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89" r:id="rId2"/>
    <p:sldId id="331" r:id="rId3"/>
    <p:sldId id="332" r:id="rId4"/>
    <p:sldId id="333" r:id="rId5"/>
    <p:sldId id="341" r:id="rId6"/>
    <p:sldId id="335" r:id="rId7"/>
    <p:sldId id="299" r:id="rId8"/>
    <p:sldId id="295" r:id="rId9"/>
    <p:sldId id="296" r:id="rId10"/>
    <p:sldId id="294" r:id="rId11"/>
    <p:sldId id="300" r:id="rId12"/>
    <p:sldId id="336" r:id="rId13"/>
    <p:sldId id="339" r:id="rId14"/>
    <p:sldId id="338" r:id="rId15"/>
    <p:sldId id="301" r:id="rId16"/>
    <p:sldId id="328" r:id="rId17"/>
    <p:sldId id="329" r:id="rId18"/>
    <p:sldId id="304" r:id="rId19"/>
    <p:sldId id="302" r:id="rId20"/>
    <p:sldId id="305" r:id="rId21"/>
    <p:sldId id="306" r:id="rId22"/>
    <p:sldId id="321" r:id="rId23"/>
    <p:sldId id="322" r:id="rId24"/>
    <p:sldId id="307" r:id="rId25"/>
    <p:sldId id="324" r:id="rId26"/>
    <p:sldId id="308" r:id="rId27"/>
    <p:sldId id="310" r:id="rId28"/>
    <p:sldId id="309" r:id="rId29"/>
    <p:sldId id="311" r:id="rId30"/>
    <p:sldId id="312" r:id="rId31"/>
    <p:sldId id="313" r:id="rId32"/>
    <p:sldId id="314" r:id="rId33"/>
    <p:sldId id="317" r:id="rId34"/>
    <p:sldId id="316" r:id="rId35"/>
    <p:sldId id="315" r:id="rId36"/>
    <p:sldId id="318" r:id="rId37"/>
    <p:sldId id="319" r:id="rId38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00000"/>
    <a:srgbClr val="048830"/>
    <a:srgbClr val="66FF66"/>
    <a:srgbClr val="990000"/>
    <a:srgbClr val="FFC907"/>
    <a:srgbClr val="CC9900"/>
    <a:srgbClr val="FFFFFF"/>
    <a:srgbClr val="0000FF"/>
    <a:srgbClr val="06C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50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76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Workshop Handouts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Division of Graduate Studies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440A6E7-414A-4853-8D40-788143E6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0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416425"/>
            <a:ext cx="504348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1CEFF3-DEDA-44FA-9CCB-FF9744CD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175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October 27, 2005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BF3CB-BF79-460E-B8A5-CB36E5F548D9}" type="slidenum">
              <a:rPr lang="en-US"/>
              <a:pPr/>
              <a:t>1</a:t>
            </a:fld>
            <a:endParaRPr lang="en-US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4838"/>
            <a:ext cx="5040313" cy="4184650"/>
          </a:xfrm>
          <a:noFill/>
          <a:ln/>
        </p:spPr>
        <p:txBody>
          <a:bodyPr lIns="89224" tIns="44611" rIns="89224" bIns="44611"/>
          <a:lstStyle/>
          <a:p>
            <a:r>
              <a:rPr lang="en-US" dirty="0"/>
              <a:t>Please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386630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Halts = finish. The program P can be written</a:t>
            </a:r>
            <a:r>
              <a:rPr lang="en-US" baseline="0" dirty="0"/>
              <a:t> as a string (as can the input I). This would be very practical! Emphasize that we want to do this in *general*.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Steps(703) does halt, but we don’t know about Steps(n) for n&gt;0 in general!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ideas: follow the execution of P on the input and see if it halts</a:t>
            </a:r>
            <a:r>
              <a:rPr lang="en-US" baseline="0" dirty="0"/>
              <a:t> – but this will not terminate itself in all cases (not effective)</a:t>
            </a:r>
          </a:p>
          <a:p>
            <a:r>
              <a:rPr lang="en-US" baseline="0" dirty="0"/>
              <a:t>Look at the code: if it has no loops or recursion, then it does halt – but this doesn’t handle all programs.</a:t>
            </a:r>
          </a:p>
          <a:p>
            <a:r>
              <a:rPr lang="en-US" baseline="0" dirty="0"/>
              <a:t>Run the code for some limited time (say 5 minutes), say it doesn’t halt if it doesn’t in that time – this doesn’t handle all programs, some of which take much longer (e.g., Ackerman’s function).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9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 is constructed</a:t>
            </a:r>
            <a:r>
              <a:rPr lang="en-US" baseline="0" dirty="0"/>
              <a:t> using Cantor’s </a:t>
            </a:r>
            <a:r>
              <a:rPr lang="en-US" baseline="0" dirty="0" err="1"/>
              <a:t>diagonalization</a:t>
            </a:r>
            <a:r>
              <a:rPr lang="en-US" baseline="0" dirty="0"/>
              <a:t> process.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5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  <a:r>
              <a:rPr lang="en-US" baseline="0" dirty="0"/>
              <a:t> about that?  Is this convincing?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9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</a:t>
            </a:r>
            <a:r>
              <a:rPr lang="en-US" i="1" dirty="0"/>
              <a:t>decision procedures </a:t>
            </a:r>
            <a:r>
              <a:rPr lang="en-US" dirty="0"/>
              <a:t>must never loop!  Here a program always</a:t>
            </a:r>
            <a:r>
              <a:rPr lang="en-US" baseline="0" dirty="0"/>
              <a:t> takes one argument (which might be a pair) as an input, so we can apply P to 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5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after</a:t>
            </a:r>
            <a:r>
              <a:rPr lang="en-US" baseline="0" dirty="0"/>
              <a:t> Henry Gordon Rice.  It’s a theorem if we accept the Church-Turing thesis.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29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still like to be able to check</a:t>
            </a:r>
            <a:r>
              <a:rPr lang="en-US" baseline="0" dirty="0"/>
              <a:t> programs by programs.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Specifying problems (gathering requirements) is part of software engineering, what software engineers do. The view here is somewhat limited, as it’s batch processing.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2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Precisely means to answer “yes” or “no” and always halt, and get that 100% right. </a:t>
            </a:r>
          </a:p>
          <a:p>
            <a:r>
              <a:rPr lang="en-US" dirty="0"/>
              <a:t>All of these are easily shown to be undecidable. But we still want to do something with</a:t>
            </a:r>
            <a:r>
              <a:rPr lang="en-US" baseline="0" dirty="0"/>
              <a:t> them…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4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web site has gone</a:t>
            </a:r>
            <a:r>
              <a:rPr lang="en-US" baseline="0" dirty="0"/>
              <a:t> out of business…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1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assume that no one wants to get wet.</a:t>
            </a:r>
          </a:p>
          <a:p>
            <a:r>
              <a:rPr lang="en-US" dirty="0"/>
              <a:t>Note: weather.com seems to add 20% to rain probabilities</a:t>
            </a:r>
            <a:r>
              <a:rPr lang="en-US" baseline="0" dirty="0"/>
              <a:t> compared to weather.gov; that is similarly being conservative.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9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if you don’t know which way the branch</a:t>
            </a:r>
            <a:r>
              <a:rPr lang="en-US" baseline="0" dirty="0"/>
              <a:t> will go (as in the if)? Conservatively assume the worst.</a:t>
            </a:r>
            <a:br>
              <a:rPr lang="en-US" baseline="0" dirty="0"/>
            </a:br>
            <a:r>
              <a:rPr lang="en-US" baseline="0" dirty="0"/>
              <a:t>What to do if you don’t know if B will be called? Assume it will be.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3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9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aren’t very precise and</a:t>
            </a:r>
            <a:r>
              <a:rPr lang="en-US" baseline="0" dirty="0"/>
              <a:t> are simplified…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sound checker, but it’s not complete. Talk about the game of making the green</a:t>
            </a:r>
            <a:r>
              <a:rPr lang="en-US" baseline="0" dirty="0"/>
              <a:t> area get bigger without crossing the red line.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2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sound checker, but it’s less complete.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2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more complete checker, but it’s unsound! For some programs it says no errors</a:t>
            </a:r>
            <a:r>
              <a:rPr lang="en-US" baseline="0" dirty="0"/>
              <a:t> when it’s not true!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6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unambiguous method</a:t>
            </a:r>
            <a:r>
              <a:rPr lang="en-US" baseline="0" dirty="0"/>
              <a:t> for accomplishing something. This is what computer programmers do.</a:t>
            </a:r>
            <a:br>
              <a:rPr lang="en-US" baseline="0" dirty="0"/>
            </a:br>
            <a:r>
              <a:rPr lang="en-US" baseline="0" dirty="0"/>
              <a:t>Q: Does this algorithm always halt?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8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more sound checker.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7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leads to a lot of static analysis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3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compiler technology now.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8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4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 Can answer: “proved”, “here’s a loop”, or “don’t know”</a:t>
            </a:r>
          </a:p>
          <a:p>
            <a:r>
              <a:rPr lang="en-US" dirty="0"/>
              <a:t>Q: What would</a:t>
            </a:r>
            <a:r>
              <a:rPr lang="en-US" baseline="0" dirty="0"/>
              <a:t> this program do when run on itself?  “don’t know”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5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0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9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practical definition embodies</a:t>
            </a:r>
            <a:r>
              <a:rPr lang="en-US" baseline="0" dirty="0"/>
              <a:t> “Church’s thesis”. Note that programming languages are VERY precise.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called the 3x+1</a:t>
            </a:r>
            <a:r>
              <a:rPr lang="en-US" baseline="0" dirty="0"/>
              <a:t> problem.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= specification.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4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picture is a sculpture of Pythagoras (supposedly), who was really upset by the square root of 2 being irrational.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</a:t>
            </a:r>
            <a:r>
              <a:rPr lang="en-US" baseline="0" dirty="0"/>
              <a:t> this picture was created with a computer, of course!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0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grad-logoHeader-gif"/>
          <p:cNvPicPr>
            <a:picLocks noChangeAspect="1" noChangeArrowheads="1"/>
          </p:cNvPicPr>
          <p:nvPr/>
        </p:nvPicPr>
        <p:blipFill>
          <a:blip r:embed="rId3" cstate="print"/>
          <a:srcRect r="3226" b="24161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38200" y="1905000"/>
            <a:ext cx="7467600" cy="1600200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106680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</a:t>
            </a:r>
          </a:p>
        </p:txBody>
      </p:sp>
      <p:pic>
        <p:nvPicPr>
          <p:cNvPr id="5" name="Picture 9" descr="EECS Wave Y rule WEB cop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0276" y="5027613"/>
            <a:ext cx="9103447" cy="18303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650"/>
            <a:ext cx="9144000" cy="183854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257549" y="6396334"/>
            <a:ext cx="2628900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Bauhaus 93" panose="04030905020B02020C02" pitchFamily="82" charset="0"/>
              </a:rPr>
              <a:t>www.cs.ucf.edu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8097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2768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9" descr="logo-b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9661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5" descr="UCF logo- tag horizontal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172200"/>
            <a:ext cx="3095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EECS Wave Y rule WEB copy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 bwMode="auto">
          <a:xfrm>
            <a:off x="5190501" y="6049963"/>
            <a:ext cx="363979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 userDrawn="1"/>
        </p:nvGrpSpPr>
        <p:grpSpPr>
          <a:xfrm>
            <a:off x="4924480" y="6014930"/>
            <a:ext cx="4193016" cy="843070"/>
            <a:chOff x="4924480" y="6014930"/>
            <a:chExt cx="4193016" cy="84307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480" y="6014930"/>
              <a:ext cx="4193016" cy="8430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6096000" y="6627168"/>
              <a:ext cx="1752600" cy="23083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dirty="0">
                  <a:solidFill>
                    <a:schemeClr val="tx2"/>
                  </a:solidFill>
                  <a:latin typeface="Bauhaus 93" panose="04030905020B02020C02" pitchFamily="82" charset="0"/>
                </a:rPr>
                <a:t>www.cs.ucf.edu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 b="1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1752600"/>
          </a:xfrm>
        </p:spPr>
        <p:txBody>
          <a:bodyPr/>
          <a:lstStyle/>
          <a:p>
            <a:pPr eaLnBrk="1" hangingPunct="1"/>
            <a:r>
              <a:rPr lang="en-US" dirty="0"/>
              <a:t>We can </a:t>
            </a:r>
            <a:r>
              <a:rPr lang="en-US" dirty="0">
                <a:solidFill>
                  <a:srgbClr val="FF0000"/>
                </a:solidFill>
              </a:rPr>
              <a:t>prove</a:t>
            </a:r>
            <a:r>
              <a:rPr lang="en-US" dirty="0"/>
              <a:t> it's impossible, </a:t>
            </a:r>
            <a:br>
              <a:rPr lang="en-US" dirty="0"/>
            </a:br>
            <a:r>
              <a:rPr lang="en-US" dirty="0"/>
              <a:t>yet we do it anyway!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03200" y="3733800"/>
            <a:ext cx="873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4D0026"/>
                </a:solidFill>
                <a:latin typeface="Arial" charset="0"/>
              </a:rPr>
              <a:t>Gary T. Leavens</a:t>
            </a:r>
            <a:br>
              <a:rPr lang="en-US" sz="2000" b="1" dirty="0">
                <a:solidFill>
                  <a:srgbClr val="4D0026"/>
                </a:solidFill>
                <a:latin typeface="Arial" charset="0"/>
              </a:rPr>
            </a:br>
            <a:r>
              <a:rPr lang="en-US" sz="2000" b="1" dirty="0">
                <a:solidFill>
                  <a:srgbClr val="4D0026"/>
                </a:solidFill>
                <a:latin typeface="Arial" charset="0"/>
              </a:rPr>
              <a:t>leavens@eecs.ucf.edu</a:t>
            </a:r>
            <a:br>
              <a:rPr lang="en-US" sz="2000" b="1" dirty="0">
                <a:solidFill>
                  <a:srgbClr val="4D0026"/>
                </a:solidFill>
                <a:latin typeface="Arial" charset="0"/>
              </a:rPr>
            </a:br>
            <a:r>
              <a:rPr lang="en-US" sz="2000" b="1" dirty="0">
                <a:solidFill>
                  <a:srgbClr val="4D0026"/>
                </a:solidFill>
                <a:latin typeface="Arial" charset="0"/>
              </a:rPr>
              <a:t>Professor, Chair Dept. of Computer Science (@</a:t>
            </a:r>
            <a:r>
              <a:rPr lang="en-US" sz="2000" b="1" dirty="0" err="1">
                <a:solidFill>
                  <a:srgbClr val="4D0026"/>
                </a:solidFill>
                <a:latin typeface="Arial" charset="0"/>
              </a:rPr>
              <a:t>UCFComSci</a:t>
            </a:r>
            <a:r>
              <a:rPr lang="en-US" sz="2000" b="1" dirty="0">
                <a:solidFill>
                  <a:srgbClr val="4D0026"/>
                </a:solidFill>
                <a:latin typeface="Arial" charset="0"/>
              </a:rPr>
              <a:t>)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1" dirty="0">
                <a:latin typeface="Arial" charset="0"/>
              </a:rPr>
              <a:t>April 1,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Impossibility,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Computers Can’t Do</a:t>
            </a:r>
          </a:p>
        </p:txBody>
      </p:sp>
      <p:pic>
        <p:nvPicPr>
          <p:cNvPr id="4" name="Content Placeholder 3" descr="waterskiiing-giraf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4721" y="1524000"/>
            <a:ext cx="6673558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Halting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program, </a:t>
            </a:r>
            <a:r>
              <a:rPr lang="en-US" b="0" dirty="0"/>
              <a:t>Halts(P,I)</a:t>
            </a:r>
            <a:r>
              <a:rPr lang="en-US" dirty="0"/>
              <a:t>, that takes </a:t>
            </a:r>
            <a:br>
              <a:rPr lang="en-US" dirty="0"/>
            </a:br>
            <a:r>
              <a:rPr lang="en-US" dirty="0"/>
              <a:t>a program </a:t>
            </a:r>
            <a:r>
              <a:rPr lang="en-US" b="0" dirty="0"/>
              <a:t>P</a:t>
            </a:r>
            <a:r>
              <a:rPr lang="en-US" dirty="0"/>
              <a:t>, and input string </a:t>
            </a:r>
            <a:r>
              <a:rPr lang="en-US" b="0" dirty="0"/>
              <a:t>I</a:t>
            </a:r>
            <a:r>
              <a:rPr lang="en-US" dirty="0"/>
              <a:t>, and:</a:t>
            </a:r>
          </a:p>
          <a:p>
            <a:pPr lvl="1"/>
            <a:r>
              <a:rPr lang="en-US" dirty="0"/>
              <a:t>Halts(P, I) = true, if P halts on input I,</a:t>
            </a:r>
          </a:p>
          <a:p>
            <a:pPr lvl="1"/>
            <a:r>
              <a:rPr lang="en-US" dirty="0"/>
              <a:t>Halts(P, I) = false, if P does not halt on input I,</a:t>
            </a:r>
          </a:p>
          <a:p>
            <a:pPr lvl="1"/>
            <a:r>
              <a:rPr lang="en-US" dirty="0"/>
              <a:t>Halts always returns true or false in a finite amount of time.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care if programs halt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define </a:t>
            </a:r>
            <a:r>
              <a:rPr lang="en-US" b="0" dirty="0"/>
              <a:t>H(x) = </a:t>
            </a:r>
            <a:r>
              <a:rPr lang="en-US" dirty="0"/>
              <a:t>if</a:t>
            </a:r>
            <a:r>
              <a:rPr lang="en-US" b="0" dirty="0"/>
              <a:t> odd(x)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((3*x)+1)/2</a:t>
            </a:r>
            <a:br>
              <a:rPr lang="en-US" b="0" dirty="0"/>
            </a:br>
            <a:r>
              <a:rPr lang="en-US" b="0" dirty="0"/>
              <a:t>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x/2;</a:t>
            </a:r>
          </a:p>
          <a:p>
            <a:pPr>
              <a:buNone/>
            </a:pPr>
            <a:r>
              <a:rPr lang="en-US" dirty="0"/>
              <a:t>define 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(n) = </a:t>
            </a:r>
            <a:r>
              <a:rPr lang="en-US" dirty="0"/>
              <a:t>if</a:t>
            </a:r>
            <a:r>
              <a:rPr lang="en-US" b="0" dirty="0"/>
              <a:t> n == 1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1 </a:t>
            </a:r>
            <a:br>
              <a:rPr lang="en-US" b="0" dirty="0"/>
            </a:br>
            <a:r>
              <a:rPr lang="en-US" b="0" dirty="0"/>
              <a:t>       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1+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(H(n))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student may say: “I tried 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(703)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it seems to run for a long time, does it stop?”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So this is a practical, important problem.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 You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724400"/>
          </a:xfrm>
        </p:spPr>
        <p:txBody>
          <a:bodyPr/>
          <a:lstStyle/>
          <a:p>
            <a:r>
              <a:rPr lang="en-US" dirty="0"/>
              <a:t>Describe an algorithm for solving the Halting Problem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Halting Problem:</a:t>
            </a:r>
          </a:p>
          <a:p>
            <a:r>
              <a:rPr lang="en-US" dirty="0"/>
              <a:t>Write a program, </a:t>
            </a:r>
            <a:r>
              <a:rPr lang="en-US" b="0" dirty="0"/>
              <a:t>Halts(P,I)</a:t>
            </a:r>
            <a:r>
              <a:rPr lang="en-US" dirty="0"/>
              <a:t>, that takes </a:t>
            </a:r>
            <a:br>
              <a:rPr lang="en-US" dirty="0"/>
            </a:br>
            <a:r>
              <a:rPr lang="en-US" dirty="0"/>
              <a:t>a program </a:t>
            </a:r>
            <a:r>
              <a:rPr lang="en-US" b="0" dirty="0"/>
              <a:t>P</a:t>
            </a:r>
            <a:r>
              <a:rPr lang="en-US" dirty="0"/>
              <a:t>, and input string </a:t>
            </a:r>
            <a:r>
              <a:rPr lang="en-US" b="0" dirty="0"/>
              <a:t>I</a:t>
            </a:r>
            <a:r>
              <a:rPr lang="en-US" dirty="0"/>
              <a:t>, and:</a:t>
            </a:r>
          </a:p>
          <a:p>
            <a:pPr lvl="1"/>
            <a:r>
              <a:rPr lang="en-US" dirty="0"/>
              <a:t>Halts(P, I) = true, if P halts on input I,</a:t>
            </a:r>
          </a:p>
          <a:p>
            <a:pPr lvl="1"/>
            <a:r>
              <a:rPr lang="en-US" dirty="0"/>
              <a:t>Halts(P, I) = false, if P does not halt on input I,</a:t>
            </a:r>
          </a:p>
          <a:p>
            <a:pPr lvl="1"/>
            <a:r>
              <a:rPr lang="en-US" dirty="0"/>
              <a:t>Halts always returns true or false in a finite amount of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3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of Alan Turing (1936)</a:t>
            </a:r>
          </a:p>
        </p:txBody>
      </p:sp>
      <p:pic>
        <p:nvPicPr>
          <p:cNvPr id="4" name="Content Placeholder 3" descr="Tur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0400" y="1447800"/>
            <a:ext cx="1481328" cy="4352544"/>
          </a:xfrm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5943600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200" dirty="0">
                <a:latin typeface="+mn-lt"/>
              </a:rPr>
              <a:t>“Turing was a quite brilliant mathematician,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most famous for his work on breaking the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German Enigma codes.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It is no exaggeration to say that,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without his outstanding contribution,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the history of World War Two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could well have been very different.”</a:t>
            </a:r>
          </a:p>
          <a:p>
            <a:pPr algn="l">
              <a:buNone/>
            </a:pPr>
            <a:endParaRPr lang="en-US" sz="2200" dirty="0">
              <a:latin typeface="+mn-lt"/>
            </a:endParaRPr>
          </a:p>
          <a:p>
            <a:pPr algn="l">
              <a:buNone/>
            </a:pPr>
            <a:r>
              <a:rPr lang="en-US" sz="2200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-- Gordon Brown’s statement Sept 10, 2009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Solving the Halting Problem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is Impossible!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Proof by contradiction</a:t>
            </a:r>
            <a:r>
              <a:rPr lang="en-US" dirty="0"/>
              <a:t>:</a:t>
            </a:r>
          </a:p>
          <a:p>
            <a:r>
              <a:rPr lang="en-US" dirty="0"/>
              <a:t>Suppose </a:t>
            </a:r>
            <a:r>
              <a:rPr lang="en-US" b="0" dirty="0"/>
              <a:t>Stops</a:t>
            </a:r>
            <a:r>
              <a:rPr lang="en-US" dirty="0"/>
              <a:t> solves the halting problem.</a:t>
            </a:r>
          </a:p>
          <a:p>
            <a:r>
              <a:rPr lang="en-US" dirty="0"/>
              <a:t>Let </a:t>
            </a:r>
            <a:r>
              <a:rPr lang="en-US" b="0" dirty="0"/>
              <a:t>T</a:t>
            </a:r>
            <a:r>
              <a:rPr lang="en-US" dirty="0"/>
              <a:t> be as in the program below:</a:t>
            </a:r>
            <a:br>
              <a:rPr lang="en-US" dirty="0"/>
            </a:br>
            <a:r>
              <a:rPr lang="en-US" dirty="0"/>
              <a:t>define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 </a:t>
            </a:r>
            <a:r>
              <a:rPr lang="en-US" b="0" dirty="0"/>
              <a:t>=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;       </a:t>
            </a:r>
            <a:r>
              <a:rPr lang="en-US" b="0" i="1" dirty="0"/>
              <a:t>% loops forever!</a:t>
            </a:r>
            <a:br>
              <a:rPr lang="en-US" b="0" dirty="0"/>
            </a:br>
            <a:r>
              <a:rPr lang="en-US" dirty="0"/>
              <a:t>define</a:t>
            </a:r>
            <a:r>
              <a:rPr lang="en-US" b="0" dirty="0"/>
              <a:t> T(P) = </a:t>
            </a:r>
            <a:r>
              <a:rPr lang="en-US" dirty="0"/>
              <a:t>if</a:t>
            </a:r>
            <a:r>
              <a:rPr lang="en-US" b="0" dirty="0"/>
              <a:t> Stops(P,P)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			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false </a:t>
            </a:r>
            <a:r>
              <a:rPr lang="en-US" dirty="0"/>
              <a:t>end</a:t>
            </a:r>
          </a:p>
          <a:p>
            <a:r>
              <a:rPr lang="en-US" dirty="0"/>
              <a:t>Consider </a:t>
            </a:r>
            <a:r>
              <a:rPr lang="en-US" b="0" dirty="0"/>
              <a:t>T(T)</a:t>
            </a:r>
          </a:p>
          <a:p>
            <a:pPr lvl="1"/>
            <a:r>
              <a:rPr lang="en-US" dirty="0"/>
              <a:t>By definition, T must either loop forever or return false.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If it returns false,</a:t>
            </a:r>
            <a:br>
              <a:rPr lang="en-US" dirty="0"/>
            </a:br>
            <a:r>
              <a:rPr lang="en-US" dirty="0"/>
              <a:t>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If it loops forever,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Solving the Halting Problem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is Impossible!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Proof by contradiction</a:t>
            </a:r>
            <a:r>
              <a:rPr lang="en-US" dirty="0"/>
              <a:t>:</a:t>
            </a:r>
          </a:p>
          <a:p>
            <a:r>
              <a:rPr lang="en-US" dirty="0"/>
              <a:t>Suppose </a:t>
            </a:r>
            <a:r>
              <a:rPr lang="en-US" b="0" dirty="0"/>
              <a:t>Stops</a:t>
            </a:r>
            <a:r>
              <a:rPr lang="en-US" dirty="0"/>
              <a:t> solves the halting problem.</a:t>
            </a:r>
          </a:p>
          <a:p>
            <a:r>
              <a:rPr lang="en-US" dirty="0"/>
              <a:t>Let </a:t>
            </a:r>
            <a:r>
              <a:rPr lang="en-US" b="0" dirty="0"/>
              <a:t>T</a:t>
            </a:r>
            <a:r>
              <a:rPr lang="en-US" dirty="0"/>
              <a:t> be as in the program below:</a:t>
            </a:r>
            <a:br>
              <a:rPr lang="en-US" dirty="0"/>
            </a:br>
            <a:r>
              <a:rPr lang="en-US" dirty="0"/>
              <a:t>define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 </a:t>
            </a:r>
            <a:r>
              <a:rPr lang="en-US" b="0" dirty="0"/>
              <a:t>=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;       </a:t>
            </a:r>
            <a:r>
              <a:rPr lang="en-US" b="0" i="1" dirty="0"/>
              <a:t>% loops forever!</a:t>
            </a:r>
            <a:br>
              <a:rPr lang="en-US" b="0" dirty="0"/>
            </a:br>
            <a:r>
              <a:rPr lang="en-US" dirty="0"/>
              <a:t>define</a:t>
            </a:r>
            <a:r>
              <a:rPr lang="en-US" b="0" dirty="0"/>
              <a:t> T(P) = </a:t>
            </a:r>
            <a:r>
              <a:rPr lang="en-US" dirty="0"/>
              <a:t>if</a:t>
            </a:r>
            <a:r>
              <a:rPr lang="en-US" b="0" dirty="0"/>
              <a:t> Stops(P,P)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			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false </a:t>
            </a:r>
            <a:r>
              <a:rPr lang="en-US" dirty="0"/>
              <a:t>end</a:t>
            </a:r>
          </a:p>
          <a:p>
            <a:r>
              <a:rPr lang="en-US" dirty="0"/>
              <a:t>Consider </a:t>
            </a:r>
            <a:r>
              <a:rPr lang="en-US" b="0" dirty="0"/>
              <a:t>T(T)</a:t>
            </a:r>
          </a:p>
          <a:p>
            <a:pPr lvl="1"/>
            <a:r>
              <a:rPr lang="en-US" dirty="0"/>
              <a:t>By definition, T must either loop forever or return false.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If it returns false, then Stops said T wouldn’t halt on input T,</a:t>
            </a:r>
            <a:br>
              <a:rPr lang="en-US" dirty="0"/>
            </a:br>
            <a:r>
              <a:rPr lang="en-US" dirty="0"/>
              <a:t>but it did halt!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If it loops forever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Solving the Halting Problem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is Impossible!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Proof by contradiction</a:t>
            </a:r>
            <a:r>
              <a:rPr lang="en-US" dirty="0"/>
              <a:t>:</a:t>
            </a:r>
          </a:p>
          <a:p>
            <a:r>
              <a:rPr lang="en-US" dirty="0"/>
              <a:t>Suppose </a:t>
            </a:r>
            <a:r>
              <a:rPr lang="en-US" b="0" dirty="0"/>
              <a:t>Stops</a:t>
            </a:r>
            <a:r>
              <a:rPr lang="en-US" dirty="0"/>
              <a:t> solves the halting problem.</a:t>
            </a:r>
          </a:p>
          <a:p>
            <a:r>
              <a:rPr lang="en-US" dirty="0"/>
              <a:t>Let </a:t>
            </a:r>
            <a:r>
              <a:rPr lang="en-US" b="0" dirty="0"/>
              <a:t>T</a:t>
            </a:r>
            <a:r>
              <a:rPr lang="en-US" dirty="0"/>
              <a:t> be as in the program below:</a:t>
            </a:r>
            <a:br>
              <a:rPr lang="en-US" dirty="0"/>
            </a:br>
            <a:r>
              <a:rPr lang="en-US" dirty="0"/>
              <a:t>define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 </a:t>
            </a:r>
            <a:r>
              <a:rPr lang="en-US" b="0" dirty="0"/>
              <a:t>=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;       </a:t>
            </a:r>
            <a:r>
              <a:rPr lang="en-US" b="0" i="1" dirty="0"/>
              <a:t>% loops forever!</a:t>
            </a:r>
            <a:br>
              <a:rPr lang="en-US" b="0" dirty="0"/>
            </a:br>
            <a:r>
              <a:rPr lang="en-US" dirty="0"/>
              <a:t>define</a:t>
            </a:r>
            <a:r>
              <a:rPr lang="en-US" b="0" dirty="0"/>
              <a:t> T(P) = </a:t>
            </a:r>
            <a:r>
              <a:rPr lang="en-US" dirty="0"/>
              <a:t>if</a:t>
            </a:r>
            <a:r>
              <a:rPr lang="en-US" b="0" dirty="0"/>
              <a:t> Stops(P,P)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			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false </a:t>
            </a:r>
            <a:r>
              <a:rPr lang="en-US" dirty="0"/>
              <a:t>end</a:t>
            </a:r>
          </a:p>
          <a:p>
            <a:r>
              <a:rPr lang="en-US" dirty="0"/>
              <a:t>Consider </a:t>
            </a:r>
            <a:r>
              <a:rPr lang="en-US" b="0" dirty="0"/>
              <a:t>T(T)</a:t>
            </a:r>
          </a:p>
          <a:p>
            <a:pPr lvl="1"/>
            <a:r>
              <a:rPr lang="en-US" dirty="0"/>
              <a:t>By definition, T must either loop forever or return false.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If it returns false, then Stops said T wouldn’t halt on input T,</a:t>
            </a:r>
            <a:br>
              <a:rPr lang="en-US" dirty="0"/>
            </a:br>
            <a:r>
              <a:rPr lang="en-US" dirty="0"/>
              <a:t>but it did halt!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If it loops forever, then Stops said T must have halted on input T,</a:t>
            </a:r>
            <a:br>
              <a:rPr lang="en-US" dirty="0"/>
            </a:br>
            <a:r>
              <a:rPr lang="en-US" dirty="0"/>
              <a:t>but it didn’t (since it is looping forever)</a:t>
            </a:r>
            <a:r>
              <a:rPr lang="en-US" dirty="0">
                <a:solidFill>
                  <a:srgbClr val="00206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Other Unsolvable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495800"/>
          </a:xfrm>
        </p:spPr>
        <p:txBody>
          <a:bodyPr/>
          <a:lstStyle/>
          <a:p>
            <a:r>
              <a:rPr lang="en-US" dirty="0"/>
              <a:t>Write </a:t>
            </a:r>
            <a:r>
              <a:rPr lang="en-US" b="0" dirty="0" err="1"/>
              <a:t>AlwaysHalts</a:t>
            </a:r>
            <a:r>
              <a:rPr lang="en-US" b="0" dirty="0"/>
              <a:t>(P)</a:t>
            </a:r>
            <a:r>
              <a:rPr lang="en-US" dirty="0"/>
              <a:t> to decide if </a:t>
            </a:r>
            <a:r>
              <a:rPr lang="en-US" b="0" dirty="0"/>
              <a:t>P</a:t>
            </a:r>
            <a:r>
              <a:rPr lang="en-US" dirty="0"/>
              <a:t> halts on all inputs</a:t>
            </a:r>
          </a:p>
          <a:p>
            <a:pPr lvl="1"/>
            <a:r>
              <a:rPr lang="en-US" dirty="0"/>
              <a:t>Unsolvable, since it includes the halting problem as a special case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en-US" dirty="0"/>
          </a:p>
          <a:p>
            <a:r>
              <a:rPr lang="en-US" dirty="0"/>
              <a:t>Write </a:t>
            </a:r>
            <a:r>
              <a:rPr lang="en-US" b="0" dirty="0" err="1"/>
              <a:t>HaltsOnEmpty</a:t>
            </a:r>
            <a:r>
              <a:rPr lang="en-US" b="0" dirty="0"/>
              <a:t>(P)</a:t>
            </a:r>
            <a:r>
              <a:rPr lang="en-US" dirty="0"/>
              <a:t> to decide if </a:t>
            </a:r>
            <a:r>
              <a:rPr lang="en-US" b="0" dirty="0"/>
              <a:t>P</a:t>
            </a:r>
            <a:r>
              <a:rPr lang="en-US" dirty="0"/>
              <a:t> halts on </a:t>
            </a:r>
            <a:r>
              <a:rPr lang="en-US" b="0" dirty="0"/>
              <a:t>“”</a:t>
            </a:r>
            <a:r>
              <a:rPr lang="en-US" dirty="0"/>
              <a:t> as input</a:t>
            </a:r>
          </a:p>
          <a:p>
            <a:pPr lvl="1"/>
            <a:r>
              <a:rPr lang="en-US" dirty="0"/>
              <a:t>Unsolvable, since can construct from </a:t>
            </a:r>
            <a:r>
              <a:rPr lang="en-US" dirty="0" err="1"/>
              <a:t>HaltsOnEmtpy</a:t>
            </a:r>
            <a:r>
              <a:rPr lang="en-US" dirty="0"/>
              <a:t> a procedure Stops that would solve the halting problem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/>
              <a:t>define</a:t>
            </a:r>
            <a:r>
              <a:rPr lang="en-US" dirty="0"/>
              <a:t> Stops(P,I) = 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b="1" dirty="0"/>
              <a:t>define </a:t>
            </a:r>
            <a:r>
              <a:rPr lang="en-US" dirty="0"/>
              <a:t>N(E) = </a:t>
            </a:r>
            <a:r>
              <a:rPr lang="en-US" b="1" dirty="0"/>
              <a:t>return</a:t>
            </a:r>
            <a:r>
              <a:rPr lang="en-US" dirty="0"/>
              <a:t> P(I);          </a:t>
            </a:r>
            <a:r>
              <a:rPr lang="en-US" i="1" dirty="0"/>
              <a:t>% ignore E and run P on I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b="1" dirty="0"/>
              <a:t>return</a:t>
            </a:r>
            <a:r>
              <a:rPr lang="en-US" dirty="0"/>
              <a:t> </a:t>
            </a:r>
            <a:r>
              <a:rPr lang="en-US" dirty="0" err="1"/>
              <a:t>HaltsOnEmpty</a:t>
            </a:r>
            <a:r>
              <a:rPr lang="en-US" dirty="0"/>
              <a:t>(N)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Rice’s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program that can decide any </a:t>
            </a:r>
            <a:br>
              <a:rPr lang="en-US" dirty="0"/>
            </a:br>
            <a:r>
              <a:rPr lang="en-US" i="1" dirty="0"/>
              <a:t>non-trivial </a:t>
            </a:r>
            <a:r>
              <a:rPr lang="en-US" dirty="0"/>
              <a:t>property of programs.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problem</a:t>
            </a:r>
            <a:r>
              <a:rPr lang="en-US" dirty="0"/>
              <a:t> is a specification of a procedure’s desired relation between inputs and outputs</a:t>
            </a:r>
            <a:br>
              <a:rPr lang="en-US" dirty="0"/>
            </a:br>
            <a:r>
              <a:rPr lang="en-US" dirty="0"/>
              <a:t>(possibly with some resource constraints)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E.g., </a:t>
            </a:r>
          </a:p>
          <a:p>
            <a:pPr>
              <a:buNone/>
            </a:pPr>
            <a:r>
              <a:rPr lang="en-US" dirty="0"/>
              <a:t>	Given two positive integers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dirty="0"/>
              <a:t>, produce the remainder, </a:t>
            </a:r>
            <a:r>
              <a:rPr lang="en-US" i="1" dirty="0"/>
              <a:t>r</a:t>
            </a:r>
            <a:r>
              <a:rPr lang="en-US" dirty="0"/>
              <a:t>, of </a:t>
            </a:r>
            <a:r>
              <a:rPr lang="en-US" i="1" dirty="0"/>
              <a:t>n</a:t>
            </a:r>
            <a:r>
              <a:rPr lang="en-US" dirty="0"/>
              <a:t> divided by </a:t>
            </a:r>
            <a:r>
              <a:rPr lang="en-US" i="1" dirty="0"/>
              <a:t>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i.e., such that 0 ≤ </a:t>
            </a:r>
            <a:r>
              <a:rPr lang="en-US" i="1" dirty="0"/>
              <a:t>r</a:t>
            </a:r>
            <a:r>
              <a:rPr lang="en-US" dirty="0"/>
              <a:t> and there is some integer </a:t>
            </a:r>
            <a:r>
              <a:rPr lang="en-US" i="1" dirty="0"/>
              <a:t>k</a:t>
            </a:r>
            <a:r>
              <a:rPr lang="en-US" dirty="0"/>
              <a:t> such that </a:t>
            </a:r>
            <a:r>
              <a:rPr lang="en-US" i="1" dirty="0" err="1"/>
              <a:t>k</a:t>
            </a:r>
            <a:r>
              <a:rPr lang="en-US" dirty="0" err="1"/>
              <a:t>∙</a:t>
            </a:r>
            <a:r>
              <a:rPr lang="en-US" i="1" dirty="0" err="1"/>
              <a:t>m</a:t>
            </a:r>
            <a:r>
              <a:rPr lang="en-US" dirty="0" err="1"/>
              <a:t>+</a:t>
            </a:r>
            <a:r>
              <a:rPr lang="en-US" i="1" dirty="0" err="1"/>
              <a:t>r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Can Programs Help Programmers?</a:t>
            </a:r>
          </a:p>
        </p:txBody>
      </p:sp>
      <p:pic>
        <p:nvPicPr>
          <p:cNvPr id="6" name="Content Placeholder 5" descr="moz-screenshot-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2130" y="1524000"/>
            <a:ext cx="6438740" cy="4495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we’d like to Decide About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the program encounter any type errors?</a:t>
            </a:r>
          </a:p>
          <a:p>
            <a:r>
              <a:rPr lang="en-US" dirty="0"/>
              <a:t>Could the program ever crash?</a:t>
            </a:r>
          </a:p>
          <a:p>
            <a:r>
              <a:rPr lang="en-US" dirty="0"/>
              <a:t>Will the program produce the correct output?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Are these impossible?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Yes, </a:t>
            </a:r>
            <a:r>
              <a:rPr lang="en-US" dirty="0"/>
              <a:t>programs can’t decide these precisely, </a:t>
            </a:r>
            <a:br>
              <a:rPr lang="en-US" dirty="0"/>
            </a:br>
            <a:r>
              <a:rPr lang="en-US" dirty="0"/>
              <a:t>	must change the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Changing the Problem: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What should this (web) program do?</a:t>
            </a:r>
          </a:p>
        </p:txBody>
      </p:sp>
      <p:pic>
        <p:nvPicPr>
          <p:cNvPr id="4" name="Content Placeholder 3" descr="umbrella_to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5500" y="1704975"/>
            <a:ext cx="4572000" cy="4133850"/>
          </a:xfrm>
        </p:spPr>
      </p:pic>
      <p:sp>
        <p:nvSpPr>
          <p:cNvPr id="5" name="TextBox 4"/>
          <p:cNvSpPr txBox="1"/>
          <p:nvPr/>
        </p:nvSpPr>
        <p:spPr>
          <a:xfrm>
            <a:off x="6702509" y="5715000"/>
            <a:ext cx="241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+mn-lt"/>
              </a:rPr>
              <a:t>from umbrellatoday.com, by permission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Should umbrellatoday.com do?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905000"/>
          <a:ext cx="6019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Need</a:t>
                      </a:r>
                      <a:r>
                        <a:rPr lang="en-US" baseline="0" dirty="0"/>
                        <a:t> Umbrella?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“YES”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OK 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“NO”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Bad 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312" y="3962400"/>
            <a:ext cx="5495414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Safety (conservatism) means: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when in doubt say “bring umbrella”!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Example: Type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type error </a:t>
            </a:r>
            <a:r>
              <a:rPr lang="en-US" dirty="0"/>
              <a:t>is an attempt to apply an operation</a:t>
            </a:r>
            <a:br>
              <a:rPr lang="en-US" dirty="0"/>
            </a:br>
            <a:r>
              <a:rPr lang="en-US" dirty="0"/>
              <a:t>to arguments that are not appropriate</a:t>
            </a:r>
          </a:p>
          <a:p>
            <a:pPr>
              <a:buNone/>
            </a:pPr>
            <a:r>
              <a:rPr lang="en-US" dirty="0"/>
              <a:t>	e.g.,   </a:t>
            </a:r>
            <a:r>
              <a:rPr lang="en-US" b="0" dirty="0"/>
              <a:t>3 + 4           </a:t>
            </a:r>
            <a:r>
              <a:rPr lang="en-US" i="1" dirty="0"/>
              <a:t>% ok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b="0" dirty="0">
                <a:solidFill>
                  <a:srgbClr val="C00000"/>
                </a:solidFill>
              </a:rPr>
              <a:t>true</a:t>
            </a:r>
            <a:r>
              <a:rPr lang="en-US" b="0" dirty="0"/>
              <a:t> + 4</a:t>
            </a:r>
            <a:r>
              <a:rPr lang="en-US" dirty="0"/>
              <a:t>       </a:t>
            </a:r>
            <a:r>
              <a:rPr lang="en-US" i="1" dirty="0"/>
              <a:t>% type error!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dirty="0"/>
              <a:t>Problematic cases:</a:t>
            </a:r>
          </a:p>
          <a:p>
            <a:pPr>
              <a:buNone/>
            </a:pPr>
            <a:r>
              <a:rPr lang="en-US" dirty="0"/>
              <a:t>	if </a:t>
            </a:r>
            <a:r>
              <a:rPr lang="en-US" b="0" dirty="0"/>
              <a:t>read() </a:t>
            </a:r>
            <a:r>
              <a:rPr lang="en-US" dirty="0"/>
              <a:t>then return </a:t>
            </a:r>
            <a:r>
              <a:rPr lang="en-US" b="0" dirty="0"/>
              <a:t>3 + 4 </a:t>
            </a:r>
            <a:r>
              <a:rPr lang="en-US" dirty="0"/>
              <a:t>else return </a:t>
            </a:r>
            <a:r>
              <a:rPr lang="en-US" b="0" dirty="0">
                <a:solidFill>
                  <a:srgbClr val="C00000"/>
                </a:solidFill>
              </a:rPr>
              <a:t>true</a:t>
            </a:r>
            <a:r>
              <a:rPr lang="en-US" b="0" dirty="0"/>
              <a:t> + 4</a:t>
            </a:r>
            <a:r>
              <a:rPr lang="en-US" dirty="0"/>
              <a:t> end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define </a:t>
            </a:r>
            <a:r>
              <a:rPr lang="en-US" b="0" dirty="0"/>
              <a:t>A(I) = </a:t>
            </a:r>
            <a:r>
              <a:rPr lang="en-US" dirty="0"/>
              <a:t>return</a:t>
            </a:r>
            <a:r>
              <a:rPr lang="en-US" b="0" dirty="0"/>
              <a:t> I + 4;</a:t>
            </a:r>
          </a:p>
          <a:p>
            <a:pPr>
              <a:buNone/>
            </a:pPr>
            <a:r>
              <a:rPr lang="en-US" dirty="0"/>
              <a:t>    define </a:t>
            </a:r>
            <a:r>
              <a:rPr lang="en-US" b="0" dirty="0"/>
              <a:t>B() = </a:t>
            </a:r>
            <a:r>
              <a:rPr lang="en-US" dirty="0"/>
              <a:t>return</a:t>
            </a:r>
            <a:r>
              <a:rPr lang="en-US" b="0" dirty="0"/>
              <a:t> A(</a:t>
            </a:r>
            <a:r>
              <a:rPr lang="en-US" b="0" dirty="0">
                <a:solidFill>
                  <a:srgbClr val="C00000"/>
                </a:solidFill>
              </a:rPr>
              <a:t>true</a:t>
            </a:r>
            <a:r>
              <a:rPr lang="en-US" b="0" dirty="0"/>
              <a:t>);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4114800"/>
            <a:ext cx="7467600" cy="4572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4876800"/>
            <a:ext cx="4191000" cy="10668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0200" y="2362200"/>
            <a:ext cx="1143000" cy="3810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0200" y="2819400"/>
            <a:ext cx="1295400" cy="3810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Specifications for Type Checking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905000"/>
          <a:ext cx="6019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What it says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Error in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Error in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“type error”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OK 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“no error”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Bad 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312" y="3962400"/>
            <a:ext cx="4798108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Safety (conservatism) means: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when in doubt say “type error”!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Sound, Conservative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Type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If tool says:</a:t>
            </a:r>
          </a:p>
          <a:p>
            <a:pPr>
              <a:buNone/>
            </a:pPr>
            <a:r>
              <a:rPr lang="en-US" dirty="0"/>
              <a:t>	 “type error”, then </a:t>
            </a:r>
            <a:r>
              <a:rPr lang="en-US" i="1" dirty="0"/>
              <a:t>might be </a:t>
            </a:r>
            <a:r>
              <a:rPr lang="en-US" dirty="0"/>
              <a:t>a type error at runtime</a:t>
            </a:r>
          </a:p>
          <a:p>
            <a:pPr>
              <a:buNone/>
            </a:pPr>
            <a:r>
              <a:rPr lang="en-US" dirty="0"/>
              <a:t>	 “no errors”, then won’t be any errors at runtime</a:t>
            </a:r>
          </a:p>
          <a:p>
            <a:pPr>
              <a:buNone/>
            </a:pPr>
            <a:r>
              <a:rPr lang="en-US" i="1" dirty="0"/>
              <a:t>Soundness</a:t>
            </a:r>
            <a:r>
              <a:rPr lang="en-US" dirty="0"/>
              <a:t> means “no errors” is valid</a:t>
            </a:r>
          </a:p>
          <a:p>
            <a:pPr>
              <a:buNone/>
            </a:pPr>
            <a:r>
              <a:rPr lang="en-US" dirty="0"/>
              <a:t>Examples of where sound checker says “type error”:</a:t>
            </a:r>
          </a:p>
          <a:p>
            <a:pPr>
              <a:buNone/>
            </a:pPr>
            <a:r>
              <a:rPr lang="en-US" dirty="0"/>
              <a:t>   if </a:t>
            </a:r>
            <a:r>
              <a:rPr lang="en-US" b="0" dirty="0"/>
              <a:t>read() </a:t>
            </a:r>
            <a:r>
              <a:rPr lang="en-US" dirty="0"/>
              <a:t>then return </a:t>
            </a:r>
            <a:r>
              <a:rPr lang="en-US" b="0" dirty="0"/>
              <a:t>3 + 4 </a:t>
            </a:r>
            <a:r>
              <a:rPr lang="en-US" dirty="0"/>
              <a:t>else return </a:t>
            </a:r>
            <a:r>
              <a:rPr lang="en-US" b="0" dirty="0">
                <a:solidFill>
                  <a:srgbClr val="FF0000"/>
                </a:solidFill>
              </a:rPr>
              <a:t>true</a:t>
            </a:r>
            <a:r>
              <a:rPr lang="en-US" b="0" dirty="0"/>
              <a:t> + 4 </a:t>
            </a:r>
            <a:r>
              <a:rPr lang="en-US" dirty="0"/>
              <a:t>end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define </a:t>
            </a:r>
            <a:r>
              <a:rPr lang="en-US" b="0" dirty="0"/>
              <a:t>A(I) = </a:t>
            </a:r>
            <a:r>
              <a:rPr lang="en-US" dirty="0"/>
              <a:t>return</a:t>
            </a:r>
            <a:r>
              <a:rPr lang="en-US" b="0" dirty="0"/>
              <a:t> I + 4;</a:t>
            </a:r>
            <a:br>
              <a:rPr lang="en-US" dirty="0"/>
            </a:br>
            <a:r>
              <a:rPr lang="en-US" dirty="0"/>
              <a:t>define </a:t>
            </a:r>
            <a:r>
              <a:rPr lang="en-US" b="0" dirty="0"/>
              <a:t>B() = </a:t>
            </a:r>
            <a:r>
              <a:rPr lang="en-US" dirty="0"/>
              <a:t>return</a:t>
            </a:r>
            <a:r>
              <a:rPr lang="en-US" b="0" dirty="0"/>
              <a:t> A(</a:t>
            </a:r>
            <a:r>
              <a:rPr lang="en-US" b="0" dirty="0">
                <a:solidFill>
                  <a:srgbClr val="FF0000"/>
                </a:solidFill>
              </a:rPr>
              <a:t>true</a:t>
            </a:r>
            <a:r>
              <a:rPr lang="en-US" b="0" dirty="0"/>
              <a:t>);</a:t>
            </a:r>
            <a:endParaRPr lang="en-US" b="0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" y="3733800"/>
            <a:ext cx="7239000" cy="4572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4572000"/>
            <a:ext cx="4114800" cy="9144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Some Rules for Conservative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Type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b="0" dirty="0"/>
              <a:t>E1</a:t>
            </a:r>
            <a:r>
              <a:rPr lang="en-US" dirty="0"/>
              <a:t> then </a:t>
            </a:r>
            <a:r>
              <a:rPr lang="en-US" b="0" dirty="0"/>
              <a:t>E2</a:t>
            </a:r>
            <a:r>
              <a:rPr lang="en-US" dirty="0"/>
              <a:t> else </a:t>
            </a:r>
            <a:r>
              <a:rPr lang="en-US" b="0" dirty="0"/>
              <a:t>E3</a:t>
            </a:r>
            <a:r>
              <a:rPr lang="en-US" dirty="0"/>
              <a:t> end </a:t>
            </a:r>
            <a:r>
              <a:rPr lang="en-US" b="0" dirty="0"/>
              <a:t>: T</a:t>
            </a:r>
            <a:br>
              <a:rPr lang="en-US" dirty="0"/>
            </a:br>
            <a:r>
              <a:rPr lang="en-US" dirty="0"/>
              <a:t>                          if </a:t>
            </a:r>
            <a:r>
              <a:rPr lang="en-US" b="0" dirty="0"/>
              <a:t>E1: </a:t>
            </a:r>
            <a:r>
              <a:rPr lang="en-US" b="0" dirty="0" err="1"/>
              <a:t>bool</a:t>
            </a:r>
            <a:r>
              <a:rPr lang="en-US" dirty="0"/>
              <a:t>, </a:t>
            </a:r>
            <a:r>
              <a:rPr lang="en-US" b="0" dirty="0"/>
              <a:t>E2: T</a:t>
            </a:r>
            <a:r>
              <a:rPr lang="en-US" dirty="0"/>
              <a:t>, and </a:t>
            </a:r>
            <a:r>
              <a:rPr lang="en-US" b="0" dirty="0"/>
              <a:t>E3: T</a:t>
            </a:r>
          </a:p>
          <a:p>
            <a:r>
              <a:rPr lang="en-US" b="0" dirty="0"/>
              <a:t>P(E): T</a:t>
            </a:r>
            <a:r>
              <a:rPr lang="en-US" dirty="0"/>
              <a:t>              if </a:t>
            </a:r>
            <a:r>
              <a:rPr lang="en-US" b="0" dirty="0"/>
              <a:t>P: (S) -&gt; T </a:t>
            </a:r>
            <a:r>
              <a:rPr lang="en-US" dirty="0"/>
              <a:t>and </a:t>
            </a:r>
            <a:r>
              <a:rPr lang="en-US" b="0" dirty="0"/>
              <a:t>E: S</a:t>
            </a:r>
          </a:p>
          <a:p>
            <a:r>
              <a:rPr lang="en-US" b="0" dirty="0"/>
              <a:t>P(x) = E            </a:t>
            </a:r>
            <a:r>
              <a:rPr lang="en-US" dirty="0"/>
              <a:t>remember </a:t>
            </a:r>
            <a:r>
              <a:rPr lang="en-US" b="0" dirty="0"/>
              <a:t>P: (S) -&gt; T</a:t>
            </a:r>
            <a:br>
              <a:rPr lang="en-US" dirty="0"/>
            </a:br>
            <a:r>
              <a:rPr lang="en-US" dirty="0"/>
              <a:t>                                  if assuming </a:t>
            </a:r>
            <a:r>
              <a:rPr lang="en-US" b="0" dirty="0"/>
              <a:t>x: S </a:t>
            </a:r>
            <a:r>
              <a:rPr lang="en-US" dirty="0"/>
              <a:t>then </a:t>
            </a:r>
            <a:r>
              <a:rPr lang="en-US" b="0" dirty="0"/>
              <a:t>E: T</a:t>
            </a:r>
          </a:p>
          <a:p>
            <a:r>
              <a:rPr lang="en-US" b="0" dirty="0"/>
              <a:t>true: </a:t>
            </a:r>
            <a:r>
              <a:rPr lang="en-US" b="0" dirty="0" err="1"/>
              <a:t>bool</a:t>
            </a:r>
            <a:endParaRPr lang="en-US" b="0" dirty="0"/>
          </a:p>
          <a:p>
            <a:r>
              <a:rPr lang="en-US" b="0" dirty="0"/>
              <a:t>false: </a:t>
            </a:r>
            <a:r>
              <a:rPr lang="en-US" b="0" dirty="0" err="1"/>
              <a:t>bool</a:t>
            </a:r>
            <a:endParaRPr lang="en-US" b="0" dirty="0"/>
          </a:p>
          <a:p>
            <a:r>
              <a:rPr lang="en-US" b="0" dirty="0"/>
              <a:t>0: </a:t>
            </a:r>
            <a:r>
              <a:rPr lang="en-US" b="0" dirty="0" err="1"/>
              <a:t>int</a:t>
            </a:r>
            <a:r>
              <a:rPr lang="en-US" b="0" dirty="0"/>
              <a:t>, 1:int, 2:int, …</a:t>
            </a:r>
          </a:p>
          <a:p>
            <a:r>
              <a:rPr lang="en-US" b="0" dirty="0"/>
              <a:t>x: T                  </a:t>
            </a:r>
            <a:r>
              <a:rPr lang="en-US" dirty="0"/>
              <a:t>if we are remembering </a:t>
            </a:r>
            <a:r>
              <a:rPr lang="en-US" b="0" dirty="0"/>
              <a:t>x:T</a:t>
            </a:r>
          </a:p>
          <a:p>
            <a:r>
              <a:rPr lang="en-US" b="0" dirty="0"/>
              <a:t>E1</a:t>
            </a:r>
            <a:r>
              <a:rPr lang="en-US" dirty="0"/>
              <a:t> </a:t>
            </a:r>
            <a:r>
              <a:rPr lang="en-US" b="0" i="1" dirty="0"/>
              <a:t>op</a:t>
            </a:r>
            <a:r>
              <a:rPr lang="en-US" dirty="0"/>
              <a:t> </a:t>
            </a:r>
            <a:r>
              <a:rPr lang="en-US" b="0" dirty="0"/>
              <a:t>E2:</a:t>
            </a:r>
            <a:r>
              <a:rPr lang="en-US" dirty="0"/>
              <a:t> </a:t>
            </a:r>
            <a:r>
              <a:rPr lang="en-US" b="0" dirty="0"/>
              <a:t>T</a:t>
            </a:r>
            <a:r>
              <a:rPr lang="en-US" dirty="0"/>
              <a:t>     if </a:t>
            </a:r>
            <a:r>
              <a:rPr lang="en-US" b="0" dirty="0"/>
              <a:t>E1: S1</a:t>
            </a:r>
            <a:r>
              <a:rPr lang="en-US" dirty="0"/>
              <a:t>, </a:t>
            </a:r>
            <a:r>
              <a:rPr lang="en-US" b="0" dirty="0"/>
              <a:t>E2: S2</a:t>
            </a:r>
            <a:r>
              <a:rPr lang="en-US" dirty="0"/>
              <a:t>, and </a:t>
            </a:r>
            <a:r>
              <a:rPr lang="en-US" b="0" i="1" dirty="0"/>
              <a:t>op</a:t>
            </a:r>
            <a:r>
              <a:rPr lang="en-US" b="0" dirty="0"/>
              <a:t>: (S1,S2) -&gt; T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a Sound Checker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563" y="4495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09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without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4" name="Chord 13"/>
          <p:cNvSpPr/>
          <p:nvPr/>
        </p:nvSpPr>
        <p:spPr bwMode="auto">
          <a:xfrm rot="5400000">
            <a:off x="2762713" y="971087"/>
            <a:ext cx="2780374" cy="4038600"/>
          </a:xfrm>
          <a:prstGeom prst="chord">
            <a:avLst>
              <a:gd name="adj1" fmla="val 4928759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5105400" y="2133600"/>
            <a:ext cx="1371600" cy="1524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5524500" y="3619500"/>
            <a:ext cx="1371600" cy="11430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5715000" y="2286000"/>
            <a:ext cx="762000" cy="7620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  <a:endCxn id="8" idx="205"/>
          </p:cNvCxnSpPr>
          <p:nvPr/>
        </p:nvCxnSpPr>
        <p:spPr bwMode="auto">
          <a:xfrm rot="10800000" flipV="1">
            <a:off x="6563170" y="3692098"/>
            <a:ext cx="371030" cy="10223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4953000" y="2133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562600" y="30480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810000" y="20574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10200" y="34290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Sound</a:t>
            </a:r>
            <a:r>
              <a:rPr lang="en-US" dirty="0"/>
              <a:t> but </a:t>
            </a:r>
            <a:r>
              <a:rPr lang="en-US" dirty="0">
                <a:solidFill>
                  <a:srgbClr val="C00000"/>
                </a:solidFill>
              </a:rPr>
              <a:t>Not Very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563" y="4495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09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without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4" name="Chord 13"/>
          <p:cNvSpPr/>
          <p:nvPr/>
        </p:nvSpPr>
        <p:spPr bwMode="auto">
          <a:xfrm rot="5400000">
            <a:off x="4076700" y="1181100"/>
            <a:ext cx="76200" cy="914400"/>
          </a:xfrm>
          <a:prstGeom prst="chord">
            <a:avLst>
              <a:gd name="adj1" fmla="val 4928759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4191000" y="1676400"/>
            <a:ext cx="2362200" cy="5334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5524500" y="3619500"/>
            <a:ext cx="1371600" cy="11430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 bwMode="auto">
          <a:xfrm rot="10800000" flipV="1">
            <a:off x="6563170" y="3692099"/>
            <a:ext cx="371030" cy="10223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53000" y="2133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486400" y="33528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352800" y="2133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610102" y="2705101"/>
            <a:ext cx="2666999" cy="167639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Inputs</a:t>
            </a:r>
            <a:r>
              <a:rPr lang="en-US" b="0" dirty="0"/>
              <a:t>: integers </a:t>
            </a:r>
            <a:r>
              <a:rPr lang="en-US" b="0" i="1" dirty="0"/>
              <a:t>n</a:t>
            </a:r>
            <a:r>
              <a:rPr lang="en-US" b="0" dirty="0"/>
              <a:t>, </a:t>
            </a:r>
            <a:r>
              <a:rPr lang="en-US" b="0" i="1" dirty="0"/>
              <a:t>m</a:t>
            </a:r>
            <a:r>
              <a:rPr lang="en-US" b="0" dirty="0"/>
              <a:t>. Assume </a:t>
            </a:r>
            <a:r>
              <a:rPr lang="en-US" b="0" i="1" dirty="0"/>
              <a:t>n </a:t>
            </a:r>
            <a:r>
              <a:rPr lang="en-US" b="0" dirty="0"/>
              <a:t>≥ 0 and </a:t>
            </a:r>
            <a:r>
              <a:rPr lang="en-US" b="0" i="1" dirty="0"/>
              <a:t>m </a:t>
            </a:r>
            <a:r>
              <a:rPr lang="en-US" b="0" dirty="0"/>
              <a:t>&gt; 0.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If </a:t>
            </a:r>
            <a:r>
              <a:rPr lang="en-US" b="0" i="1" dirty="0"/>
              <a:t>n</a:t>
            </a:r>
            <a:r>
              <a:rPr lang="en-US" b="0" dirty="0"/>
              <a:t> &lt; </a:t>
            </a:r>
            <a:r>
              <a:rPr lang="en-US" b="0" i="1" dirty="0"/>
              <a:t>m</a:t>
            </a:r>
            <a:r>
              <a:rPr lang="en-US" b="0" dirty="0"/>
              <a:t>, then halt, returning </a:t>
            </a:r>
            <a:r>
              <a:rPr lang="en-US" b="0" i="1" dirty="0"/>
              <a:t>n</a:t>
            </a:r>
            <a:r>
              <a:rPr lang="en-US" b="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if </a:t>
            </a:r>
            <a:r>
              <a:rPr lang="en-US" b="0" i="1" dirty="0"/>
              <a:t>n</a:t>
            </a:r>
            <a:r>
              <a:rPr lang="en-US" b="0" dirty="0"/>
              <a:t> ≥ </a:t>
            </a:r>
            <a:r>
              <a:rPr lang="en-US" b="0" i="1" dirty="0"/>
              <a:t>m</a:t>
            </a:r>
            <a:r>
              <a:rPr lang="en-US" b="0" dirty="0"/>
              <a:t>, then set </a:t>
            </a:r>
            <a:r>
              <a:rPr lang="en-US" b="0" i="1" dirty="0"/>
              <a:t>n</a:t>
            </a:r>
            <a:r>
              <a:rPr lang="en-US" b="0" dirty="0"/>
              <a:t> to be </a:t>
            </a:r>
            <a:r>
              <a:rPr lang="en-US" b="0" i="1" dirty="0"/>
              <a:t>n</a:t>
            </a:r>
            <a:r>
              <a:rPr lang="en-US" b="0" dirty="0"/>
              <a:t>-</a:t>
            </a:r>
            <a:r>
              <a:rPr lang="en-US" b="0" i="1" dirty="0"/>
              <a:t>m</a:t>
            </a:r>
            <a:r>
              <a:rPr lang="en-US" b="0" dirty="0"/>
              <a:t> and go to step 1.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Apparently more Useful,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But Unsound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563" y="4495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09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without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4" name="Chord 13"/>
          <p:cNvSpPr/>
          <p:nvPr/>
        </p:nvSpPr>
        <p:spPr bwMode="auto">
          <a:xfrm rot="5400000">
            <a:off x="1600200" y="1905000"/>
            <a:ext cx="5105400" cy="4495800"/>
          </a:xfrm>
          <a:prstGeom prst="chord">
            <a:avLst>
              <a:gd name="adj1" fmla="val 4909365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4191000" y="1981200"/>
            <a:ext cx="2362200" cy="2286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>
            <a:off x="5410200" y="4724400"/>
            <a:ext cx="1371600" cy="1524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 bwMode="auto">
          <a:xfrm rot="10800000" flipV="1">
            <a:off x="6563170" y="3692099"/>
            <a:ext cx="371030" cy="10223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4724400" y="2438400"/>
            <a:ext cx="2057400" cy="16002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5334000" y="3276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038600" y="19812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791200" y="45720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Making better checkers</a:t>
            </a:r>
            <a:br>
              <a:rPr lang="en-US" dirty="0"/>
            </a:br>
            <a:r>
              <a:rPr lang="en-US" dirty="0">
                <a:solidFill>
                  <a:srgbClr val="048830"/>
                </a:solidFill>
              </a:rPr>
              <a:t>Work Without End!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5524500" y="3619500"/>
            <a:ext cx="1371600" cy="11430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  <a:endCxn id="8" idx="205"/>
          </p:cNvCxnSpPr>
          <p:nvPr/>
        </p:nvCxnSpPr>
        <p:spPr bwMode="auto">
          <a:xfrm rot="10800000" flipV="1">
            <a:off x="6563170" y="3692098"/>
            <a:ext cx="371030" cy="10223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1737783" y="1600200"/>
            <a:ext cx="4840303" cy="4267200"/>
            <a:chOff x="1737783" y="1600200"/>
            <a:chExt cx="4840303" cy="4267200"/>
          </a:xfrm>
        </p:grpSpPr>
        <p:sp>
          <p:nvSpPr>
            <p:cNvPr id="6" name="Oval 5"/>
            <p:cNvSpPr/>
            <p:nvPr/>
          </p:nvSpPr>
          <p:spPr bwMode="auto">
            <a:xfrm>
              <a:off x="1752600" y="1600200"/>
              <a:ext cx="4800600" cy="4267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37783" y="3187660"/>
              <a:ext cx="4840303" cy="1334063"/>
            </a:xfrm>
            <a:custGeom>
              <a:avLst/>
              <a:gdLst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50838 w 4840303"/>
                <a:gd name="connsiteY4" fmla="*/ 487110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04662 w 4840303"/>
                <a:gd name="connsiteY8" fmla="*/ 504201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04662 w 4840303"/>
                <a:gd name="connsiteY8" fmla="*/ 504201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243417 w 4840303"/>
                <a:gd name="connsiteY8" fmla="*/ 392394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10217 w 4840303"/>
                <a:gd name="connsiteY56" fmla="*/ 697194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10217 w 4840303"/>
                <a:gd name="connsiteY56" fmla="*/ 697194 h 1067798"/>
                <a:gd name="connsiteX57" fmla="*/ 1310217 w 4840303"/>
                <a:gd name="connsiteY57" fmla="*/ 697194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10217 w 4840303"/>
                <a:gd name="connsiteY56" fmla="*/ 697194 h 1067798"/>
                <a:gd name="connsiteX57" fmla="*/ 1310217 w 4840303"/>
                <a:gd name="connsiteY57" fmla="*/ 697194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86417 w 4840303"/>
                <a:gd name="connsiteY60" fmla="*/ 697194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729 w 4840303"/>
                <a:gd name="connsiteY98" fmla="*/ 581114 h 1180318"/>
                <a:gd name="connsiteX99" fmla="*/ 2005275 w 4840303"/>
                <a:gd name="connsiteY99" fmla="*/ 606751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93282 w 4840303"/>
                <a:gd name="connsiteY103" fmla="*/ 521293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729 w 4840303"/>
                <a:gd name="connsiteY98" fmla="*/ 58111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93282 w 4840303"/>
                <a:gd name="connsiteY103" fmla="*/ 521293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729 w 4840303"/>
                <a:gd name="connsiteY98" fmla="*/ 58111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10617 w 4840303"/>
                <a:gd name="connsiteY191" fmla="*/ 84959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10617 w 4840303"/>
                <a:gd name="connsiteY191" fmla="*/ 84959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39217 w 4840303"/>
                <a:gd name="connsiteY203" fmla="*/ 77339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243417 w 4840303"/>
                <a:gd name="connsiteY7" fmla="*/ 163794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10617 w 4840303"/>
                <a:gd name="connsiteY191" fmla="*/ 84959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39217 w 4840303"/>
                <a:gd name="connsiteY203" fmla="*/ 77339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774396 w 4840303"/>
                <a:gd name="connsiteY125" fmla="*/ 675038 h 1334063"/>
                <a:gd name="connsiteX126" fmla="*/ 2817125 w 4840303"/>
                <a:gd name="connsiteY126" fmla="*/ 734859 h 1334063"/>
                <a:gd name="connsiteX127" fmla="*/ 2842763 w 4840303"/>
                <a:gd name="connsiteY127" fmla="*/ 769042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663017 w 4840303"/>
                <a:gd name="connsiteY197" fmla="*/ 563943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774396 w 4840303"/>
                <a:gd name="connsiteY125" fmla="*/ 675038 h 1334063"/>
                <a:gd name="connsiteX126" fmla="*/ 2817125 w 4840303"/>
                <a:gd name="connsiteY126" fmla="*/ 734859 h 1334063"/>
                <a:gd name="connsiteX127" fmla="*/ 2842763 w 4840303"/>
                <a:gd name="connsiteY127" fmla="*/ 769042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42763 w 4840303"/>
                <a:gd name="connsiteY127" fmla="*/ 769042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81817 w 4840303"/>
                <a:gd name="connsiteY116" fmla="*/ 850940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1005417 w 4840303"/>
                <a:gd name="connsiteY32" fmla="*/ 393740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81817 w 4840303"/>
                <a:gd name="connsiteY116" fmla="*/ 850940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4840303" h="1334063">
                  <a:moveTo>
                    <a:pt x="14105" y="606672"/>
                  </a:moveTo>
                  <a:cubicBezTo>
                    <a:pt x="74232" y="626715"/>
                    <a:pt x="0" y="600627"/>
                    <a:pt x="73925" y="632309"/>
                  </a:cubicBezTo>
                  <a:cubicBezTo>
                    <a:pt x="82205" y="635857"/>
                    <a:pt x="91017" y="638006"/>
                    <a:pt x="99563" y="640855"/>
                  </a:cubicBezTo>
                  <a:cubicBezTo>
                    <a:pt x="108109" y="638006"/>
                    <a:pt x="113924" y="609995"/>
                    <a:pt x="125200" y="632309"/>
                  </a:cubicBezTo>
                  <a:cubicBezTo>
                    <a:pt x="136476" y="654623"/>
                    <a:pt x="158478" y="772554"/>
                    <a:pt x="167217" y="774739"/>
                  </a:cubicBezTo>
                  <a:cubicBezTo>
                    <a:pt x="181308" y="778262"/>
                    <a:pt x="179324" y="646552"/>
                    <a:pt x="193567" y="649401"/>
                  </a:cubicBezTo>
                  <a:cubicBezTo>
                    <a:pt x="271597" y="688415"/>
                    <a:pt x="174319" y="642402"/>
                    <a:pt x="287570" y="683584"/>
                  </a:cubicBezTo>
                  <a:cubicBezTo>
                    <a:pt x="299542" y="687938"/>
                    <a:pt x="232023" y="311842"/>
                    <a:pt x="243417" y="317539"/>
                  </a:cubicBezTo>
                  <a:cubicBezTo>
                    <a:pt x="237720" y="303296"/>
                    <a:pt x="306853" y="21248"/>
                    <a:pt x="319617" y="12739"/>
                  </a:cubicBezTo>
                  <a:cubicBezTo>
                    <a:pt x="338726" y="0"/>
                    <a:pt x="351078" y="659738"/>
                    <a:pt x="373028" y="666492"/>
                  </a:cubicBezTo>
                  <a:cubicBezTo>
                    <a:pt x="388904" y="671377"/>
                    <a:pt x="382209" y="917614"/>
                    <a:pt x="395817" y="927139"/>
                  </a:cubicBezTo>
                  <a:cubicBezTo>
                    <a:pt x="410760" y="937599"/>
                    <a:pt x="443894" y="715369"/>
                    <a:pt x="458486" y="726313"/>
                  </a:cubicBezTo>
                  <a:cubicBezTo>
                    <a:pt x="466703" y="732475"/>
                    <a:pt x="475578" y="737707"/>
                    <a:pt x="484124" y="743404"/>
                  </a:cubicBezTo>
                  <a:cubicBezTo>
                    <a:pt x="522900" y="665852"/>
                    <a:pt x="425181" y="348764"/>
                    <a:pt x="472017" y="317539"/>
                  </a:cubicBezTo>
                  <a:cubicBezTo>
                    <a:pt x="520932" y="354225"/>
                    <a:pt x="600088" y="706425"/>
                    <a:pt x="646494" y="726313"/>
                  </a:cubicBezTo>
                  <a:cubicBezTo>
                    <a:pt x="654774" y="729861"/>
                    <a:pt x="663585" y="732010"/>
                    <a:pt x="672131" y="734859"/>
                  </a:cubicBezTo>
                  <a:cubicBezTo>
                    <a:pt x="674980" y="720616"/>
                    <a:pt x="677154" y="706221"/>
                    <a:pt x="680677" y="692130"/>
                  </a:cubicBezTo>
                  <a:cubicBezTo>
                    <a:pt x="682862" y="683391"/>
                    <a:pt x="689223" y="675500"/>
                    <a:pt x="689223" y="666492"/>
                  </a:cubicBezTo>
                  <a:cubicBezTo>
                    <a:pt x="689223" y="654747"/>
                    <a:pt x="613512" y="550501"/>
                    <a:pt x="624417" y="546139"/>
                  </a:cubicBezTo>
                  <a:cubicBezTo>
                    <a:pt x="641145" y="539448"/>
                    <a:pt x="759725" y="540442"/>
                    <a:pt x="776817" y="546139"/>
                  </a:cubicBezTo>
                  <a:cubicBezTo>
                    <a:pt x="782514" y="557533"/>
                    <a:pt x="742624" y="672580"/>
                    <a:pt x="749043" y="683584"/>
                  </a:cubicBezTo>
                  <a:cubicBezTo>
                    <a:pt x="762584" y="706797"/>
                    <a:pt x="763949" y="827347"/>
                    <a:pt x="776817" y="850939"/>
                  </a:cubicBezTo>
                  <a:cubicBezTo>
                    <a:pt x="820318" y="930691"/>
                    <a:pt x="746767" y="706186"/>
                    <a:pt x="825955" y="811771"/>
                  </a:cubicBezTo>
                  <a:cubicBezTo>
                    <a:pt x="828804" y="820317"/>
                    <a:pt x="827467" y="831781"/>
                    <a:pt x="834501" y="837408"/>
                  </a:cubicBezTo>
                  <a:cubicBezTo>
                    <a:pt x="843672" y="844745"/>
                    <a:pt x="848500" y="709381"/>
                    <a:pt x="853017" y="698539"/>
                  </a:cubicBezTo>
                  <a:cubicBezTo>
                    <a:pt x="867302" y="664255"/>
                    <a:pt x="926746" y="964198"/>
                    <a:pt x="929217" y="927139"/>
                  </a:cubicBezTo>
                  <a:cubicBezTo>
                    <a:pt x="932444" y="878736"/>
                    <a:pt x="879502" y="637683"/>
                    <a:pt x="885776" y="589580"/>
                  </a:cubicBezTo>
                  <a:cubicBezTo>
                    <a:pt x="888106" y="571715"/>
                    <a:pt x="902867" y="538305"/>
                    <a:pt x="902867" y="538305"/>
                  </a:cubicBezTo>
                  <a:cubicBezTo>
                    <a:pt x="905716" y="546851"/>
                    <a:pt x="910043" y="555039"/>
                    <a:pt x="911413" y="563943"/>
                  </a:cubicBezTo>
                  <a:cubicBezTo>
                    <a:pt x="928959" y="677989"/>
                    <a:pt x="910512" y="614157"/>
                    <a:pt x="928505" y="692130"/>
                  </a:cubicBezTo>
                  <a:cubicBezTo>
                    <a:pt x="933787" y="715018"/>
                    <a:pt x="932566" y="740951"/>
                    <a:pt x="945596" y="760496"/>
                  </a:cubicBezTo>
                  <a:lnTo>
                    <a:pt x="979780" y="811771"/>
                  </a:lnTo>
                  <a:cubicBezTo>
                    <a:pt x="985477" y="828863"/>
                    <a:pt x="1002455" y="375969"/>
                    <a:pt x="1005417" y="393740"/>
                  </a:cubicBezTo>
                  <a:cubicBezTo>
                    <a:pt x="1015444" y="453900"/>
                    <a:pt x="999938" y="897882"/>
                    <a:pt x="1013963" y="939958"/>
                  </a:cubicBezTo>
                  <a:cubicBezTo>
                    <a:pt x="1016812" y="925715"/>
                    <a:pt x="1021449" y="911715"/>
                    <a:pt x="1022509" y="897229"/>
                  </a:cubicBezTo>
                  <a:cubicBezTo>
                    <a:pt x="1047246" y="559147"/>
                    <a:pt x="1006493" y="688897"/>
                    <a:pt x="1048146" y="563943"/>
                  </a:cubicBezTo>
                  <a:cubicBezTo>
                    <a:pt x="1050995" y="546851"/>
                    <a:pt x="1047080" y="527085"/>
                    <a:pt x="1056692" y="512668"/>
                  </a:cubicBezTo>
                  <a:cubicBezTo>
                    <a:pt x="1061689" y="505173"/>
                    <a:pt x="1064121" y="529367"/>
                    <a:pt x="1065238" y="538305"/>
                  </a:cubicBezTo>
                  <a:cubicBezTo>
                    <a:pt x="1069845" y="575160"/>
                    <a:pt x="1069444" y="612514"/>
                    <a:pt x="1073783" y="649401"/>
                  </a:cubicBezTo>
                  <a:cubicBezTo>
                    <a:pt x="1074625" y="656562"/>
                    <a:pt x="1086199" y="699869"/>
                    <a:pt x="1090875" y="709221"/>
                  </a:cubicBezTo>
                  <a:cubicBezTo>
                    <a:pt x="1095468" y="718408"/>
                    <a:pt x="1102270" y="726313"/>
                    <a:pt x="1107967" y="734859"/>
                  </a:cubicBezTo>
                  <a:cubicBezTo>
                    <a:pt x="1110815" y="743405"/>
                    <a:pt x="1155632" y="537400"/>
                    <a:pt x="1157817" y="546139"/>
                  </a:cubicBezTo>
                  <a:cubicBezTo>
                    <a:pt x="1161340" y="560230"/>
                    <a:pt x="1111278" y="807818"/>
                    <a:pt x="1125058" y="803225"/>
                  </a:cubicBezTo>
                  <a:cubicBezTo>
                    <a:pt x="1142150" y="797528"/>
                    <a:pt x="1136453" y="769042"/>
                    <a:pt x="1142150" y="751950"/>
                  </a:cubicBezTo>
                  <a:cubicBezTo>
                    <a:pt x="1147847" y="760496"/>
                    <a:pt x="1149271" y="921442"/>
                    <a:pt x="1157817" y="927139"/>
                  </a:cubicBezTo>
                  <a:cubicBezTo>
                    <a:pt x="1205887" y="959186"/>
                    <a:pt x="1202021" y="763235"/>
                    <a:pt x="1219062" y="726313"/>
                  </a:cubicBezTo>
                  <a:cubicBezTo>
                    <a:pt x="1227070" y="708963"/>
                    <a:pt x="1225471" y="487031"/>
                    <a:pt x="1234017" y="469939"/>
                  </a:cubicBezTo>
                  <a:cubicBezTo>
                    <a:pt x="1236866" y="509819"/>
                    <a:pt x="1240601" y="756749"/>
                    <a:pt x="1253245" y="794679"/>
                  </a:cubicBezTo>
                  <a:cubicBezTo>
                    <a:pt x="1258096" y="809232"/>
                    <a:pt x="1265486" y="766503"/>
                    <a:pt x="1270337" y="751950"/>
                  </a:cubicBezTo>
                  <a:cubicBezTo>
                    <a:pt x="1274051" y="740808"/>
                    <a:pt x="1276034" y="729161"/>
                    <a:pt x="1278882" y="717767"/>
                  </a:cubicBezTo>
                  <a:cubicBezTo>
                    <a:pt x="1281731" y="729161"/>
                    <a:pt x="1287428" y="740205"/>
                    <a:pt x="1287428" y="751950"/>
                  </a:cubicBezTo>
                  <a:cubicBezTo>
                    <a:pt x="1287428" y="760958"/>
                    <a:pt x="1277401" y="786474"/>
                    <a:pt x="1278882" y="777588"/>
                  </a:cubicBezTo>
                  <a:cubicBezTo>
                    <a:pt x="1285609" y="737226"/>
                    <a:pt x="1300495" y="681080"/>
                    <a:pt x="1313066" y="640855"/>
                  </a:cubicBezTo>
                  <a:cubicBezTo>
                    <a:pt x="1321127" y="615061"/>
                    <a:pt x="1330756" y="589772"/>
                    <a:pt x="1338703" y="563943"/>
                  </a:cubicBezTo>
                  <a:cubicBezTo>
                    <a:pt x="1371728" y="456610"/>
                    <a:pt x="1304631" y="643412"/>
                    <a:pt x="1372886" y="461393"/>
                  </a:cubicBezTo>
                  <a:cubicBezTo>
                    <a:pt x="1363672" y="521284"/>
                    <a:pt x="1351686" y="605907"/>
                    <a:pt x="1338703" y="666492"/>
                  </a:cubicBezTo>
                  <a:cubicBezTo>
                    <a:pt x="1328279" y="715136"/>
                    <a:pt x="1321611" y="802513"/>
                    <a:pt x="1310217" y="850939"/>
                  </a:cubicBezTo>
                  <a:lnTo>
                    <a:pt x="1310217" y="850939"/>
                  </a:lnTo>
                  <a:cubicBezTo>
                    <a:pt x="1310217" y="949200"/>
                    <a:pt x="1300424" y="1045793"/>
                    <a:pt x="1313066" y="1127965"/>
                  </a:cubicBezTo>
                  <a:cubicBezTo>
                    <a:pt x="1315701" y="1145091"/>
                    <a:pt x="1318213" y="1162249"/>
                    <a:pt x="1321611" y="1179240"/>
                  </a:cubicBezTo>
                  <a:cubicBezTo>
                    <a:pt x="1323914" y="1190757"/>
                    <a:pt x="1383568" y="839545"/>
                    <a:pt x="1386417" y="850939"/>
                  </a:cubicBezTo>
                  <a:cubicBezTo>
                    <a:pt x="1423275" y="795654"/>
                    <a:pt x="1360886" y="1334063"/>
                    <a:pt x="1386417" y="1231939"/>
                  </a:cubicBezTo>
                  <a:cubicBezTo>
                    <a:pt x="1391548" y="1211415"/>
                    <a:pt x="1396913" y="1012672"/>
                    <a:pt x="1407069" y="991232"/>
                  </a:cubicBezTo>
                  <a:cubicBezTo>
                    <a:pt x="1423430" y="956693"/>
                    <a:pt x="1458344" y="888683"/>
                    <a:pt x="1458344" y="888683"/>
                  </a:cubicBezTo>
                  <a:cubicBezTo>
                    <a:pt x="1461193" y="874440"/>
                    <a:pt x="1460697" y="1093937"/>
                    <a:pt x="1462617" y="1079539"/>
                  </a:cubicBezTo>
                  <a:cubicBezTo>
                    <a:pt x="1466401" y="1051162"/>
                    <a:pt x="1470730" y="788735"/>
                    <a:pt x="1475436" y="760496"/>
                  </a:cubicBezTo>
                  <a:cubicBezTo>
                    <a:pt x="1479298" y="737326"/>
                    <a:pt x="1462617" y="469939"/>
                    <a:pt x="1462617" y="469939"/>
                  </a:cubicBezTo>
                  <a:cubicBezTo>
                    <a:pt x="1465466" y="481333"/>
                    <a:pt x="1498770" y="714796"/>
                    <a:pt x="1501073" y="726313"/>
                  </a:cubicBezTo>
                  <a:cubicBezTo>
                    <a:pt x="1504471" y="743304"/>
                    <a:pt x="1496089" y="788412"/>
                    <a:pt x="1509619" y="777588"/>
                  </a:cubicBezTo>
                  <a:cubicBezTo>
                    <a:pt x="1533576" y="758422"/>
                    <a:pt x="1533542" y="721044"/>
                    <a:pt x="1543802" y="692130"/>
                  </a:cubicBezTo>
                  <a:cubicBezTo>
                    <a:pt x="1597566" y="540613"/>
                    <a:pt x="1590151" y="566562"/>
                    <a:pt x="1612168" y="478485"/>
                  </a:cubicBezTo>
                  <a:cubicBezTo>
                    <a:pt x="1615017" y="487031"/>
                    <a:pt x="1620714" y="495114"/>
                    <a:pt x="1620714" y="504122"/>
                  </a:cubicBezTo>
                  <a:cubicBezTo>
                    <a:pt x="1620714" y="624123"/>
                    <a:pt x="1607599" y="666749"/>
                    <a:pt x="1586531" y="786133"/>
                  </a:cubicBezTo>
                  <a:cubicBezTo>
                    <a:pt x="1589380" y="828862"/>
                    <a:pt x="1591521" y="871644"/>
                    <a:pt x="1595077" y="914320"/>
                  </a:cubicBezTo>
                  <a:cubicBezTo>
                    <a:pt x="1597219" y="940026"/>
                    <a:pt x="1580551" y="979696"/>
                    <a:pt x="1603623" y="991232"/>
                  </a:cubicBezTo>
                  <a:cubicBezTo>
                    <a:pt x="1624164" y="1001503"/>
                    <a:pt x="1609065" y="945621"/>
                    <a:pt x="1612168" y="922866"/>
                  </a:cubicBezTo>
                  <a:cubicBezTo>
                    <a:pt x="1615715" y="896858"/>
                    <a:pt x="1626984" y="803784"/>
                    <a:pt x="1637806" y="760496"/>
                  </a:cubicBezTo>
                  <a:cubicBezTo>
                    <a:pt x="1639991" y="751757"/>
                    <a:pt x="1643503" y="743405"/>
                    <a:pt x="1646352" y="734859"/>
                  </a:cubicBezTo>
                  <a:cubicBezTo>
                    <a:pt x="1663767" y="821942"/>
                    <a:pt x="1646064" y="765127"/>
                    <a:pt x="1663443" y="743404"/>
                  </a:cubicBezTo>
                  <a:cubicBezTo>
                    <a:pt x="1669070" y="736370"/>
                    <a:pt x="1680535" y="737707"/>
                    <a:pt x="1689081" y="734859"/>
                  </a:cubicBezTo>
                  <a:cubicBezTo>
                    <a:pt x="1700475" y="712070"/>
                    <a:pt x="1712721" y="689687"/>
                    <a:pt x="1723264" y="666492"/>
                  </a:cubicBezTo>
                  <a:cubicBezTo>
                    <a:pt x="1726992" y="658291"/>
                    <a:pt x="1726183" y="647889"/>
                    <a:pt x="1731810" y="640855"/>
                  </a:cubicBezTo>
                  <a:cubicBezTo>
                    <a:pt x="1738226" y="632835"/>
                    <a:pt x="1748901" y="629460"/>
                    <a:pt x="1757447" y="623763"/>
                  </a:cubicBezTo>
                  <a:cubicBezTo>
                    <a:pt x="1760296" y="615217"/>
                    <a:pt x="1763405" y="606754"/>
                    <a:pt x="1765993" y="598126"/>
                  </a:cubicBezTo>
                  <a:cubicBezTo>
                    <a:pt x="1771952" y="578262"/>
                    <a:pt x="1774394" y="557134"/>
                    <a:pt x="1783084" y="538305"/>
                  </a:cubicBezTo>
                  <a:cubicBezTo>
                    <a:pt x="1791692" y="519654"/>
                    <a:pt x="1760204" y="412972"/>
                    <a:pt x="1767417" y="393739"/>
                  </a:cubicBezTo>
                  <a:cubicBezTo>
                    <a:pt x="1796661" y="315755"/>
                    <a:pt x="1829404" y="438915"/>
                    <a:pt x="1859996" y="393027"/>
                  </a:cubicBezTo>
                  <a:cubicBezTo>
                    <a:pt x="1871391" y="353147"/>
                    <a:pt x="1877555" y="311385"/>
                    <a:pt x="1894180" y="273386"/>
                  </a:cubicBezTo>
                  <a:cubicBezTo>
                    <a:pt x="1898297" y="263976"/>
                    <a:pt x="1919351" y="246034"/>
                    <a:pt x="1919817" y="256294"/>
                  </a:cubicBezTo>
                  <a:cubicBezTo>
                    <a:pt x="1922932" y="324827"/>
                    <a:pt x="1912427" y="393479"/>
                    <a:pt x="1902725" y="461393"/>
                  </a:cubicBezTo>
                  <a:cubicBezTo>
                    <a:pt x="1895297" y="513391"/>
                    <a:pt x="1879936" y="563943"/>
                    <a:pt x="1868542" y="615218"/>
                  </a:cubicBezTo>
                  <a:cubicBezTo>
                    <a:pt x="1863036" y="673037"/>
                    <a:pt x="1836305" y="851790"/>
                    <a:pt x="1859996" y="922866"/>
                  </a:cubicBezTo>
                  <a:cubicBezTo>
                    <a:pt x="1868153" y="947337"/>
                    <a:pt x="1863228" y="871196"/>
                    <a:pt x="1868542" y="845954"/>
                  </a:cubicBezTo>
                  <a:cubicBezTo>
                    <a:pt x="1883634" y="774267"/>
                    <a:pt x="1891184" y="766488"/>
                    <a:pt x="1919817" y="709221"/>
                  </a:cubicBezTo>
                  <a:cubicBezTo>
                    <a:pt x="1922666" y="717767"/>
                    <a:pt x="1927089" y="725941"/>
                    <a:pt x="1928363" y="734859"/>
                  </a:cubicBezTo>
                  <a:cubicBezTo>
                    <a:pt x="1932813" y="766006"/>
                    <a:pt x="1914661" y="806614"/>
                    <a:pt x="1936909" y="828862"/>
                  </a:cubicBezTo>
                  <a:cubicBezTo>
                    <a:pt x="1953519" y="845472"/>
                    <a:pt x="1947092" y="782947"/>
                    <a:pt x="1954000" y="760496"/>
                  </a:cubicBezTo>
                  <a:cubicBezTo>
                    <a:pt x="1958511" y="745834"/>
                    <a:pt x="1965395" y="732010"/>
                    <a:pt x="1971092" y="717767"/>
                  </a:cubicBezTo>
                  <a:cubicBezTo>
                    <a:pt x="1979638" y="723464"/>
                    <a:pt x="1989601" y="842919"/>
                    <a:pt x="1996017" y="850939"/>
                  </a:cubicBezTo>
                  <a:cubicBezTo>
                    <a:pt x="2001644" y="857973"/>
                    <a:pt x="1993542" y="554800"/>
                    <a:pt x="1996017" y="546139"/>
                  </a:cubicBezTo>
                  <a:cubicBezTo>
                    <a:pt x="2003882" y="518612"/>
                    <a:pt x="2009772" y="703378"/>
                    <a:pt x="2013821" y="675038"/>
                  </a:cubicBezTo>
                  <a:cubicBezTo>
                    <a:pt x="2015482" y="663411"/>
                    <a:pt x="2019518" y="652249"/>
                    <a:pt x="2022367" y="640855"/>
                  </a:cubicBezTo>
                  <a:lnTo>
                    <a:pt x="2159099" y="666492"/>
                  </a:lnTo>
                  <a:cubicBezTo>
                    <a:pt x="2170616" y="668795"/>
                    <a:pt x="2137512" y="931501"/>
                    <a:pt x="2148417" y="927139"/>
                  </a:cubicBezTo>
                  <a:cubicBezTo>
                    <a:pt x="2169074" y="918876"/>
                    <a:pt x="2227465" y="646552"/>
                    <a:pt x="2244557" y="632309"/>
                  </a:cubicBezTo>
                  <a:cubicBezTo>
                    <a:pt x="2250254" y="620915"/>
                    <a:pt x="2251862" y="606281"/>
                    <a:pt x="2261649" y="598126"/>
                  </a:cubicBezTo>
                  <a:cubicBezTo>
                    <a:pt x="2283111" y="580241"/>
                    <a:pt x="2301149" y="591352"/>
                    <a:pt x="2321469" y="598126"/>
                  </a:cubicBezTo>
                  <a:cubicBezTo>
                    <a:pt x="2310075" y="586732"/>
                    <a:pt x="2299521" y="574430"/>
                    <a:pt x="2287286" y="563943"/>
                  </a:cubicBezTo>
                  <a:cubicBezTo>
                    <a:pt x="2221991" y="507975"/>
                    <a:pt x="2257721" y="613625"/>
                    <a:pt x="2270195" y="401573"/>
                  </a:cubicBezTo>
                  <a:cubicBezTo>
                    <a:pt x="2292984" y="427210"/>
                    <a:pt x="2320584" y="449272"/>
                    <a:pt x="2338561" y="478485"/>
                  </a:cubicBezTo>
                  <a:cubicBezTo>
                    <a:pt x="2388069" y="558936"/>
                    <a:pt x="2415130" y="459809"/>
                    <a:pt x="2453217" y="546140"/>
                  </a:cubicBezTo>
                  <a:cubicBezTo>
                    <a:pt x="2448192" y="850185"/>
                    <a:pt x="2505401" y="862322"/>
                    <a:pt x="2535114" y="914320"/>
                  </a:cubicBezTo>
                  <a:cubicBezTo>
                    <a:pt x="2546508" y="934260"/>
                    <a:pt x="2557481" y="954448"/>
                    <a:pt x="2569297" y="974141"/>
                  </a:cubicBezTo>
                  <a:cubicBezTo>
                    <a:pt x="2574581" y="982948"/>
                    <a:pt x="2580945" y="991068"/>
                    <a:pt x="2586389" y="999778"/>
                  </a:cubicBezTo>
                  <a:cubicBezTo>
                    <a:pt x="2613212" y="1042694"/>
                    <a:pt x="2608715" y="1035886"/>
                    <a:pt x="2629118" y="1076690"/>
                  </a:cubicBezTo>
                  <a:cubicBezTo>
                    <a:pt x="2626269" y="1036810"/>
                    <a:pt x="2623760" y="996904"/>
                    <a:pt x="2620572" y="957049"/>
                  </a:cubicBezTo>
                  <a:cubicBezTo>
                    <a:pt x="2618063" y="925686"/>
                    <a:pt x="2683982" y="882329"/>
                    <a:pt x="2681817" y="850940"/>
                  </a:cubicBezTo>
                  <a:cubicBezTo>
                    <a:pt x="2678284" y="799708"/>
                    <a:pt x="2606588" y="760481"/>
                    <a:pt x="2603481" y="709221"/>
                  </a:cubicBezTo>
                  <a:cubicBezTo>
                    <a:pt x="2600890" y="666476"/>
                    <a:pt x="2597784" y="623763"/>
                    <a:pt x="2594935" y="581034"/>
                  </a:cubicBezTo>
                  <a:cubicBezTo>
                    <a:pt x="2597784" y="544002"/>
                    <a:pt x="2577218" y="496202"/>
                    <a:pt x="2603481" y="469939"/>
                  </a:cubicBezTo>
                  <a:cubicBezTo>
                    <a:pt x="2620573" y="452847"/>
                    <a:pt x="2639915" y="502134"/>
                    <a:pt x="2654755" y="521214"/>
                  </a:cubicBezTo>
                  <a:cubicBezTo>
                    <a:pt x="2659742" y="527626"/>
                    <a:pt x="2670599" y="577706"/>
                    <a:pt x="2671847" y="581034"/>
                  </a:cubicBezTo>
                  <a:cubicBezTo>
                    <a:pt x="2686304" y="619587"/>
                    <a:pt x="2727606" y="449667"/>
                    <a:pt x="2758017" y="469940"/>
                  </a:cubicBezTo>
                  <a:cubicBezTo>
                    <a:pt x="2766563" y="481334"/>
                    <a:pt x="2733147" y="654126"/>
                    <a:pt x="2740213" y="666492"/>
                  </a:cubicBezTo>
                  <a:cubicBezTo>
                    <a:pt x="2744682" y="674313"/>
                    <a:pt x="2740020" y="689945"/>
                    <a:pt x="2748759" y="692130"/>
                  </a:cubicBezTo>
                  <a:cubicBezTo>
                    <a:pt x="2758723" y="694621"/>
                    <a:pt x="2825671" y="399437"/>
                    <a:pt x="2834217" y="393740"/>
                  </a:cubicBezTo>
                  <a:cubicBezTo>
                    <a:pt x="2918006" y="505455"/>
                    <a:pt x="2754645" y="647386"/>
                    <a:pt x="2817125" y="734859"/>
                  </a:cubicBezTo>
                  <a:cubicBezTo>
                    <a:pt x="2825404" y="746449"/>
                    <a:pt x="2825671" y="915746"/>
                    <a:pt x="2834217" y="927140"/>
                  </a:cubicBezTo>
                  <a:cubicBezTo>
                    <a:pt x="2845611" y="912897"/>
                    <a:pt x="2868088" y="742258"/>
                    <a:pt x="2876946" y="726313"/>
                  </a:cubicBezTo>
                  <a:cubicBezTo>
                    <a:pt x="2895781" y="692410"/>
                    <a:pt x="2872698" y="653748"/>
                    <a:pt x="2902583" y="743404"/>
                  </a:cubicBezTo>
                  <a:cubicBezTo>
                    <a:pt x="2899735" y="788982"/>
                    <a:pt x="2897180" y="834579"/>
                    <a:pt x="2894038" y="880137"/>
                  </a:cubicBezTo>
                  <a:cubicBezTo>
                    <a:pt x="2891483" y="917190"/>
                    <a:pt x="2880240" y="954464"/>
                    <a:pt x="2885492" y="991232"/>
                  </a:cubicBezTo>
                  <a:cubicBezTo>
                    <a:pt x="2888040" y="1009067"/>
                    <a:pt x="2897285" y="957177"/>
                    <a:pt x="2902583" y="939958"/>
                  </a:cubicBezTo>
                  <a:cubicBezTo>
                    <a:pt x="2908682" y="920137"/>
                    <a:pt x="2912506" y="899597"/>
                    <a:pt x="2919675" y="880137"/>
                  </a:cubicBezTo>
                  <a:cubicBezTo>
                    <a:pt x="2932477" y="845389"/>
                    <a:pt x="2948910" y="812073"/>
                    <a:pt x="2962404" y="777588"/>
                  </a:cubicBezTo>
                  <a:cubicBezTo>
                    <a:pt x="3014582" y="644243"/>
                    <a:pt x="2973056" y="724764"/>
                    <a:pt x="3030770" y="623763"/>
                  </a:cubicBezTo>
                  <a:cubicBezTo>
                    <a:pt x="3053875" y="531346"/>
                    <a:pt x="3030770" y="614642"/>
                    <a:pt x="3030770" y="743404"/>
                  </a:cubicBezTo>
                  <a:cubicBezTo>
                    <a:pt x="3030770" y="760731"/>
                    <a:pt x="3036467" y="777587"/>
                    <a:pt x="3039316" y="794679"/>
                  </a:cubicBezTo>
                  <a:cubicBezTo>
                    <a:pt x="3045013" y="786133"/>
                    <a:pt x="3051312" y="777959"/>
                    <a:pt x="3056408" y="769042"/>
                  </a:cubicBezTo>
                  <a:cubicBezTo>
                    <a:pt x="3062728" y="757981"/>
                    <a:pt x="3064491" y="743867"/>
                    <a:pt x="3073499" y="734859"/>
                  </a:cubicBezTo>
                  <a:cubicBezTo>
                    <a:pt x="3079869" y="728489"/>
                    <a:pt x="3090591" y="729162"/>
                    <a:pt x="3099137" y="726313"/>
                  </a:cubicBezTo>
                  <a:cubicBezTo>
                    <a:pt x="3107683" y="729162"/>
                    <a:pt x="3119147" y="727825"/>
                    <a:pt x="3124774" y="734859"/>
                  </a:cubicBezTo>
                  <a:cubicBezTo>
                    <a:pt x="3156812" y="774907"/>
                    <a:pt x="3084781" y="841850"/>
                    <a:pt x="3184595" y="692130"/>
                  </a:cubicBezTo>
                  <a:cubicBezTo>
                    <a:pt x="3193141" y="660795"/>
                    <a:pt x="3178384" y="591757"/>
                    <a:pt x="3210232" y="598126"/>
                  </a:cubicBezTo>
                  <a:cubicBezTo>
                    <a:pt x="3262465" y="608572"/>
                    <a:pt x="3207617" y="759802"/>
                    <a:pt x="3235869" y="675038"/>
                  </a:cubicBezTo>
                  <a:cubicBezTo>
                    <a:pt x="3252961" y="677887"/>
                    <a:pt x="3270229" y="679825"/>
                    <a:pt x="3287144" y="683584"/>
                  </a:cubicBezTo>
                  <a:cubicBezTo>
                    <a:pt x="3295937" y="685538"/>
                    <a:pt x="3282983" y="854102"/>
                    <a:pt x="3291417" y="850939"/>
                  </a:cubicBezTo>
                  <a:cubicBezTo>
                    <a:pt x="3308496" y="844534"/>
                    <a:pt x="3341267" y="669341"/>
                    <a:pt x="3355510" y="657946"/>
                  </a:cubicBezTo>
                  <a:cubicBezTo>
                    <a:pt x="3355970" y="657026"/>
                    <a:pt x="3382648" y="600139"/>
                    <a:pt x="3389694" y="598126"/>
                  </a:cubicBezTo>
                  <a:cubicBezTo>
                    <a:pt x="3403660" y="594136"/>
                    <a:pt x="3418180" y="603823"/>
                    <a:pt x="3432423" y="606672"/>
                  </a:cubicBezTo>
                  <a:cubicBezTo>
                    <a:pt x="3446666" y="623763"/>
                    <a:pt x="3458409" y="643296"/>
                    <a:pt x="3475152" y="657946"/>
                  </a:cubicBezTo>
                  <a:cubicBezTo>
                    <a:pt x="3481931" y="663878"/>
                    <a:pt x="3492425" y="669837"/>
                    <a:pt x="3500789" y="666492"/>
                  </a:cubicBezTo>
                  <a:cubicBezTo>
                    <a:pt x="3510325" y="662678"/>
                    <a:pt x="3511642" y="649014"/>
                    <a:pt x="3517881" y="640855"/>
                  </a:cubicBezTo>
                  <a:cubicBezTo>
                    <a:pt x="3643967" y="475973"/>
                    <a:pt x="3575897" y="575195"/>
                    <a:pt x="3646067" y="469939"/>
                  </a:cubicBezTo>
                  <a:cubicBezTo>
                    <a:pt x="3667531" y="555791"/>
                    <a:pt x="3655729" y="516015"/>
                    <a:pt x="3680251" y="589580"/>
                  </a:cubicBezTo>
                  <a:lnTo>
                    <a:pt x="3714434" y="692130"/>
                  </a:lnTo>
                  <a:cubicBezTo>
                    <a:pt x="3731526" y="657947"/>
                    <a:pt x="3745042" y="621728"/>
                    <a:pt x="3765709" y="589580"/>
                  </a:cubicBezTo>
                  <a:cubicBezTo>
                    <a:pt x="3771263" y="580941"/>
                    <a:pt x="3781215" y="574178"/>
                    <a:pt x="3791346" y="572489"/>
                  </a:cubicBezTo>
                  <a:cubicBezTo>
                    <a:pt x="3800231" y="571008"/>
                    <a:pt x="3816271" y="924291"/>
                    <a:pt x="3824817" y="927139"/>
                  </a:cubicBezTo>
                  <a:cubicBezTo>
                    <a:pt x="3830514" y="935685"/>
                    <a:pt x="3822326" y="383775"/>
                    <a:pt x="3824817" y="393739"/>
                  </a:cubicBezTo>
                  <a:cubicBezTo>
                    <a:pt x="3831073" y="418764"/>
                    <a:pt x="3827628" y="662594"/>
                    <a:pt x="3842621" y="683584"/>
                  </a:cubicBezTo>
                  <a:cubicBezTo>
                    <a:pt x="3850026" y="693950"/>
                    <a:pt x="3865410" y="672189"/>
                    <a:pt x="3876804" y="666492"/>
                  </a:cubicBezTo>
                  <a:cubicBezTo>
                    <a:pt x="3908533" y="603036"/>
                    <a:pt x="3896456" y="610796"/>
                    <a:pt x="4004991" y="572489"/>
                  </a:cubicBezTo>
                  <a:cubicBezTo>
                    <a:pt x="4016066" y="568580"/>
                    <a:pt x="4027780" y="578186"/>
                    <a:pt x="4039174" y="581034"/>
                  </a:cubicBezTo>
                  <a:cubicBezTo>
                    <a:pt x="4042023" y="589580"/>
                    <a:pt x="4045694" y="597894"/>
                    <a:pt x="4047720" y="606672"/>
                  </a:cubicBezTo>
                  <a:cubicBezTo>
                    <a:pt x="4054252" y="634978"/>
                    <a:pt x="4064811" y="692130"/>
                    <a:pt x="4064811" y="692130"/>
                  </a:cubicBezTo>
                  <a:cubicBezTo>
                    <a:pt x="4073357" y="689281"/>
                    <a:pt x="4082628" y="688053"/>
                    <a:pt x="4090449" y="683584"/>
                  </a:cubicBezTo>
                  <a:cubicBezTo>
                    <a:pt x="4102815" y="676517"/>
                    <a:pt x="4110937" y="661859"/>
                    <a:pt x="4124632" y="657946"/>
                  </a:cubicBezTo>
                  <a:cubicBezTo>
                    <a:pt x="4133293" y="655471"/>
                    <a:pt x="4121071" y="848090"/>
                    <a:pt x="4129617" y="850939"/>
                  </a:cubicBezTo>
                  <a:cubicBezTo>
                    <a:pt x="4135314" y="842393"/>
                    <a:pt x="4163315" y="650295"/>
                    <a:pt x="4167361" y="640855"/>
                  </a:cubicBezTo>
                  <a:cubicBezTo>
                    <a:pt x="4183472" y="603264"/>
                    <a:pt x="4165801" y="586459"/>
                    <a:pt x="4192998" y="640855"/>
                  </a:cubicBezTo>
                  <a:cubicBezTo>
                    <a:pt x="4195847" y="632309"/>
                    <a:pt x="4192998" y="612369"/>
                    <a:pt x="4201544" y="615218"/>
                  </a:cubicBezTo>
                  <a:cubicBezTo>
                    <a:pt x="4213630" y="619247"/>
                    <a:pt x="4201086" y="458111"/>
                    <a:pt x="4205817" y="469939"/>
                  </a:cubicBezTo>
                  <a:cubicBezTo>
                    <a:pt x="4212508" y="486666"/>
                    <a:pt x="4230030" y="683584"/>
                    <a:pt x="4235727" y="700675"/>
                  </a:cubicBezTo>
                  <a:cubicBezTo>
                    <a:pt x="4241424" y="680735"/>
                    <a:pt x="4248474" y="661133"/>
                    <a:pt x="4252819" y="640855"/>
                  </a:cubicBezTo>
                  <a:cubicBezTo>
                    <a:pt x="4276390" y="530861"/>
                    <a:pt x="4248846" y="618593"/>
                    <a:pt x="4269910" y="555397"/>
                  </a:cubicBezTo>
                  <a:cubicBezTo>
                    <a:pt x="4272759" y="572489"/>
                    <a:pt x="4276166" y="589497"/>
                    <a:pt x="4278456" y="606672"/>
                  </a:cubicBezTo>
                  <a:cubicBezTo>
                    <a:pt x="4281865" y="632241"/>
                    <a:pt x="4263930" y="695120"/>
                    <a:pt x="4287002" y="683584"/>
                  </a:cubicBezTo>
                  <a:cubicBezTo>
                    <a:pt x="4329407" y="662382"/>
                    <a:pt x="4358217" y="469939"/>
                    <a:pt x="4358217" y="469939"/>
                  </a:cubicBezTo>
                  <a:cubicBezTo>
                    <a:pt x="4360402" y="475400"/>
                    <a:pt x="4386873" y="618914"/>
                    <a:pt x="4389552" y="632309"/>
                  </a:cubicBezTo>
                  <a:cubicBezTo>
                    <a:pt x="4393502" y="652061"/>
                    <a:pt x="4395249" y="672190"/>
                    <a:pt x="4398097" y="692130"/>
                  </a:cubicBezTo>
                  <a:cubicBezTo>
                    <a:pt x="4400946" y="677887"/>
                    <a:pt x="4403492" y="663580"/>
                    <a:pt x="4406643" y="649401"/>
                  </a:cubicBezTo>
                  <a:cubicBezTo>
                    <a:pt x="4409191" y="637936"/>
                    <a:pt x="4412886" y="626735"/>
                    <a:pt x="4415189" y="615218"/>
                  </a:cubicBezTo>
                  <a:cubicBezTo>
                    <a:pt x="4418587" y="598227"/>
                    <a:pt x="4420886" y="581035"/>
                    <a:pt x="4423735" y="563943"/>
                  </a:cubicBezTo>
                  <a:cubicBezTo>
                    <a:pt x="4426584" y="578186"/>
                    <a:pt x="4419290" y="613168"/>
                    <a:pt x="4432281" y="606672"/>
                  </a:cubicBezTo>
                  <a:cubicBezTo>
                    <a:pt x="4447779" y="598923"/>
                    <a:pt x="4439778" y="572693"/>
                    <a:pt x="4440826" y="555397"/>
                  </a:cubicBezTo>
                  <a:cubicBezTo>
                    <a:pt x="4450426" y="396989"/>
                    <a:pt x="4444109" y="343100"/>
                    <a:pt x="4457918" y="205019"/>
                  </a:cubicBezTo>
                  <a:cubicBezTo>
                    <a:pt x="4459642" y="187778"/>
                    <a:pt x="4463615" y="170836"/>
                    <a:pt x="4466464" y="153745"/>
                  </a:cubicBezTo>
                  <a:cubicBezTo>
                    <a:pt x="4469313" y="321812"/>
                    <a:pt x="4467260" y="490034"/>
                    <a:pt x="4475010" y="657946"/>
                  </a:cubicBezTo>
                  <a:cubicBezTo>
                    <a:pt x="4475841" y="675943"/>
                    <a:pt x="4486404" y="692129"/>
                    <a:pt x="4492101" y="709221"/>
                  </a:cubicBezTo>
                  <a:cubicBezTo>
                    <a:pt x="4492101" y="709222"/>
                    <a:pt x="4509192" y="760495"/>
                    <a:pt x="4509193" y="760496"/>
                  </a:cubicBezTo>
                  <a:cubicBezTo>
                    <a:pt x="4517739" y="771890"/>
                    <a:pt x="4502717" y="991488"/>
                    <a:pt x="4510617" y="1003339"/>
                  </a:cubicBezTo>
                  <a:cubicBezTo>
                    <a:pt x="4519830" y="1017159"/>
                    <a:pt x="4551664" y="823323"/>
                    <a:pt x="4560467" y="837408"/>
                  </a:cubicBezTo>
                  <a:cubicBezTo>
                    <a:pt x="4565911" y="846118"/>
                    <a:pt x="4571862" y="854500"/>
                    <a:pt x="4577559" y="863046"/>
                  </a:cubicBezTo>
                  <a:cubicBezTo>
                    <a:pt x="4574710" y="788982"/>
                    <a:pt x="4569013" y="714973"/>
                    <a:pt x="4569013" y="640855"/>
                  </a:cubicBezTo>
                  <a:cubicBezTo>
                    <a:pt x="4569013" y="609391"/>
                    <a:pt x="4555311" y="569099"/>
                    <a:pt x="4577559" y="546851"/>
                  </a:cubicBezTo>
                  <a:cubicBezTo>
                    <a:pt x="4592084" y="532326"/>
                    <a:pt x="4628834" y="581034"/>
                    <a:pt x="4628834" y="581034"/>
                  </a:cubicBezTo>
                  <a:cubicBezTo>
                    <a:pt x="4656758" y="664810"/>
                    <a:pt x="4560915" y="161464"/>
                    <a:pt x="4586817" y="88940"/>
                  </a:cubicBezTo>
                  <a:cubicBezTo>
                    <a:pt x="4606862" y="32815"/>
                    <a:pt x="4675061" y="517199"/>
                    <a:pt x="4714292" y="504122"/>
                  </a:cubicBezTo>
                  <a:cubicBezTo>
                    <a:pt x="4726915" y="529370"/>
                    <a:pt x="4740292" y="553759"/>
                    <a:pt x="4748475" y="581034"/>
                  </a:cubicBezTo>
                  <a:cubicBezTo>
                    <a:pt x="4752649" y="594946"/>
                    <a:pt x="4753498" y="609672"/>
                    <a:pt x="4757021" y="623763"/>
                  </a:cubicBezTo>
                  <a:cubicBezTo>
                    <a:pt x="4759206" y="632502"/>
                    <a:pt x="4762718" y="640855"/>
                    <a:pt x="4765567" y="649401"/>
                  </a:cubicBezTo>
                  <a:cubicBezTo>
                    <a:pt x="4768415" y="638007"/>
                    <a:pt x="4763607" y="620471"/>
                    <a:pt x="4774112" y="615218"/>
                  </a:cubicBezTo>
                  <a:cubicBezTo>
                    <a:pt x="4783298" y="610625"/>
                    <a:pt x="4731000" y="933301"/>
                    <a:pt x="4739217" y="927139"/>
                  </a:cubicBezTo>
                  <a:cubicBezTo>
                    <a:pt x="4750837" y="918424"/>
                    <a:pt x="4805447" y="603823"/>
                    <a:pt x="4808296" y="589580"/>
                  </a:cubicBezTo>
                  <a:cubicBezTo>
                    <a:pt x="4837755" y="599400"/>
                    <a:pt x="4840303" y="591756"/>
                    <a:pt x="4825387" y="606672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8563" y="4495800"/>
              <a:ext cx="30075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b="1" dirty="0">
                  <a:latin typeface="+mn-lt"/>
                </a:rPr>
                <a:t>Programs with </a:t>
              </a:r>
              <a:br>
                <a:rPr lang="en-US" b="1" dirty="0">
                  <a:latin typeface="+mn-lt"/>
                </a:rPr>
              </a:br>
              <a:r>
                <a:rPr lang="en-US" b="1" dirty="0">
                  <a:latin typeface="+mn-lt"/>
                </a:rPr>
                <a:t>runtime type errors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2209800"/>
              <a:ext cx="30075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b="1" dirty="0">
                  <a:latin typeface="+mn-lt"/>
                </a:rPr>
                <a:t>Programs without </a:t>
              </a:r>
              <a:br>
                <a:rPr lang="en-US" b="1" dirty="0">
                  <a:latin typeface="+mn-lt"/>
                </a:rPr>
              </a:br>
              <a:r>
                <a:rPr lang="en-US" b="1" dirty="0">
                  <a:latin typeface="+mn-lt"/>
                </a:rPr>
                <a:t>runtime type errors</a:t>
              </a:r>
            </a:p>
          </p:txBody>
        </p:sp>
        <p:sp>
          <p:nvSpPr>
            <p:cNvPr id="14" name="Chord 13"/>
            <p:cNvSpPr/>
            <p:nvPr/>
          </p:nvSpPr>
          <p:spPr bwMode="auto">
            <a:xfrm rot="5400000">
              <a:off x="2628900" y="1104900"/>
              <a:ext cx="3048000" cy="4038600"/>
            </a:xfrm>
            <a:prstGeom prst="chord">
              <a:avLst>
                <a:gd name="adj1" fmla="val 4928759"/>
                <a:gd name="adj2" fmla="val 16688546"/>
              </a:avLst>
            </a:prstGeom>
            <a:solidFill>
              <a:srgbClr val="66FF66">
                <a:alpha val="21961"/>
              </a:srgbClr>
            </a:solidFill>
            <a:ln w="28575" cap="flat" cmpd="sng" algn="ctr">
              <a:solidFill>
                <a:srgbClr val="0488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10800000">
              <a:off x="5105400" y="2133600"/>
              <a:ext cx="1371600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04883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5715000" y="2286000"/>
              <a:ext cx="762000" cy="762000"/>
            </a:xfrm>
            <a:prstGeom prst="straightConnector1">
              <a:avLst/>
            </a:prstGeom>
            <a:noFill/>
            <a:ln w="28575" cap="flat" cmpd="sng" algn="ctr">
              <a:solidFill>
                <a:srgbClr val="04883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5791200" y="44958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334000" y="39624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86400" y="35052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562600" y="30480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953000" y="20574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352800" y="19812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Other Workarounds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“I don’t know”, written ┴, as an answer</a:t>
            </a:r>
          </a:p>
          <a:p>
            <a:r>
              <a:rPr lang="en-US" dirty="0"/>
              <a:t>Approximate by combining knowledge:</a:t>
            </a:r>
          </a:p>
          <a:p>
            <a:pPr lvl="1">
              <a:buNone/>
            </a:pPr>
            <a:r>
              <a:rPr lang="en-US" sz="2400" dirty="0"/>
              <a:t>e.g., </a:t>
            </a:r>
          </a:p>
          <a:p>
            <a:pPr lvl="1">
              <a:buNone/>
            </a:pPr>
            <a:r>
              <a:rPr lang="en-US" sz="2400" dirty="0"/>
              <a:t>        read() : ┴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/>
              <a:t>	     </a:t>
            </a:r>
            <a:r>
              <a:rPr lang="en-US" sz="2400" b="1" dirty="0"/>
              <a:t>if</a:t>
            </a:r>
            <a:r>
              <a:rPr lang="en-US" sz="2400" dirty="0"/>
              <a:t> B </a:t>
            </a:r>
            <a:r>
              <a:rPr lang="en-US" sz="2400" b="1" dirty="0"/>
              <a:t>then</a:t>
            </a:r>
            <a:r>
              <a:rPr lang="en-US" sz="2400" dirty="0"/>
              <a:t> read()+4 </a:t>
            </a:r>
            <a:r>
              <a:rPr lang="en-US" sz="2400" b="1" dirty="0"/>
              <a:t>else</a:t>
            </a:r>
            <a:r>
              <a:rPr lang="en-US" sz="2400" dirty="0"/>
              <a:t> 5+7 </a:t>
            </a:r>
            <a:r>
              <a:rPr lang="en-US" sz="2400" b="1" dirty="0"/>
              <a:t>end</a:t>
            </a:r>
            <a:r>
              <a:rPr lang="en-US" sz="2400" dirty="0"/>
              <a:t> : 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What has been Accomplished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compiler techniques</a:t>
            </a:r>
          </a:p>
          <a:p>
            <a:pPr lvl="1"/>
            <a:r>
              <a:rPr lang="en-US" dirty="0"/>
              <a:t>Type checking before running program</a:t>
            </a:r>
          </a:p>
          <a:p>
            <a:pPr lvl="1"/>
            <a:r>
              <a:rPr lang="en-US" dirty="0"/>
              <a:t>Static analysis:</a:t>
            </a:r>
          </a:p>
          <a:p>
            <a:pPr lvl="2"/>
            <a:r>
              <a:rPr lang="en-US" dirty="0"/>
              <a:t>No aliases for this object?</a:t>
            </a:r>
          </a:p>
          <a:p>
            <a:pPr lvl="2"/>
            <a:r>
              <a:rPr lang="en-US" dirty="0"/>
              <a:t>Variables read before written?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What has been Accomplished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r>
              <a:rPr lang="en-US" dirty="0"/>
              <a:t>ASTRḖE static analyzer (CNRS, ENS, INRIA, France)</a:t>
            </a:r>
          </a:p>
          <a:p>
            <a:pPr lvl="1"/>
            <a:r>
              <a:rPr lang="en-US" dirty="0"/>
              <a:t>Checks embedded flight control software</a:t>
            </a:r>
          </a:p>
          <a:p>
            <a:pPr lvl="1"/>
            <a:r>
              <a:rPr lang="en-US" dirty="0"/>
              <a:t>Used on Airbus control programs</a:t>
            </a:r>
          </a:p>
          <a:p>
            <a:pPr lvl="1"/>
            <a:r>
              <a:rPr lang="en-US" dirty="0"/>
              <a:t>Proves absence of certain runtime errors</a:t>
            </a:r>
          </a:p>
          <a:p>
            <a:pPr lvl="2"/>
            <a:r>
              <a:rPr lang="en-US" dirty="0"/>
              <a:t>Undefined behavior (e.g., division by 0)</a:t>
            </a:r>
          </a:p>
          <a:p>
            <a:pPr lvl="2"/>
            <a:r>
              <a:rPr lang="en-US" dirty="0"/>
              <a:t>Non-portable code</a:t>
            </a:r>
          </a:p>
          <a:p>
            <a:pPr lvl="2"/>
            <a:r>
              <a:rPr lang="en-US" dirty="0"/>
              <a:t>Violation of assertions</a:t>
            </a:r>
          </a:p>
        </p:txBody>
      </p:sp>
      <p:pic>
        <p:nvPicPr>
          <p:cNvPr id="4" name="Picture 3" descr="A340-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81200"/>
            <a:ext cx="26193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What has been Accomplished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r>
              <a:rPr lang="en-US" dirty="0"/>
              <a:t>Terminator (Byron Cook, et al., MSR, Cambridge)</a:t>
            </a:r>
          </a:p>
          <a:p>
            <a:pPr lvl="1"/>
            <a:r>
              <a:rPr lang="en-US" dirty="0"/>
              <a:t>Proves program fragments (in C) terminate</a:t>
            </a:r>
          </a:p>
          <a:p>
            <a:pPr lvl="2"/>
            <a:r>
              <a:rPr lang="en-US" dirty="0"/>
              <a:t>What can it answer?</a:t>
            </a:r>
          </a:p>
          <a:p>
            <a:pPr lvl="2"/>
            <a:r>
              <a:rPr lang="en-US" dirty="0"/>
              <a:t>Used on Windows device drivers</a:t>
            </a:r>
          </a:p>
          <a:p>
            <a:pPr lvl="1"/>
            <a:r>
              <a:rPr lang="en-US" dirty="0"/>
              <a:t>Iterative search for potential counterexamples to termination</a:t>
            </a:r>
          </a:p>
          <a:p>
            <a:pPr lvl="2"/>
            <a:r>
              <a:rPr lang="en-US" dirty="0"/>
              <a:t>The counterexamples demonstrate loops!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tasks are impossible, i.e., “undecidable”</a:t>
            </a:r>
          </a:p>
          <a:p>
            <a:r>
              <a:rPr lang="en-US" dirty="0" err="1">
                <a:solidFill>
                  <a:srgbClr val="C00000"/>
                </a:solidFill>
              </a:rPr>
              <a:t>Undecidable</a:t>
            </a:r>
            <a:r>
              <a:rPr lang="en-US" dirty="0">
                <a:solidFill>
                  <a:srgbClr val="C00000"/>
                </a:solidFill>
              </a:rPr>
              <a:t> tasks </a:t>
            </a:r>
            <a:r>
              <a:rPr lang="en-US" dirty="0"/>
              <a:t>give work without end!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048830"/>
                </a:solidFill>
              </a:rPr>
              <a:t>possible to partly automate </a:t>
            </a:r>
            <a:r>
              <a:rPr lang="en-US" dirty="0"/>
              <a:t>these tasks</a:t>
            </a:r>
          </a:p>
          <a:p>
            <a:pPr lvl="1"/>
            <a:r>
              <a:rPr lang="en-US" dirty="0"/>
              <a:t>Intellectually interesting work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1" name="Chord 10"/>
          <p:cNvSpPr/>
          <p:nvPr/>
        </p:nvSpPr>
        <p:spPr bwMode="auto">
          <a:xfrm rot="5400000">
            <a:off x="2628900" y="1104900"/>
            <a:ext cx="3048000" cy="4038600"/>
          </a:xfrm>
          <a:prstGeom prst="chord">
            <a:avLst>
              <a:gd name="adj1" fmla="val 4928759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Impossible Problems give</a:t>
            </a:r>
            <a:br>
              <a:rPr lang="en-US" dirty="0">
                <a:solidFill>
                  <a:srgbClr val="048830"/>
                </a:solidFill>
              </a:rPr>
            </a:br>
            <a:r>
              <a:rPr lang="en-US" dirty="0">
                <a:solidFill>
                  <a:srgbClr val="048830"/>
                </a:solidFill>
              </a:rPr>
              <a:t>Unlimited Potential for Advances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608" y="5867400"/>
            <a:ext cx="2962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leavens@cs.ucf.edu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91200" y="44958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34000" y="39624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86400" y="35052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62600" y="30480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53000" y="20574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352800" y="19812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set of rules which tell us, from moment to moment, precisely how to behave.”</a:t>
            </a:r>
          </a:p>
          <a:p>
            <a:pPr lvl="4">
              <a:buNone/>
            </a:pPr>
            <a:r>
              <a:rPr lang="en-US" dirty="0"/>
              <a:t>-- M. </a:t>
            </a:r>
            <a:r>
              <a:rPr lang="en-US" dirty="0" err="1"/>
              <a:t>Minsky</a:t>
            </a:r>
            <a:r>
              <a:rPr lang="en-US" dirty="0"/>
              <a:t>, </a:t>
            </a:r>
            <a:r>
              <a:rPr lang="en-US" i="1" dirty="0"/>
              <a:t>Computation: Finite and Infinite Machines</a:t>
            </a:r>
            <a:r>
              <a:rPr lang="en-US" dirty="0"/>
              <a:t> (p. 106)</a:t>
            </a:r>
          </a:p>
          <a:p>
            <a:pPr lvl="4">
              <a:buNone/>
            </a:pPr>
            <a:endParaRPr lang="en-US" dirty="0"/>
          </a:p>
          <a:p>
            <a:r>
              <a:rPr lang="en-US" dirty="0"/>
              <a:t>Practical definition:</a:t>
            </a:r>
            <a:br>
              <a:rPr lang="en-US" dirty="0"/>
            </a:br>
            <a:r>
              <a:rPr lang="en-US" dirty="0"/>
              <a:t>	a program written in a computer 	programming language </a:t>
            </a:r>
            <a:br>
              <a:rPr lang="en-US" dirty="0"/>
            </a:br>
            <a:r>
              <a:rPr lang="en-US" dirty="0"/>
              <a:t>	that always gives an answer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define</a:t>
            </a:r>
            <a:r>
              <a:rPr lang="en-US" b="0" dirty="0"/>
              <a:t> Rem(n, m) = </a:t>
            </a:r>
            <a:r>
              <a:rPr lang="en-US" dirty="0"/>
              <a:t>if</a:t>
            </a:r>
            <a:r>
              <a:rPr lang="en-US" b="0" dirty="0"/>
              <a:t> n &lt; m </a:t>
            </a:r>
            <a:r>
              <a:rPr lang="en-US" dirty="0"/>
              <a:t>then return </a:t>
            </a:r>
            <a:r>
              <a:rPr lang="en-US" b="0" dirty="0"/>
              <a:t>n </a:t>
            </a:r>
            <a:br>
              <a:rPr lang="en-US" b="0" dirty="0"/>
            </a:br>
            <a:r>
              <a:rPr lang="en-US" b="0" dirty="0"/>
              <a:t>			              </a:t>
            </a:r>
            <a:r>
              <a:rPr lang="en-US" dirty="0"/>
              <a:t>else return </a:t>
            </a:r>
            <a:r>
              <a:rPr lang="en-US" b="0" dirty="0"/>
              <a:t>Rem(n-m, m)</a:t>
            </a:r>
          </a:p>
        </p:txBody>
      </p:sp>
    </p:spTree>
    <p:extLst>
      <p:ext uri="{BB962C8B-B14F-4D97-AF65-F5344CB8AC3E}">
        <p14:creationId xmlns:p14="http://schemas.microsoft.com/office/powerpoint/2010/main" val="293105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define </a:t>
            </a:r>
            <a:r>
              <a:rPr lang="en-US" b="0" dirty="0"/>
              <a:t>H(x) = </a:t>
            </a:r>
            <a:r>
              <a:rPr lang="en-US" dirty="0"/>
              <a:t>if</a:t>
            </a:r>
            <a:r>
              <a:rPr lang="en-US" b="0" dirty="0"/>
              <a:t> odd(x)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((3*x)+1)/2</a:t>
            </a:r>
            <a:br>
              <a:rPr lang="en-US" b="0" dirty="0"/>
            </a:br>
            <a:r>
              <a:rPr lang="en-US" b="0" dirty="0"/>
              <a:t>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x/2;</a:t>
            </a:r>
          </a:p>
          <a:p>
            <a:pPr>
              <a:buNone/>
            </a:pPr>
            <a:r>
              <a:rPr lang="en-US" dirty="0"/>
              <a:t>define 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(n) = </a:t>
            </a:r>
            <a:r>
              <a:rPr lang="en-US" dirty="0"/>
              <a:t>if</a:t>
            </a:r>
            <a:r>
              <a:rPr lang="en-US" b="0" dirty="0"/>
              <a:t> n == 1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0 </a:t>
            </a:r>
            <a:br>
              <a:rPr lang="en-US" b="0" dirty="0"/>
            </a:br>
            <a:r>
              <a:rPr lang="en-US" b="0" dirty="0"/>
              <a:t>       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1+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(H(n))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E.g., </a:t>
            </a:r>
            <a:r>
              <a:rPr lang="en-US" b="0" dirty="0"/>
              <a:t>Steps(1) == 0</a:t>
            </a:r>
          </a:p>
          <a:p>
            <a:pPr>
              <a:buNone/>
            </a:pPr>
            <a:r>
              <a:rPr lang="en-US" b="0" dirty="0"/>
              <a:t>	     Steps(2) == 1</a:t>
            </a:r>
          </a:p>
          <a:p>
            <a:pPr>
              <a:buNone/>
            </a:pPr>
            <a:r>
              <a:rPr lang="en-US" b="0" dirty="0"/>
              <a:t>	     Steps(3) == 5 </a:t>
            </a:r>
            <a:br>
              <a:rPr lang="en-US" b="0" dirty="0"/>
            </a:br>
            <a:r>
              <a:rPr lang="en-US" b="0" dirty="0"/>
              <a:t>	note: H(3)=5, H(5)=8, H(8)=4, H(4)=2, H(2)=1</a:t>
            </a:r>
          </a:p>
          <a:p>
            <a:pPr>
              <a:buNone/>
            </a:pPr>
            <a:r>
              <a:rPr lang="en-US" b="0" dirty="0"/>
              <a:t>	     Steps(7) == 11</a:t>
            </a:r>
          </a:p>
          <a:p>
            <a:pPr>
              <a:buNone/>
            </a:pPr>
            <a:r>
              <a:rPr lang="en-US" b="0" dirty="0"/>
              <a:t>	     Steps(27) == 70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Programs do Everything?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495800"/>
          </a:xfrm>
        </p:spPr>
        <p:txBody>
          <a:bodyPr/>
          <a:lstStyle/>
          <a:p>
            <a:r>
              <a:rPr lang="en-US" dirty="0"/>
              <a:t>Program = effective procedure,</a:t>
            </a:r>
            <a:br>
              <a:rPr lang="en-US" dirty="0"/>
            </a:br>
            <a:r>
              <a:rPr lang="en-US" dirty="0"/>
              <a:t>                   note: must always give an answer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But if </a:t>
            </a:r>
          </a:p>
          <a:p>
            <a:r>
              <a:rPr lang="en-US" dirty="0">
                <a:solidFill>
                  <a:srgbClr val="C00000"/>
                </a:solidFill>
              </a:rPr>
              <a:t>Some problems can’t be solved by programs!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6"/>
                </a:solidFill>
              </a:rPr>
              <a:t>Then:</a:t>
            </a:r>
          </a:p>
          <a:p>
            <a:pPr>
              <a:buNone/>
            </a:pPr>
            <a:r>
              <a:rPr lang="en-US" sz="2800" dirty="0">
                <a:solidFill>
                  <a:srgbClr val="C00000"/>
                </a:solidFill>
              </a:rPr>
              <a:t>        all problems  ≠  what programs can 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“impossible”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meaning is </a:t>
            </a:r>
            <a:r>
              <a:rPr lang="en-US" i="1" dirty="0"/>
              <a:t>not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Socially unacceptable</a:t>
            </a:r>
          </a:p>
          <a:p>
            <a:pPr lvl="2"/>
            <a:r>
              <a:rPr lang="en-US" dirty="0"/>
              <a:t>No, you can’t wear that!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Illegal</a:t>
            </a:r>
          </a:p>
          <a:p>
            <a:pPr lvl="2"/>
            <a:r>
              <a:rPr lang="en-US" dirty="0"/>
              <a:t>No, you can’t murder your brother!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Very hard</a:t>
            </a:r>
          </a:p>
          <a:p>
            <a:pPr lvl="2"/>
            <a:r>
              <a:rPr lang="en-US" dirty="0"/>
              <a:t>No, you can’t eat 100 hamburgers before 5pm!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Against physical laws</a:t>
            </a:r>
          </a:p>
          <a:p>
            <a:pPr lvl="2"/>
            <a:r>
              <a:rPr lang="en-US" dirty="0"/>
              <a:t>You can’t travel faster than the speed of light.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Mathematical meaning of</a:t>
            </a:r>
            <a:br>
              <a:rPr lang="en-US" dirty="0">
                <a:solidFill>
                  <a:srgbClr val="048830"/>
                </a:solidFill>
              </a:rPr>
            </a:br>
            <a:r>
              <a:rPr lang="en-US" dirty="0">
                <a:solidFill>
                  <a:srgbClr val="048830"/>
                </a:solidFill>
              </a:rPr>
              <a:t>Impossible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4495800"/>
          </a:xfrm>
        </p:spPr>
        <p:txBody>
          <a:bodyPr/>
          <a:lstStyle/>
          <a:p>
            <a:r>
              <a:rPr lang="en-US" dirty="0"/>
              <a:t>Inconsistent with the accepted axioms</a:t>
            </a:r>
          </a:p>
          <a:p>
            <a:pPr lvl="1"/>
            <a:r>
              <a:rPr lang="en-US" dirty="0"/>
              <a:t>2 = 3 ?</a:t>
            </a:r>
          </a:p>
          <a:p>
            <a:pPr lvl="1"/>
            <a:endParaRPr lang="en-US" dirty="0"/>
          </a:p>
          <a:p>
            <a:r>
              <a:rPr lang="en-US" dirty="0"/>
              <a:t>Famous examples:</a:t>
            </a:r>
          </a:p>
          <a:p>
            <a:pPr lvl="1"/>
            <a:r>
              <a:rPr lang="en-US" dirty="0"/>
              <a:t>no fraction equal to square root of 2</a:t>
            </a:r>
          </a:p>
          <a:p>
            <a:pPr lvl="1"/>
            <a:r>
              <a:rPr lang="en-US" dirty="0"/>
              <a:t>no solving the “halting problem”</a:t>
            </a:r>
          </a:p>
        </p:txBody>
      </p:sp>
      <p:pic>
        <p:nvPicPr>
          <p:cNvPr id="4" name="Picture 3" descr="Pythago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209800"/>
            <a:ext cx="2627437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5791200"/>
            <a:ext cx="1882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+mn-lt"/>
              </a:rPr>
              <a:t>from Livius.org, by permission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_PowerPoint_template">
  <a:themeElements>
    <a:clrScheme name="GS_PowerPoint_templat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GS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S_PowerPoint_templat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H:\Publications\_Forms &amp; Files\GS_PowerPoint_template.pot</Template>
  <TotalTime>5460</TotalTime>
  <Words>1709</Words>
  <Application>Microsoft Office PowerPoint</Application>
  <PresentationFormat>On-screen Show (4:3)</PresentationFormat>
  <Paragraphs>349</Paragraphs>
  <Slides>37</Slides>
  <Notes>36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Bauhaus 93</vt:lpstr>
      <vt:lpstr>Times New Roman</vt:lpstr>
      <vt:lpstr>Wingdings</vt:lpstr>
      <vt:lpstr>GS_PowerPoint_template</vt:lpstr>
      <vt:lpstr>We can prove it's impossible,  yet we do it anyway!</vt:lpstr>
      <vt:lpstr>Background: Problems</vt:lpstr>
      <vt:lpstr>Background: Algorithms</vt:lpstr>
      <vt:lpstr>Effective Procedure</vt:lpstr>
      <vt:lpstr>Example Program</vt:lpstr>
      <vt:lpstr>An Interesting Program</vt:lpstr>
      <vt:lpstr>Can Programs do Everything?</vt:lpstr>
      <vt:lpstr>What does “impossible” mean?</vt:lpstr>
      <vt:lpstr>Mathematical meaning of Impossible</vt:lpstr>
      <vt:lpstr>Impossibility,  What Computers Can’t Do</vt:lpstr>
      <vt:lpstr>The Halting Problem</vt:lpstr>
      <vt:lpstr>We care if programs halt</vt:lpstr>
      <vt:lpstr>For You To Do</vt:lpstr>
      <vt:lpstr>Work of Alan Turing (1936)</vt:lpstr>
      <vt:lpstr>Solving the Halting Problem is Impossible!</vt:lpstr>
      <vt:lpstr>Solving the Halting Problem is Impossible!</vt:lpstr>
      <vt:lpstr>Solving the Halting Problem is Impossible!</vt:lpstr>
      <vt:lpstr>Other Unsolvable Problems</vt:lpstr>
      <vt:lpstr>Rice’s Theorem</vt:lpstr>
      <vt:lpstr>Can Programs Help Programmers?</vt:lpstr>
      <vt:lpstr>What we’d like to Decide About  a Program</vt:lpstr>
      <vt:lpstr>Changing the Problem: What should this (web) program do?</vt:lpstr>
      <vt:lpstr>What Should umbrellatoday.com do?</vt:lpstr>
      <vt:lpstr>Example: Type Checking</vt:lpstr>
      <vt:lpstr>Specifications for Type Checking</vt:lpstr>
      <vt:lpstr>Sound, Conservative  Type Checking</vt:lpstr>
      <vt:lpstr>Some Rules for Conservative  Type Checking</vt:lpstr>
      <vt:lpstr>What a Sound Checker Does</vt:lpstr>
      <vt:lpstr>Sound but Not Very Useful</vt:lpstr>
      <vt:lpstr>Apparently more Useful, But Unsound</vt:lpstr>
      <vt:lpstr>Making better checkers Work Without End!</vt:lpstr>
      <vt:lpstr>Other Workarounds</vt:lpstr>
      <vt:lpstr>What has been Accomplished (1)</vt:lpstr>
      <vt:lpstr>What has been Accomplished (2)</vt:lpstr>
      <vt:lpstr>What has been Accomplished (3)</vt:lpstr>
      <vt:lpstr>Conclusions</vt:lpstr>
      <vt:lpstr>Impossible Problems give Unlimited Potential for Advances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 prove it's impossible, yet we do it anyway</dc:title>
  <dc:creator>Gary T. Leavens</dc:creator>
  <cp:lastModifiedBy>Gary Leavens</cp:lastModifiedBy>
  <cp:revision>621</cp:revision>
  <cp:lastPrinted>2009-03-19T21:05:39Z</cp:lastPrinted>
  <dcterms:created xsi:type="dcterms:W3CDTF">2009-03-19T20:40:08Z</dcterms:created>
  <dcterms:modified xsi:type="dcterms:W3CDTF">2018-01-09T15:11:41Z</dcterms:modified>
</cp:coreProperties>
</file>