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sldIdLst>
    <p:sldId id="256" r:id="rId2"/>
    <p:sldId id="288" r:id="rId3"/>
    <p:sldId id="287" r:id="rId4"/>
    <p:sldId id="258" r:id="rId5"/>
    <p:sldId id="260" r:id="rId6"/>
    <p:sldId id="261" r:id="rId7"/>
    <p:sldId id="268" r:id="rId8"/>
    <p:sldId id="269" r:id="rId9"/>
    <p:sldId id="259" r:id="rId10"/>
    <p:sldId id="262" r:id="rId11"/>
    <p:sldId id="267" r:id="rId12"/>
    <p:sldId id="294" r:id="rId13"/>
    <p:sldId id="263" r:id="rId14"/>
    <p:sldId id="265" r:id="rId15"/>
    <p:sldId id="264" r:id="rId16"/>
    <p:sldId id="270" r:id="rId17"/>
    <p:sldId id="266" r:id="rId18"/>
    <p:sldId id="272" r:id="rId19"/>
    <p:sldId id="271" r:id="rId20"/>
    <p:sldId id="274" r:id="rId21"/>
    <p:sldId id="273" r:id="rId22"/>
    <p:sldId id="275" r:id="rId23"/>
    <p:sldId id="277" r:id="rId24"/>
    <p:sldId id="276" r:id="rId25"/>
    <p:sldId id="278" r:id="rId26"/>
    <p:sldId id="292" r:id="rId27"/>
    <p:sldId id="280" r:id="rId28"/>
    <p:sldId id="279" r:id="rId29"/>
    <p:sldId id="281" r:id="rId30"/>
    <p:sldId id="293" r:id="rId31"/>
    <p:sldId id="282" r:id="rId32"/>
    <p:sldId id="283" r:id="rId33"/>
    <p:sldId id="284" r:id="rId34"/>
    <p:sldId id="285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55D81-F378-4E1C-8A76-5B90C35549B0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64BB7-DE7C-45BA-8261-62EED9299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4BB7-DE7C-45BA-8261-62EED9299A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4BB7-DE7C-45BA-8261-62EED9299A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4BB7-DE7C-45BA-8261-62EED9299A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4BB7-DE7C-45BA-8261-62EED9299A8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9B83-3BA9-44E3-B710-AC8126602CB6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B778-614A-4631-916C-A1A29E866D34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28FF-1B8E-4402-9BEC-5D2CF3249F0D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C231-0C1B-44C7-8C67-FE1CF922C765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9554-35C6-45CF-80B7-6E4FF893287A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CABD-D9FB-47F5-8F18-D5D44AE1B022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5DBC-ECD9-4FBE-B0DA-194A66931623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9F26-454F-480C-9A70-6F9124506FAA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74B9-1785-4F55-8BCC-08DFF1740799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018-79AF-4085-B5E4-9AA7F81C90F6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14B0-C231-461C-99B4-7C1AC443FA98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6268AF-3531-4BDC-A29F-A62878CF65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7981B5-8EF0-4428-BB89-8E5555C161D6}" type="datetime1">
              <a:rPr lang="en-US" smtClean="0"/>
              <a:pPr/>
              <a:t>2/8/2010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6268AF-3531-4BDC-A29F-A62878CF656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tinc.com/gpsbook/" TargetMode="External"/><Relationship Id="rId2" Type="http://schemas.openxmlformats.org/officeDocument/2006/relationships/hyperlink" Target="http://www.cmtinc.c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mat.unsw.edu.au/snap/gps/gps_notes.htm#chapter1" TargetMode="External"/><Relationship Id="rId4" Type="http://schemas.openxmlformats.org/officeDocument/2006/relationships/hyperlink" Target="http://www.gmat.unsw.edu.a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psgadgets.net/wp-content/uploads/2007/11/spac_satellite_gps_iir-m_lg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Introduction To Localization Techniques (GPS)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09600" y="5715000"/>
            <a:ext cx="7854696" cy="83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By: Linda </a:t>
            </a:r>
            <a:r>
              <a:rPr lang="en-US" dirty="0" err="1" smtClean="0"/>
              <a:t>Mohaisen</a:t>
            </a:r>
            <a:endParaRPr lang="en-US" dirty="0" smtClean="0"/>
          </a:p>
          <a:p>
            <a:r>
              <a:rPr lang="en-US" dirty="0" smtClean="0"/>
              <a:t>02/8/2010</a:t>
            </a:r>
          </a:p>
          <a:p>
            <a:endParaRPr lang="en-US" dirty="0"/>
          </a:p>
        </p:txBody>
      </p:sp>
      <p:pic>
        <p:nvPicPr>
          <p:cNvPr id="4" name="Picture 5" descr="Immagine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052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Segment	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24 satellites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6 planes and 55</a:t>
            </a:r>
            <a:r>
              <a:rPr lang="en-US" sz="2600" dirty="0" smtClean="0">
                <a:cs typeface="Arial" charset="0"/>
              </a:rPr>
              <a:t>° to the equator.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4 satellites per each orbital plane.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24 operational satellites.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Satellites orbit every 12 hours.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Orbital trace repeated two times a day.</a:t>
            </a:r>
            <a:endParaRPr lang="en-US" sz="26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10</a:t>
            </a:fld>
            <a:endParaRPr lang="en-US" sz="1600" b="1" dirty="0"/>
          </a:p>
        </p:txBody>
      </p:sp>
      <p:pic>
        <p:nvPicPr>
          <p:cNvPr id="8" name="Picture 4"/>
          <p:cNvPicPr>
            <a:picLocks noGrp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57400"/>
            <a:ext cx="3429001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Segment	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Considerations:</a:t>
            </a:r>
          </a:p>
          <a:p>
            <a:pPr lvl="1"/>
            <a:r>
              <a:rPr lang="en-US" dirty="0" smtClean="0"/>
              <a:t>Accuracy </a:t>
            </a:r>
          </a:p>
          <a:p>
            <a:pPr lvl="1"/>
            <a:r>
              <a:rPr lang="en-US" dirty="0" smtClean="0"/>
              <a:t>Survivability</a:t>
            </a:r>
          </a:p>
          <a:p>
            <a:pPr lvl="1"/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11</a:t>
            </a:fld>
            <a:endParaRPr lang="en-US" sz="1600" b="1" dirty="0"/>
          </a:p>
        </p:txBody>
      </p:sp>
      <p:pic>
        <p:nvPicPr>
          <p:cNvPr id="8" name="Picture 4"/>
          <p:cNvPicPr>
            <a:picLocks noGrp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57400"/>
            <a:ext cx="3429001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Segment</a:t>
            </a:r>
            <a:endParaRPr lang="en-US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stations are monitor stations, equipped with GPS and send the tracking data to the Master Control Station.</a:t>
            </a:r>
          </a:p>
          <a:p>
            <a:r>
              <a:rPr lang="en-US" dirty="0" smtClean="0"/>
              <a:t>The tracking data are processed in Colorado Springs </a:t>
            </a:r>
            <a:r>
              <a:rPr lang="en-US" i="1" dirty="0" smtClean="0"/>
              <a:t>Master Control Station </a:t>
            </a:r>
            <a:r>
              <a:rPr lang="en-US" dirty="0" smtClean="0"/>
              <a:t>(MCS).</a:t>
            </a:r>
          </a:p>
          <a:p>
            <a:r>
              <a:rPr lang="en-US" dirty="0" smtClean="0"/>
              <a:t>The three stations (Ascension Is., Diego Garcia, and Kwajalein) are </a:t>
            </a:r>
            <a:r>
              <a:rPr lang="en-US" i="1" dirty="0" smtClean="0"/>
              <a:t>Upload Stations. </a:t>
            </a:r>
            <a:r>
              <a:rPr lang="en-US" dirty="0" smtClean="0"/>
              <a:t>The data includes the orbit and clock correction information transmitted from MCS.</a:t>
            </a:r>
          </a:p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smtClean="0"/>
              <a:pPr/>
              <a:t>12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Segment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13</a:t>
            </a:fld>
            <a:endParaRPr lang="en-US" sz="1600" b="1" dirty="0"/>
          </a:p>
        </p:txBody>
      </p:sp>
      <p:pic>
        <p:nvPicPr>
          <p:cNvPr id="39" name="Picture 3" descr="WORL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1882775"/>
            <a:ext cx="8516937" cy="4746625"/>
          </a:xfrm>
          <a:prstGeom prst="rect">
            <a:avLst/>
          </a:prstGeom>
          <a:noFill/>
        </p:spPr>
      </p:pic>
      <p:grpSp>
        <p:nvGrpSpPr>
          <p:cNvPr id="40" name="Group 4"/>
          <p:cNvGrpSpPr>
            <a:grpSpLocks/>
          </p:cNvGrpSpPr>
          <p:nvPr/>
        </p:nvGrpSpPr>
        <p:grpSpPr bwMode="auto">
          <a:xfrm>
            <a:off x="304800" y="5484813"/>
            <a:ext cx="2716213" cy="1068387"/>
            <a:chOff x="216" y="3098"/>
            <a:chExt cx="1711" cy="673"/>
          </a:xfrm>
        </p:grpSpPr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244" y="3135"/>
              <a:ext cx="168" cy="1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418" y="3098"/>
              <a:ext cx="150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 b="1" u="none" dirty="0">
                  <a:solidFill>
                    <a:schemeClr val="tx2"/>
                  </a:solidFill>
                </a:rPr>
                <a:t>Master Control Station</a:t>
              </a:r>
              <a:endParaRPr lang="en-US" sz="2400" u="none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3" name="Oval 7"/>
            <p:cNvSpPr>
              <a:spLocks noChangeArrowheads="1"/>
            </p:cNvSpPr>
            <p:nvPr/>
          </p:nvSpPr>
          <p:spPr bwMode="auto">
            <a:xfrm>
              <a:off x="256" y="3374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418" y="3337"/>
              <a:ext cx="13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 b="1" u="none" dirty="0">
                  <a:solidFill>
                    <a:schemeClr val="tx2"/>
                  </a:solidFill>
                </a:rPr>
                <a:t>Monitor Station</a:t>
              </a:r>
              <a:endParaRPr lang="en-US" sz="2400" u="none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5" name="AutoShape 9"/>
            <p:cNvSpPr>
              <a:spLocks noChangeArrowheads="1"/>
            </p:cNvSpPr>
            <p:nvPr/>
          </p:nvSpPr>
          <p:spPr bwMode="auto">
            <a:xfrm>
              <a:off x="216" y="3583"/>
              <a:ext cx="224" cy="169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418" y="3559"/>
              <a:ext cx="13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 b="1" u="none" dirty="0">
                  <a:solidFill>
                    <a:schemeClr val="tx2"/>
                  </a:solidFill>
                </a:rPr>
                <a:t>Ground Antenna</a:t>
              </a:r>
              <a:endParaRPr lang="en-US" sz="2400" u="none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7" name="Group 11"/>
          <p:cNvGrpSpPr>
            <a:grpSpLocks/>
          </p:cNvGrpSpPr>
          <p:nvPr/>
        </p:nvGrpSpPr>
        <p:grpSpPr bwMode="auto">
          <a:xfrm>
            <a:off x="460375" y="2695575"/>
            <a:ext cx="1635125" cy="581025"/>
            <a:chOff x="290" y="1698"/>
            <a:chExt cx="1030" cy="366"/>
          </a:xfrm>
        </p:grpSpPr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984" y="1800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>
              <a:off x="1152" y="1800"/>
              <a:ext cx="168" cy="1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290" y="1698"/>
              <a:ext cx="67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 b="1" i="1" u="none" dirty="0">
                  <a:solidFill>
                    <a:srgbClr val="00FFCC"/>
                  </a:solidFill>
                </a:rPr>
                <a:t>Colorado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 b="1" i="1" u="none" dirty="0">
                  <a:solidFill>
                    <a:srgbClr val="00FFCC"/>
                  </a:solidFill>
                </a:rPr>
                <a:t>Springs</a:t>
              </a:r>
              <a:endParaRPr lang="en-US" sz="1400" b="1" i="1" u="none" dirty="0">
                <a:solidFill>
                  <a:srgbClr val="00FFCC"/>
                </a:solidFill>
              </a:endParaRPr>
            </a:p>
          </p:txBody>
        </p:sp>
      </p:grpSp>
      <p:grpSp>
        <p:nvGrpSpPr>
          <p:cNvPr id="51" name="Group 15"/>
          <p:cNvGrpSpPr>
            <a:grpSpLocks/>
          </p:cNvGrpSpPr>
          <p:nvPr/>
        </p:nvGrpSpPr>
        <p:grpSpPr bwMode="auto">
          <a:xfrm>
            <a:off x="647700" y="4095750"/>
            <a:ext cx="1022350" cy="444500"/>
            <a:chOff x="408" y="2580"/>
            <a:chExt cx="644" cy="280"/>
          </a:xfrm>
        </p:grpSpPr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408" y="2580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530" y="2648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 b="1" i="1" u="none">
                  <a:solidFill>
                    <a:srgbClr val="00FFCC"/>
                  </a:solidFill>
                </a:rPr>
                <a:t>Hawaii</a:t>
              </a:r>
            </a:p>
          </p:txBody>
        </p:sp>
      </p:grpSp>
      <p:grpSp>
        <p:nvGrpSpPr>
          <p:cNvPr id="54" name="Group 18"/>
          <p:cNvGrpSpPr>
            <a:grpSpLocks/>
          </p:cNvGrpSpPr>
          <p:nvPr/>
        </p:nvGrpSpPr>
        <p:grpSpPr bwMode="auto">
          <a:xfrm>
            <a:off x="2974975" y="3924300"/>
            <a:ext cx="1209675" cy="803275"/>
            <a:chOff x="1874" y="2472"/>
            <a:chExt cx="762" cy="506"/>
          </a:xfrm>
        </p:grpSpPr>
        <p:sp>
          <p:nvSpPr>
            <p:cNvPr id="55" name="Oval 19"/>
            <p:cNvSpPr>
              <a:spLocks noChangeArrowheads="1"/>
            </p:cNvSpPr>
            <p:nvPr/>
          </p:nvSpPr>
          <p:spPr bwMode="auto">
            <a:xfrm>
              <a:off x="2004" y="2484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20"/>
            <p:cNvSpPr>
              <a:spLocks noChangeArrowheads="1"/>
            </p:cNvSpPr>
            <p:nvPr/>
          </p:nvSpPr>
          <p:spPr bwMode="auto">
            <a:xfrm>
              <a:off x="2148" y="2472"/>
              <a:ext cx="216" cy="16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21"/>
            <p:cNvSpPr txBox="1">
              <a:spLocks noChangeArrowheads="1"/>
            </p:cNvSpPr>
            <p:nvPr/>
          </p:nvSpPr>
          <p:spPr bwMode="auto">
            <a:xfrm>
              <a:off x="1874" y="2612"/>
              <a:ext cx="76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 b="1" i="1" u="none">
                  <a:solidFill>
                    <a:srgbClr val="00FFCC"/>
                  </a:solidFill>
                </a:rPr>
                <a:t>Ascension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 b="1" i="1" u="none">
                  <a:solidFill>
                    <a:srgbClr val="00FFCC"/>
                  </a:solidFill>
                </a:rPr>
                <a:t>Islands</a:t>
              </a:r>
            </a:p>
          </p:txBody>
        </p:sp>
      </p:grpSp>
      <p:grpSp>
        <p:nvGrpSpPr>
          <p:cNvPr id="58" name="Group 22"/>
          <p:cNvGrpSpPr>
            <a:grpSpLocks/>
          </p:cNvGrpSpPr>
          <p:nvPr/>
        </p:nvGrpSpPr>
        <p:grpSpPr bwMode="auto">
          <a:xfrm>
            <a:off x="5813425" y="4476750"/>
            <a:ext cx="817563" cy="803275"/>
            <a:chOff x="3662" y="2868"/>
            <a:chExt cx="515" cy="506"/>
          </a:xfrm>
        </p:grpSpPr>
        <p:sp>
          <p:nvSpPr>
            <p:cNvPr id="59" name="Oval 23"/>
            <p:cNvSpPr>
              <a:spLocks noChangeArrowheads="1"/>
            </p:cNvSpPr>
            <p:nvPr/>
          </p:nvSpPr>
          <p:spPr bwMode="auto">
            <a:xfrm>
              <a:off x="3744" y="2880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utoShape 24"/>
            <p:cNvSpPr>
              <a:spLocks noChangeArrowheads="1"/>
            </p:cNvSpPr>
            <p:nvPr/>
          </p:nvSpPr>
          <p:spPr bwMode="auto">
            <a:xfrm>
              <a:off x="3876" y="2868"/>
              <a:ext cx="216" cy="16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3662" y="3008"/>
              <a:ext cx="5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 b="1" i="1" u="none" dirty="0">
                  <a:solidFill>
                    <a:srgbClr val="00FFCC"/>
                  </a:solidFill>
                </a:rPr>
                <a:t>Diego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 b="1" i="1" u="none" dirty="0">
                  <a:solidFill>
                    <a:srgbClr val="00FFCC"/>
                  </a:solidFill>
                </a:rPr>
                <a:t>Garcia</a:t>
              </a:r>
            </a:p>
          </p:txBody>
        </p:sp>
      </p:grpSp>
      <p:grpSp>
        <p:nvGrpSpPr>
          <p:cNvPr id="62" name="Group 26"/>
          <p:cNvGrpSpPr>
            <a:grpSpLocks/>
          </p:cNvGrpSpPr>
          <p:nvPr/>
        </p:nvGrpSpPr>
        <p:grpSpPr bwMode="auto">
          <a:xfrm>
            <a:off x="7851775" y="4070350"/>
            <a:ext cx="1122363" cy="617538"/>
            <a:chOff x="4946" y="2564"/>
            <a:chExt cx="707" cy="389"/>
          </a:xfrm>
        </p:grpSpPr>
        <p:sp>
          <p:nvSpPr>
            <p:cNvPr id="63" name="Oval 27"/>
            <p:cNvSpPr>
              <a:spLocks noChangeArrowheads="1"/>
            </p:cNvSpPr>
            <p:nvPr/>
          </p:nvSpPr>
          <p:spPr bwMode="auto">
            <a:xfrm>
              <a:off x="5136" y="2797"/>
              <a:ext cx="144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AutoShape 28"/>
            <p:cNvSpPr>
              <a:spLocks noChangeArrowheads="1"/>
            </p:cNvSpPr>
            <p:nvPr/>
          </p:nvSpPr>
          <p:spPr bwMode="auto">
            <a:xfrm>
              <a:off x="5280" y="2785"/>
              <a:ext cx="216" cy="16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4946" y="2564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 b="1" i="1" u="none">
                  <a:solidFill>
                    <a:srgbClr val="00FFCC"/>
                  </a:solidFill>
                </a:rPr>
                <a:t>Kwajalein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Segment</a:t>
            </a:r>
            <a:endParaRPr lang="en-US" dirty="0"/>
          </a:p>
        </p:txBody>
      </p:sp>
      <p:sp>
        <p:nvSpPr>
          <p:cNvPr id="15" name="عنصر نائب للمحتوى 1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Is composed of</a:t>
            </a:r>
          </a:p>
          <a:p>
            <a:pPr lvl="1"/>
            <a:r>
              <a:rPr lang="en-US" dirty="0" smtClean="0"/>
              <a:t>hundreds of thousands of U.S. and allied military users of the secure GPS Precise Positioning Service, and</a:t>
            </a:r>
          </a:p>
          <a:p>
            <a:pPr lvl="1"/>
            <a:r>
              <a:rPr lang="en-US" dirty="0" smtClean="0"/>
              <a:t>tens of millions of civil, commercial and scientific users of the Standard Positioning Service.</a:t>
            </a:r>
          </a:p>
          <a:p>
            <a:r>
              <a:rPr lang="en-US" sz="2400" dirty="0" err="1" smtClean="0"/>
              <a:t>DoD</a:t>
            </a:r>
            <a:r>
              <a:rPr lang="en-US" sz="2400" dirty="0" smtClean="0"/>
              <a:t>/</a:t>
            </a:r>
            <a:r>
              <a:rPr lang="en-US" sz="2400" dirty="0" err="1" smtClean="0"/>
              <a:t>DoT</a:t>
            </a:r>
            <a:r>
              <a:rPr lang="en-US" sz="2400" dirty="0" smtClean="0"/>
              <a:t> Executive Board sets GPS policy.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14</a:t>
            </a:fld>
            <a:endParaRPr lang="en-US" sz="1600" b="1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43400" y="1905000"/>
            <a:ext cx="4777902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Segment</a:t>
            </a:r>
            <a:endParaRPr lang="en-US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general, GPS receiver is a user segment, which is composed of an antenna, a highly reliable local clock (often a crystal oscillator,)  processor’s and I/O interfaces.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15</a:t>
            </a:fld>
            <a:endParaRPr lang="en-US" sz="1600" b="1" dirty="0"/>
          </a:p>
        </p:txBody>
      </p:sp>
      <p:pic>
        <p:nvPicPr>
          <p:cNvPr id="1026" name="Picture 2" descr="http://www.itechnews.net/wp-content/uploads/2009/04/tomtom-one-140-140s-gps-devic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14997">
            <a:off x="4508512" y="1851953"/>
            <a:ext cx="4038600" cy="393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Uses for GPS</a:t>
            </a:r>
            <a:endParaRPr lang="en-US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Land, Sea and Air Navigation and Tracking.</a:t>
            </a:r>
          </a:p>
          <a:p>
            <a:endParaRPr lang="en-US" dirty="0" smtClean="0"/>
          </a:p>
          <a:p>
            <a:r>
              <a:rPr lang="en-US" dirty="0" smtClean="0"/>
              <a:t>Military Applications.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Surveying/ Mapping.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Recreational Uses.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16</a:t>
            </a:fld>
            <a:endParaRPr lang="en-US" sz="1600" b="1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195" descr="GPS_c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200400"/>
            <a:ext cx="2057400" cy="2743200"/>
          </a:xfrm>
          <a:prstGeom prst="rect">
            <a:avLst/>
          </a:prstGeom>
          <a:noFill/>
        </p:spPr>
      </p:pic>
      <p:pic>
        <p:nvPicPr>
          <p:cNvPr id="9" name="Picture 196" descr="mobil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85975"/>
            <a:ext cx="2362200" cy="1571625"/>
          </a:xfrm>
          <a:prstGeom prst="rect">
            <a:avLst/>
          </a:prstGeom>
          <a:noFill/>
        </p:spPr>
      </p:pic>
      <p:pic>
        <p:nvPicPr>
          <p:cNvPr id="10" name="Picture 197" descr="oPuzljJWG9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1776413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system works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17</a:t>
            </a:fld>
            <a:endParaRPr lang="en-US" sz="1600" b="1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73040"/>
            <a:ext cx="6781800" cy="4357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18</a:t>
            </a:fld>
            <a:endParaRPr lang="en-US" sz="1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428621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0" y="2825718"/>
            <a:ext cx="4464050" cy="220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458522"/>
            <a:ext cx="4400550" cy="21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GPS Distance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499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Speed = </a:t>
            </a:r>
            <a:r>
              <a:rPr lang="en-US" dirty="0" smtClean="0"/>
              <a:t>186,000 miles per second (speed of light).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Time = </a:t>
            </a:r>
            <a:r>
              <a:rPr lang="en-US" dirty="0" smtClean="0"/>
              <a:t>amount of time it takes for the signal to travel from SV to GPS receiver.</a:t>
            </a: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19</a:t>
            </a:fld>
            <a:endParaRPr lang="en-US" sz="16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95800" y="5257800"/>
            <a:ext cx="4267200" cy="4007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="1" i="1" u="none" dirty="0">
                <a:solidFill>
                  <a:schemeClr val="bg1"/>
                </a:solidFill>
                <a:latin typeface="Tahoma" charset="0"/>
              </a:rPr>
              <a:t>Distance = </a:t>
            </a:r>
            <a:r>
              <a:rPr lang="en-US" sz="2000" b="1" i="1" dirty="0" smtClean="0">
                <a:solidFill>
                  <a:schemeClr val="bg1"/>
                </a:solidFill>
                <a:latin typeface="Tahoma" charset="0"/>
              </a:rPr>
              <a:t>Speed</a:t>
            </a:r>
            <a:r>
              <a:rPr lang="en-US" sz="2000" b="1" i="1" u="none" dirty="0" smtClean="0">
                <a:solidFill>
                  <a:schemeClr val="bg1"/>
                </a:solidFill>
                <a:latin typeface="Tahoma" charset="0"/>
              </a:rPr>
              <a:t> </a:t>
            </a:r>
            <a:r>
              <a:rPr lang="en-US" sz="2000" b="1" i="1" u="none" dirty="0">
                <a:solidFill>
                  <a:schemeClr val="bg1"/>
                </a:solidFill>
                <a:latin typeface="Tahoma" charset="0"/>
              </a:rPr>
              <a:t>x </a:t>
            </a:r>
            <a:r>
              <a:rPr lang="en-US" sz="2000" b="1" i="1" u="none" dirty="0" smtClean="0">
                <a:solidFill>
                  <a:schemeClr val="bg1"/>
                </a:solidFill>
                <a:latin typeface="Tahoma" charset="0"/>
              </a:rPr>
              <a:t>Time Delay</a:t>
            </a:r>
            <a:endParaRPr lang="en-US" sz="2000" b="1" i="1" u="none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2"/>
          </p:nvPr>
        </p:nvSpPr>
        <p:spPr>
          <a:xfrm>
            <a:off x="4419600" y="1996285"/>
            <a:ext cx="4343400" cy="3261515"/>
          </a:xfrm>
        </p:spPr>
        <p:txBody>
          <a:bodyPr>
            <a:normAutofit/>
          </a:bodyPr>
          <a:lstStyle/>
          <a:p>
            <a:r>
              <a:rPr lang="en-US" dirty="0" smtClean="0"/>
              <a:t>To measure the travel time:</a:t>
            </a:r>
          </a:p>
          <a:p>
            <a:pPr lvl="1"/>
            <a:r>
              <a:rPr lang="en-US" dirty="0" smtClean="0"/>
              <a:t>Receiver generates the same codes as the satellite (PRN codes).</a:t>
            </a:r>
          </a:p>
          <a:p>
            <a:pPr lvl="1"/>
            <a:r>
              <a:rPr lang="en-US" dirty="0" smtClean="0"/>
              <a:t>Measure delay between incoming codes and self generated codes.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pssatellitenavigation.com/images/gps_satellite_nagivation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45211"/>
            <a:ext cx="8387025" cy="553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72200" y="914400"/>
            <a:ext cx="2438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91000" y="1935480"/>
            <a:ext cx="4495800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the GPS</a:t>
            </a:r>
          </a:p>
          <a:p>
            <a:r>
              <a:rPr lang="en-US" dirty="0" smtClean="0"/>
              <a:t>GPS Enhancement</a:t>
            </a:r>
          </a:p>
          <a:p>
            <a:r>
              <a:rPr lang="en-US" dirty="0" smtClean="0"/>
              <a:t>Mapping Issues</a:t>
            </a:r>
          </a:p>
          <a:p>
            <a:r>
              <a:rPr lang="en-US" dirty="0" smtClean="0"/>
              <a:t>Mobile Mapping Technology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references</a:t>
            </a: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2</a:t>
            </a:fld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GPS Distance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20</a:t>
            </a:fld>
            <a:endParaRPr lang="en-US" sz="1600" b="1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8077200" cy="4291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 and GPS Receiver Clocks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SV Clocks:</a:t>
            </a:r>
          </a:p>
          <a:p>
            <a:pPr lvl="1"/>
            <a:r>
              <a:rPr lang="en-US" dirty="0" smtClean="0"/>
              <a:t>GPS satellites carry very accurate atomic clocks and follow very precise orbits.</a:t>
            </a:r>
          </a:p>
          <a:p>
            <a:pPr lvl="1"/>
            <a:r>
              <a:rPr lang="en-US" dirty="0" smtClean="0"/>
              <a:t>Use the oscillation of 2 cesium &amp; 2 rubidium atoms to measure time.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Receiver Clocks:</a:t>
            </a:r>
          </a:p>
          <a:p>
            <a:pPr lvl="1"/>
            <a:r>
              <a:rPr lang="en-US" dirty="0" smtClean="0"/>
              <a:t>GPS receiver has a built- in clock that can have a small timing error .</a:t>
            </a:r>
          </a:p>
          <a:p>
            <a:pPr lvl="1"/>
            <a:r>
              <a:rPr lang="en-US" dirty="0" smtClean="0"/>
              <a:t>Always an error between SV and GPS receiver clocks ( </a:t>
            </a:r>
            <a:r>
              <a:rPr lang="en-US" dirty="0" smtClean="0">
                <a:sym typeface="Symbol" pitchFamily="18" charset="2"/>
              </a:rPr>
              <a:t></a:t>
            </a:r>
            <a:r>
              <a:rPr lang="en-US" dirty="0" smtClean="0"/>
              <a:t> t).</a:t>
            </a:r>
          </a:p>
          <a:p>
            <a:pPr lvl="1">
              <a:buNone/>
            </a:pPr>
            <a:endParaRPr lang="en-US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SV Time is converted to GPS Time in the receiver using the SV clock correction parameters.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smtClean="0"/>
              <a:pPr/>
              <a:t>21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GPS Accuracy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 factors that affect the accuracy of the GPS signal: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Alignment, or geometry of the group of satellites (constellation).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GPS Errors.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smtClean="0"/>
              <a:pPr/>
              <a:t>22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Geometric of Satellite Constellation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495800" cy="4434840"/>
          </a:xfrm>
        </p:spPr>
        <p:txBody>
          <a:bodyPr>
            <a:normAutofit/>
          </a:bodyPr>
          <a:lstStyle/>
          <a:p>
            <a:r>
              <a:rPr lang="en-US" dirty="0" smtClean="0"/>
              <a:t>It is called Dilution Of Precision(DOP)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geometry will be poor and the computed DOP value will be high when all satellites confined in one part of the sky or blocked by buildings, mountains, etc.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smtClean="0"/>
              <a:pPr/>
              <a:t>23</a:t>
            </a:fld>
            <a:endParaRPr lang="en-US" sz="1600" dirty="0"/>
          </a:p>
        </p:txBody>
      </p:sp>
      <p:grpSp>
        <p:nvGrpSpPr>
          <p:cNvPr id="2" name="مجموعة 12"/>
          <p:cNvGrpSpPr/>
          <p:nvPr/>
        </p:nvGrpSpPr>
        <p:grpSpPr>
          <a:xfrm>
            <a:off x="6019800" y="1828800"/>
            <a:ext cx="2565400" cy="2400300"/>
            <a:chOff x="6019800" y="1828800"/>
            <a:chExt cx="2565400" cy="24003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9800" y="1828800"/>
              <a:ext cx="2565400" cy="24003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مربع نص 10"/>
            <p:cNvSpPr txBox="1"/>
            <p:nvPr/>
          </p:nvSpPr>
          <p:spPr>
            <a:xfrm>
              <a:off x="6858000" y="2209800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Good </a:t>
              </a:r>
              <a:endParaRPr lang="en-US" dirty="0"/>
            </a:p>
          </p:txBody>
        </p:sp>
      </p:grpSp>
      <p:grpSp>
        <p:nvGrpSpPr>
          <p:cNvPr id="3" name="مجموعة 14"/>
          <p:cNvGrpSpPr/>
          <p:nvPr/>
        </p:nvGrpSpPr>
        <p:grpSpPr>
          <a:xfrm>
            <a:off x="6019800" y="4241800"/>
            <a:ext cx="2552700" cy="2387600"/>
            <a:chOff x="6019800" y="4241800"/>
            <a:chExt cx="2552700" cy="23876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4241800"/>
              <a:ext cx="2552700" cy="2387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مربع نص 11"/>
            <p:cNvSpPr txBox="1"/>
            <p:nvPr/>
          </p:nvSpPr>
          <p:spPr>
            <a:xfrm>
              <a:off x="6934200" y="4648200"/>
              <a:ext cx="650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Poor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Geometric of Satellite Constellation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495800" cy="4434840"/>
          </a:xfrm>
        </p:spPr>
        <p:txBody>
          <a:bodyPr>
            <a:normAutofit/>
          </a:bodyPr>
          <a:lstStyle/>
          <a:p>
            <a:r>
              <a:rPr lang="en-US" dirty="0" smtClean="0"/>
              <a:t>The better the geometry (satellites properly spread in the sky), the lower the DOP value.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smtClean="0"/>
              <a:pPr/>
              <a:t>24</a:t>
            </a:fld>
            <a:endParaRPr lang="en-US" sz="1600" dirty="0"/>
          </a:p>
        </p:txBody>
      </p:sp>
      <p:grpSp>
        <p:nvGrpSpPr>
          <p:cNvPr id="13" name="مجموعة 12"/>
          <p:cNvGrpSpPr/>
          <p:nvPr/>
        </p:nvGrpSpPr>
        <p:grpSpPr>
          <a:xfrm>
            <a:off x="6019800" y="1828800"/>
            <a:ext cx="2565400" cy="2400300"/>
            <a:chOff x="6019800" y="1828800"/>
            <a:chExt cx="2565400" cy="24003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9800" y="1828800"/>
              <a:ext cx="2565400" cy="24003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مربع نص 10"/>
            <p:cNvSpPr txBox="1"/>
            <p:nvPr/>
          </p:nvSpPr>
          <p:spPr>
            <a:xfrm>
              <a:off x="6858000" y="2209800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Good </a:t>
              </a:r>
              <a:endParaRPr lang="en-US" dirty="0"/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6019800" y="4241800"/>
            <a:ext cx="2552700" cy="2387600"/>
            <a:chOff x="6019800" y="4241800"/>
            <a:chExt cx="2552700" cy="23876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4241800"/>
              <a:ext cx="2552700" cy="2387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مربع نص 11"/>
            <p:cNvSpPr txBox="1"/>
            <p:nvPr/>
          </p:nvSpPr>
          <p:spPr>
            <a:xfrm>
              <a:off x="6934200" y="4648200"/>
              <a:ext cx="650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Poor</a:t>
              </a:r>
              <a:endParaRPr lang="en-US" dirty="0"/>
            </a:p>
          </p:txBody>
        </p:sp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62000" y="3962235"/>
            <a:ext cx="4647426" cy="2049792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</a:pPr>
            <a:r>
              <a:rPr lang="en-US" sz="2400" b="1" u="none" dirty="0">
                <a:solidFill>
                  <a:srgbClr val="FFFF00"/>
                </a:solidFill>
              </a:rPr>
              <a:t>QUALITY			 DOP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 i="1" u="none" dirty="0">
                <a:solidFill>
                  <a:srgbClr val="FFFF00"/>
                </a:solidFill>
              </a:rPr>
              <a:t>Very Good			</a:t>
            </a:r>
            <a:r>
              <a:rPr lang="en-US" sz="2400" b="1" i="1" dirty="0" smtClean="0">
                <a:solidFill>
                  <a:srgbClr val="FFFF00"/>
                </a:solidFill>
              </a:rPr>
              <a:t>    </a:t>
            </a:r>
            <a:r>
              <a:rPr lang="en-US" sz="2400" b="1" i="1" u="none" dirty="0" smtClean="0">
                <a:solidFill>
                  <a:srgbClr val="FFFF00"/>
                </a:solidFill>
              </a:rPr>
              <a:t>1-3</a:t>
            </a:r>
            <a:endParaRPr lang="en-US" sz="2400" b="1" i="1" u="none" dirty="0">
              <a:solidFill>
                <a:srgbClr val="FFFF00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 i="1" u="none" dirty="0">
                <a:solidFill>
                  <a:srgbClr val="FFFF00"/>
                </a:solidFill>
              </a:rPr>
              <a:t>Good				</a:t>
            </a:r>
            <a:r>
              <a:rPr lang="en-US" sz="2400" b="1" i="1" u="none" dirty="0" smtClean="0">
                <a:solidFill>
                  <a:srgbClr val="FFFF00"/>
                </a:solidFill>
              </a:rPr>
              <a:t>   4-5</a:t>
            </a:r>
            <a:endParaRPr lang="en-US" sz="2400" b="1" i="1" u="none" dirty="0">
              <a:solidFill>
                <a:srgbClr val="FFFF00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 i="1" u="none" dirty="0">
                <a:solidFill>
                  <a:srgbClr val="FFFF00"/>
                </a:solidFill>
              </a:rPr>
              <a:t>Fair				</a:t>
            </a:r>
            <a:r>
              <a:rPr lang="en-US" sz="2400" b="1" i="1" u="none" dirty="0" smtClean="0">
                <a:solidFill>
                  <a:srgbClr val="FFFF00"/>
                </a:solidFill>
              </a:rPr>
              <a:t>     6</a:t>
            </a:r>
            <a:endParaRPr lang="en-US" sz="2400" b="1" i="1" u="none" dirty="0">
              <a:solidFill>
                <a:srgbClr val="FFFF00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 i="1" u="none" dirty="0">
                <a:solidFill>
                  <a:srgbClr val="FFFF00"/>
                </a:solidFill>
              </a:rPr>
              <a:t>Suspect			</a:t>
            </a:r>
            <a:r>
              <a:rPr lang="en-US" sz="2400" b="1" i="1" u="none" dirty="0" smtClean="0">
                <a:solidFill>
                  <a:srgbClr val="FFFF00"/>
                </a:solidFill>
              </a:rPr>
              <a:t>  &gt;</a:t>
            </a:r>
            <a:r>
              <a:rPr lang="en-US" sz="2400" b="1" i="1" u="none" dirty="0">
                <a:solidFill>
                  <a:srgbClr val="FFFF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GPS Error Sources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Ionosphere and Troposphere Delay:</a:t>
            </a:r>
          </a:p>
          <a:p>
            <a:pPr lvl="1"/>
            <a:r>
              <a:rPr lang="en-US" dirty="0" smtClean="0"/>
              <a:t>The satellite signal slows down through the atmosphere.</a:t>
            </a:r>
          </a:p>
          <a:p>
            <a:pPr lvl="1"/>
            <a:r>
              <a:rPr lang="en-US" dirty="0" smtClean="0"/>
              <a:t>It uses the built-in model to calculate the average delay.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Ephemeris Errors/Clock Drift/Measurement Noise:</a:t>
            </a:r>
          </a:p>
          <a:p>
            <a:pPr lvl="1"/>
            <a:r>
              <a:rPr lang="en-US" dirty="0" smtClean="0"/>
              <a:t>The disparity in ephemeris data can introduce 1-5 meters of positional error. </a:t>
            </a:r>
          </a:p>
          <a:p>
            <a:pPr lvl="1"/>
            <a:r>
              <a:rPr lang="en-US" dirty="0" smtClean="0"/>
              <a:t>clock drift disparity can introduce 0-1.5 meters of positional error, and</a:t>
            </a:r>
          </a:p>
          <a:p>
            <a:pPr lvl="1"/>
            <a:r>
              <a:rPr lang="en-US" dirty="0" smtClean="0"/>
              <a:t> measurement noise can introduce 0-10 meters of positional error. </a:t>
            </a:r>
          </a:p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smtClean="0"/>
              <a:pPr/>
              <a:t>25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pssatellitenavigation.com/images/gps_satellite_nagivation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45211"/>
            <a:ext cx="8387025" cy="553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72200" y="914400"/>
            <a:ext cx="24384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	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14800" y="2590800"/>
            <a:ext cx="45720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GPS Enhancement</a:t>
            </a:r>
          </a:p>
          <a:p>
            <a:pPr lvl="1"/>
            <a:r>
              <a:rPr lang="en-US" dirty="0" smtClean="0"/>
              <a:t>Differential GPS </a:t>
            </a:r>
          </a:p>
          <a:p>
            <a:pPr lvl="1"/>
            <a:r>
              <a:rPr lang="en-US" dirty="0" smtClean="0"/>
              <a:t>Wide Area Augmentation System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26</a:t>
            </a:fld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Enhancement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smtClean="0"/>
              <a:pPr/>
              <a:t>27</a:t>
            </a:fld>
            <a:endParaRPr lang="en-US" sz="1600" dirty="0"/>
          </a:p>
        </p:txBody>
      </p:sp>
      <p:pic>
        <p:nvPicPr>
          <p:cNvPr id="5" name="Picture 5" descr="differential corr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75" y="1942375"/>
            <a:ext cx="3912581" cy="316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WAASst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317" y="3530245"/>
            <a:ext cx="4111083" cy="2946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GPS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technique to get accuracies within 1 -5 meters, or even better.</a:t>
            </a:r>
          </a:p>
          <a:p>
            <a:endParaRPr lang="en-US" dirty="0" smtClean="0"/>
          </a:p>
          <a:p>
            <a:r>
              <a:rPr lang="en-US" dirty="0" smtClean="0"/>
              <a:t>Differential correction eliminates most of the errors listed in the GPS Error Budget .</a:t>
            </a:r>
          </a:p>
          <a:p>
            <a:endParaRPr lang="en-US" dirty="0" smtClean="0"/>
          </a:p>
          <a:p>
            <a:r>
              <a:rPr lang="en-US" dirty="0" smtClean="0"/>
              <a:t>Differential correction requires:</a:t>
            </a:r>
          </a:p>
          <a:p>
            <a:pPr lvl="1"/>
            <a:r>
              <a:rPr lang="en-US" dirty="0" smtClean="0"/>
              <a:t>A second GPS receiver.</a:t>
            </a:r>
          </a:p>
          <a:p>
            <a:pPr lvl="1"/>
            <a:r>
              <a:rPr lang="en-US" dirty="0" smtClean="0"/>
              <a:t>a</a:t>
            </a:r>
            <a:r>
              <a:rPr lang="en-US" i="1" dirty="0" smtClean="0"/>
              <a:t> base station.</a:t>
            </a:r>
          </a:p>
          <a:p>
            <a:pPr lvl="1"/>
            <a:r>
              <a:rPr lang="en-US" dirty="0" smtClean="0"/>
              <a:t>collecting data at a stationary position on a precisely known point .</a:t>
            </a:r>
          </a:p>
          <a:p>
            <a:endParaRPr lang="en-US" i="1" dirty="0" smtClean="0"/>
          </a:p>
          <a:p>
            <a:pPr lvl="1"/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smtClean="0"/>
              <a:pPr/>
              <a:t>28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Wide Area Augmentation System</a:t>
            </a:r>
            <a:endParaRPr lang="en-US" sz="4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35480"/>
            <a:ext cx="5715000" cy="438912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smtClean="0"/>
              <a:t>WAAS is a combination of ground- and space-based equipment to augment the standard positioning service of the GPS.</a:t>
            </a:r>
          </a:p>
          <a:p>
            <a:r>
              <a:rPr lang="en-US" dirty="0" smtClean="0"/>
              <a:t>25 ground reference stations (Currently only in the US) receiving a standard GPS signal.</a:t>
            </a:r>
            <a:endParaRPr lang="en-US" i="1" dirty="0" smtClean="0"/>
          </a:p>
          <a:p>
            <a:r>
              <a:rPr lang="en-US" i="1" dirty="0" smtClean="0"/>
              <a:t>WAAS provides the functions for :</a:t>
            </a:r>
          </a:p>
          <a:p>
            <a:pPr lvl="1"/>
            <a:r>
              <a:rPr lang="en-US" i="1" dirty="0" smtClean="0"/>
              <a:t>differential corrections (to improve accuracy).</a:t>
            </a:r>
          </a:p>
          <a:p>
            <a:pPr lvl="1"/>
            <a:r>
              <a:rPr lang="en-US" i="1" dirty="0" smtClean="0"/>
              <a:t>integrity monitoring (to ensure that errors are within tolerable limits to ensure safety).</a:t>
            </a:r>
          </a:p>
          <a:p>
            <a:pPr lvl="1"/>
            <a:r>
              <a:rPr lang="en-US" i="1" dirty="0" smtClean="0"/>
              <a:t>ranging (to improve availability).</a:t>
            </a:r>
          </a:p>
          <a:p>
            <a:r>
              <a:rPr lang="en-US" sz="2800" dirty="0" smtClean="0"/>
              <a:t>5 Times the accuracy (3m) 95% of time.</a:t>
            </a:r>
          </a:p>
          <a:p>
            <a:endParaRPr lang="en-US" i="1" dirty="0" smtClean="0"/>
          </a:p>
          <a:p>
            <a:pPr lvl="1"/>
            <a:endParaRPr lang="en-US" i="1" dirty="0" smtClean="0"/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smtClean="0"/>
              <a:pPr/>
              <a:t>29</a:t>
            </a:fld>
            <a:endParaRPr lang="en-US" sz="1600"/>
          </a:p>
        </p:txBody>
      </p:sp>
      <p:pic>
        <p:nvPicPr>
          <p:cNvPr id="36870" name="Picture 6" descr="http://flighttraining.aopa.org/images/learntofly/works/WAAS%20Accura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982686"/>
            <a:ext cx="3352801" cy="191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pssatellitenavigation.com/images/gps_satellite_nagivation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45211"/>
            <a:ext cx="8387025" cy="553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72200" y="914400"/>
            <a:ext cx="24384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14800" y="1935480"/>
            <a:ext cx="4572000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the GPS</a:t>
            </a:r>
          </a:p>
          <a:p>
            <a:pPr lvl="1"/>
            <a:r>
              <a:rPr lang="en-US" dirty="0" smtClean="0"/>
              <a:t>History </a:t>
            </a:r>
          </a:p>
          <a:p>
            <a:pPr lvl="1"/>
            <a:r>
              <a:rPr lang="en-US" dirty="0" smtClean="0"/>
              <a:t>GPS Architecture</a:t>
            </a:r>
          </a:p>
          <a:p>
            <a:pPr lvl="1"/>
            <a:r>
              <a:rPr lang="en-US" dirty="0" smtClean="0"/>
              <a:t>Common uses for GPS</a:t>
            </a:r>
          </a:p>
          <a:p>
            <a:pPr lvl="1"/>
            <a:r>
              <a:rPr lang="en-US" dirty="0" smtClean="0"/>
              <a:t>How the system works</a:t>
            </a:r>
          </a:p>
          <a:p>
            <a:pPr lvl="1"/>
            <a:r>
              <a:rPr lang="en-US" dirty="0" smtClean="0"/>
              <a:t>Measuring GPS Distance</a:t>
            </a:r>
          </a:p>
          <a:p>
            <a:pPr lvl="1"/>
            <a:r>
              <a:rPr lang="en-US" dirty="0" smtClean="0"/>
              <a:t>SV and GPS Receiver Clocks</a:t>
            </a:r>
          </a:p>
          <a:p>
            <a:pPr lvl="1"/>
            <a:r>
              <a:rPr lang="en-US" dirty="0" smtClean="0"/>
              <a:t>Measuring GPS Accuracy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3</a:t>
            </a:fld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pssatellitenavigation.com/images/gps_satellite_nagivation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45211"/>
            <a:ext cx="8387025" cy="553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72200" y="914400"/>
            <a:ext cx="24384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3	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14800" y="2590800"/>
            <a:ext cx="45720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Mapping Issues</a:t>
            </a:r>
          </a:p>
          <a:p>
            <a:pPr lvl="1"/>
            <a:r>
              <a:rPr lang="en-US" dirty="0" smtClean="0"/>
              <a:t>Datum and Coordinate Systems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30</a:t>
            </a:fld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Datum and Coordinate Systems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800600" cy="4434840"/>
          </a:xfrm>
        </p:spPr>
        <p:txBody>
          <a:bodyPr>
            <a:noAutofit/>
          </a:bodyPr>
          <a:lstStyle/>
          <a:p>
            <a:r>
              <a:rPr lang="en-US" dirty="0" smtClean="0"/>
              <a:t>Geodetic datum defines reference points on the Earth's surface against which position measurements are made.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central to this concept is an associated model of the shape of the Earth to define a coordinate system.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smtClean="0"/>
              <a:pPr/>
              <a:t>31</a:t>
            </a:fld>
            <a:endParaRPr lang="en-US" sz="1600" dirty="0"/>
          </a:p>
        </p:txBody>
      </p:sp>
      <p:pic>
        <p:nvPicPr>
          <p:cNvPr id="41986" name="Picture 2" descr="http://upload.wikimedia.org/wikipedia/commons/b/b5/OblateSphero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86050"/>
            <a:ext cx="3648075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Datum and Coordinate Systems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Variety of models:</a:t>
            </a:r>
          </a:p>
          <a:p>
            <a:pPr lvl="1"/>
            <a:r>
              <a:rPr lang="en-US" dirty="0" smtClean="0"/>
              <a:t>Flat earth</a:t>
            </a:r>
          </a:p>
          <a:p>
            <a:pPr lvl="1"/>
            <a:r>
              <a:rPr lang="en-US" dirty="0" smtClean="0"/>
              <a:t>Spherical</a:t>
            </a:r>
          </a:p>
          <a:p>
            <a:pPr lvl="1"/>
            <a:r>
              <a:rPr lang="en-US" dirty="0" smtClean="0"/>
              <a:t>Ellipsoidal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Incorrect referencing of coordinates to the wrong datum can result in position errors of hundreds of meters</a:t>
            </a:r>
          </a:p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smtClean="0"/>
              <a:pPr/>
              <a:t>32</a:t>
            </a:fld>
            <a:endParaRPr lang="en-US" sz="1600"/>
          </a:p>
        </p:txBody>
      </p:sp>
      <p:pic>
        <p:nvPicPr>
          <p:cNvPr id="6" name="Picture 4" descr="surfa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43200"/>
            <a:ext cx="406632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Mapping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495800" cy="4434840"/>
          </a:xfrm>
        </p:spPr>
        <p:txBody>
          <a:bodyPr>
            <a:normAutofit/>
          </a:bodyPr>
          <a:lstStyle/>
          <a:p>
            <a:r>
              <a:rPr lang="en-US" dirty="0" smtClean="0"/>
              <a:t>Integrates GPS technology and GIS software .</a:t>
            </a:r>
          </a:p>
          <a:p>
            <a:endParaRPr lang="en-US" dirty="0" smtClean="0"/>
          </a:p>
          <a:p>
            <a:r>
              <a:rPr lang="en-US" sz="2800" dirty="0" smtClean="0"/>
              <a:t>Makes GIS data directly accessible in the field.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Can be augmented with wireless technology.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smtClean="0"/>
              <a:pPr/>
              <a:t>33</a:t>
            </a:fld>
            <a:endParaRPr lang="en-US" sz="1600" dirty="0"/>
          </a:p>
        </p:txBody>
      </p:sp>
      <p:pic>
        <p:nvPicPr>
          <p:cNvPr id="1026" name="Picture 2" descr="http://www.iphonebuzz.com/wp-content/uploads/2008/08/iphone-gps-08-11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057400"/>
            <a:ext cx="2952750" cy="376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smtClean="0"/>
              <a:pPr/>
              <a:t>34</a:t>
            </a:fld>
            <a:endParaRPr lang="en-US" sz="1600" dirty="0"/>
          </a:p>
        </p:txBody>
      </p:sp>
      <p:pic>
        <p:nvPicPr>
          <p:cNvPr id="45058" name="Picture 2" descr="Ques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287" y="2438400"/>
            <a:ext cx="5947317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Corvallis </a:t>
            </a:r>
            <a:r>
              <a:rPr lang="en-US" dirty="0" err="1" smtClean="0"/>
              <a:t>Microtechnology</a:t>
            </a:r>
            <a:r>
              <a:rPr lang="en-US" dirty="0" smtClean="0"/>
              <a:t>, Inc. “Introduction to the Global Positioning System for GIS and TRAVERSE.” </a:t>
            </a:r>
            <a:r>
              <a:rPr lang="en-US" dirty="0" smtClean="0">
                <a:hlinkClick r:id="rId2"/>
              </a:rPr>
              <a:t>www.cmtinc.co</a:t>
            </a:r>
            <a:r>
              <a:rPr lang="en-US" dirty="0" smtClean="0"/>
              <a:t> . June, 1996.</a:t>
            </a:r>
          </a:p>
          <a:p>
            <a:pPr lvl="1"/>
            <a:r>
              <a:rPr lang="en-US" b="1" u="sng" dirty="0" smtClean="0">
                <a:hlinkClick r:id="rId3"/>
              </a:rPr>
              <a:t>http://www.cmtinc.com/gpsbook/</a:t>
            </a:r>
            <a:endParaRPr lang="en-US" b="1" u="sng" dirty="0" smtClean="0"/>
          </a:p>
          <a:p>
            <a:pPr lvl="1"/>
            <a:endParaRPr lang="en-US" b="1" u="sng" dirty="0" smtClean="0"/>
          </a:p>
          <a:p>
            <a:r>
              <a:rPr lang="en-US" dirty="0" smtClean="0"/>
              <a:t>The University of New South Wales. Sydney. Australia. “Notes on Basic GPS Positioning and Geodetic Concepts.” </a:t>
            </a:r>
            <a:r>
              <a:rPr lang="en-US" dirty="0" smtClean="0">
                <a:hlinkClick r:id="rId4"/>
              </a:rPr>
              <a:t>www.gmat.unsw.edu.au</a:t>
            </a:r>
            <a:r>
              <a:rPr lang="en-US" dirty="0" smtClean="0"/>
              <a:t> . June, 1999.</a:t>
            </a:r>
          </a:p>
          <a:p>
            <a:pPr lvl="1"/>
            <a:r>
              <a:rPr lang="en-US" b="1" u="sng" dirty="0" smtClean="0">
                <a:hlinkClick r:id="rId5"/>
              </a:rPr>
              <a:t>http://www.gmat.unsw.edu.au/snap/gps/gps_notes.htm#chapter1</a:t>
            </a:r>
            <a:r>
              <a:rPr lang="en-US" b="1" dirty="0" smtClean="0"/>
              <a:t> </a:t>
            </a:r>
          </a:p>
          <a:p>
            <a:pPr lvl="1"/>
            <a:endParaRPr lang="en-US" b="1" dirty="0" smtClean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smtClean="0"/>
              <a:pPr/>
              <a:t>35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GPS	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GPS (Global Position System) is a satellite-based navigation system that sends and receives radio </a:t>
            </a:r>
            <a:r>
              <a:rPr lang="en-US" dirty="0" smtClean="0"/>
              <a:t>signals and </a:t>
            </a:r>
            <a:r>
              <a:rPr lang="en-US" dirty="0" smtClean="0"/>
              <a:t>provides the user with information.</a:t>
            </a:r>
          </a:p>
          <a:p>
            <a:endParaRPr lang="en-US" dirty="0" smtClean="0"/>
          </a:p>
          <a:p>
            <a:r>
              <a:rPr lang="en-US" dirty="0" smtClean="0"/>
              <a:t>Using  the GPS technology, you can determine location, </a:t>
            </a:r>
            <a:r>
              <a:rPr lang="en-US" dirty="0" smtClean="0"/>
              <a:t>velocity, </a:t>
            </a:r>
            <a:r>
              <a:rPr lang="en-US" dirty="0" smtClean="0"/>
              <a:t>and </a:t>
            </a:r>
            <a:r>
              <a:rPr lang="en-US" dirty="0" smtClean="0"/>
              <a:t>time, </a:t>
            </a:r>
            <a:r>
              <a:rPr lang="en-US" dirty="0" smtClean="0"/>
              <a:t>24 hours a day, in any weather condition.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GPS, formally  known as NAVSTAR (Navigation Satellite Timing and Ranging) Global Position System which designed, financed, deployed, and operated by the U.S. Department of Defense (DOD).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4</a:t>
            </a:fld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Satellites Vehicles (SVs)	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First GPS satellite launched in 1978.</a:t>
            </a:r>
          </a:p>
          <a:p>
            <a:pPr lvl="1"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Full constellation achieved in 1994.</a:t>
            </a:r>
          </a:p>
          <a:p>
            <a:pPr lvl="1"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Approximately 2,000 pounds, 17 feet across .</a:t>
            </a:r>
          </a:p>
          <a:p>
            <a:pPr lvl="1"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Transmitter power is only 50 watts or less 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5</a:t>
            </a:fld>
            <a:endParaRPr lang="en-US" sz="1600" b="1" dirty="0"/>
          </a:p>
        </p:txBody>
      </p:sp>
      <p:pic>
        <p:nvPicPr>
          <p:cNvPr id="6146" name="Picture 2" descr="spac_satellite_gps_iir-m_lg.jpg">
            <a:hlinkClick r:id="rId2" tooltip="spac_satellite_gps_iir-m_lg.jpg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305" y="2057400"/>
            <a:ext cx="3120390" cy="3900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Timeline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029200" cy="443484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</a:rPr>
              <a:t>Phase 1:   </a:t>
            </a:r>
            <a:r>
              <a:rPr lang="en-US" i="1" dirty="0" smtClean="0"/>
              <a:t>1978 </a:t>
            </a:r>
          </a:p>
          <a:p>
            <a:pPr marL="342900" indent="-342900">
              <a:lnSpc>
                <a:spcPct val="100000"/>
              </a:lnSpc>
              <a:buNone/>
            </a:pPr>
            <a:r>
              <a:rPr lang="en-US" i="1" dirty="0" smtClean="0"/>
              <a:t>	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First Launch of Block 1 SV.</a:t>
            </a:r>
          </a:p>
          <a:p>
            <a:pPr marL="342900" indent="-342900">
              <a:lnSpc>
                <a:spcPct val="100000"/>
              </a:lnSpc>
              <a:buFontTx/>
              <a:buNone/>
            </a:pPr>
            <a:endParaRPr lang="en-US" i="1" dirty="0" smtClean="0"/>
          </a:p>
          <a:p>
            <a:pPr marL="342900" indent="-342900"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</a:rPr>
              <a:t>Phase 2:  </a:t>
            </a:r>
            <a:r>
              <a:rPr lang="en-US" dirty="0" smtClean="0"/>
              <a:t>1979-1985</a:t>
            </a:r>
          </a:p>
          <a:p>
            <a:pPr marL="342900" indent="-342900">
              <a:lnSpc>
                <a:spcPct val="100000"/>
              </a:lnSpc>
              <a:buFontTx/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	Full Development and Tests.</a:t>
            </a:r>
          </a:p>
          <a:p>
            <a:pPr marL="342900" indent="-342900">
              <a:lnSpc>
                <a:spcPct val="100000"/>
              </a:lnSpc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342900" indent="-342900"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</a:rPr>
              <a:t>Phase 3:  </a:t>
            </a:r>
            <a:r>
              <a:rPr lang="en-US" dirty="0" smtClean="0"/>
              <a:t>1985-Present</a:t>
            </a:r>
          </a:p>
          <a:p>
            <a:pPr marL="342900" indent="-342900">
              <a:lnSpc>
                <a:spcPct val="100000"/>
              </a:lnSpc>
              <a:buFontTx/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	Production And Deployment.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6</a:t>
            </a:fld>
            <a:endParaRPr lang="en-US" sz="1600" b="1" dirty="0"/>
          </a:p>
        </p:txBody>
      </p:sp>
      <p:pic>
        <p:nvPicPr>
          <p:cNvPr id="5124" name="Picture 4" descr="GPS Block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5" y="2609850"/>
            <a:ext cx="2181225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Precise Positioning System (PPS)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Authorized users ONLY and U. S. and Allied military.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Requires cryptographic equipment, specially equipped receivers.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Accurate to 22 meters horizontal and 27.7 meters vertical and 200 nanosecond time.</a:t>
            </a:r>
            <a:endParaRPr lang="en-US" sz="2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7</a:t>
            </a:fld>
            <a:endParaRPr lang="en-US" sz="1600" b="1" dirty="0"/>
          </a:p>
        </p:txBody>
      </p:sp>
      <p:pic>
        <p:nvPicPr>
          <p:cNvPr id="7" name="Picture 5" descr="Confidential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062" y="3066256"/>
            <a:ext cx="242887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Positioning Service (SPS)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Civil users worldwide use the SPS without charge or restrictions.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Accurate to 100 meters horizontal and 156 meters vertical and 340 nanosecond time.</a:t>
            </a:r>
            <a:endParaRPr lang="en-US" sz="2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8</a:t>
            </a:fld>
            <a:endParaRPr lang="en-US" sz="1600" b="1" dirty="0"/>
          </a:p>
        </p:txBody>
      </p:sp>
      <p:pic>
        <p:nvPicPr>
          <p:cNvPr id="34818" name="Picture 2" descr="http://www.sxbluegps.com/images/gps-triang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3263900" cy="3821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System Architecture	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GPS consists of three major segments: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8AF-3531-4BDC-A29F-A62878CF656C}" type="slidenum">
              <a:rPr lang="en-US" sz="1600" b="1" smtClean="0"/>
              <a:pPr/>
              <a:t>9</a:t>
            </a:fld>
            <a:endParaRPr lang="en-US" sz="1600" b="1" dirty="0"/>
          </a:p>
        </p:txBody>
      </p:sp>
      <p:pic>
        <p:nvPicPr>
          <p:cNvPr id="6" name="Picture 4" descr="gps-constellation-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667000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66800" y="4114800"/>
            <a:ext cx="27432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400" b="1" u="none" dirty="0">
                <a:solidFill>
                  <a:schemeClr val="bg1"/>
                </a:solidFill>
              </a:rPr>
              <a:t>Control Segment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362200" y="5029200"/>
            <a:ext cx="2590800" cy="45720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400" b="1" u="none" dirty="0"/>
              <a:t>Space Segment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60400" y="3124200"/>
            <a:ext cx="2235200" cy="45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 u="none" dirty="0"/>
              <a:t>User Segment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2268</TotalTime>
  <Words>1181</Words>
  <Application>Microsoft Office PowerPoint</Application>
  <PresentationFormat>عرض على الشاشة (3:4)‏</PresentationFormat>
  <Paragraphs>245</Paragraphs>
  <Slides>35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تدفق</vt:lpstr>
      <vt:lpstr>Introduction To Localization Techniques (GPS)</vt:lpstr>
      <vt:lpstr>Outline </vt:lpstr>
      <vt:lpstr>1</vt:lpstr>
      <vt:lpstr>What is GPS </vt:lpstr>
      <vt:lpstr>GPS Satellites Vehicles (SVs) </vt:lpstr>
      <vt:lpstr>GPS Timeline</vt:lpstr>
      <vt:lpstr>Precise Positioning System (PPS)</vt:lpstr>
      <vt:lpstr>Standard Positioning Service (SPS)</vt:lpstr>
      <vt:lpstr>GPS System Architecture </vt:lpstr>
      <vt:lpstr>Space Segment </vt:lpstr>
      <vt:lpstr>Space Segment </vt:lpstr>
      <vt:lpstr>Control Segment</vt:lpstr>
      <vt:lpstr>Control Segment</vt:lpstr>
      <vt:lpstr>User Segment</vt:lpstr>
      <vt:lpstr>User Segment</vt:lpstr>
      <vt:lpstr>Common Uses for GPS</vt:lpstr>
      <vt:lpstr>How the system works </vt:lpstr>
      <vt:lpstr>Triangulation</vt:lpstr>
      <vt:lpstr>Measuring GPS Distance</vt:lpstr>
      <vt:lpstr>Measuring GPS Distance</vt:lpstr>
      <vt:lpstr>SV and GPS Receiver Clocks</vt:lpstr>
      <vt:lpstr>Measuring GPS Accuracy</vt:lpstr>
      <vt:lpstr>Geometric of Satellite Constellation</vt:lpstr>
      <vt:lpstr>Geometric of Satellite Constellation</vt:lpstr>
      <vt:lpstr>The GPS Error Sources</vt:lpstr>
      <vt:lpstr>2 </vt:lpstr>
      <vt:lpstr>GPS Enhancement</vt:lpstr>
      <vt:lpstr>Differential GPS </vt:lpstr>
      <vt:lpstr>Wide Area Augmentation System</vt:lpstr>
      <vt:lpstr>3 </vt:lpstr>
      <vt:lpstr>Datum and Coordinate Systems</vt:lpstr>
      <vt:lpstr>Datum and Coordinate Systems</vt:lpstr>
      <vt:lpstr>Mobile Mapping</vt:lpstr>
      <vt:lpstr>Questions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admin</cp:lastModifiedBy>
  <cp:revision>208</cp:revision>
  <dcterms:created xsi:type="dcterms:W3CDTF">2010-02-04T13:54:15Z</dcterms:created>
  <dcterms:modified xsi:type="dcterms:W3CDTF">2010-02-07T22:06:04Z</dcterms:modified>
</cp:coreProperties>
</file>