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56" r:id="rId2"/>
    <p:sldId id="257" r:id="rId3"/>
    <p:sldId id="259" r:id="rId4"/>
    <p:sldId id="264" r:id="rId5"/>
    <p:sldId id="286" r:id="rId6"/>
    <p:sldId id="268" r:id="rId7"/>
    <p:sldId id="287" r:id="rId8"/>
    <p:sldId id="260" r:id="rId9"/>
    <p:sldId id="279" r:id="rId10"/>
    <p:sldId id="280" r:id="rId11"/>
    <p:sldId id="284" r:id="rId12"/>
    <p:sldId id="285" r:id="rId13"/>
    <p:sldId id="283" r:id="rId14"/>
    <p:sldId id="282" r:id="rId15"/>
    <p:sldId id="269" r:id="rId16"/>
    <p:sldId id="270" r:id="rId17"/>
    <p:sldId id="271" r:id="rId18"/>
    <p:sldId id="273" r:id="rId19"/>
    <p:sldId id="272" r:id="rId20"/>
    <p:sldId id="267" r:id="rId21"/>
    <p:sldId id="261" r:id="rId22"/>
    <p:sldId id="276" r:id="rId23"/>
    <p:sldId id="275" r:id="rId24"/>
    <p:sldId id="262" r:id="rId25"/>
    <p:sldId id="265" r:id="rId26"/>
    <p:sldId id="278" r:id="rId27"/>
    <p:sldId id="274" r:id="rId28"/>
    <p:sldId id="25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16091"/>
  <ax:ocxPr ax:name="_cy" ax:value="11218"/>
  <ax:ocxPr ax:name="FlashVars" ax:value=""/>
  <ax:ocxPr ax:name="Movie" ax:value="http://www.youtube.com/v/t-ItfpA3XiY"/>
  <ax:ocxPr ax:name="Src" ax:value="http://www.youtube.com/v/t-ItfpA3XiY"/>
  <ax:ocxPr ax:name="WMode" ax:value="Window"/>
  <ax:ocxPr ax:name="Play" ax:value="0"/>
  <ax:ocxPr ax:name="Loop" ax:value="-1"/>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086713-1D4E-4A0C-8485-1E89350AAF66}" type="datetimeFigureOut">
              <a:rPr lang="en-US" smtClean="0"/>
              <a:pPr/>
              <a:t>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A8FE3-4055-4521-9C4E-720CCFE89D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A8FE3-4055-4521-9C4E-720CCFE89D8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A8FE3-4055-4521-9C4E-720CCFE89D8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548A4E1-60FF-466D-A42B-B6E991F62938}" type="datetimeFigureOut">
              <a:rPr lang="en-US" smtClean="0"/>
              <a:pPr/>
              <a:t>2/9/2010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4CA9B14-FE32-46CA-BD0E-355C3B4D9FC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48A4E1-60FF-466D-A42B-B6E991F62938}"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A9B14-FE32-46CA-BD0E-355C3B4D9F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48A4E1-60FF-466D-A42B-B6E991F62938}"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A9B14-FE32-46CA-BD0E-355C3B4D9F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B0F0"/>
                </a:solidFil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48A4E1-60FF-466D-A42B-B6E991F62938}"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A9B14-FE32-46CA-BD0E-355C3B4D9F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548A4E1-60FF-466D-A42B-B6E991F62938}"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A9B14-FE32-46CA-BD0E-355C3B4D9FC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48A4E1-60FF-466D-A42B-B6E991F62938}"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A9B14-FE32-46CA-BD0E-355C3B4D9F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548A4E1-60FF-466D-A42B-B6E991F62938}" type="datetimeFigureOut">
              <a:rPr lang="en-US" smtClean="0"/>
              <a:pPr/>
              <a:t>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A9B14-FE32-46CA-BD0E-355C3B4D9F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548A4E1-60FF-466D-A42B-B6E991F62938}" type="datetimeFigureOut">
              <a:rPr lang="en-US" smtClean="0"/>
              <a:pPr/>
              <a:t>2/9/2010</a:t>
            </a:fld>
            <a:endParaRPr lang="en-US"/>
          </a:p>
        </p:txBody>
      </p:sp>
      <p:sp>
        <p:nvSpPr>
          <p:cNvPr id="8" name="Slide Number Placeholder 7"/>
          <p:cNvSpPr>
            <a:spLocks noGrp="1"/>
          </p:cNvSpPr>
          <p:nvPr>
            <p:ph type="sldNum" sz="quarter" idx="11"/>
          </p:nvPr>
        </p:nvSpPr>
        <p:spPr/>
        <p:txBody>
          <a:bodyPr/>
          <a:lstStyle/>
          <a:p>
            <a:fld id="{64CA9B14-FE32-46CA-BD0E-355C3B4D9FC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8A4E1-60FF-466D-A42B-B6E991F62938}" type="datetimeFigureOut">
              <a:rPr lang="en-US" smtClean="0"/>
              <a:pPr/>
              <a:t>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A9B14-FE32-46CA-BD0E-355C3B4D9F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48A4E1-60FF-466D-A42B-B6E991F62938}"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4CA9B14-FE32-46CA-BD0E-355C3B4D9F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548A4E1-60FF-466D-A42B-B6E991F62938}"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A9B14-FE32-46CA-BD0E-355C3B4D9F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548A4E1-60FF-466D-A42B-B6E991F62938}" type="datetimeFigureOut">
              <a:rPr lang="en-US" smtClean="0"/>
              <a:pPr/>
              <a:t>2/9/2010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4CA9B14-FE32-46CA-BD0E-355C3B4D9FC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uth.urban.cens.ucla.edu/login.cgi?RT=S3IgGbmyB19ZruL5qsq9DG2EfsioDsm7Cs69diEz5XiowT7NbCcUOO2gcrrJUn0vwcxkrjV6TJSFcM9F5J1nQtvCCTskqidrf5jMNpevXtuOdIcvNVAS6IWFZ4CLcDuWkVk+NUNipyg2wSHZFLZgvqvpHNi5LqX5AGXtOnD6CDv6Yxn6lTqaR2i7uhJipSxKEjTFu2yjstoTtGKvLqE8m7sm9AkeVMOjRU5tVXnmzcf8saG7/K8qCfzbf+npjN8V/cpypdovCqOW+JwopOhFnUctxMs=;ST=S27Oyjj6YSeeYzfRPat1PaSAoS6AT+SoGpO3NPNH5YsRGVWclB5GUtJIodx3pYibuBIG2vJQTV4UnCT6DlS8UiZvJf5lgWg4tWSHPWPNYFBCzaTyR3OP1ekpRKsXnoVV0wAo6TQ7xisQe9YsndeicPYEDNkJWgP64Ms0Yt9lEcw8q4D1ECzxbSYzuDsH4O5JxdSUhw=="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hyperlink" Target="http://www.youtube.com/watch?v=t-ItfpA3XiY"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urban.cens.ucla.edu/" TargetMode="External"/><Relationship Id="rId2" Type="http://schemas.openxmlformats.org/officeDocument/2006/relationships/hyperlink" Target="http://peir.cens.ucla.edu/" TargetMode="External"/><Relationship Id="rId1" Type="http://schemas.openxmlformats.org/officeDocument/2006/relationships/slideLayout" Target="../slideLayouts/slideLayout2.xml"/><Relationship Id="rId4" Type="http://schemas.openxmlformats.org/officeDocument/2006/relationships/hyperlink" Target="http://www.sfgate.com/cgi-bin/article.cgi?f=/c/a/2009/04/06/BUHM16SDAE.DT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imgres?imgurl=http://www.dentalbruins.org/images/ucla_logo.gif&amp;imgrefurl=http://dentalbruins.org/&amp;usg=__zF4D7VNGNRMHNCM8G28fGqLojOM=&amp;h=296&amp;w=854&amp;sz=8&amp;hl=en&amp;start=14&amp;um=1&amp;itbs=1&amp;tbnid=Tp4Wo0rimpmJRM:&amp;tbnh=50&amp;tbnw=145&amp;prev=/images?q=UCLA+logo&amp;imgsz=m&amp;imgtbs=z&amp;ndsp=20&amp;hl=en&amp;rls=com.microsoft:*&amp;sa=N&amp;tbo=1&amp;um=1"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3505200" y="2590800"/>
            <a:ext cx="2057285" cy="1028254"/>
          </a:xfrm>
          <a:prstGeom prst="rect">
            <a:avLst/>
          </a:prstGeom>
          <a:solidFill>
            <a:schemeClr val="bg1"/>
          </a:solidFill>
          <a:ln w="9525">
            <a:noFill/>
            <a:miter lim="800000"/>
            <a:headEnd/>
            <a:tailEnd/>
          </a:ln>
        </p:spPr>
      </p:pic>
      <p:sp>
        <p:nvSpPr>
          <p:cNvPr id="2" name="Title 1"/>
          <p:cNvSpPr>
            <a:spLocks noGrp="1"/>
          </p:cNvSpPr>
          <p:nvPr>
            <p:ph type="ctrTitle"/>
          </p:nvPr>
        </p:nvSpPr>
        <p:spPr>
          <a:xfrm>
            <a:off x="76200" y="685800"/>
            <a:ext cx="8839200" cy="2529840"/>
          </a:xfrm>
          <a:effectLst>
            <a:outerShdw blurRad="50800" dist="38100" dir="2700000" algn="tl" rotWithShape="0">
              <a:prstClr val="black">
                <a:alpha val="40000"/>
              </a:prstClr>
            </a:outerShdw>
          </a:effectLst>
        </p:spPr>
        <p:txBody>
          <a:bodyPr>
            <a:noAutofit/>
          </a:bodyPr>
          <a:lstStyle/>
          <a:p>
            <a:r>
              <a:rPr lang="en-US" sz="4800" cap="none" dirty="0" smtClean="0">
                <a:ln w="5000" cmpd="sng">
                  <a:solidFill>
                    <a:schemeClr val="bg1"/>
                  </a:solidFill>
                  <a:prstDash val="solid"/>
                </a:ln>
                <a:gradFill flip="none" rotWithShape="1">
                  <a:gsLst>
                    <a:gs pos="75000">
                      <a:schemeClr val="tx1"/>
                    </a:gs>
                    <a:gs pos="0">
                      <a:srgbClr val="00B0F0"/>
                    </a:gs>
                    <a:gs pos="0">
                      <a:srgbClr val="00B0F0"/>
                    </a:gs>
                    <a:gs pos="100000">
                      <a:schemeClr val="tx1"/>
                    </a:gs>
                    <a:gs pos="100000">
                      <a:srgbClr val="005CBF"/>
                    </a:gs>
                  </a:gsLst>
                  <a:lin ang="5400000" scaled="1"/>
                  <a:tileRect/>
                </a:gradFill>
                <a:effectLst>
                  <a:outerShdw blurRad="50800" dist="38100" algn="l" rotWithShape="0">
                    <a:prstClr val="black">
                      <a:alpha val="40000"/>
                    </a:prstClr>
                  </a:outerShdw>
                </a:effectLst>
                <a:latin typeface="Verdana" pitchFamily="34" charset="0"/>
              </a:rPr>
              <a:t>Personal Environmental Impact Report</a:t>
            </a:r>
            <a:endParaRPr lang="en-US" sz="4800" cap="none" dirty="0">
              <a:ln w="5000" cmpd="sng">
                <a:solidFill>
                  <a:schemeClr val="bg1"/>
                </a:solidFill>
                <a:prstDash val="solid"/>
              </a:ln>
              <a:gradFill flip="none" rotWithShape="1">
                <a:gsLst>
                  <a:gs pos="75000">
                    <a:schemeClr val="tx1"/>
                  </a:gs>
                  <a:gs pos="0">
                    <a:srgbClr val="00B0F0"/>
                  </a:gs>
                  <a:gs pos="0">
                    <a:srgbClr val="00B0F0"/>
                  </a:gs>
                  <a:gs pos="100000">
                    <a:schemeClr val="tx1"/>
                  </a:gs>
                  <a:gs pos="100000">
                    <a:srgbClr val="005CBF"/>
                  </a:gs>
                </a:gsLst>
                <a:lin ang="5400000" scaled="1"/>
                <a:tileRect/>
              </a:gradFill>
              <a:effectLst>
                <a:outerShdw blurRad="50800" dist="38100" algn="l" rotWithShape="0">
                  <a:prstClr val="black">
                    <a:alpha val="40000"/>
                  </a:prstClr>
                </a:outerShdw>
              </a:effectLst>
              <a:latin typeface="Verdana" pitchFamily="34" charset="0"/>
            </a:endParaRPr>
          </a:p>
        </p:txBody>
      </p:sp>
      <p:sp>
        <p:nvSpPr>
          <p:cNvPr id="7" name="Subtitle 2"/>
          <p:cNvSpPr txBox="1">
            <a:spLocks/>
          </p:cNvSpPr>
          <p:nvPr/>
        </p:nvSpPr>
        <p:spPr>
          <a:xfrm>
            <a:off x="457200" y="3886200"/>
            <a:ext cx="6480048" cy="1752600"/>
          </a:xfrm>
          <a:prstGeom prst="rect">
            <a:avLst/>
          </a:prstGeom>
        </p:spPr>
        <p:txBody>
          <a:bodyPr vert="horz" tIns="0" rIns="45720" bIns="0" anchor="b">
            <a:normAutofit/>
          </a:bodyPr>
          <a:lstStyle/>
          <a:p>
            <a:pPr marL="0" marR="0" lvl="0" indent="0" algn="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Juan C. Carcheri Jr.</a:t>
            </a:r>
          </a:p>
          <a:p>
            <a:pPr marL="0" marR="0" lvl="0" indent="0" algn="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EEL 6788</a:t>
            </a:r>
          </a:p>
          <a:p>
            <a:pPr marL="0" marR="0" lvl="0" indent="0" algn="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en-US" sz="2000" dirty="0" smtClean="0"/>
              <a:t>02/10/2010</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Trace Correction	</a:t>
            </a:r>
            <a:endParaRPr lang="en-US" dirty="0"/>
          </a:p>
        </p:txBody>
      </p:sp>
      <p:sp>
        <p:nvSpPr>
          <p:cNvPr id="3" name="Content Placeholder 2"/>
          <p:cNvSpPr>
            <a:spLocks noGrp="1"/>
          </p:cNvSpPr>
          <p:nvPr>
            <p:ph idx="1"/>
          </p:nvPr>
        </p:nvSpPr>
        <p:spPr>
          <a:xfrm>
            <a:off x="457200" y="1219200"/>
            <a:ext cx="8305800" cy="4525963"/>
          </a:xfrm>
        </p:spPr>
        <p:txBody>
          <a:bodyPr>
            <a:normAutofit lnSpcReduction="10000"/>
          </a:bodyPr>
          <a:lstStyle/>
          <a:p>
            <a:r>
              <a:rPr lang="en-US" sz="2000" dirty="0" smtClean="0"/>
              <a:t>Under-sampled location traces are corrected and interpreted using techniques such as map matching.</a:t>
            </a:r>
          </a:p>
          <a:p>
            <a:endParaRPr lang="en-US" sz="2000" dirty="0" smtClean="0"/>
          </a:p>
          <a:p>
            <a:r>
              <a:rPr lang="en-US" sz="2000" dirty="0" smtClean="0"/>
              <a:t>Uses road network and building data to determine if a user is on a freeway or not.</a:t>
            </a:r>
          </a:p>
          <a:p>
            <a:endParaRPr lang="en-US" sz="2000" dirty="0" smtClean="0"/>
          </a:p>
          <a:p>
            <a:r>
              <a:rPr lang="en-US" sz="2000" dirty="0" smtClean="0"/>
              <a:t>Accuracy increases from 40% to 82%  when using the freeway annotation information obtained from the map matching technique.</a:t>
            </a:r>
          </a:p>
          <a:p>
            <a:endParaRPr lang="en-US" sz="2000" dirty="0" smtClean="0"/>
          </a:p>
          <a:p>
            <a:r>
              <a:rPr lang="en-US" sz="2000" dirty="0" smtClean="0"/>
              <a:t>PEIR first implemented a modified naive map-matching scheme called “Intersection-based map-matching”.</a:t>
            </a:r>
          </a:p>
          <a:p>
            <a:endParaRPr lang="en-US" sz="2000" dirty="0" smtClean="0"/>
          </a:p>
          <a:p>
            <a:r>
              <a:rPr lang="en-US" sz="2000" dirty="0" smtClean="0"/>
              <a:t>After several months, a new algorithm referred to as “Intersection w/ nearest road and substitution” was developed.</a:t>
            </a:r>
          </a:p>
          <a:p>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sz="3200" dirty="0" smtClean="0"/>
              <a:t>Intersection-Based Map-Matching Algorithm</a:t>
            </a:r>
            <a:endParaRPr lang="en-US" sz="3200" dirty="0"/>
          </a:p>
        </p:txBody>
      </p:sp>
      <p:sp>
        <p:nvSpPr>
          <p:cNvPr id="3" name="Content Placeholder 2"/>
          <p:cNvSpPr>
            <a:spLocks noGrp="1"/>
          </p:cNvSpPr>
          <p:nvPr>
            <p:ph idx="1"/>
          </p:nvPr>
        </p:nvSpPr>
        <p:spPr>
          <a:xfrm>
            <a:off x="457200" y="1600200"/>
            <a:ext cx="8458200" cy="4525963"/>
          </a:xfrm>
        </p:spPr>
        <p:txBody>
          <a:bodyPr>
            <a:noAutofit/>
          </a:bodyPr>
          <a:lstStyle/>
          <a:p>
            <a:r>
              <a:rPr lang="en-US" sz="2000" dirty="0" smtClean="0"/>
              <a:t>Steps:</a:t>
            </a:r>
          </a:p>
          <a:p>
            <a:pPr marL="962406" lvl="1" indent="-514350">
              <a:buFont typeface="+mj-lt"/>
              <a:buAutoNum type="arabicPeriod"/>
            </a:pPr>
            <a:r>
              <a:rPr lang="en-US" sz="2000" dirty="0" smtClean="0"/>
              <a:t>Find the two nearest roads for each data point.</a:t>
            </a:r>
          </a:p>
          <a:p>
            <a:pPr marL="962406" lvl="1" indent="-514350">
              <a:buFont typeface="+mj-lt"/>
              <a:buAutoNum type="arabicPeriod"/>
            </a:pPr>
            <a:endParaRPr lang="en-US" sz="2000" dirty="0" smtClean="0"/>
          </a:p>
          <a:p>
            <a:pPr marL="962406" lvl="1" indent="-514350">
              <a:buFont typeface="+mj-lt"/>
              <a:buAutoNum type="arabicPeriod"/>
            </a:pPr>
            <a:r>
              <a:rPr lang="en-US" sz="2000" dirty="0" smtClean="0"/>
              <a:t>If distances from a GPS data point to the two roads are less than .04 miles, label the GPS data point as the pre-intersection. Otherwise, add it to the buffer of data points. Continue until the next intersection point is identified, referred to as the post-intersection.</a:t>
            </a:r>
          </a:p>
          <a:p>
            <a:pPr marL="962406" lvl="1" indent="-514350">
              <a:buFont typeface="+mj-lt"/>
              <a:buAutoNum type="arabicPeriod"/>
            </a:pPr>
            <a:endParaRPr lang="en-US" sz="2000" dirty="0" smtClean="0"/>
          </a:p>
          <a:p>
            <a:pPr marL="914400" lvl="1" indent="-466725">
              <a:buFont typeface="+mj-lt"/>
              <a:buAutoNum type="arabicPeriod"/>
            </a:pPr>
            <a:r>
              <a:rPr lang="en-US" sz="2000" dirty="0" smtClean="0"/>
              <a:t>Compare the pre- and post-intersections and identify the road that appears in both intersections as the correct match for the buffered data points. If no common road is found, consider the subsequent GPS data points to identify an alternative post-intersection.</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Autofit/>
          </a:bodyPr>
          <a:lstStyle/>
          <a:p>
            <a:r>
              <a:rPr lang="en-US" sz="3200" dirty="0" smtClean="0"/>
              <a:t>Intersection w/ Nearest Road And Substitution Algorithm</a:t>
            </a:r>
            <a:endParaRPr lang="en-US" sz="3200" dirty="0"/>
          </a:p>
        </p:txBody>
      </p:sp>
      <p:sp>
        <p:nvSpPr>
          <p:cNvPr id="3" name="Content Placeholder 2"/>
          <p:cNvSpPr>
            <a:spLocks noGrp="1"/>
          </p:cNvSpPr>
          <p:nvPr>
            <p:ph idx="1"/>
          </p:nvPr>
        </p:nvSpPr>
        <p:spPr>
          <a:xfrm>
            <a:off x="457200" y="1600200"/>
            <a:ext cx="8382000" cy="4525963"/>
          </a:xfrm>
        </p:spPr>
        <p:txBody>
          <a:bodyPr>
            <a:normAutofit lnSpcReduction="10000"/>
          </a:bodyPr>
          <a:lstStyle/>
          <a:p>
            <a:r>
              <a:rPr lang="en-US" sz="2400" dirty="0" smtClean="0"/>
              <a:t>Modified the previous algorithm to include two new mechanisms:</a:t>
            </a:r>
          </a:p>
          <a:p>
            <a:endParaRPr lang="en-US" sz="2400" dirty="0" smtClean="0"/>
          </a:p>
          <a:p>
            <a:pPr marL="962406" lvl="1" indent="-514350">
              <a:buFont typeface="+mj-lt"/>
              <a:buAutoNum type="arabicPeriod"/>
            </a:pPr>
            <a:r>
              <a:rPr lang="en-US" sz="2000" dirty="0" smtClean="0"/>
              <a:t>Consider the nearest road within .04 miles as a possible intersection point when looking for a common road segment between two consecutive intersection points.</a:t>
            </a:r>
          </a:p>
          <a:p>
            <a:pPr marL="1258888" lvl="2" indent="-509588">
              <a:spcBef>
                <a:spcPts val="1200"/>
              </a:spcBef>
              <a:buFont typeface="Wingdings" pitchFamily="2" charset="2"/>
              <a:buChar char="Ø"/>
            </a:pPr>
            <a:r>
              <a:rPr lang="en-US" sz="1600" dirty="0" smtClean="0"/>
              <a:t>Helps correct for the situation when the captured GPS data points are not near intersections and therefore miss turning points that occur in between the captured GPS data points.</a:t>
            </a:r>
          </a:p>
          <a:p>
            <a:pPr lvl="2"/>
            <a:endParaRPr lang="en-US" sz="1600" dirty="0" smtClean="0"/>
          </a:p>
          <a:p>
            <a:pPr marL="905256" lvl="1" indent="-457200">
              <a:buFont typeface="+mj-lt"/>
              <a:buAutoNum type="arabicPeriod"/>
            </a:pPr>
            <a:r>
              <a:rPr lang="en-US" sz="2000" dirty="0" smtClean="0"/>
              <a:t>Replace both pre- and post-intersections when there is no common road between two consecutive intersections.</a:t>
            </a:r>
          </a:p>
          <a:p>
            <a:pPr marL="1258888" lvl="2" indent="-509588">
              <a:spcBef>
                <a:spcPts val="1200"/>
              </a:spcBef>
              <a:buFont typeface="Wingdings" pitchFamily="2" charset="2"/>
              <a:buChar char="Ø"/>
            </a:pPr>
            <a:r>
              <a:rPr lang="en-US" sz="1600" dirty="0" smtClean="0"/>
              <a:t>Assigns the post-intersection as the new pre-intersection, and using a subsequent intersection as the new post-intersection.</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dirty="0" smtClean="0"/>
              <a:t>Map-Matching Example</a:t>
            </a:r>
            <a:endParaRPr lang="en-US" dirty="0"/>
          </a:p>
        </p:txBody>
      </p:sp>
      <p:pic>
        <p:nvPicPr>
          <p:cNvPr id="35843" name="Picture 3"/>
          <p:cNvPicPr>
            <a:picLocks noChangeAspect="1" noChangeArrowheads="1"/>
          </p:cNvPicPr>
          <p:nvPr/>
        </p:nvPicPr>
        <p:blipFill>
          <a:blip r:embed="rId2" cstate="print"/>
          <a:srcRect l="5128" t="-287" r="3846" b="22529"/>
          <a:stretch>
            <a:fillRect/>
          </a:stretch>
        </p:blipFill>
        <p:spPr bwMode="auto">
          <a:xfrm>
            <a:off x="1905000" y="1611868"/>
            <a:ext cx="5410200" cy="4495800"/>
          </a:xfrm>
          <a:prstGeom prst="rect">
            <a:avLst/>
          </a:prstGeom>
          <a:noFill/>
          <a:ln w="9525">
            <a:noFill/>
            <a:miter lim="800000"/>
            <a:headEnd/>
            <a:tailEnd/>
          </a:ln>
        </p:spPr>
      </p:pic>
      <p:sp>
        <p:nvSpPr>
          <p:cNvPr id="4" name="Rectangle 3"/>
          <p:cNvSpPr/>
          <p:nvPr/>
        </p:nvSpPr>
        <p:spPr>
          <a:xfrm>
            <a:off x="1905000" y="1611868"/>
            <a:ext cx="2590800" cy="228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05000" y="3897868"/>
            <a:ext cx="2590800" cy="22098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5800" y="1611868"/>
            <a:ext cx="2819400" cy="44958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914400"/>
            <a:ext cx="2514600" cy="369332"/>
          </a:xfrm>
          <a:prstGeom prst="rect">
            <a:avLst/>
          </a:prstGeom>
          <a:noFill/>
        </p:spPr>
        <p:txBody>
          <a:bodyPr wrap="square" rtlCol="0">
            <a:spAutoFit/>
          </a:bodyPr>
          <a:lstStyle/>
          <a:p>
            <a:r>
              <a:rPr lang="en-US" dirty="0" smtClean="0"/>
              <a:t>Naïve map-matching</a:t>
            </a:r>
            <a:endParaRPr lang="en-US" dirty="0"/>
          </a:p>
        </p:txBody>
      </p:sp>
      <p:cxnSp>
        <p:nvCxnSpPr>
          <p:cNvPr id="9" name="Straight Arrow Connector 8"/>
          <p:cNvCxnSpPr/>
          <p:nvPr/>
        </p:nvCxnSpPr>
        <p:spPr>
          <a:xfrm rot="16200000" flipH="1">
            <a:off x="1384816" y="1053585"/>
            <a:ext cx="316468" cy="6477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 y="6336268"/>
            <a:ext cx="3581400" cy="369332"/>
          </a:xfrm>
          <a:prstGeom prst="rect">
            <a:avLst/>
          </a:prstGeom>
          <a:noFill/>
        </p:spPr>
        <p:txBody>
          <a:bodyPr wrap="square" rtlCol="0">
            <a:spAutoFit/>
          </a:bodyPr>
          <a:lstStyle/>
          <a:p>
            <a:r>
              <a:rPr lang="en-US" dirty="0" smtClean="0"/>
              <a:t>Intersection-based map-matching</a:t>
            </a:r>
            <a:endParaRPr lang="en-US" dirty="0"/>
          </a:p>
        </p:txBody>
      </p:sp>
      <p:cxnSp>
        <p:nvCxnSpPr>
          <p:cNvPr id="12" name="Straight Arrow Connector 11"/>
          <p:cNvCxnSpPr/>
          <p:nvPr/>
        </p:nvCxnSpPr>
        <p:spPr>
          <a:xfrm flipV="1">
            <a:off x="1447800" y="6096000"/>
            <a:ext cx="381000" cy="2286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43600" y="649069"/>
            <a:ext cx="3048000" cy="646331"/>
          </a:xfrm>
          <a:prstGeom prst="rect">
            <a:avLst/>
          </a:prstGeom>
          <a:noFill/>
        </p:spPr>
        <p:txBody>
          <a:bodyPr wrap="square" rtlCol="0">
            <a:spAutoFit/>
          </a:bodyPr>
          <a:lstStyle/>
          <a:p>
            <a:r>
              <a:rPr lang="en-US" dirty="0" smtClean="0"/>
              <a:t>Intersection w/ nearest road and substitution</a:t>
            </a:r>
            <a:endParaRPr lang="en-US" dirty="0"/>
          </a:p>
        </p:txBody>
      </p:sp>
      <p:cxnSp>
        <p:nvCxnSpPr>
          <p:cNvPr id="19" name="Straight Arrow Connector 18"/>
          <p:cNvCxnSpPr/>
          <p:nvPr/>
        </p:nvCxnSpPr>
        <p:spPr>
          <a:xfrm rot="5400000">
            <a:off x="6896100" y="1333500"/>
            <a:ext cx="304800" cy="2286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Top)">
                                      <p:cBhvr>
                                        <p:cTn id="19" dur="500"/>
                                        <p:tgtEl>
                                          <p:spTgt spid="1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slide(fromBottom)">
                                      <p:cBhvr>
                                        <p:cTn id="31" dur="500"/>
                                        <p:tgtEl>
                                          <p:spTgt spid="18"/>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11"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Comparison of Accuracy</a:t>
            </a:r>
            <a:endParaRPr lang="en-US" dirty="0"/>
          </a:p>
        </p:txBody>
      </p:sp>
      <p:sp>
        <p:nvSpPr>
          <p:cNvPr id="3" name="Content Placeholder 2"/>
          <p:cNvSpPr>
            <a:spLocks noGrp="1"/>
          </p:cNvSpPr>
          <p:nvPr>
            <p:ph idx="1"/>
          </p:nvPr>
        </p:nvSpPr>
        <p:spPr>
          <a:xfrm>
            <a:off x="0" y="4648200"/>
            <a:ext cx="9144000" cy="1554163"/>
          </a:xfrm>
        </p:spPr>
        <p:txBody>
          <a:bodyPr>
            <a:normAutofit lnSpcReduction="10000"/>
          </a:bodyPr>
          <a:lstStyle/>
          <a:p>
            <a:pPr algn="ctr">
              <a:buNone/>
            </a:pPr>
            <a:r>
              <a:rPr lang="en-US" sz="2400" dirty="0" smtClean="0">
                <a:solidFill>
                  <a:srgbClr val="00B0F0"/>
                </a:solidFill>
              </a:rPr>
              <a:t>Takeaway:</a:t>
            </a:r>
          </a:p>
          <a:p>
            <a:pPr algn="ctr">
              <a:buNone/>
            </a:pPr>
            <a:r>
              <a:rPr lang="en-US" sz="2400" dirty="0" smtClean="0"/>
              <a:t>The improved intersection algorithm with nearest road and substitution mechanisms added performs the best with the average accuracy of 86%.</a:t>
            </a:r>
            <a:endParaRPr lang="en-US" sz="2400" dirty="0"/>
          </a:p>
        </p:txBody>
      </p:sp>
      <p:pic>
        <p:nvPicPr>
          <p:cNvPr id="37889" name="Picture 1"/>
          <p:cNvPicPr>
            <a:picLocks noChangeAspect="1" noChangeArrowheads="1"/>
          </p:cNvPicPr>
          <p:nvPr/>
        </p:nvPicPr>
        <p:blipFill>
          <a:blip r:embed="rId2" cstate="print"/>
          <a:srcRect/>
          <a:stretch>
            <a:fillRect/>
          </a:stretch>
        </p:blipFill>
        <p:spPr bwMode="auto">
          <a:xfrm>
            <a:off x="533400" y="2971800"/>
            <a:ext cx="8077200" cy="1009650"/>
          </a:xfrm>
          <a:prstGeom prst="rect">
            <a:avLst/>
          </a:prstGeom>
          <a:noFill/>
          <a:ln w="9525">
            <a:noFill/>
            <a:miter lim="800000"/>
            <a:headEnd/>
            <a:tailEnd/>
          </a:ln>
        </p:spPr>
      </p:pic>
      <p:sp>
        <p:nvSpPr>
          <p:cNvPr id="7" name="Content Placeholder 2"/>
          <p:cNvSpPr txBox="1">
            <a:spLocks/>
          </p:cNvSpPr>
          <p:nvPr/>
        </p:nvSpPr>
        <p:spPr>
          <a:xfrm>
            <a:off x="457200" y="1143000"/>
            <a:ext cx="8229600" cy="3048000"/>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Five cases were included when determining accuracy:</a:t>
            </a:r>
          </a:p>
          <a:p>
            <a:pPr marL="877824" lvl="1" indent="-384048">
              <a:spcBef>
                <a:spcPct val="20000"/>
              </a:spcBef>
              <a:buClr>
                <a:schemeClr val="accent1"/>
              </a:buClr>
              <a:buSzPct val="80000"/>
              <a:buFont typeface="Arial" pitchFamily="34" charset="0"/>
              <a:buChar char="•"/>
            </a:pPr>
            <a:r>
              <a:rPr kumimoji="0" lang="en-US" sz="1600" b="0" i="0" u="none" strike="noStrike" kern="1200" cap="none" spc="0" normalizeH="0" baseline="0" noProof="0" dirty="0" smtClean="0">
                <a:ln>
                  <a:noFill/>
                </a:ln>
                <a:solidFill>
                  <a:srgbClr val="00B0F0"/>
                </a:solidFill>
                <a:effectLst/>
                <a:uLnTx/>
                <a:uFillTx/>
                <a:latin typeface="+mn-lt"/>
                <a:ea typeface="+mn-ea"/>
                <a:cs typeface="+mn-cs"/>
              </a:rPr>
              <a:t>Case 1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Crossing under highways with several turning points</a:t>
            </a:r>
          </a:p>
          <a:p>
            <a:pPr marL="877824" lvl="1" indent="-384048">
              <a:spcBef>
                <a:spcPct val="20000"/>
              </a:spcBef>
              <a:buClr>
                <a:schemeClr val="accent1"/>
              </a:buClr>
              <a:buSzPct val="80000"/>
              <a:buFont typeface="Arial" pitchFamily="34" charset="0"/>
              <a:buChar char="•"/>
            </a:pPr>
            <a:r>
              <a:rPr lang="en-US" sz="1600" dirty="0" smtClean="0">
                <a:solidFill>
                  <a:srgbClr val="00B0F0"/>
                </a:solidFill>
              </a:rPr>
              <a:t>Cases 2 &amp; 4 </a:t>
            </a:r>
            <a:r>
              <a:rPr lang="en-US" sz="1600" dirty="0" smtClean="0"/>
              <a:t>– Getting on and off highways</a:t>
            </a:r>
          </a:p>
          <a:p>
            <a:pPr marL="877824" lvl="1" indent="-384048">
              <a:spcBef>
                <a:spcPct val="20000"/>
              </a:spcBef>
              <a:buClr>
                <a:schemeClr val="accent1"/>
              </a:buClr>
              <a:buSzPct val="80000"/>
              <a:buFont typeface="Arial" pitchFamily="34" charset="0"/>
              <a:buChar char="•"/>
            </a:pPr>
            <a:r>
              <a:rPr kumimoji="0" lang="en-US" sz="1600" b="0" i="0" u="none" strike="noStrike" kern="1200" cap="none" spc="0" normalizeH="0" baseline="0" noProof="0" dirty="0" smtClean="0">
                <a:ln>
                  <a:noFill/>
                </a:ln>
                <a:solidFill>
                  <a:srgbClr val="00B0F0"/>
                </a:solidFill>
                <a:effectLst/>
                <a:uLnTx/>
                <a:uFillTx/>
                <a:latin typeface="+mn-lt"/>
                <a:ea typeface="+mn-ea"/>
                <a:cs typeface="+mn-cs"/>
              </a:rPr>
              <a:t>Case 3</a:t>
            </a:r>
            <a:r>
              <a:rPr kumimoji="0" lang="en-US" sz="1600" b="0" i="0" u="none" strike="noStrike" kern="1200" cap="none" spc="0" normalizeH="0" noProof="0" dirty="0" smtClean="0">
                <a:ln>
                  <a:noFill/>
                </a:ln>
                <a:solidFill>
                  <a:srgbClr val="00B0F0"/>
                </a:solidFill>
                <a:effectLst/>
                <a:uLnTx/>
                <a:uFillTx/>
                <a:latin typeface="+mn-lt"/>
                <a:ea typeface="+mn-ea"/>
                <a:cs typeface="+mn-cs"/>
              </a:rPr>
              <a:t> </a:t>
            </a:r>
            <a:r>
              <a:rPr kumimoji="0" lang="en-US" sz="1600" b="0" i="0" u="none" strike="noStrike" kern="1200" cap="none" spc="0" normalizeH="0" noProof="0" dirty="0" smtClean="0">
                <a:ln>
                  <a:noFill/>
                </a:ln>
                <a:solidFill>
                  <a:schemeClr val="tx1"/>
                </a:solidFill>
                <a:effectLst/>
                <a:uLnTx/>
                <a:uFillTx/>
                <a:latin typeface="+mn-lt"/>
                <a:ea typeface="+mn-ea"/>
                <a:cs typeface="+mn-cs"/>
              </a:rPr>
              <a:t>– Driving on straight paths</a:t>
            </a:r>
          </a:p>
          <a:p>
            <a:pPr marL="877824" lvl="1" indent="-384048">
              <a:spcBef>
                <a:spcPct val="20000"/>
              </a:spcBef>
              <a:buClr>
                <a:schemeClr val="accent1"/>
              </a:buClr>
              <a:buSzPct val="80000"/>
              <a:buFont typeface="Arial" pitchFamily="34" charset="0"/>
              <a:buChar char="•"/>
            </a:pPr>
            <a:r>
              <a:rPr lang="en-US" sz="1600" baseline="0" dirty="0" smtClean="0">
                <a:solidFill>
                  <a:srgbClr val="00B0F0"/>
                </a:solidFill>
              </a:rPr>
              <a:t>Case 5</a:t>
            </a:r>
            <a:r>
              <a:rPr lang="en-US" sz="1600" dirty="0" smtClean="0">
                <a:solidFill>
                  <a:srgbClr val="00B0F0"/>
                </a:solidFill>
              </a:rPr>
              <a:t> </a:t>
            </a:r>
            <a:r>
              <a:rPr lang="en-US" sz="1600" dirty="0" smtClean="0"/>
              <a:t>– Switching highways</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6858000" y="2907268"/>
            <a:ext cx="381000" cy="369332"/>
          </a:xfrm>
          <a:prstGeom prst="rect">
            <a:avLst/>
          </a:prstGeom>
          <a:noFill/>
        </p:spPr>
        <p:txBody>
          <a:bodyPr wrap="square" rtlCol="0">
            <a:spAutoFit/>
          </a:bodyPr>
          <a:lstStyle/>
          <a:p>
            <a:r>
              <a:rPr lang="en-US" dirty="0" smtClean="0">
                <a:solidFill>
                  <a:srgbClr val="00B0F0"/>
                </a:solidFill>
              </a:rPr>
              <a:t>*</a:t>
            </a:r>
            <a:endParaRPr lang="en-US" dirty="0">
              <a:solidFill>
                <a:srgbClr val="00B0F0"/>
              </a:solidFill>
            </a:endParaRPr>
          </a:p>
        </p:txBody>
      </p:sp>
      <p:sp>
        <p:nvSpPr>
          <p:cNvPr id="9" name="TextBox 8"/>
          <p:cNvSpPr txBox="1"/>
          <p:nvPr/>
        </p:nvSpPr>
        <p:spPr>
          <a:xfrm>
            <a:off x="457200" y="3962400"/>
            <a:ext cx="8534400" cy="276999"/>
          </a:xfrm>
          <a:prstGeom prst="rect">
            <a:avLst/>
          </a:prstGeom>
          <a:noFill/>
        </p:spPr>
        <p:txBody>
          <a:bodyPr wrap="square" rtlCol="0">
            <a:spAutoFit/>
          </a:bodyPr>
          <a:lstStyle/>
          <a:p>
            <a:r>
              <a:rPr lang="en-US" sz="1200" dirty="0" smtClean="0">
                <a:solidFill>
                  <a:srgbClr val="00B0F0"/>
                </a:solidFill>
              </a:rPr>
              <a:t>* Algorithm gets confused by highway segments that lie right above surface streets</a:t>
            </a:r>
            <a:endParaRPr lang="en-US" sz="1200" dirty="0">
              <a:solidFill>
                <a:srgbClr val="00B0F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PEIR Science (Cont.)</a:t>
            </a:r>
            <a:endParaRPr lang="en-US" dirty="0"/>
          </a:p>
        </p:txBody>
      </p:sp>
      <p:sp>
        <p:nvSpPr>
          <p:cNvPr id="3" name="Content Placeholder 2"/>
          <p:cNvSpPr>
            <a:spLocks noGrp="1"/>
          </p:cNvSpPr>
          <p:nvPr>
            <p:ph idx="1"/>
          </p:nvPr>
        </p:nvSpPr>
        <p:spPr>
          <a:xfrm>
            <a:off x="457200" y="1600200"/>
            <a:ext cx="8229600" cy="4525963"/>
          </a:xfrm>
        </p:spPr>
        <p:txBody>
          <a:bodyPr/>
          <a:lstStyle/>
          <a:p>
            <a:r>
              <a:rPr lang="en-US" sz="2000" dirty="0" smtClean="0"/>
              <a:t>PEIR provides users with information for two types of environmental impact, and two types of environmental exposure.</a:t>
            </a:r>
          </a:p>
          <a:p>
            <a:endParaRPr lang="en-US" sz="1200" dirty="0" smtClean="0"/>
          </a:p>
          <a:p>
            <a:pPr marL="962406" lvl="1" indent="-514350">
              <a:buFont typeface="+mj-lt"/>
              <a:buAutoNum type="arabicParenR"/>
            </a:pPr>
            <a:r>
              <a:rPr lang="en-US" sz="1600" dirty="0" smtClean="0"/>
              <a:t>Carbon Impact</a:t>
            </a:r>
          </a:p>
          <a:p>
            <a:pPr marL="962406" lvl="1" indent="-514350">
              <a:buFont typeface="+mj-lt"/>
              <a:buAutoNum type="arabicParenR"/>
            </a:pPr>
            <a:r>
              <a:rPr lang="en-US" sz="1600" dirty="0" smtClean="0"/>
              <a:t>Sensitive Site Impact</a:t>
            </a:r>
          </a:p>
          <a:p>
            <a:pPr marL="962406" lvl="1" indent="-514350">
              <a:buFont typeface="+mj-lt"/>
              <a:buAutoNum type="arabicParenR"/>
            </a:pPr>
            <a:r>
              <a:rPr lang="en-US" sz="1600" dirty="0" smtClean="0"/>
              <a:t>Particulate Exposure</a:t>
            </a:r>
          </a:p>
          <a:p>
            <a:pPr marL="962406" lvl="1" indent="-514350">
              <a:buFont typeface="+mj-lt"/>
              <a:buAutoNum type="arabicParenR"/>
            </a:pPr>
            <a:r>
              <a:rPr lang="en-US" sz="1600" dirty="0" smtClean="0"/>
              <a:t>Fast Food Exposure</a:t>
            </a:r>
            <a:endParaRPr lang="en-US" sz="1600" dirty="0"/>
          </a:p>
        </p:txBody>
      </p:sp>
      <p:pic>
        <p:nvPicPr>
          <p:cNvPr id="52228" name="Picture 4" descr="http://www.dall.co.uk/assets/environment.jpg"/>
          <p:cNvPicPr>
            <a:picLocks noChangeAspect="1" noChangeArrowheads="1"/>
          </p:cNvPicPr>
          <p:nvPr/>
        </p:nvPicPr>
        <p:blipFill>
          <a:blip r:embed="rId2" cstate="print"/>
          <a:srcRect/>
          <a:stretch>
            <a:fillRect/>
          </a:stretch>
        </p:blipFill>
        <p:spPr bwMode="auto">
          <a:xfrm>
            <a:off x="4953000" y="2895600"/>
            <a:ext cx="2249606" cy="24310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7467600" cy="1143000"/>
          </a:xfrm>
        </p:spPr>
        <p:txBody>
          <a:bodyPr/>
          <a:lstStyle/>
          <a:p>
            <a:r>
              <a:rPr lang="en-US" dirty="0" smtClean="0"/>
              <a:t>Carbon Impact</a:t>
            </a:r>
            <a:endParaRPr lang="en-US" dirty="0"/>
          </a:p>
        </p:txBody>
      </p:sp>
      <p:sp>
        <p:nvSpPr>
          <p:cNvPr id="3" name="Content Placeholder 2"/>
          <p:cNvSpPr>
            <a:spLocks noGrp="1"/>
          </p:cNvSpPr>
          <p:nvPr>
            <p:ph idx="1"/>
          </p:nvPr>
        </p:nvSpPr>
        <p:spPr>
          <a:xfrm>
            <a:off x="457200" y="990600"/>
            <a:ext cx="8382000" cy="4525963"/>
          </a:xfrm>
        </p:spPr>
        <p:txBody>
          <a:bodyPr>
            <a:normAutofit fontScale="92500" lnSpcReduction="10000"/>
          </a:bodyPr>
          <a:lstStyle/>
          <a:p>
            <a:r>
              <a:rPr lang="en-US" sz="2000" dirty="0" smtClean="0"/>
              <a:t>A measure of transportation-related carbon (CO2) footprint, a greenhouse gas implicated in climate change, in grams.</a:t>
            </a:r>
          </a:p>
          <a:p>
            <a:endParaRPr lang="en-US" sz="2000" dirty="0" smtClean="0"/>
          </a:p>
          <a:p>
            <a:r>
              <a:rPr lang="en-US" sz="2000" dirty="0" smtClean="0"/>
              <a:t>Calculated only for records classified with the activity driving.</a:t>
            </a:r>
          </a:p>
          <a:p>
            <a:endParaRPr lang="en-US" sz="2000" dirty="0" smtClean="0"/>
          </a:p>
          <a:p>
            <a:r>
              <a:rPr lang="en-US" sz="2000" dirty="0" smtClean="0"/>
              <a:t>PEIR uses the Emissions Factors Model (EMFAC), a FORTRAN program developed by the California Air Resources Board (CARB), to calculate carbon dioxide emissions by a user in units of grams. The model computes vehicle emissions based on current weather conditions (temperature and relative humidity), and the speed and type of vehicle.</a:t>
            </a:r>
          </a:p>
          <a:p>
            <a:endParaRPr lang="en-US" sz="2000" dirty="0" smtClean="0"/>
          </a:p>
          <a:p>
            <a:pPr lvl="1"/>
            <a:r>
              <a:rPr lang="en-US" sz="1600" dirty="0" smtClean="0"/>
              <a:t>Temperature and humidity are grabbed from the closest weather station to a participants location that reported data in the last hour.</a:t>
            </a:r>
          </a:p>
          <a:p>
            <a:pPr lvl="1"/>
            <a:r>
              <a:rPr lang="en-US" sz="1600" dirty="0" smtClean="0"/>
              <a:t>Speed is derived from a user’s trace (using GPS)</a:t>
            </a:r>
          </a:p>
          <a:p>
            <a:pPr lvl="1"/>
            <a:r>
              <a:rPr lang="en-US" sz="1600" dirty="0" smtClean="0"/>
              <a:t>Type of vehicle is collected at sign-up</a:t>
            </a:r>
          </a:p>
        </p:txBody>
      </p:sp>
      <p:pic>
        <p:nvPicPr>
          <p:cNvPr id="29700" name="Picture 4" descr="http://latimesblogs.latimes.com/photos/uncategorized/2008/06/18/can_you_dump_the_pump.jpg"/>
          <p:cNvPicPr>
            <a:picLocks noChangeAspect="1" noChangeArrowheads="1"/>
          </p:cNvPicPr>
          <p:nvPr/>
        </p:nvPicPr>
        <p:blipFill>
          <a:blip r:embed="rId2" cstate="print"/>
          <a:srcRect/>
          <a:stretch>
            <a:fillRect/>
          </a:stretch>
        </p:blipFill>
        <p:spPr bwMode="auto">
          <a:xfrm>
            <a:off x="6324600" y="4993480"/>
            <a:ext cx="2667000" cy="175021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Sensitive Site Impact</a:t>
            </a:r>
            <a:endParaRPr lang="en-US" dirty="0"/>
          </a:p>
        </p:txBody>
      </p:sp>
      <p:sp>
        <p:nvSpPr>
          <p:cNvPr id="3" name="Content Placeholder 2"/>
          <p:cNvSpPr>
            <a:spLocks noGrp="1"/>
          </p:cNvSpPr>
          <p:nvPr>
            <p:ph idx="1"/>
          </p:nvPr>
        </p:nvSpPr>
        <p:spPr>
          <a:xfrm>
            <a:off x="457200" y="1600200"/>
            <a:ext cx="6248400" cy="4525963"/>
          </a:xfrm>
        </p:spPr>
        <p:txBody>
          <a:bodyPr>
            <a:normAutofit/>
          </a:bodyPr>
          <a:lstStyle/>
          <a:p>
            <a:r>
              <a:rPr lang="en-US" sz="2000" dirty="0" smtClean="0"/>
              <a:t>A measure of the user's transportation-related airborne particulate matter emissions (PM 2.5) near sites with populations sensitive to it, such as hospitals and schools.</a:t>
            </a:r>
          </a:p>
          <a:p>
            <a:endParaRPr lang="en-US" sz="2000" dirty="0" smtClean="0"/>
          </a:p>
          <a:p>
            <a:r>
              <a:rPr lang="en-US" sz="2000" dirty="0" smtClean="0"/>
              <a:t>Pollutants also estimated using EMFAC model.</a:t>
            </a:r>
          </a:p>
          <a:p>
            <a:endParaRPr lang="en-US" sz="2000" dirty="0" smtClean="0"/>
          </a:p>
          <a:p>
            <a:r>
              <a:rPr lang="en-US" sz="2000" dirty="0" smtClean="0"/>
              <a:t>Only calculated when user is within 200m of a sensitive site.</a:t>
            </a:r>
          </a:p>
          <a:p>
            <a:endParaRPr lang="en-US" sz="2000" dirty="0" smtClean="0"/>
          </a:p>
          <a:p>
            <a:r>
              <a:rPr lang="en-US" sz="2000" dirty="0" smtClean="0"/>
              <a:t>The total amount of particulate pollution (in grams) you emit per trip near sensitive sites is reported in your profile.</a:t>
            </a:r>
            <a:endParaRPr lang="en-US" sz="2000" dirty="0"/>
          </a:p>
        </p:txBody>
      </p:sp>
      <p:pic>
        <p:nvPicPr>
          <p:cNvPr id="28674" name="Picture 2" descr="http://www.mytorontoprivateschool.com/wp-content/uploads/2009/03/public-schools.jpg"/>
          <p:cNvPicPr>
            <a:picLocks noChangeAspect="1" noChangeArrowheads="1"/>
          </p:cNvPicPr>
          <p:nvPr/>
        </p:nvPicPr>
        <p:blipFill>
          <a:blip r:embed="rId2" cstate="print"/>
          <a:srcRect/>
          <a:stretch>
            <a:fillRect/>
          </a:stretch>
        </p:blipFill>
        <p:spPr bwMode="auto">
          <a:xfrm>
            <a:off x="6781800" y="2743200"/>
            <a:ext cx="2159000" cy="2159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Particulate Exposure</a:t>
            </a:r>
            <a:endParaRPr lang="en-US" dirty="0"/>
          </a:p>
        </p:txBody>
      </p:sp>
      <p:sp>
        <p:nvSpPr>
          <p:cNvPr id="3" name="Content Placeholder 2"/>
          <p:cNvSpPr>
            <a:spLocks noGrp="1"/>
          </p:cNvSpPr>
          <p:nvPr>
            <p:ph idx="1"/>
          </p:nvPr>
        </p:nvSpPr>
        <p:spPr>
          <a:xfrm>
            <a:off x="457200" y="1600200"/>
            <a:ext cx="8382000" cy="4525963"/>
          </a:xfrm>
        </p:spPr>
        <p:txBody>
          <a:bodyPr/>
          <a:lstStyle/>
          <a:p>
            <a:r>
              <a:rPr lang="en-US" sz="2400" dirty="0" smtClean="0"/>
              <a:t>A measure of the user's transportation-related exposure to particulate matter emissions from other vehicles.</a:t>
            </a:r>
          </a:p>
          <a:p>
            <a:endParaRPr lang="en-US" sz="2400" dirty="0" smtClean="0"/>
          </a:p>
          <a:p>
            <a:r>
              <a:rPr lang="en-US" sz="2400" dirty="0" smtClean="0"/>
              <a:t>Also using the EMFAC model, PEIR calculates the quantity of particulate pollution generated by traffic on roads within 200 meters.</a:t>
            </a:r>
          </a:p>
          <a:p>
            <a:endParaRPr lang="en-US" sz="2400" dirty="0" smtClean="0"/>
          </a:p>
          <a:p>
            <a:r>
              <a:rPr lang="en-US" sz="2400" dirty="0" smtClean="0"/>
              <a:t>Exposure is divided into three categories:</a:t>
            </a:r>
          </a:p>
          <a:p>
            <a:pPr lvl="1"/>
            <a:r>
              <a:rPr lang="en-US" sz="2000" b="1" dirty="0" smtClean="0"/>
              <a:t>Low</a:t>
            </a:r>
            <a:r>
              <a:rPr lang="en-US" sz="2000" dirty="0" smtClean="0"/>
              <a:t> – Fewer than 15 micrograms per cubic meter</a:t>
            </a:r>
          </a:p>
          <a:p>
            <a:pPr lvl="1"/>
            <a:r>
              <a:rPr lang="en-US" sz="2000" b="1" dirty="0" smtClean="0"/>
              <a:t>Medium</a:t>
            </a:r>
            <a:r>
              <a:rPr lang="en-US" sz="2000" dirty="0" smtClean="0"/>
              <a:t> – Between 15 and 65 micrograms per cubic meter</a:t>
            </a:r>
          </a:p>
          <a:p>
            <a:pPr lvl="1"/>
            <a:r>
              <a:rPr lang="en-US" sz="2000" b="1" dirty="0" smtClean="0"/>
              <a:t>High</a:t>
            </a:r>
            <a:r>
              <a:rPr lang="en-US" sz="2000" dirty="0" smtClean="0"/>
              <a:t> – Over 65 micrograms per cubic meter </a:t>
            </a:r>
            <a:endParaRPr lang="en-US" sz="2000" dirty="0"/>
          </a:p>
        </p:txBody>
      </p:sp>
      <p:pic>
        <p:nvPicPr>
          <p:cNvPr id="26626" name="Picture 2" descr="http://www.breathepureair.com/airqualityblog/wp-content/uploads/air-pollution1.jpg"/>
          <p:cNvPicPr>
            <a:picLocks noChangeAspect="1" noChangeArrowheads="1"/>
          </p:cNvPicPr>
          <p:nvPr/>
        </p:nvPicPr>
        <p:blipFill>
          <a:blip r:embed="rId2" cstate="print"/>
          <a:srcRect/>
          <a:stretch>
            <a:fillRect/>
          </a:stretch>
        </p:blipFill>
        <p:spPr bwMode="auto">
          <a:xfrm>
            <a:off x="6172200" y="152400"/>
            <a:ext cx="2201047" cy="1447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Fast Food Exposure</a:t>
            </a:r>
            <a:endParaRPr lang="en-US" dirty="0"/>
          </a:p>
        </p:txBody>
      </p:sp>
      <p:sp>
        <p:nvSpPr>
          <p:cNvPr id="3" name="Content Placeholder 2"/>
          <p:cNvSpPr>
            <a:spLocks noGrp="1"/>
          </p:cNvSpPr>
          <p:nvPr>
            <p:ph idx="1"/>
          </p:nvPr>
        </p:nvSpPr>
        <p:spPr>
          <a:xfrm>
            <a:off x="457200" y="1173162"/>
            <a:ext cx="6934200" cy="4525963"/>
          </a:xfrm>
        </p:spPr>
        <p:txBody>
          <a:bodyPr>
            <a:normAutofit fontScale="92500" lnSpcReduction="10000"/>
          </a:bodyPr>
          <a:lstStyle/>
          <a:p>
            <a:r>
              <a:rPr lang="en-US" sz="2000" dirty="0" smtClean="0"/>
              <a:t>The proximity to fast-food eating establishments.</a:t>
            </a:r>
          </a:p>
          <a:p>
            <a:endParaRPr lang="en-US" sz="2000" dirty="0" smtClean="0"/>
          </a:p>
          <a:p>
            <a:r>
              <a:rPr lang="en-US" sz="2000" dirty="0" smtClean="0"/>
              <a:t>Determines whether a fast food establishment is within a quarter mile.</a:t>
            </a:r>
          </a:p>
          <a:p>
            <a:endParaRPr lang="en-US" sz="2000" dirty="0" smtClean="0"/>
          </a:p>
          <a:p>
            <a:r>
              <a:rPr lang="en-US" sz="2000" dirty="0" smtClean="0"/>
              <a:t>The records of a trip are annotated with a flag indicating whether a fast food joint was nearby.</a:t>
            </a:r>
          </a:p>
          <a:p>
            <a:endParaRPr lang="en-US" sz="2000" dirty="0" smtClean="0"/>
          </a:p>
          <a:p>
            <a:r>
              <a:rPr lang="en-US" sz="2000" dirty="0" smtClean="0"/>
              <a:t>PEIR then gathers the total amount of time near a fast food restaurant per trip.</a:t>
            </a:r>
          </a:p>
          <a:p>
            <a:endParaRPr lang="en-US" sz="2000" dirty="0" smtClean="0"/>
          </a:p>
          <a:p>
            <a:r>
              <a:rPr lang="en-US" sz="2000" dirty="0" smtClean="0"/>
              <a:t>Exposure is divided into three categories:</a:t>
            </a:r>
          </a:p>
          <a:p>
            <a:pPr lvl="1"/>
            <a:r>
              <a:rPr lang="en-US" sz="1400" b="1" dirty="0" smtClean="0"/>
              <a:t>Low</a:t>
            </a:r>
            <a:r>
              <a:rPr lang="en-US" sz="1400" dirty="0" smtClean="0"/>
              <a:t> – 3 or fewer restaurants</a:t>
            </a:r>
          </a:p>
          <a:p>
            <a:pPr lvl="1"/>
            <a:r>
              <a:rPr lang="en-US" sz="1400" b="1" dirty="0" smtClean="0"/>
              <a:t>Medium</a:t>
            </a:r>
            <a:r>
              <a:rPr lang="en-US" sz="1400" dirty="0" smtClean="0"/>
              <a:t> – Between 3 and 5 restaurants</a:t>
            </a:r>
          </a:p>
          <a:p>
            <a:pPr lvl="1"/>
            <a:r>
              <a:rPr lang="en-US" sz="1400" b="1" dirty="0" smtClean="0"/>
              <a:t>High</a:t>
            </a:r>
            <a:r>
              <a:rPr lang="en-US" sz="1400" dirty="0" smtClean="0"/>
              <a:t> – Over 5 restaurants</a:t>
            </a:r>
          </a:p>
          <a:p>
            <a:endParaRPr lang="en-US" sz="2000" dirty="0"/>
          </a:p>
        </p:txBody>
      </p:sp>
      <p:pic>
        <p:nvPicPr>
          <p:cNvPr id="27652" name="Picture 4" descr="http://indianaintellectualproperty.files.wordpress.com/2009/09/mcdonalds.jpg"/>
          <p:cNvPicPr>
            <a:picLocks noChangeAspect="1" noChangeArrowheads="1"/>
          </p:cNvPicPr>
          <p:nvPr/>
        </p:nvPicPr>
        <p:blipFill>
          <a:blip r:embed="rId2" cstate="print"/>
          <a:srcRect/>
          <a:stretch>
            <a:fillRect/>
          </a:stretch>
        </p:blipFill>
        <p:spPr bwMode="auto">
          <a:xfrm>
            <a:off x="7315200" y="3200400"/>
            <a:ext cx="1711477" cy="1270473"/>
          </a:xfrm>
          <a:prstGeom prst="rect">
            <a:avLst/>
          </a:prstGeom>
          <a:noFill/>
        </p:spPr>
      </p:pic>
      <p:pic>
        <p:nvPicPr>
          <p:cNvPr id="27656" name="Picture 8" descr="http://www.ecoliblog.com/493px-Taco_Bell_logo.svg.png"/>
          <p:cNvPicPr>
            <a:picLocks noChangeAspect="1" noChangeArrowheads="1"/>
          </p:cNvPicPr>
          <p:nvPr/>
        </p:nvPicPr>
        <p:blipFill>
          <a:blip r:embed="rId3" cstate="print"/>
          <a:srcRect/>
          <a:stretch>
            <a:fillRect/>
          </a:stretch>
        </p:blipFill>
        <p:spPr bwMode="auto">
          <a:xfrm>
            <a:off x="7492394" y="1371600"/>
            <a:ext cx="1194406" cy="1447586"/>
          </a:xfrm>
          <a:prstGeom prst="rect">
            <a:avLst/>
          </a:prstGeom>
          <a:noFill/>
        </p:spPr>
      </p:pic>
      <p:pic>
        <p:nvPicPr>
          <p:cNvPr id="27658" name="Picture 10" descr="http://fightbaddesign.files.wordpress.com/2009/05/new-burger-king-logo.jpg"/>
          <p:cNvPicPr>
            <a:picLocks noChangeAspect="1" noChangeArrowheads="1"/>
          </p:cNvPicPr>
          <p:nvPr/>
        </p:nvPicPr>
        <p:blipFill>
          <a:blip r:embed="rId4" cstate="print"/>
          <a:srcRect/>
          <a:stretch>
            <a:fillRect/>
          </a:stretch>
        </p:blipFill>
        <p:spPr bwMode="auto">
          <a:xfrm>
            <a:off x="7391400" y="4876800"/>
            <a:ext cx="1524000" cy="1447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r>
              <a:rPr lang="en-US" dirty="0" smtClean="0"/>
              <a:t>What is PEIR?</a:t>
            </a:r>
          </a:p>
          <a:p>
            <a:r>
              <a:rPr lang="en-US" dirty="0" smtClean="0"/>
              <a:t>History and Background</a:t>
            </a:r>
          </a:p>
          <a:p>
            <a:r>
              <a:rPr lang="en-US" dirty="0" smtClean="0"/>
              <a:t>PEIR Science</a:t>
            </a:r>
          </a:p>
          <a:p>
            <a:r>
              <a:rPr lang="en-US" dirty="0" smtClean="0"/>
              <a:t>Demo</a:t>
            </a:r>
          </a:p>
          <a:p>
            <a:r>
              <a:rPr lang="en-US" dirty="0" smtClean="0"/>
              <a:t>Future Development</a:t>
            </a:r>
          </a:p>
          <a:p>
            <a:r>
              <a:rPr lang="en-US" dirty="0" smtClean="0"/>
              <a:t>Video</a:t>
            </a:r>
          </a:p>
          <a:p>
            <a:r>
              <a:rPr lang="en-US" dirty="0" smtClean="0"/>
              <a:t>Questions</a:t>
            </a:r>
          </a:p>
          <a:p>
            <a:r>
              <a:rPr lang="en-US" dirty="0" smtClean="0"/>
              <a:t>Resources</a:t>
            </a:r>
            <a:endParaRPr lang="en-US" dirty="0"/>
          </a:p>
        </p:txBody>
      </p:sp>
      <p:pic>
        <p:nvPicPr>
          <p:cNvPr id="68614" name="Picture 6" descr="http://www.cmis.csiro.au/emmrisk/index.1.jpg"/>
          <p:cNvPicPr>
            <a:picLocks noChangeAspect="1" noChangeArrowheads="1"/>
          </p:cNvPicPr>
          <p:nvPr/>
        </p:nvPicPr>
        <p:blipFill>
          <a:blip r:embed="rId2" cstate="print"/>
          <a:srcRect/>
          <a:stretch>
            <a:fillRect/>
          </a:stretch>
        </p:blipFill>
        <p:spPr bwMode="auto">
          <a:xfrm>
            <a:off x="5181600" y="3276600"/>
            <a:ext cx="3657600" cy="323774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edia.ais.ucla.edu/graphics/PEIR_profile.png"/>
          <p:cNvPicPr>
            <a:picLocks noChangeAspect="1" noChangeArrowheads="1"/>
          </p:cNvPicPr>
          <p:nvPr/>
        </p:nvPicPr>
        <p:blipFill>
          <a:blip r:embed="rId2" cstate="print"/>
          <a:srcRect/>
          <a:stretch>
            <a:fillRect/>
          </a:stretch>
        </p:blipFill>
        <p:spPr bwMode="auto">
          <a:xfrm>
            <a:off x="1524000" y="152400"/>
            <a:ext cx="6292146" cy="65455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PEIR Data</a:t>
            </a:r>
            <a:endParaRPr lang="en-US" dirty="0"/>
          </a:p>
        </p:txBody>
      </p:sp>
      <p:sp>
        <p:nvSpPr>
          <p:cNvPr id="3" name="Content Placeholder 2"/>
          <p:cNvSpPr>
            <a:spLocks noGrp="1"/>
          </p:cNvSpPr>
          <p:nvPr>
            <p:ph idx="1"/>
          </p:nvPr>
        </p:nvSpPr>
        <p:spPr>
          <a:xfrm>
            <a:off x="457200" y="1219200"/>
            <a:ext cx="8458200" cy="4525963"/>
          </a:xfrm>
        </p:spPr>
        <p:txBody>
          <a:bodyPr>
            <a:normAutofit/>
          </a:bodyPr>
          <a:lstStyle/>
          <a:p>
            <a:r>
              <a:rPr lang="en-US" sz="2000" dirty="0" smtClean="0"/>
              <a:t>A user can compare impact and exposure to other PEIR users via network rankings and the PEIR Facebook application.</a:t>
            </a:r>
            <a:endParaRPr lang="en-US" sz="2000" dirty="0"/>
          </a:p>
        </p:txBody>
      </p:sp>
      <p:pic>
        <p:nvPicPr>
          <p:cNvPr id="2051" name="Picture 3"/>
          <p:cNvPicPr>
            <a:picLocks noChangeAspect="1" noChangeArrowheads="1"/>
          </p:cNvPicPr>
          <p:nvPr/>
        </p:nvPicPr>
        <p:blipFill>
          <a:blip r:embed="rId2" cstate="print"/>
          <a:srcRect/>
          <a:stretch>
            <a:fillRect/>
          </a:stretch>
        </p:blipFill>
        <p:spPr bwMode="auto">
          <a:xfrm>
            <a:off x="4876800" y="3124200"/>
            <a:ext cx="3662796" cy="268605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57200" y="2286000"/>
            <a:ext cx="4114800" cy="4126326"/>
          </a:xfrm>
          <a:prstGeom prst="rect">
            <a:avLst/>
          </a:prstGeom>
          <a:noFill/>
          <a:ln w="9525">
            <a:noFill/>
            <a:miter lim="800000"/>
            <a:headEnd/>
            <a:tailEnd/>
          </a:ln>
        </p:spPr>
      </p:pic>
      <p:sp>
        <p:nvSpPr>
          <p:cNvPr id="7" name="TextBox 6"/>
          <p:cNvSpPr txBox="1"/>
          <p:nvPr/>
        </p:nvSpPr>
        <p:spPr>
          <a:xfrm>
            <a:off x="5638800" y="5791200"/>
            <a:ext cx="2209800" cy="338554"/>
          </a:xfrm>
          <a:prstGeom prst="rect">
            <a:avLst/>
          </a:prstGeom>
          <a:noFill/>
        </p:spPr>
        <p:txBody>
          <a:bodyPr wrap="square" rtlCol="0">
            <a:spAutoFit/>
          </a:bodyPr>
          <a:lstStyle/>
          <a:p>
            <a:pPr algn="ctr"/>
            <a:r>
              <a:rPr lang="en-US" sz="1600" dirty="0" smtClean="0"/>
              <a:t>Facebook Widget</a:t>
            </a:r>
            <a:endParaRPr lang="en-US" sz="1600" dirty="0"/>
          </a:p>
        </p:txBody>
      </p:sp>
      <p:sp>
        <p:nvSpPr>
          <p:cNvPr id="8" name="TextBox 7"/>
          <p:cNvSpPr txBox="1"/>
          <p:nvPr/>
        </p:nvSpPr>
        <p:spPr>
          <a:xfrm>
            <a:off x="1219200" y="6400800"/>
            <a:ext cx="2209800" cy="338554"/>
          </a:xfrm>
          <a:prstGeom prst="rect">
            <a:avLst/>
          </a:prstGeom>
          <a:noFill/>
        </p:spPr>
        <p:txBody>
          <a:bodyPr wrap="square" rtlCol="0">
            <a:spAutoFit/>
          </a:bodyPr>
          <a:lstStyle/>
          <a:p>
            <a:pPr algn="ctr"/>
            <a:r>
              <a:rPr lang="en-US" sz="1600" dirty="0" smtClean="0"/>
              <a:t>Network Rankings</a:t>
            </a:r>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pic>
        <p:nvPicPr>
          <p:cNvPr id="5" name="Picture 2">
            <a:hlinkClick r:id="rId2"/>
          </p:cNvPr>
          <p:cNvPicPr>
            <a:picLocks noChangeAspect="1" noChangeArrowheads="1"/>
          </p:cNvPicPr>
          <p:nvPr/>
        </p:nvPicPr>
        <p:blipFill>
          <a:blip r:embed="rId3" cstate="print"/>
          <a:srcRect/>
          <a:stretch>
            <a:fillRect/>
          </a:stretch>
        </p:blipFill>
        <p:spPr bwMode="auto">
          <a:xfrm>
            <a:off x="3581400" y="2971800"/>
            <a:ext cx="2057285" cy="1028254"/>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PEIR Participation</a:t>
            </a:r>
            <a:endParaRPr lang="en-US" dirty="0"/>
          </a:p>
        </p:txBody>
      </p:sp>
      <p:sp>
        <p:nvSpPr>
          <p:cNvPr id="3" name="Content Placeholder 2"/>
          <p:cNvSpPr>
            <a:spLocks noGrp="1"/>
          </p:cNvSpPr>
          <p:nvPr>
            <p:ph idx="1"/>
          </p:nvPr>
        </p:nvSpPr>
        <p:spPr>
          <a:xfrm>
            <a:off x="381000" y="1219200"/>
            <a:ext cx="7467600" cy="4525963"/>
          </a:xfrm>
        </p:spPr>
        <p:txBody>
          <a:bodyPr/>
          <a:lstStyle/>
          <a:p>
            <a:r>
              <a:rPr lang="en-US" sz="2400" dirty="0" smtClean="0"/>
              <a:t>PEIR is currently in private beta</a:t>
            </a:r>
          </a:p>
          <a:p>
            <a:endParaRPr lang="en-US" sz="2800" dirty="0" smtClean="0"/>
          </a:p>
          <a:p>
            <a:r>
              <a:rPr lang="en-US" sz="2400" dirty="0" smtClean="0"/>
              <a:t>To participate in PEIR you’ll need the following:</a:t>
            </a:r>
          </a:p>
          <a:p>
            <a:pPr lvl="1"/>
            <a:r>
              <a:rPr lang="en-US" sz="2000" dirty="0" smtClean="0"/>
              <a:t>Mobile phone with a data plan</a:t>
            </a:r>
            <a:endParaRPr lang="en-US" sz="1800" dirty="0" smtClean="0"/>
          </a:p>
          <a:p>
            <a:pPr lvl="1"/>
            <a:r>
              <a:rPr lang="en-US" sz="2000" dirty="0" smtClean="0"/>
              <a:t>GPS capability (either built in to the phone or via an external GPS device)</a:t>
            </a:r>
          </a:p>
          <a:p>
            <a:pPr lvl="1"/>
            <a:r>
              <a:rPr lang="en-US" sz="2000" dirty="0" smtClean="0"/>
              <a:t>Web access</a:t>
            </a:r>
          </a:p>
          <a:p>
            <a:pPr lvl="1"/>
            <a:endParaRPr lang="en-US" dirty="0" smtClean="0"/>
          </a:p>
          <a:p>
            <a:r>
              <a:rPr lang="en-US" sz="2400" dirty="0" smtClean="0"/>
              <a:t>The current release of PEIR requires:</a:t>
            </a:r>
          </a:p>
          <a:p>
            <a:pPr lvl="1"/>
            <a:r>
              <a:rPr lang="en-US" sz="2000" dirty="0" smtClean="0"/>
              <a:t>Nokia N80 with external GPS device, or</a:t>
            </a:r>
          </a:p>
          <a:p>
            <a:pPr lvl="1"/>
            <a:r>
              <a:rPr lang="en-US" sz="2000" dirty="0" smtClean="0"/>
              <a:t>Nokia N95 with built in GPS</a:t>
            </a:r>
            <a:endParaRPr lang="en-US" sz="2000" dirty="0"/>
          </a:p>
        </p:txBody>
      </p:sp>
      <p:pic>
        <p:nvPicPr>
          <p:cNvPr id="34818" name="Picture 2" descr="systemcomponentsui_v2.png"/>
          <p:cNvPicPr>
            <a:picLocks noChangeAspect="1" noChangeArrowheads="1"/>
          </p:cNvPicPr>
          <p:nvPr/>
        </p:nvPicPr>
        <p:blipFill>
          <a:blip r:embed="rId2" cstate="print"/>
          <a:srcRect/>
          <a:stretch>
            <a:fillRect/>
          </a:stretch>
        </p:blipFill>
        <p:spPr bwMode="auto">
          <a:xfrm>
            <a:off x="6248400" y="3962400"/>
            <a:ext cx="2686050" cy="2438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Development</a:t>
            </a:r>
            <a:endParaRPr lang="en-US" dirty="0"/>
          </a:p>
        </p:txBody>
      </p:sp>
      <p:sp>
        <p:nvSpPr>
          <p:cNvPr id="3" name="Content Placeholder 2"/>
          <p:cNvSpPr>
            <a:spLocks noGrp="1"/>
          </p:cNvSpPr>
          <p:nvPr>
            <p:ph idx="1"/>
          </p:nvPr>
        </p:nvSpPr>
        <p:spPr>
          <a:xfrm>
            <a:off x="457200" y="1600200"/>
            <a:ext cx="8153400" cy="4525963"/>
          </a:xfrm>
        </p:spPr>
        <p:txBody>
          <a:bodyPr>
            <a:normAutofit/>
          </a:bodyPr>
          <a:lstStyle/>
          <a:p>
            <a:r>
              <a:rPr lang="en-US" sz="2000" dirty="0" smtClean="0"/>
              <a:t>Adding the ability for users to upload their location traces (GPS information) via </a:t>
            </a:r>
            <a:r>
              <a:rPr lang="en-US" sz="2000" b="1" dirty="0" smtClean="0"/>
              <a:t>GPX (GPS exchange format)</a:t>
            </a:r>
            <a:r>
              <a:rPr lang="en-US" sz="2000" dirty="0" smtClean="0"/>
              <a:t>. This will allow people who do not have the phones mentioned in the previous slide to participate.</a:t>
            </a:r>
          </a:p>
          <a:p>
            <a:endParaRPr lang="en-US" sz="2000" dirty="0" smtClean="0"/>
          </a:p>
          <a:p>
            <a:r>
              <a:rPr lang="en-US" sz="2000" dirty="0" smtClean="0"/>
              <a:t>Add device-level authentication and explore taking advantage of </a:t>
            </a:r>
            <a:r>
              <a:rPr lang="en-US" sz="2000" dirty="0" err="1" smtClean="0"/>
              <a:t>WiFi</a:t>
            </a:r>
            <a:r>
              <a:rPr lang="en-US" sz="2000" dirty="0" smtClean="0"/>
              <a:t> and Bluetooth stumbling to enhance location trace.</a:t>
            </a:r>
          </a:p>
          <a:p>
            <a:endParaRPr lang="en-US" sz="2000" dirty="0" smtClean="0"/>
          </a:p>
          <a:p>
            <a:r>
              <a:rPr lang="en-US" sz="2000" dirty="0" smtClean="0"/>
              <a:t>Add accelerometer data that most of these client platforms are capable of capturing to enhance activity classification accuracy. </a:t>
            </a:r>
          </a:p>
          <a:p>
            <a:endParaRPr lang="en-US" sz="2000" dirty="0" smtClean="0"/>
          </a:p>
          <a:p>
            <a:r>
              <a:rPr lang="en-US" sz="2000" dirty="0" smtClean="0"/>
              <a:t>Become a public branded application</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Current Deployment Example</a:t>
            </a:r>
            <a:endParaRPr lang="en-US" dirty="0"/>
          </a:p>
        </p:txBody>
      </p:sp>
      <p:sp>
        <p:nvSpPr>
          <p:cNvPr id="3" name="Content Placeholder 2"/>
          <p:cNvSpPr>
            <a:spLocks noGrp="1"/>
          </p:cNvSpPr>
          <p:nvPr>
            <p:ph idx="1"/>
          </p:nvPr>
        </p:nvSpPr>
        <p:spPr>
          <a:xfrm>
            <a:off x="457200" y="1219200"/>
            <a:ext cx="8382000" cy="5334000"/>
          </a:xfrm>
        </p:spPr>
        <p:txBody>
          <a:bodyPr/>
          <a:lstStyle/>
          <a:p>
            <a:r>
              <a:rPr lang="en-US" sz="2400" dirty="0" smtClean="0"/>
              <a:t>Over 100 students and teenagers in San Francisco, California, are currently using this service to monitor their “greenness”.</a:t>
            </a:r>
          </a:p>
          <a:p>
            <a:endParaRPr lang="en-US" sz="2400" dirty="0" smtClean="0"/>
          </a:p>
          <a:p>
            <a:pPr lvl="1"/>
            <a:r>
              <a:rPr lang="en-US" sz="2000" dirty="0" smtClean="0"/>
              <a:t>Students keep a log of their activity on their mobile device.</a:t>
            </a:r>
          </a:p>
          <a:p>
            <a:pPr lvl="2"/>
            <a:r>
              <a:rPr lang="en-US" sz="1800" dirty="0" smtClean="0"/>
              <a:t>Personalized profile allows them to track their carbon emissions based on their transportation choices. </a:t>
            </a:r>
          </a:p>
          <a:p>
            <a:pPr lvl="1"/>
            <a:endParaRPr lang="en-US" sz="2000" dirty="0" smtClean="0"/>
          </a:p>
          <a:p>
            <a:pPr lvl="1"/>
            <a:r>
              <a:rPr lang="en-US" sz="2000" dirty="0" smtClean="0"/>
              <a:t>Students use the application running in their Facebook profile so that they can use their mobile devices to regularly update and compare their scores with friends.</a:t>
            </a:r>
          </a:p>
          <a:p>
            <a:pPr lvl="1"/>
            <a:endParaRPr lang="en-US" sz="2000" dirty="0" smtClean="0"/>
          </a:p>
          <a:p>
            <a:pPr lvl="1"/>
            <a:r>
              <a:rPr lang="en-US" sz="2000" dirty="0" smtClean="0"/>
              <a:t>The students reduced their carbon impact by an average of 20% through an increased use of public transportation, biking, and carpooling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5" name="TextBox 4"/>
          <p:cNvSpPr txBox="1"/>
          <p:nvPr/>
        </p:nvSpPr>
        <p:spPr>
          <a:xfrm>
            <a:off x="3657600" y="5943600"/>
            <a:ext cx="2057400" cy="369332"/>
          </a:xfrm>
          <a:prstGeom prst="rect">
            <a:avLst/>
          </a:prstGeom>
          <a:noFill/>
        </p:spPr>
        <p:txBody>
          <a:bodyPr wrap="square" rtlCol="0">
            <a:spAutoFit/>
          </a:bodyPr>
          <a:lstStyle/>
          <a:p>
            <a:pPr algn="ctr"/>
            <a:r>
              <a:rPr lang="en-US" dirty="0" smtClean="0">
                <a:hlinkClick r:id="rId4"/>
              </a:rPr>
              <a:t>URL</a:t>
            </a:r>
            <a:endParaRPr lang="en-US" dirty="0"/>
          </a:p>
        </p:txBody>
      </p:sp>
    </p:spTree>
    <p:controls>
      <p:control spid="40961" name="ShockwaveFlash1" r:id="rId2" imgW="5792760" imgH="4038480"/>
    </p:controls>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2" descr="C:\Documents and Settings\jcarcher\Local Settings\Temporary Internet Files\Content.IE5\39RIFKD5\MCj04414980000[1].png"/>
          <p:cNvPicPr>
            <a:picLocks noGrp="1" noChangeAspect="1" noChangeArrowheads="1"/>
          </p:cNvPicPr>
          <p:nvPr>
            <p:ph idx="1"/>
          </p:nvPr>
        </p:nvPicPr>
        <p:blipFill>
          <a:blip r:embed="rId2" cstate="print"/>
          <a:srcRect/>
          <a:stretch>
            <a:fillRect/>
          </a:stretch>
        </p:blipFill>
        <p:spPr bwMode="auto">
          <a:xfrm>
            <a:off x="2743200" y="2034610"/>
            <a:ext cx="3276371" cy="327637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1600" i="1" dirty="0" smtClean="0"/>
              <a:t>PEIR</a:t>
            </a:r>
            <a:r>
              <a:rPr lang="en-US" sz="1600" dirty="0" smtClean="0"/>
              <a:t>. Web. 08 Feb. 2010. </a:t>
            </a:r>
            <a:r>
              <a:rPr lang="en-US" sz="1600" dirty="0" smtClean="0">
                <a:hlinkClick r:id="rId2"/>
              </a:rPr>
              <a:t>http://peir.cens.ucla.edu/</a:t>
            </a:r>
            <a:endParaRPr lang="en-US" sz="1600" dirty="0" smtClean="0"/>
          </a:p>
          <a:p>
            <a:endParaRPr lang="en-US" sz="1600" dirty="0" smtClean="0"/>
          </a:p>
          <a:p>
            <a:r>
              <a:rPr lang="en-US" sz="1600" i="1" dirty="0" smtClean="0"/>
              <a:t>Urban Sensing</a:t>
            </a:r>
            <a:r>
              <a:rPr lang="en-US" sz="1600" dirty="0" smtClean="0"/>
              <a:t>. Web. 08 Feb. 2010. </a:t>
            </a:r>
            <a:r>
              <a:rPr lang="en-US" sz="1600" dirty="0" smtClean="0">
                <a:hlinkClick r:id="rId3"/>
              </a:rPr>
              <a:t>http://urban.cens.ucla.edu/</a:t>
            </a:r>
            <a:endParaRPr lang="en-US" sz="1600" dirty="0" smtClean="0"/>
          </a:p>
          <a:p>
            <a:endParaRPr lang="en-US" sz="1600" dirty="0" smtClean="0"/>
          </a:p>
          <a:p>
            <a:r>
              <a:rPr lang="en-US" sz="1600" dirty="0" smtClean="0"/>
              <a:t>"Program helps kids find their carbon impact." </a:t>
            </a:r>
            <a:r>
              <a:rPr lang="en-US" sz="1600" i="1" dirty="0" smtClean="0"/>
              <a:t>San Francisco Bay Area News, Sports, Business, Entertainment, Classifieds: </a:t>
            </a:r>
            <a:r>
              <a:rPr lang="en-US" sz="1600" i="1" dirty="0" err="1" smtClean="0"/>
              <a:t>SFGate</a:t>
            </a:r>
            <a:r>
              <a:rPr lang="en-US" sz="1600" dirty="0" smtClean="0"/>
              <a:t>. Web. 08 Feb. 2010. </a:t>
            </a:r>
            <a:r>
              <a:rPr lang="en-US" sz="1600" dirty="0" smtClean="0">
                <a:hlinkClick r:id="rId4"/>
              </a:rPr>
              <a:t>http://www.sfgate.com/cgi-bin/article.cgi?f=/c/a/2009/04/06/BUHM16SDAE.DTL</a:t>
            </a:r>
            <a:endParaRPr lang="en-US" sz="1600" dirty="0" smtClean="0"/>
          </a:p>
          <a:p>
            <a:endParaRPr lang="en-US" sz="1600" dirty="0" smtClean="0"/>
          </a:p>
          <a:p>
            <a:r>
              <a:rPr lang="en-US" sz="1600" dirty="0" err="1" smtClean="0"/>
              <a:t>Mun</a:t>
            </a:r>
            <a:r>
              <a:rPr lang="en-US" sz="1600" dirty="0" smtClean="0"/>
              <a:t>, M., Reddy, S., </a:t>
            </a:r>
            <a:r>
              <a:rPr lang="en-US" sz="1600" dirty="0" err="1" smtClean="0"/>
              <a:t>Shilton</a:t>
            </a:r>
            <a:r>
              <a:rPr lang="en-US" sz="1600" dirty="0" smtClean="0"/>
              <a:t>, K., </a:t>
            </a:r>
            <a:r>
              <a:rPr lang="en-US" sz="1600" dirty="0" err="1" smtClean="0"/>
              <a:t>Yau</a:t>
            </a:r>
            <a:r>
              <a:rPr lang="en-US" sz="1600" dirty="0" smtClean="0"/>
              <a:t>, N., Burke, J., </a:t>
            </a:r>
            <a:r>
              <a:rPr lang="en-US" sz="1600" dirty="0" err="1" smtClean="0"/>
              <a:t>Estrin</a:t>
            </a:r>
            <a:r>
              <a:rPr lang="en-US" sz="1600" dirty="0" smtClean="0"/>
              <a:t>, D., Hansen, M., Howard, E., West, R., and </a:t>
            </a:r>
            <a:r>
              <a:rPr lang="en-US" sz="1600" dirty="0" err="1" smtClean="0"/>
              <a:t>Boda</a:t>
            </a:r>
            <a:r>
              <a:rPr lang="en-US" sz="1600" dirty="0" smtClean="0"/>
              <a:t>, P. 2009. PEIR, the personal environmental impact report, as a platform for participatory sensing systems research. In Proceedings of the 7th international Conference on Mobile Systems, Applications, and Services (KrakÃ³w, Poland, June 22 - 25, 2009). </a:t>
            </a:r>
            <a:r>
              <a:rPr lang="en-US" sz="1600" dirty="0" err="1" smtClean="0"/>
              <a:t>MobiSys</a:t>
            </a:r>
            <a:r>
              <a:rPr lang="en-US" sz="1600" dirty="0" smtClean="0"/>
              <a:t> '09. ACM, New York, NY</a:t>
            </a:r>
          </a:p>
          <a:p>
            <a:endParaRPr lang="en-US" sz="1600" dirty="0" smtClean="0"/>
          </a:p>
          <a:p>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sz="3200" dirty="0" smtClean="0"/>
              <a:t>What is PEIR? </a:t>
            </a:r>
            <a:endParaRPr lang="en-US" sz="3200" dirty="0"/>
          </a:p>
        </p:txBody>
      </p:sp>
      <p:sp>
        <p:nvSpPr>
          <p:cNvPr id="3" name="Content Placeholder 2"/>
          <p:cNvSpPr>
            <a:spLocks noGrp="1"/>
          </p:cNvSpPr>
          <p:nvPr>
            <p:ph idx="1"/>
          </p:nvPr>
        </p:nvSpPr>
        <p:spPr>
          <a:xfrm>
            <a:off x="457200" y="1524000"/>
            <a:ext cx="8305800" cy="4525963"/>
          </a:xfrm>
        </p:spPr>
        <p:txBody>
          <a:bodyPr>
            <a:noAutofit/>
          </a:bodyPr>
          <a:lstStyle/>
          <a:p>
            <a:r>
              <a:rPr lang="en-US" sz="2000" dirty="0" smtClean="0"/>
              <a:t>PEIR - Personal Environmental Impact Report</a:t>
            </a:r>
          </a:p>
          <a:p>
            <a:endParaRPr lang="en-US" sz="2000" dirty="0" smtClean="0"/>
          </a:p>
          <a:p>
            <a:r>
              <a:rPr lang="en-US" sz="2000" dirty="0" smtClean="0"/>
              <a:t>“Mobile-to-web” app that allows you to use your GPS-equipped Smartphone to explore, measure and share your own environmental footprint and how the environment impacts you.</a:t>
            </a:r>
          </a:p>
          <a:p>
            <a:endParaRPr lang="en-US" sz="2000" dirty="0" smtClean="0"/>
          </a:p>
          <a:p>
            <a:r>
              <a:rPr lang="en-US" sz="2000" dirty="0" smtClean="0"/>
              <a:t>Uses location data that is regularly and securely uploaded from your mobile phone to create </a:t>
            </a:r>
            <a:r>
              <a:rPr lang="en-US" sz="2000" dirty="0" smtClean="0"/>
              <a:t>personalized </a:t>
            </a:r>
            <a:r>
              <a:rPr lang="en-US" sz="2000" dirty="0" smtClean="0"/>
              <a:t>report about your environmental impact and exposure.</a:t>
            </a:r>
          </a:p>
          <a:p>
            <a:endParaRPr lang="en-US" sz="2000" dirty="0" smtClean="0"/>
          </a:p>
          <a:p>
            <a:r>
              <a:rPr lang="en-US" sz="2000" dirty="0" smtClean="0"/>
              <a:t>Inspired by the Environmental Impact Reports (EIR’s) required for construction and public work projects.</a:t>
            </a:r>
          </a:p>
        </p:txBody>
      </p:sp>
      <p:pic>
        <p:nvPicPr>
          <p:cNvPr id="4" name="Picture 2"/>
          <p:cNvPicPr>
            <a:picLocks noChangeAspect="1" noChangeArrowheads="1"/>
          </p:cNvPicPr>
          <p:nvPr/>
        </p:nvPicPr>
        <p:blipFill>
          <a:blip r:embed="rId2" cstate="print"/>
          <a:srcRect/>
          <a:stretch>
            <a:fillRect/>
          </a:stretch>
        </p:blipFill>
        <p:spPr bwMode="auto">
          <a:xfrm>
            <a:off x="7239000" y="304800"/>
            <a:ext cx="1476375" cy="833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PEIR Goals</a:t>
            </a:r>
            <a:endParaRPr lang="en-US" dirty="0"/>
          </a:p>
        </p:txBody>
      </p:sp>
      <p:sp>
        <p:nvSpPr>
          <p:cNvPr id="3" name="Content Placeholder 2"/>
          <p:cNvSpPr>
            <a:spLocks noGrp="1"/>
          </p:cNvSpPr>
          <p:nvPr>
            <p:ph idx="1"/>
          </p:nvPr>
        </p:nvSpPr>
        <p:spPr>
          <a:xfrm>
            <a:off x="457200" y="1295400"/>
            <a:ext cx="8305800" cy="4525963"/>
          </a:xfrm>
        </p:spPr>
        <p:txBody>
          <a:bodyPr>
            <a:normAutofit/>
          </a:bodyPr>
          <a:lstStyle/>
          <a:p>
            <a:r>
              <a:rPr lang="en-US" sz="1800" dirty="0" smtClean="0"/>
              <a:t>Provide participants with near real-time feedback on their environmental impact and exposure.</a:t>
            </a:r>
          </a:p>
          <a:p>
            <a:endParaRPr lang="en-US" sz="1800" dirty="0" smtClean="0"/>
          </a:p>
          <a:p>
            <a:r>
              <a:rPr lang="en-US" sz="1800" dirty="0" smtClean="0"/>
              <a:t>Designed to bring specific environmental aspects of our personal lives to light.</a:t>
            </a:r>
          </a:p>
          <a:p>
            <a:endParaRPr lang="en-US" sz="1800" dirty="0" smtClean="0"/>
          </a:p>
          <a:p>
            <a:r>
              <a:rPr lang="en-US" sz="1800" dirty="0" smtClean="0"/>
              <a:t>Help people understand how they can reduce environmental impact by changing their daily behavior.</a:t>
            </a:r>
          </a:p>
          <a:p>
            <a:endParaRPr lang="en-US" sz="1800" dirty="0"/>
          </a:p>
        </p:txBody>
      </p:sp>
      <p:pic>
        <p:nvPicPr>
          <p:cNvPr id="3074" name="Picture 2"/>
          <p:cNvPicPr>
            <a:picLocks noChangeAspect="1" noChangeArrowheads="1"/>
          </p:cNvPicPr>
          <p:nvPr/>
        </p:nvPicPr>
        <p:blipFill>
          <a:blip r:embed="rId2" cstate="print"/>
          <a:srcRect/>
          <a:stretch>
            <a:fillRect/>
          </a:stretch>
        </p:blipFill>
        <p:spPr bwMode="auto">
          <a:xfrm>
            <a:off x="2209800" y="4038600"/>
            <a:ext cx="4648200" cy="261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&amp; Background</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000" dirty="0" smtClean="0"/>
              <a:t>Project collaboration between UCLA (University of California, Los Angeles) and Nokia researchers. Also sponsored by the National Science Foundation (NSF)</a:t>
            </a:r>
          </a:p>
          <a:p>
            <a:endParaRPr lang="en-US" sz="2000" dirty="0" smtClean="0"/>
          </a:p>
          <a:p>
            <a:r>
              <a:rPr lang="en-US" sz="2000" dirty="0" smtClean="0"/>
              <a:t>Under development for about a little over a year at UCLA.</a:t>
            </a:r>
          </a:p>
          <a:p>
            <a:pPr>
              <a:buNone/>
            </a:pPr>
            <a:endParaRPr lang="en-US" sz="2000" dirty="0" smtClean="0"/>
          </a:p>
          <a:p>
            <a:r>
              <a:rPr lang="en-US" sz="2000" dirty="0" smtClean="0"/>
              <a:t>PEIR has been running under “pilot production mode” since June 2008 with thirty trial users using the system periodically. </a:t>
            </a:r>
          </a:p>
          <a:p>
            <a:endParaRPr lang="en-US" sz="2000" dirty="0" smtClean="0"/>
          </a:p>
        </p:txBody>
      </p:sp>
      <p:pic>
        <p:nvPicPr>
          <p:cNvPr id="64518" name="Picture 6" descr="http://1.bp.blogspot.com/_d60_IaUMFYg/SY2yAnSjQPI/AAAAAAAAAG0/YIApDSxeObY/s400/Nokia_logo2.jpg"/>
          <p:cNvPicPr>
            <a:picLocks noChangeAspect="1" noChangeArrowheads="1"/>
          </p:cNvPicPr>
          <p:nvPr/>
        </p:nvPicPr>
        <p:blipFill>
          <a:blip r:embed="rId2" cstate="print"/>
          <a:srcRect t="32468" b="35065"/>
          <a:stretch>
            <a:fillRect/>
          </a:stretch>
        </p:blipFill>
        <p:spPr bwMode="auto">
          <a:xfrm>
            <a:off x="1295400" y="5257800"/>
            <a:ext cx="2133600" cy="533400"/>
          </a:xfrm>
          <a:prstGeom prst="rect">
            <a:avLst/>
          </a:prstGeom>
          <a:noFill/>
        </p:spPr>
      </p:pic>
      <p:pic>
        <p:nvPicPr>
          <p:cNvPr id="64520" name="Picture 8" descr="http://t2.gstatic.com/images?q=tbn:Tp4Wo0rimpmJRM:http://www.dentalbruins.org/images/ucla_logo.gif">
            <a:hlinkClick r:id="rId3"/>
          </p:cNvPr>
          <p:cNvPicPr>
            <a:picLocks noChangeAspect="1" noChangeArrowheads="1"/>
          </p:cNvPicPr>
          <p:nvPr/>
        </p:nvPicPr>
        <p:blipFill>
          <a:blip r:embed="rId4" cstate="print"/>
          <a:srcRect/>
          <a:stretch>
            <a:fillRect/>
          </a:stretch>
        </p:blipFill>
        <p:spPr bwMode="auto">
          <a:xfrm>
            <a:off x="5715000" y="5257800"/>
            <a:ext cx="1381125" cy="476250"/>
          </a:xfrm>
          <a:prstGeom prst="rect">
            <a:avLst/>
          </a:prstGeom>
          <a:noFill/>
        </p:spPr>
      </p:pic>
      <p:pic>
        <p:nvPicPr>
          <p:cNvPr id="64522" name="Picture 10" descr="http://www.cse.ohio-state.edu/mlss09/nsf_logo.jpg"/>
          <p:cNvPicPr>
            <a:picLocks noChangeAspect="1" noChangeArrowheads="1"/>
          </p:cNvPicPr>
          <p:nvPr/>
        </p:nvPicPr>
        <p:blipFill>
          <a:blip r:embed="rId5" cstate="print"/>
          <a:srcRect/>
          <a:stretch>
            <a:fillRect/>
          </a:stretch>
        </p:blipFill>
        <p:spPr bwMode="auto">
          <a:xfrm>
            <a:off x="3810000" y="4800600"/>
            <a:ext cx="1536700" cy="15367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PEIR Capabilities</a:t>
            </a:r>
            <a:endParaRPr lang="en-US" dirty="0"/>
          </a:p>
        </p:txBody>
      </p:sp>
      <p:sp>
        <p:nvSpPr>
          <p:cNvPr id="3" name="Content Placeholder 2"/>
          <p:cNvSpPr>
            <a:spLocks noGrp="1"/>
          </p:cNvSpPr>
          <p:nvPr>
            <p:ph idx="1"/>
          </p:nvPr>
        </p:nvSpPr>
        <p:spPr>
          <a:xfrm>
            <a:off x="457200" y="1570037"/>
            <a:ext cx="8153400" cy="4525963"/>
          </a:xfrm>
        </p:spPr>
        <p:txBody>
          <a:bodyPr>
            <a:noAutofit/>
          </a:bodyPr>
          <a:lstStyle/>
          <a:p>
            <a:r>
              <a:rPr lang="en-US" sz="1800" dirty="0" smtClean="0"/>
              <a:t>Uses the mobile phone’s GPS and cell towers to record and upload your location approximately every thirty seconds.</a:t>
            </a:r>
          </a:p>
          <a:p>
            <a:endParaRPr lang="en-US" sz="1800" dirty="0" smtClean="0"/>
          </a:p>
          <a:p>
            <a:r>
              <a:rPr lang="en-US" sz="1800" dirty="0" smtClean="0"/>
              <a:t>Based on your location trace, the system infers your activity (walking, staying still, driving) and logs it throughout the day.</a:t>
            </a:r>
          </a:p>
          <a:p>
            <a:endParaRPr lang="en-US" sz="1800" dirty="0" smtClean="0"/>
          </a:p>
          <a:p>
            <a:r>
              <a:rPr lang="en-US" sz="1800" dirty="0" smtClean="0"/>
              <a:t>PEIR maps this combination of location, time, and activity to regional air quality and weather data to calculate your personal carbon footprint and your exposure to fine particulate matter (PM 2.5) in the air</a:t>
            </a:r>
          </a:p>
          <a:p>
            <a:endParaRPr lang="en-US" sz="1800" dirty="0" smtClean="0"/>
          </a:p>
          <a:p>
            <a:r>
              <a:rPr lang="en-US" sz="1800" dirty="0" smtClean="0"/>
              <a:t>Results are </a:t>
            </a:r>
            <a:r>
              <a:rPr lang="en-US" sz="1800" dirty="0" smtClean="0"/>
              <a:t>presented to participants in an interactive graphical user interface (GUI).</a:t>
            </a:r>
          </a:p>
          <a:p>
            <a:endParaRPr lang="en-US" sz="1800" dirty="0" smtClean="0"/>
          </a:p>
          <a:p>
            <a:r>
              <a:rPr lang="en-US" sz="1800" dirty="0" smtClean="0"/>
              <a:t>Metrics can </a:t>
            </a:r>
            <a:r>
              <a:rPr lang="en-US" sz="1800" dirty="0" smtClean="0"/>
              <a:t>also be </a:t>
            </a:r>
            <a:r>
              <a:rPr lang="en-US" sz="1800" dirty="0" smtClean="0"/>
              <a:t>shared and compared with other users using a unique Facebook application.</a:t>
            </a:r>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PEIR Science</a:t>
            </a:r>
            <a:endParaRPr lang="en-US" dirty="0"/>
          </a:p>
        </p:txBody>
      </p:sp>
      <p:sp>
        <p:nvSpPr>
          <p:cNvPr id="3" name="Content Placeholder 2"/>
          <p:cNvSpPr>
            <a:spLocks noGrp="1"/>
          </p:cNvSpPr>
          <p:nvPr>
            <p:ph idx="1"/>
          </p:nvPr>
        </p:nvSpPr>
        <p:spPr>
          <a:xfrm>
            <a:off x="457200" y="1600200"/>
            <a:ext cx="8229600" cy="4525963"/>
          </a:xfrm>
        </p:spPr>
        <p:txBody>
          <a:bodyPr/>
          <a:lstStyle/>
          <a:p>
            <a:r>
              <a:rPr lang="en-US" sz="2000" dirty="0" smtClean="0"/>
              <a:t>The impact and exposure measures are computed record-by-record. Each record consists of the following:</a:t>
            </a:r>
          </a:p>
          <a:p>
            <a:endParaRPr lang="en-US" sz="1200" dirty="0" smtClean="0"/>
          </a:p>
          <a:p>
            <a:pPr lvl="1"/>
            <a:r>
              <a:rPr lang="en-US" sz="1600" dirty="0" smtClean="0"/>
              <a:t>Participant's system ID</a:t>
            </a:r>
          </a:p>
          <a:p>
            <a:pPr lvl="1"/>
            <a:r>
              <a:rPr lang="en-US" sz="1600" dirty="0" smtClean="0"/>
              <a:t>Vehicle Type</a:t>
            </a:r>
          </a:p>
          <a:p>
            <a:pPr lvl="1"/>
            <a:r>
              <a:rPr lang="en-US" sz="1600" dirty="0" smtClean="0"/>
              <a:t>Current location and speed (derived from a users GPS)</a:t>
            </a:r>
          </a:p>
          <a:p>
            <a:pPr lvl="1"/>
            <a:r>
              <a:rPr lang="en-US" sz="1600" dirty="0" smtClean="0"/>
              <a:t>Activity class.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Classification</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solidFill>
                  <a:srgbClr val="00B0F0"/>
                </a:solidFill>
              </a:rPr>
              <a:t>Multi-step activity classification</a:t>
            </a:r>
            <a:r>
              <a:rPr lang="en-US" dirty="0" smtClean="0"/>
              <a:t>:</a:t>
            </a:r>
          </a:p>
          <a:p>
            <a:pPr lvl="1"/>
            <a:r>
              <a:rPr lang="en-US" sz="2400" dirty="0" smtClean="0"/>
              <a:t>Filter out anomalous GPS points</a:t>
            </a:r>
          </a:p>
          <a:p>
            <a:pPr lvl="1"/>
            <a:r>
              <a:rPr lang="en-US" sz="2400" dirty="0" smtClean="0"/>
              <a:t>Match to verify if on a freeway.</a:t>
            </a:r>
          </a:p>
          <a:p>
            <a:pPr lvl="1"/>
            <a:r>
              <a:rPr lang="en-US" sz="2400" dirty="0" smtClean="0"/>
              <a:t>Calculate speed.</a:t>
            </a:r>
          </a:p>
          <a:p>
            <a:pPr lvl="1"/>
            <a:r>
              <a:rPr lang="en-US" sz="2400" dirty="0" smtClean="0"/>
              <a:t>Classify using decision tree.</a:t>
            </a:r>
          </a:p>
          <a:p>
            <a:pPr lvl="1"/>
            <a:r>
              <a:rPr lang="en-US" sz="2400" dirty="0" smtClean="0"/>
              <a:t>Classify using Hidden Markov Model.</a:t>
            </a:r>
          </a:p>
          <a:p>
            <a:pPr lvl="1"/>
            <a:r>
              <a:rPr lang="en-US" sz="2400" dirty="0" smtClean="0"/>
              <a:t>Classify trips: A traveling from one place to the other where a user stays for more than 10 min.</a:t>
            </a:r>
          </a:p>
          <a:p>
            <a:pPr lvl="1"/>
            <a:r>
              <a:rPr lang="en-US" sz="2400" dirty="0" smtClean="0"/>
              <a:t>Annotate trace with activity. (e.g. still, walk, drive). </a:t>
            </a:r>
            <a:endParaRPr lang="en-US" sz="2400" dirty="0"/>
          </a:p>
        </p:txBody>
      </p:sp>
      <p:pic>
        <p:nvPicPr>
          <p:cNvPr id="1028" name="Picture 4"/>
          <p:cNvPicPr>
            <a:picLocks noChangeAspect="1" noChangeArrowheads="1"/>
          </p:cNvPicPr>
          <p:nvPr/>
        </p:nvPicPr>
        <p:blipFill>
          <a:blip r:embed="rId2" cstate="print"/>
          <a:srcRect/>
          <a:stretch>
            <a:fillRect/>
          </a:stretch>
        </p:blipFill>
        <p:spPr bwMode="auto">
          <a:xfrm>
            <a:off x="6324600" y="914400"/>
            <a:ext cx="2533650"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Tracing</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000" dirty="0" smtClean="0"/>
              <a:t>Location traces are gathered from mobile phones using GPS and cell towers.</a:t>
            </a:r>
          </a:p>
          <a:p>
            <a:endParaRPr lang="en-US" sz="2000" dirty="0" smtClean="0"/>
          </a:p>
          <a:p>
            <a:r>
              <a:rPr lang="en-US" sz="2000" dirty="0" smtClean="0"/>
              <a:t>GPS records are sampled at approximately every 30 seconds </a:t>
            </a:r>
            <a:r>
              <a:rPr lang="en-US" sz="2000" dirty="0" smtClean="0"/>
              <a:t>.</a:t>
            </a:r>
            <a:endParaRPr lang="en-US" sz="2000" dirty="0" smtClean="0"/>
          </a:p>
          <a:p>
            <a:endParaRPr lang="en-US" sz="2000" dirty="0" smtClean="0"/>
          </a:p>
          <a:p>
            <a:r>
              <a:rPr lang="en-US" sz="2000" dirty="0" smtClean="0"/>
              <a:t>Based on these time-location traces, the PEIR system can assume your activities (walking, still, driving) and log them throughout the day.</a:t>
            </a:r>
            <a:endParaRPr lang="en-US" sz="2000" dirty="0"/>
          </a:p>
        </p:txBody>
      </p:sp>
      <p:pic>
        <p:nvPicPr>
          <p:cNvPr id="39938" name="Picture 2" descr="http://www.cameraphonesplaza.com/images/nokia_6110_navigator.jpg"/>
          <p:cNvPicPr>
            <a:picLocks noChangeAspect="1" noChangeArrowheads="1"/>
          </p:cNvPicPr>
          <p:nvPr/>
        </p:nvPicPr>
        <p:blipFill>
          <a:blip r:embed="rId2" cstate="print"/>
          <a:srcRect/>
          <a:stretch>
            <a:fillRect/>
          </a:stretch>
        </p:blipFill>
        <p:spPr bwMode="auto">
          <a:xfrm>
            <a:off x="3505200" y="4648200"/>
            <a:ext cx="2514600" cy="198024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733</TotalTime>
  <Words>1724</Words>
  <Application>Microsoft Office PowerPoint</Application>
  <PresentationFormat>On-screen Show (4:3)</PresentationFormat>
  <Paragraphs>198</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Technic</vt:lpstr>
      <vt:lpstr>Personal Environmental Impact Report</vt:lpstr>
      <vt:lpstr>Agenda </vt:lpstr>
      <vt:lpstr>What is PEIR? </vt:lpstr>
      <vt:lpstr>PEIR Goals</vt:lpstr>
      <vt:lpstr>History &amp; Background</vt:lpstr>
      <vt:lpstr>PEIR Capabilities</vt:lpstr>
      <vt:lpstr>PEIR Science</vt:lpstr>
      <vt:lpstr>Activity Classification</vt:lpstr>
      <vt:lpstr>Location Tracing</vt:lpstr>
      <vt:lpstr>Trace Correction </vt:lpstr>
      <vt:lpstr>Intersection-Based Map-Matching Algorithm</vt:lpstr>
      <vt:lpstr>Intersection w/ Nearest Road And Substitution Algorithm</vt:lpstr>
      <vt:lpstr>Map-Matching Example</vt:lpstr>
      <vt:lpstr>Comparison of Accuracy</vt:lpstr>
      <vt:lpstr>PEIR Science (Cont.)</vt:lpstr>
      <vt:lpstr>Carbon Impact</vt:lpstr>
      <vt:lpstr>Sensitive Site Impact</vt:lpstr>
      <vt:lpstr>Particulate Exposure</vt:lpstr>
      <vt:lpstr>Fast Food Exposure</vt:lpstr>
      <vt:lpstr>Slide 20</vt:lpstr>
      <vt:lpstr>Sharing PEIR Data</vt:lpstr>
      <vt:lpstr>Demo</vt:lpstr>
      <vt:lpstr>PEIR Participation</vt:lpstr>
      <vt:lpstr>Future Development</vt:lpstr>
      <vt:lpstr>Current Deployment Example</vt:lpstr>
      <vt:lpstr>Video</vt:lpstr>
      <vt:lpstr>Questions</vt:lpstr>
      <vt:lpstr>Resources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Environmental Impact Report</dc:title>
  <dc:creator> </dc:creator>
  <cp:lastModifiedBy> </cp:lastModifiedBy>
  <cp:revision>149</cp:revision>
  <dcterms:created xsi:type="dcterms:W3CDTF">2010-02-08T03:02:26Z</dcterms:created>
  <dcterms:modified xsi:type="dcterms:W3CDTF">2010-02-10T03:42:25Z</dcterms:modified>
</cp:coreProperties>
</file>