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7" r:id="rId3"/>
    <p:sldId id="299" r:id="rId4"/>
    <p:sldId id="334" r:id="rId5"/>
    <p:sldId id="370" r:id="rId6"/>
    <p:sldId id="371" r:id="rId7"/>
    <p:sldId id="372" r:id="rId8"/>
    <p:sldId id="373" r:id="rId9"/>
    <p:sldId id="374" r:id="rId10"/>
    <p:sldId id="375" r:id="rId11"/>
    <p:sldId id="376" r:id="rId12"/>
    <p:sldId id="377" r:id="rId13"/>
    <p:sldId id="381" r:id="rId14"/>
    <p:sldId id="378" r:id="rId15"/>
    <p:sldId id="38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7"/>
    <p:penClr>
      <a:schemeClr val="tx1"/>
    </p:penClr>
  </p:showPr>
  <p:clrMru>
    <a:srgbClr val="006600"/>
    <a:srgbClr val="00CC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00" autoAdjust="0"/>
  </p:normalViewPr>
  <p:slideViewPr>
    <p:cSldViewPr>
      <p:cViewPr varScale="1">
        <p:scale>
          <a:sx n="57" d="100"/>
          <a:sy n="57" d="100"/>
        </p:scale>
        <p:origin x="-14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F7D498A-8AC0-4B19-9860-6967B89409F1}" type="datetimeFigureOut">
              <a:rPr lang="en-US"/>
              <a:pPr>
                <a:defRPr/>
              </a:pPr>
              <a:t>4/2/2010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A68A195-79F7-4780-A219-187B0A2657A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99CA010-B41D-410F-B22E-C946A2DFE9F9}" type="datetimeFigureOut">
              <a:rPr lang="en-US"/>
              <a:pPr>
                <a:defRPr/>
              </a:pPr>
              <a:t>4/2/2010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493FBA-F733-4BE3-8C07-E0816F3303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72B6C7-E3BC-4139-A7E1-EBC8F5774D3B}"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8218A-B42F-4B94-933F-B837DE9CBC38}"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6868C7-577F-4282-8252-2AC09D5FD6A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2AE1863-21B2-4A2B-988E-145DF41EF31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493FBA-F733-4BE3-8C07-E0816F33037A}"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276600"/>
            <a:ext cx="6400800" cy="1905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886E0B-9389-4E0B-84A1-D75B8EE1E0E2}" type="datetime1">
              <a:rPr lang="en-US"/>
              <a:pPr>
                <a:defRPr/>
              </a:pPr>
              <a:t>4/2/2010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B8471C72-38A9-48C5-99D5-5A4D55D026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472441-3E78-4F13-9443-E2A732903183}" type="datetime1">
              <a:rPr lang="en-US"/>
              <a:pPr>
                <a:defRPr/>
              </a:pPr>
              <a:t>4/2/2010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CC53C570-4330-4AFF-B3CE-43BF28DE80B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267E30-6EBB-484F-A710-47AF82DFD0C0}" type="datetime1">
              <a:rPr lang="en-US"/>
              <a:pPr>
                <a:defRPr/>
              </a:pPr>
              <a:t>4/2/2010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9C1E4A3A-7512-4FBA-92D2-90FCE3E4532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543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381000" y="1295400"/>
            <a:ext cx="7543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8CAF7E-F29C-4B85-AE3D-5ABFBB3FEAAA}" type="datetime1">
              <a:rPr lang="en-US"/>
              <a:pPr>
                <a:defRPr/>
              </a:pPr>
              <a:t>4/2/2010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2A61B6BC-E172-4465-A809-474B7E7A241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762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295400"/>
            <a:ext cx="36957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229100" y="1295400"/>
            <a:ext cx="36957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633788"/>
            <a:ext cx="36957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229100" y="3633788"/>
            <a:ext cx="36957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p:spPr>
        <p:txBody>
          <a:bodyPr/>
          <a:lstStyle>
            <a:lvl1pPr>
              <a:defRPr smtClean="0"/>
            </a:lvl1pPr>
          </a:lstStyle>
          <a:p>
            <a:pPr>
              <a:defRPr/>
            </a:pPr>
            <a:fld id="{88892332-82C3-46B9-B843-859C9B7A8D84}" type="datetime1">
              <a:rPr lang="en-US"/>
              <a:pPr>
                <a:defRPr/>
              </a:pPr>
              <a:t>4/2/2010</a:t>
            </a:fld>
            <a:endParaRPr lang="en-US"/>
          </a:p>
        </p:txBody>
      </p:sp>
      <p:sp>
        <p:nvSpPr>
          <p:cNvPr id="8" name="Footer Placeholder 7"/>
          <p:cNvSpPr>
            <a:spLocks noGrp="1"/>
          </p:cNvSpPr>
          <p:nvPr>
            <p:ph type="ftr" sz="quarter" idx="11"/>
          </p:nvPr>
        </p:nvSpPr>
        <p:spPr>
          <a:xfrm>
            <a:off x="2819400" y="6356350"/>
            <a:ext cx="2895600" cy="365125"/>
          </a:xfrm>
        </p:spPr>
        <p:txBody>
          <a:bodyPr/>
          <a:lstStyle>
            <a:lvl1pPr>
              <a:defRPr/>
            </a:lvl1pPr>
          </a:lstStyle>
          <a:p>
            <a:endParaRPr lang="en-US"/>
          </a:p>
        </p:txBody>
      </p:sp>
      <p:sp>
        <p:nvSpPr>
          <p:cNvPr id="9" name="Slide Number Placeholder 8"/>
          <p:cNvSpPr>
            <a:spLocks noGrp="1"/>
          </p:cNvSpPr>
          <p:nvPr>
            <p:ph type="sldNum" sz="quarter" idx="12"/>
          </p:nvPr>
        </p:nvSpPr>
        <p:spPr>
          <a:xfrm>
            <a:off x="2743200" y="6324600"/>
            <a:ext cx="2133600" cy="365125"/>
          </a:xfrm>
        </p:spPr>
        <p:txBody>
          <a:bodyPr/>
          <a:lstStyle>
            <a:lvl1pPr>
              <a:defRPr smtClean="0"/>
            </a:lvl1pPr>
          </a:lstStyle>
          <a:p>
            <a:pPr>
              <a:defRPr/>
            </a:pPr>
            <a:fld id="{8CA3AE19-B1CC-4FA8-9E04-416E04DE985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76200"/>
            <a:ext cx="75438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p:spPr>
        <p:txBody>
          <a:bodyPr/>
          <a:lstStyle>
            <a:lvl1pPr>
              <a:defRPr smtClean="0"/>
            </a:lvl1pPr>
          </a:lstStyle>
          <a:p>
            <a:pPr>
              <a:defRPr/>
            </a:pPr>
            <a:fld id="{5221F90E-3CA0-4476-BAFE-A06FF5FD6513}" type="datetime1">
              <a:rPr lang="en-US"/>
              <a:pPr>
                <a:defRPr/>
              </a:pPr>
              <a:t>4/2/2010</a:t>
            </a:fld>
            <a:endParaRPr lang="en-US"/>
          </a:p>
        </p:txBody>
      </p:sp>
      <p:sp>
        <p:nvSpPr>
          <p:cNvPr id="4" name="Footer Placeholder 3"/>
          <p:cNvSpPr>
            <a:spLocks noGrp="1"/>
          </p:cNvSpPr>
          <p:nvPr>
            <p:ph type="ftr" sz="quarter" idx="11"/>
          </p:nvPr>
        </p:nvSpPr>
        <p:spPr>
          <a:xfrm>
            <a:off x="2819400" y="6356350"/>
            <a:ext cx="2895600" cy="365125"/>
          </a:xfrm>
        </p:spPr>
        <p:txBody>
          <a:bodyPr/>
          <a:lstStyle>
            <a:lvl1pPr>
              <a:defRPr/>
            </a:lvl1pPr>
          </a:lstStyle>
          <a:p>
            <a:endParaRPr lang="en-US"/>
          </a:p>
        </p:txBody>
      </p:sp>
      <p:sp>
        <p:nvSpPr>
          <p:cNvPr id="5" name="Slide Number Placeholder 4"/>
          <p:cNvSpPr>
            <a:spLocks noGrp="1"/>
          </p:cNvSpPr>
          <p:nvPr>
            <p:ph type="sldNum" sz="quarter" idx="12"/>
          </p:nvPr>
        </p:nvSpPr>
        <p:spPr>
          <a:xfrm>
            <a:off x="2743200" y="6324600"/>
            <a:ext cx="2133600" cy="365125"/>
          </a:xfrm>
        </p:spPr>
        <p:txBody>
          <a:bodyPr/>
          <a:lstStyle>
            <a:lvl1pPr>
              <a:defRPr smtClean="0"/>
            </a:lvl1pPr>
          </a:lstStyle>
          <a:p>
            <a:pPr>
              <a:defRPr/>
            </a:pPr>
            <a:fld id="{07A369C3-7FD5-4B75-93D5-786FBD04542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3695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1295400"/>
            <a:ext cx="3695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F0C0A87D-352D-4A68-BD0C-BA48CC1B2D25}" type="datetime1">
              <a:rPr lang="en-US"/>
              <a:pPr>
                <a:defRPr/>
              </a:pPr>
              <a:t>4/2/2010</a:t>
            </a:fld>
            <a:endParaRPr lang="en-US"/>
          </a:p>
        </p:txBody>
      </p:sp>
      <p:sp>
        <p:nvSpPr>
          <p:cNvPr id="6" name="Footer Placeholder 5"/>
          <p:cNvSpPr>
            <a:spLocks noGrp="1"/>
          </p:cNvSpPr>
          <p:nvPr>
            <p:ph type="ftr" sz="quarter" idx="11"/>
          </p:nvPr>
        </p:nvSpPr>
        <p:spPr>
          <a:xfrm>
            <a:off x="2819400" y="6356350"/>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a:xfrm>
            <a:off x="2743200" y="6324600"/>
            <a:ext cx="2133600" cy="365125"/>
          </a:xfrm>
        </p:spPr>
        <p:txBody>
          <a:bodyPr/>
          <a:lstStyle>
            <a:lvl1pPr>
              <a:defRPr smtClean="0"/>
            </a:lvl1pPr>
          </a:lstStyle>
          <a:p>
            <a:pPr>
              <a:defRPr/>
            </a:pPr>
            <a:fld id="{E26EF904-888E-44E4-B374-BBEA269BB1B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3695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229100" y="1295400"/>
            <a:ext cx="3695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C2804A23-E24B-4057-B682-1F263D78B547}" type="datetime1">
              <a:rPr lang="en-US"/>
              <a:pPr>
                <a:defRPr/>
              </a:pPr>
              <a:t>4/2/2010</a:t>
            </a:fld>
            <a:endParaRPr lang="en-US"/>
          </a:p>
        </p:txBody>
      </p:sp>
      <p:sp>
        <p:nvSpPr>
          <p:cNvPr id="6" name="Footer Placeholder 5"/>
          <p:cNvSpPr>
            <a:spLocks noGrp="1"/>
          </p:cNvSpPr>
          <p:nvPr>
            <p:ph type="ftr" sz="quarter" idx="11"/>
          </p:nvPr>
        </p:nvSpPr>
        <p:spPr>
          <a:xfrm>
            <a:off x="2819400" y="6356350"/>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a:xfrm>
            <a:off x="2743200" y="6324600"/>
            <a:ext cx="2133600" cy="365125"/>
          </a:xfrm>
        </p:spPr>
        <p:txBody>
          <a:bodyPr/>
          <a:lstStyle>
            <a:lvl1pPr>
              <a:defRPr smtClean="0"/>
            </a:lvl1pPr>
          </a:lstStyle>
          <a:p>
            <a:pPr>
              <a:defRPr/>
            </a:pPr>
            <a:fld id="{83F895A2-5106-4DD1-87D2-5597EC24551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371600"/>
            <a:ext cx="8458200" cy="4754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EE93366-FAE1-4E16-AE21-7B6ED010CF1D}" type="datetime1">
              <a:rPr lang="en-US"/>
              <a:pPr>
                <a:defRPr/>
              </a:pPr>
              <a:t>4/2/2010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72312369-AA9F-4FC8-BE8A-866FB4F2D63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B14340-2F6B-40F0-847A-392617058A7E}" type="datetime1">
              <a:rPr lang="en-US"/>
              <a:pPr>
                <a:defRPr/>
              </a:pPr>
              <a:t>4/2/2010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155AB570-9270-4E0B-8DF9-CE1A628BB77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F4684A-243D-4309-82FA-5F12330555B3}" type="datetime1">
              <a:rPr lang="en-US"/>
              <a:pPr>
                <a:defRPr/>
              </a:pPr>
              <a:t>4/2/2010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2FBB7010-1013-486D-96D1-75DD0C04D9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675540-1F7E-4277-A6F1-6CB1704A8E62}" type="datetime1">
              <a:rPr lang="en-US"/>
              <a:pPr>
                <a:defRPr/>
              </a:pPr>
              <a:t>4/2/2010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pPr>
              <a:defRPr/>
            </a:pPr>
            <a:fld id="{4D415149-C9B6-45EC-BA05-C6EC21A6979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3FEEB2-C8A4-41B7-B8AA-BB0C46FAE23B}" type="datetime1">
              <a:rPr lang="en-US"/>
              <a:pPr>
                <a:defRPr/>
              </a:pPr>
              <a:t>4/2/2010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20BC0992-C0D7-4260-9BBA-CDFBFFFF2F2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6A5A29-B8F4-48E7-9171-B4909B1CDCFE}" type="datetime1">
              <a:rPr lang="en-US"/>
              <a:pPr>
                <a:defRPr/>
              </a:pPr>
              <a:t>4/2/2010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pPr>
              <a:defRPr/>
            </a:pPr>
            <a:fld id="{49E46630-4A90-448D-8664-18C6C2F4A15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FDFA3A-9469-4772-A973-95FF6C3529B7}" type="datetime1">
              <a:rPr lang="en-US"/>
              <a:pPr>
                <a:defRPr/>
              </a:pPr>
              <a:t>4/2/2010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3E4795A4-7218-44FE-9AE3-7A57BDDFB14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F92B01-2217-4569-A77D-F17EB133F297}" type="datetime1">
              <a:rPr lang="en-US"/>
              <a:pPr>
                <a:defRPr/>
              </a:pPr>
              <a:t>4/2/2010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611A9B44-DD72-4840-840C-D8D19D72D47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 y="762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1000" y="1295400"/>
            <a:ext cx="7543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5A25EEB-0B3D-45E9-9E25-C6047066CCC5}" type="datetime1">
              <a:rPr lang="en-US"/>
              <a:pPr>
                <a:defRPr/>
              </a:pPr>
              <a:t>4/2/2010</a:t>
            </a:fld>
            <a:endParaRPr lang="en-US"/>
          </a:p>
        </p:txBody>
      </p:sp>
      <p:sp>
        <p:nvSpPr>
          <p:cNvPr id="5" name="Footer Placeholder 4"/>
          <p:cNvSpPr>
            <a:spLocks noGrp="1"/>
          </p:cNvSpPr>
          <p:nvPr>
            <p:ph type="ftr" sz="quarter" idx="3"/>
          </p:nvPr>
        </p:nvSpPr>
        <p:spPr>
          <a:xfrm>
            <a:off x="28194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2743200" y="6324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8BA95A83-EEA5-4B99-B014-49B9D1C1C7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hyperlink" Target="mailto:michael.glus@knights.ucf.edu" TargetMode="External"/><Relationship Id="rId2" Type="http://schemas.openxmlformats.org/officeDocument/2006/relationships/slideLayout" Target="../slideLayouts/slideLayout12.xml"/><Relationship Id="rId1" Type="http://schemas.openxmlformats.org/officeDocument/2006/relationships/audio" Target="../media/audio15.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z="3200" dirty="0" smtClean="0"/>
              <a:t>Security and Privacy Issues in Wireless Communication</a:t>
            </a:r>
          </a:p>
        </p:txBody>
      </p:sp>
      <p:sp>
        <p:nvSpPr>
          <p:cNvPr id="3075" name="Subtitle 2"/>
          <p:cNvSpPr>
            <a:spLocks noGrp="1"/>
          </p:cNvSpPr>
          <p:nvPr>
            <p:ph type="subTitle" idx="1"/>
          </p:nvPr>
        </p:nvSpPr>
        <p:spPr>
          <a:xfrm>
            <a:off x="1371600" y="3124200"/>
            <a:ext cx="6400800" cy="2057400"/>
          </a:xfrm>
        </p:spPr>
        <p:txBody>
          <a:bodyPr/>
          <a:lstStyle/>
          <a:p>
            <a:pPr eaLnBrk="1" hangingPunct="1">
              <a:lnSpc>
                <a:spcPct val="90000"/>
              </a:lnSpc>
              <a:spcBef>
                <a:spcPct val="20000"/>
              </a:spcBef>
            </a:pPr>
            <a:r>
              <a:rPr lang="en-US" sz="3000" dirty="0" smtClean="0">
                <a:solidFill>
                  <a:schemeClr val="tx1"/>
                </a:solidFill>
              </a:rPr>
              <a:t>By: Michael Glus, MSEE</a:t>
            </a:r>
          </a:p>
          <a:p>
            <a:pPr eaLnBrk="1" hangingPunct="1">
              <a:lnSpc>
                <a:spcPct val="90000"/>
              </a:lnSpc>
              <a:spcBef>
                <a:spcPct val="20000"/>
              </a:spcBef>
            </a:pPr>
            <a:endParaRPr lang="en-US" sz="3000" dirty="0" smtClean="0">
              <a:solidFill>
                <a:schemeClr val="tx1"/>
              </a:solidFill>
            </a:endParaRPr>
          </a:p>
          <a:p>
            <a:pPr eaLnBrk="1" hangingPunct="1">
              <a:lnSpc>
                <a:spcPct val="90000"/>
              </a:lnSpc>
              <a:spcBef>
                <a:spcPct val="20000"/>
              </a:spcBef>
            </a:pPr>
            <a:endParaRPr lang="en-US" sz="3000" dirty="0" smtClean="0">
              <a:solidFill>
                <a:schemeClr val="tx1"/>
              </a:solidFill>
            </a:endParaRPr>
          </a:p>
          <a:p>
            <a:pPr eaLnBrk="1" hangingPunct="1">
              <a:lnSpc>
                <a:spcPct val="90000"/>
              </a:lnSpc>
              <a:spcBef>
                <a:spcPct val="20000"/>
              </a:spcBef>
            </a:pPr>
            <a:r>
              <a:rPr lang="en-US" sz="3000" dirty="0" smtClean="0">
                <a:solidFill>
                  <a:schemeClr val="tx1"/>
                </a:solidFill>
              </a:rPr>
              <a:t>EEL 6788</a:t>
            </a:r>
          </a:p>
        </p:txBody>
      </p:sp>
      <p:sp>
        <p:nvSpPr>
          <p:cNvPr id="6" name="Slide Number Placeholder 5"/>
          <p:cNvSpPr>
            <a:spLocks noGrp="1"/>
          </p:cNvSpPr>
          <p:nvPr>
            <p:ph type="sldNum" sz="quarter" idx="12"/>
          </p:nvPr>
        </p:nvSpPr>
        <p:spPr/>
        <p:txBody>
          <a:bodyPr/>
          <a:lstStyle/>
          <a:p>
            <a:pPr>
              <a:defRPr/>
            </a:pPr>
            <a:fld id="{E3C7AF7A-2F51-4181-BB65-8F5430D8B5B2}" type="slidenum">
              <a:rPr lang="en-US"/>
              <a:pPr>
                <a:defRPr/>
              </a:pPr>
              <a:t>1</a:t>
            </a:fld>
            <a:endParaRPr lang="en-US"/>
          </a:p>
        </p:txBody>
      </p:sp>
      <p:sp>
        <p:nvSpPr>
          <p:cNvPr id="4" name="Slide Number Placeholder 3"/>
          <p:cNvSpPr txBox="1">
            <a:spLocks noGrp="1"/>
          </p:cNvSpPr>
          <p:nvPr/>
        </p:nvSpPr>
        <p:spPr>
          <a:xfrm>
            <a:off x="2743200" y="6324600"/>
            <a:ext cx="2133600" cy="365125"/>
          </a:xfrm>
          <a:prstGeom prst="rect">
            <a:avLst/>
          </a:prstGeom>
          <a:noFill/>
        </p:spPr>
        <p:txBody>
          <a:bodyPr anchor="ctr"/>
          <a:lstStyle/>
          <a:p>
            <a:pPr algn="r" fontAlgn="auto">
              <a:spcBef>
                <a:spcPts val="0"/>
              </a:spcBef>
              <a:spcAft>
                <a:spcPts val="0"/>
              </a:spcAft>
              <a:defRPr/>
            </a:pPr>
            <a:fld id="{1D101182-372A-4558-8AA6-8D40A60750DE}" type="slidenum">
              <a:rPr lang="en-US" sz="1200">
                <a:latin typeface="+mn-lt"/>
                <a:cs typeface="+mn-cs"/>
              </a:rPr>
              <a:pPr algn="r" fontAlgn="auto">
                <a:spcBef>
                  <a:spcPts val="0"/>
                </a:spcBef>
                <a:spcAft>
                  <a:spcPts val="0"/>
                </a:spcAft>
                <a:defRPr/>
              </a:pPr>
              <a:t>1</a:t>
            </a:fld>
            <a:endParaRPr lang="en-US" sz="1200" dirty="0">
              <a:latin typeface="+mn-lt"/>
              <a:cs typeface="+mn-cs"/>
            </a:endParaRPr>
          </a:p>
        </p:txBody>
      </p:sp>
      <p:pic>
        <p:nvPicPr>
          <p:cNvPr id="9" name="~PP548.WAV">
            <a:hlinkClick r:id="" action="ppaction://media"/>
          </p:cNvPr>
          <p:cNvPicPr>
            <a:picLocks noRot="1" noChangeAspect="1"/>
          </p:cNvPicPr>
          <p:nvPr>
            <a:wavAudioFile r:embed="rId1" name="~PP548.WAV"/>
          </p:nvPr>
        </p:nvPicPr>
        <p:blipFill>
          <a:blip r:embed="rId4" cstate="print"/>
          <a:stretch>
            <a:fillRect/>
          </a:stretch>
        </p:blipFill>
        <p:spPr>
          <a:xfrm>
            <a:off x="8702675" y="6416675"/>
            <a:ext cx="304800" cy="304800"/>
          </a:xfrm>
          <a:prstGeom prst="rect">
            <a:avLst/>
          </a:prstGeom>
        </p:spPr>
      </p:pic>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p:nvPr>
        </p:nvSpPr>
        <p:spPr/>
        <p:txBody>
          <a:bodyPr/>
          <a:lstStyle/>
          <a:p>
            <a:r>
              <a:rPr lang="en-US" dirty="0" smtClean="0"/>
              <a:t>Receiver Location Protection</a:t>
            </a:r>
          </a:p>
        </p:txBody>
      </p:sp>
      <p:sp>
        <p:nvSpPr>
          <p:cNvPr id="156675" name="Rectangle 3"/>
          <p:cNvSpPr>
            <a:spLocks noGrp="1"/>
          </p:cNvSpPr>
          <p:nvPr>
            <p:ph idx="1"/>
          </p:nvPr>
        </p:nvSpPr>
        <p:spPr/>
        <p:txBody>
          <a:bodyPr/>
          <a:lstStyle/>
          <a:p>
            <a:pPr>
              <a:lnSpc>
                <a:spcPct val="90000"/>
              </a:lnSpc>
            </a:pPr>
            <a:r>
              <a:rPr lang="en-US" dirty="0" smtClean="0"/>
              <a:t>Concealing the receiver location is paramount in a sensor network.  </a:t>
            </a:r>
          </a:p>
          <a:p>
            <a:pPr>
              <a:lnSpc>
                <a:spcPct val="90000"/>
              </a:lnSpc>
            </a:pPr>
            <a:r>
              <a:rPr lang="en-US" dirty="0" smtClean="0"/>
              <a:t>Standard routing protocols generally choose shortest path to conserve energy and computing power</a:t>
            </a:r>
          </a:p>
          <a:p>
            <a:pPr>
              <a:lnSpc>
                <a:spcPct val="90000"/>
              </a:lnSpc>
            </a:pPr>
            <a:r>
              <a:rPr lang="en-US" dirty="0" smtClean="0"/>
              <a:t>A proposed solution is to random routing path complemented with fake packet injection</a:t>
            </a:r>
          </a:p>
        </p:txBody>
      </p:sp>
      <p:sp>
        <p:nvSpPr>
          <p:cNvPr id="5" name="Slide Number Placeholder 5"/>
          <p:cNvSpPr>
            <a:spLocks noGrp="1"/>
          </p:cNvSpPr>
          <p:nvPr>
            <p:ph type="sldNum" sz="quarter" idx="12"/>
          </p:nvPr>
        </p:nvSpPr>
        <p:spPr/>
        <p:txBody>
          <a:bodyPr/>
          <a:lstStyle/>
          <a:p>
            <a:pPr>
              <a:defRPr/>
            </a:pPr>
            <a:fld id="{5AA05D29-F7A2-4530-A036-139B3427DF35}" type="slidenum">
              <a:rPr lang="en-US"/>
              <a:pPr>
                <a:defRPr/>
              </a:pPr>
              <a:t>10</a:t>
            </a:fld>
            <a:endParaRPr lang="en-US" dirty="0"/>
          </a:p>
        </p:txBody>
      </p:sp>
      <p:pic>
        <p:nvPicPr>
          <p:cNvPr id="6" name="~PP1334.WAV">
            <a:hlinkClick r:id="" action="ppaction://media"/>
          </p:cNvPr>
          <p:cNvPicPr>
            <a:picLocks noRot="1" noChangeAspect="1"/>
          </p:cNvPicPr>
          <p:nvPr>
            <a:wavAudioFile r:embed="rId1" name="~PP1334.WAV"/>
          </p:nvPr>
        </p:nvPicPr>
        <p:blipFill>
          <a:blip r:embed="rId3" cstate="print"/>
          <a:stretch>
            <a:fillRect/>
          </a:stretch>
        </p:blipFill>
        <p:spPr>
          <a:xfrm>
            <a:off x="8702675" y="6416675"/>
            <a:ext cx="304800" cy="304800"/>
          </a:xfrm>
          <a:prstGeom prst="rect">
            <a:avLst/>
          </a:prstGeom>
        </p:spPr>
      </p:pic>
    </p:spTree>
  </p:cSld>
  <p:clrMapOvr>
    <a:masterClrMapping/>
  </p:clrMapOvr>
  <p:transition advTm="14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p:nvPr>
        </p:nvSpPr>
        <p:spPr/>
        <p:txBody>
          <a:bodyPr/>
          <a:lstStyle/>
          <a:p>
            <a:r>
              <a:rPr lang="en-US" dirty="0" smtClean="0"/>
              <a:t>Source Location Protection</a:t>
            </a:r>
          </a:p>
        </p:txBody>
      </p:sp>
      <p:sp>
        <p:nvSpPr>
          <p:cNvPr id="157699" name="Rectangle 3"/>
          <p:cNvSpPr>
            <a:spLocks noGrp="1"/>
          </p:cNvSpPr>
          <p:nvPr>
            <p:ph idx="1"/>
          </p:nvPr>
        </p:nvSpPr>
        <p:spPr/>
        <p:txBody>
          <a:bodyPr/>
          <a:lstStyle/>
          <a:p>
            <a:r>
              <a:rPr lang="en-US" sz="2800" dirty="0" smtClean="0"/>
              <a:t>Source location protection is similar to concealing the receiver location</a:t>
            </a:r>
          </a:p>
          <a:p>
            <a:r>
              <a:rPr lang="en-US" sz="2800" dirty="0" smtClean="0"/>
              <a:t>One solution proposed was where packets were randomly forwarded to one node and then onto a mixing ring</a:t>
            </a:r>
          </a:p>
          <a:p>
            <a:r>
              <a:rPr lang="en-US" sz="2800" dirty="0" smtClean="0"/>
              <a:t>The mixing ring is a ring of nodes used to pass the packet a random number of times before passing the packet to the receiver</a:t>
            </a:r>
          </a:p>
          <a:p>
            <a:r>
              <a:rPr lang="en-US" sz="2800" dirty="0" smtClean="0"/>
              <a:t>This allows protection because an adversary would have a hard time figuring out where a packet came from (source)</a:t>
            </a:r>
          </a:p>
        </p:txBody>
      </p:sp>
      <p:sp>
        <p:nvSpPr>
          <p:cNvPr id="5" name="Slide Number Placeholder 5"/>
          <p:cNvSpPr>
            <a:spLocks noGrp="1"/>
          </p:cNvSpPr>
          <p:nvPr>
            <p:ph type="sldNum" sz="quarter" idx="12"/>
          </p:nvPr>
        </p:nvSpPr>
        <p:spPr/>
        <p:txBody>
          <a:bodyPr/>
          <a:lstStyle/>
          <a:p>
            <a:pPr>
              <a:defRPr/>
            </a:pPr>
            <a:fld id="{1F248810-8E88-49BF-9EB2-7E4875ABBADF}" type="slidenum">
              <a:rPr lang="en-US"/>
              <a:pPr>
                <a:defRPr/>
              </a:pPr>
              <a:t>11</a:t>
            </a:fld>
            <a:endParaRPr lang="en-US" dirty="0"/>
          </a:p>
        </p:txBody>
      </p:sp>
      <p:pic>
        <p:nvPicPr>
          <p:cNvPr id="6" name="~PP1323.WAV">
            <a:hlinkClick r:id="" action="ppaction://media"/>
          </p:cNvPr>
          <p:cNvPicPr>
            <a:picLocks noRot="1" noChangeAspect="1"/>
          </p:cNvPicPr>
          <p:nvPr>
            <a:wavAudioFile r:embed="rId1" name="~PP1323.WAV"/>
          </p:nvPr>
        </p:nvPicPr>
        <p:blipFill>
          <a:blip r:embed="rId3" cstate="print"/>
          <a:stretch>
            <a:fillRect/>
          </a:stretch>
        </p:blipFill>
        <p:spPr>
          <a:xfrm>
            <a:off x="8702675" y="6416675"/>
            <a:ext cx="304800" cy="304800"/>
          </a:xfrm>
          <a:prstGeom prst="rect">
            <a:avLst/>
          </a:prstGeom>
        </p:spPr>
      </p:pic>
    </p:spTree>
  </p:cSld>
  <p:clrMapOvr>
    <a:masterClrMapping/>
  </p:clrMapOvr>
  <p:transition advTm="13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p:txBody>
          <a:bodyPr/>
          <a:lstStyle/>
          <a:p>
            <a:r>
              <a:rPr lang="en-US" dirty="0" smtClean="0"/>
              <a:t>Source Location Protection</a:t>
            </a:r>
          </a:p>
        </p:txBody>
      </p:sp>
      <p:sp>
        <p:nvSpPr>
          <p:cNvPr id="158723" name="Rectangle 3"/>
          <p:cNvSpPr>
            <a:spLocks noGrp="1"/>
          </p:cNvSpPr>
          <p:nvPr>
            <p:ph idx="1"/>
          </p:nvPr>
        </p:nvSpPr>
        <p:spPr/>
        <p:txBody>
          <a:bodyPr/>
          <a:lstStyle/>
          <a:p>
            <a:pPr>
              <a:lnSpc>
                <a:spcPct val="90000"/>
              </a:lnSpc>
            </a:pPr>
            <a:r>
              <a:rPr lang="en-US" sz="2800" dirty="0" smtClean="0"/>
              <a:t>Another solution used for source location protection is a directed random walk</a:t>
            </a:r>
          </a:p>
          <a:p>
            <a:pPr>
              <a:lnSpc>
                <a:spcPct val="90000"/>
              </a:lnSpc>
            </a:pPr>
            <a:r>
              <a:rPr lang="en-US" sz="2800" dirty="0" smtClean="0"/>
              <a:t>A directed random walk uses the idea of levels</a:t>
            </a:r>
          </a:p>
          <a:p>
            <a:pPr>
              <a:lnSpc>
                <a:spcPct val="90000"/>
              </a:lnSpc>
            </a:pPr>
            <a:r>
              <a:rPr lang="en-US" sz="2800" dirty="0" smtClean="0"/>
              <a:t>A receiver node has level=0 before a packet arrives, once a packet arrives then the sender node has level=1 and the receiver node will have level=1 after it forwards it to the next node with equal probability</a:t>
            </a:r>
          </a:p>
          <a:p>
            <a:pPr>
              <a:lnSpc>
                <a:spcPct val="90000"/>
              </a:lnSpc>
            </a:pPr>
            <a:r>
              <a:rPr lang="en-US" sz="2800" dirty="0" smtClean="0"/>
              <a:t>This allows the packet to take a “walking” path to its final destination</a:t>
            </a:r>
          </a:p>
          <a:p>
            <a:pPr>
              <a:lnSpc>
                <a:spcPct val="90000"/>
              </a:lnSpc>
            </a:pPr>
            <a:r>
              <a:rPr lang="en-US" sz="2800" dirty="0" smtClean="0"/>
              <a:t>Since the next node selection is random, this idea protects the source location</a:t>
            </a:r>
          </a:p>
          <a:p>
            <a:pPr>
              <a:lnSpc>
                <a:spcPct val="90000"/>
              </a:lnSpc>
            </a:pPr>
            <a:endParaRPr lang="en-US" dirty="0" smtClean="0"/>
          </a:p>
        </p:txBody>
      </p:sp>
      <p:sp>
        <p:nvSpPr>
          <p:cNvPr id="5" name="Slide Number Placeholder 5"/>
          <p:cNvSpPr>
            <a:spLocks noGrp="1"/>
          </p:cNvSpPr>
          <p:nvPr>
            <p:ph type="sldNum" sz="quarter" idx="12"/>
          </p:nvPr>
        </p:nvSpPr>
        <p:spPr/>
        <p:txBody>
          <a:bodyPr/>
          <a:lstStyle/>
          <a:p>
            <a:pPr>
              <a:defRPr/>
            </a:pPr>
            <a:fld id="{159654AA-3304-4E2D-B002-26F2A3EDB44D}" type="slidenum">
              <a:rPr lang="en-US"/>
              <a:pPr>
                <a:defRPr/>
              </a:pPr>
              <a:t>12</a:t>
            </a:fld>
            <a:endParaRPr lang="en-US" dirty="0"/>
          </a:p>
        </p:txBody>
      </p:sp>
      <p:pic>
        <p:nvPicPr>
          <p:cNvPr id="6" name="~PP3289.WAV">
            <a:hlinkClick r:id="" action="ppaction://media"/>
          </p:cNvPr>
          <p:cNvPicPr>
            <a:picLocks noRot="1" noChangeAspect="1"/>
          </p:cNvPicPr>
          <p:nvPr>
            <a:wavAudioFile r:embed="rId1" name="~PP3289.WAV"/>
          </p:nvPr>
        </p:nvPicPr>
        <p:blipFill>
          <a:blip r:embed="rId3" cstate="print"/>
          <a:stretch>
            <a:fillRect/>
          </a:stretch>
        </p:blipFill>
        <p:spPr>
          <a:xfrm>
            <a:off x="8702675" y="6416675"/>
            <a:ext cx="304800" cy="304800"/>
          </a:xfrm>
          <a:prstGeom prst="rect">
            <a:avLst/>
          </a:prstGeom>
        </p:spPr>
      </p:pic>
    </p:spTree>
  </p:cSld>
  <p:clrMapOvr>
    <a:masterClrMapping/>
  </p:clrMapOvr>
  <p:transition advTm="6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Forward</a:t>
            </a:r>
            <a:endParaRPr lang="en-US" dirty="0"/>
          </a:p>
        </p:txBody>
      </p:sp>
      <p:sp>
        <p:nvSpPr>
          <p:cNvPr id="3" name="Content Placeholder 2"/>
          <p:cNvSpPr>
            <a:spLocks noGrp="1"/>
          </p:cNvSpPr>
          <p:nvPr>
            <p:ph idx="1"/>
          </p:nvPr>
        </p:nvSpPr>
        <p:spPr/>
        <p:txBody>
          <a:bodyPr/>
          <a:lstStyle/>
          <a:p>
            <a:r>
              <a:rPr lang="en-US" dirty="0" smtClean="0"/>
              <a:t>Network/Technology designers should work together with potential users to try to mitigate any security/privacy concerns</a:t>
            </a:r>
          </a:p>
          <a:p>
            <a:r>
              <a:rPr lang="en-US" dirty="0" smtClean="0"/>
              <a:t>A policy should be adopted to complement the technology, this way security and privacy can be assured </a:t>
            </a:r>
          </a:p>
          <a:p>
            <a:r>
              <a:rPr lang="en-US" dirty="0" smtClean="0"/>
              <a:t>This collaboration will lead to more robust systems and also more user friendly systems</a:t>
            </a:r>
            <a:endParaRPr lang="en-US" dirty="0"/>
          </a:p>
        </p:txBody>
      </p:sp>
      <p:sp>
        <p:nvSpPr>
          <p:cNvPr id="4" name="Slide Number Placeholder 3"/>
          <p:cNvSpPr>
            <a:spLocks noGrp="1"/>
          </p:cNvSpPr>
          <p:nvPr>
            <p:ph type="sldNum" sz="quarter" idx="12"/>
          </p:nvPr>
        </p:nvSpPr>
        <p:spPr/>
        <p:txBody>
          <a:bodyPr/>
          <a:lstStyle/>
          <a:p>
            <a:pPr>
              <a:defRPr/>
            </a:pPr>
            <a:fld id="{72312369-AA9F-4FC8-BE8A-866FB4F2D634}" type="slidenum">
              <a:rPr lang="en-US" smtClean="0"/>
              <a:pPr>
                <a:defRPr/>
              </a:pPr>
              <a:t>13</a:t>
            </a:fld>
            <a:endParaRPr lang="en-US" dirty="0"/>
          </a:p>
        </p:txBody>
      </p:sp>
      <p:pic>
        <p:nvPicPr>
          <p:cNvPr id="5" name="~PP2289.WAV">
            <a:hlinkClick r:id="" action="ppaction://media"/>
          </p:cNvPr>
          <p:cNvPicPr>
            <a:picLocks noRot="1" noChangeAspect="1"/>
          </p:cNvPicPr>
          <p:nvPr>
            <a:wavAudioFile r:embed="rId1" name="~PP2289.WAV"/>
          </p:nvPr>
        </p:nvPicPr>
        <p:blipFill>
          <a:blip r:embed="rId3" cstate="print"/>
          <a:stretch>
            <a:fillRect/>
          </a:stretch>
        </p:blipFill>
        <p:spPr>
          <a:xfrm>
            <a:off x="8702675" y="6416675"/>
            <a:ext cx="304800" cy="304800"/>
          </a:xfrm>
          <a:prstGeom prst="rect">
            <a:avLst/>
          </a:prstGeom>
        </p:spPr>
      </p:pic>
    </p:spTree>
  </p:cSld>
  <p:clrMapOvr>
    <a:masterClrMapping/>
  </p:clrMapOvr>
  <p:transition advTm="8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a:xfrm>
            <a:off x="381000" y="0"/>
            <a:ext cx="7543800" cy="1143000"/>
          </a:xfrm>
        </p:spPr>
        <p:txBody>
          <a:bodyPr/>
          <a:lstStyle/>
          <a:p>
            <a:r>
              <a:rPr lang="en-US" dirty="0" smtClean="0"/>
              <a:t>Conclusion</a:t>
            </a:r>
          </a:p>
        </p:txBody>
      </p:sp>
      <p:sp>
        <p:nvSpPr>
          <p:cNvPr id="159747" name="Rectangle 3"/>
          <p:cNvSpPr>
            <a:spLocks noGrp="1"/>
          </p:cNvSpPr>
          <p:nvPr>
            <p:ph idx="1"/>
          </p:nvPr>
        </p:nvSpPr>
        <p:spPr/>
        <p:txBody>
          <a:bodyPr/>
          <a:lstStyle/>
          <a:p>
            <a:pPr>
              <a:lnSpc>
                <a:spcPct val="80000"/>
              </a:lnSpc>
            </a:pPr>
            <a:r>
              <a:rPr lang="en-US" dirty="0" smtClean="0"/>
              <a:t>Security and privacy issues will continue to evolve as technology advances</a:t>
            </a:r>
          </a:p>
          <a:p>
            <a:pPr>
              <a:lnSpc>
                <a:spcPct val="80000"/>
              </a:lnSpc>
            </a:pPr>
            <a:r>
              <a:rPr lang="en-US" dirty="0" smtClean="0"/>
              <a:t>Network designers must take various potential threats into account </a:t>
            </a:r>
          </a:p>
          <a:p>
            <a:pPr>
              <a:lnSpc>
                <a:spcPct val="80000"/>
              </a:lnSpc>
            </a:pPr>
            <a:r>
              <a:rPr lang="en-US" dirty="0" smtClean="0"/>
              <a:t>The solutions presented provide a good baseline for network design, the main issues were highlighted</a:t>
            </a:r>
          </a:p>
          <a:p>
            <a:pPr>
              <a:lnSpc>
                <a:spcPct val="80000"/>
              </a:lnSpc>
            </a:pPr>
            <a:r>
              <a:rPr lang="en-US" dirty="0" smtClean="0"/>
              <a:t>More research will be conducted as different technologies are developed</a:t>
            </a:r>
          </a:p>
        </p:txBody>
      </p:sp>
      <p:sp>
        <p:nvSpPr>
          <p:cNvPr id="5" name="Slide Number Placeholder 5"/>
          <p:cNvSpPr>
            <a:spLocks noGrp="1"/>
          </p:cNvSpPr>
          <p:nvPr>
            <p:ph type="sldNum" sz="quarter" idx="12"/>
          </p:nvPr>
        </p:nvSpPr>
        <p:spPr/>
        <p:txBody>
          <a:bodyPr/>
          <a:lstStyle/>
          <a:p>
            <a:pPr>
              <a:defRPr/>
            </a:pPr>
            <a:fld id="{9E6380FC-AC8E-4CEC-8C64-82B221AD2440}" type="slidenum">
              <a:rPr lang="en-US"/>
              <a:pPr>
                <a:defRPr/>
              </a:pPr>
              <a:t>14</a:t>
            </a:fld>
            <a:endParaRPr lang="en-US" dirty="0"/>
          </a:p>
        </p:txBody>
      </p:sp>
      <p:pic>
        <p:nvPicPr>
          <p:cNvPr id="6" name="~PP491.WAV">
            <a:hlinkClick r:id="" action="ppaction://media"/>
          </p:cNvPr>
          <p:cNvPicPr>
            <a:picLocks noRot="1" noChangeAspect="1"/>
          </p:cNvPicPr>
          <p:nvPr>
            <a:wavAudioFile r:embed="rId1" name="~PP491.WAV"/>
          </p:nvPr>
        </p:nvPicPr>
        <p:blipFill>
          <a:blip r:embed="rId3" cstate="print"/>
          <a:stretch>
            <a:fillRect/>
          </a:stretch>
        </p:blipFill>
        <p:spPr>
          <a:xfrm>
            <a:off x="8702675" y="6416675"/>
            <a:ext cx="304800" cy="304800"/>
          </a:xfrm>
          <a:prstGeom prst="rect">
            <a:avLst/>
          </a:prstGeom>
        </p:spPr>
      </p:pic>
    </p:spTree>
  </p:cSld>
  <p:clrMapOvr>
    <a:masterClrMapping/>
  </p:clrMapOvr>
  <p:transition advTm="8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p:nvPr>
        </p:nvSpPr>
        <p:spPr/>
        <p:txBody>
          <a:bodyPr/>
          <a:lstStyle/>
          <a:p>
            <a:r>
              <a:rPr lang="en-US" smtClean="0"/>
              <a:t>Questions	</a:t>
            </a:r>
          </a:p>
        </p:txBody>
      </p:sp>
      <p:sp>
        <p:nvSpPr>
          <p:cNvPr id="161795" name="Rectangle 3"/>
          <p:cNvSpPr>
            <a:spLocks noGrp="1"/>
          </p:cNvSpPr>
          <p:nvPr>
            <p:ph idx="1"/>
          </p:nvPr>
        </p:nvSpPr>
        <p:spPr/>
        <p:txBody>
          <a:bodyPr/>
          <a:lstStyle/>
          <a:p>
            <a:r>
              <a:rPr lang="en-US" dirty="0" smtClean="0"/>
              <a:t>If you have any questions regarding the presentation please don’t hesitate to send me an email at </a:t>
            </a:r>
            <a:r>
              <a:rPr lang="en-US" dirty="0" smtClean="0">
                <a:hlinkClick r:id="rId3"/>
              </a:rPr>
              <a:t>michael.glus@knights.ucf.edu</a:t>
            </a:r>
            <a:endParaRPr lang="en-US" dirty="0" smtClean="0"/>
          </a:p>
          <a:p>
            <a:endParaRPr lang="en-US" dirty="0" smtClean="0"/>
          </a:p>
          <a:p>
            <a:r>
              <a:rPr lang="en-US" dirty="0" smtClean="0"/>
              <a:t>Thanks for your time!</a:t>
            </a:r>
          </a:p>
          <a:p>
            <a:pPr>
              <a:buFont typeface="Arial" charset="0"/>
              <a:buNone/>
            </a:pPr>
            <a:endParaRPr lang="en-US" dirty="0" smtClean="0"/>
          </a:p>
        </p:txBody>
      </p:sp>
      <p:sp>
        <p:nvSpPr>
          <p:cNvPr id="5" name="Slide Number Placeholder 5"/>
          <p:cNvSpPr>
            <a:spLocks noGrp="1"/>
          </p:cNvSpPr>
          <p:nvPr>
            <p:ph type="sldNum" sz="quarter" idx="12"/>
          </p:nvPr>
        </p:nvSpPr>
        <p:spPr/>
        <p:txBody>
          <a:bodyPr/>
          <a:lstStyle/>
          <a:p>
            <a:pPr>
              <a:defRPr/>
            </a:pPr>
            <a:fld id="{38099EC3-02CD-4EED-A16B-758DFD388666}" type="slidenum">
              <a:rPr lang="en-US"/>
              <a:pPr>
                <a:defRPr/>
              </a:pPr>
              <a:t>15</a:t>
            </a:fld>
            <a:endParaRPr lang="en-US" dirty="0"/>
          </a:p>
        </p:txBody>
      </p:sp>
      <p:pic>
        <p:nvPicPr>
          <p:cNvPr id="6" name="~PP922.WAV">
            <a:hlinkClick r:id="" action="ppaction://media"/>
          </p:cNvPr>
          <p:cNvPicPr>
            <a:picLocks noRot="1" noChangeAspect="1"/>
          </p:cNvPicPr>
          <p:nvPr>
            <a:wavAudioFile r:embed="rId1" name="~PP922.WAV"/>
          </p:nvPr>
        </p:nvPicPr>
        <p:blipFill>
          <a:blip r:embed="rId4" cstate="print"/>
          <a:stretch>
            <a:fillRect/>
          </a:stretch>
        </p:blipFill>
        <p:spPr>
          <a:xfrm>
            <a:off x="8702675" y="6416675"/>
            <a:ext cx="304800" cy="304800"/>
          </a:xfrm>
          <a:prstGeom prst="rect">
            <a:avLst/>
          </a:prstGeom>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Agenda</a:t>
            </a:r>
          </a:p>
        </p:txBody>
      </p:sp>
      <p:sp>
        <p:nvSpPr>
          <p:cNvPr id="4099" name="Content Placeholder 2"/>
          <p:cNvSpPr>
            <a:spLocks noGrp="1"/>
          </p:cNvSpPr>
          <p:nvPr>
            <p:ph idx="1"/>
          </p:nvPr>
        </p:nvSpPr>
        <p:spPr/>
        <p:txBody>
          <a:bodyPr/>
          <a:lstStyle/>
          <a:p>
            <a:pPr eaLnBrk="1" hangingPunct="1"/>
            <a:r>
              <a:rPr lang="en-US" dirty="0" smtClean="0"/>
              <a:t>Introduction</a:t>
            </a:r>
          </a:p>
          <a:p>
            <a:pPr eaLnBrk="1" hangingPunct="1"/>
            <a:r>
              <a:rPr lang="en-US" dirty="0" smtClean="0"/>
              <a:t>Challenges</a:t>
            </a:r>
          </a:p>
          <a:p>
            <a:pPr eaLnBrk="1" hangingPunct="1"/>
            <a:r>
              <a:rPr lang="en-US" dirty="0" smtClean="0"/>
              <a:t>Sensor Networks</a:t>
            </a:r>
          </a:p>
          <a:p>
            <a:pPr eaLnBrk="1" hangingPunct="1"/>
            <a:r>
              <a:rPr lang="en-US" dirty="0" smtClean="0"/>
              <a:t>Solutions Presented</a:t>
            </a:r>
          </a:p>
          <a:p>
            <a:pPr eaLnBrk="1" hangingPunct="1"/>
            <a:r>
              <a:rPr lang="en-US" dirty="0" smtClean="0"/>
              <a:t>Path Forward</a:t>
            </a:r>
          </a:p>
          <a:p>
            <a:pPr eaLnBrk="1" hangingPunct="1"/>
            <a:r>
              <a:rPr lang="en-US" dirty="0" smtClean="0"/>
              <a:t>Conclusion</a:t>
            </a:r>
          </a:p>
        </p:txBody>
      </p:sp>
      <p:sp>
        <p:nvSpPr>
          <p:cNvPr id="6" name="Slide Number Placeholder 5"/>
          <p:cNvSpPr>
            <a:spLocks noGrp="1"/>
          </p:cNvSpPr>
          <p:nvPr>
            <p:ph type="sldNum" sz="quarter" idx="12"/>
          </p:nvPr>
        </p:nvSpPr>
        <p:spPr/>
        <p:txBody>
          <a:bodyPr/>
          <a:lstStyle/>
          <a:p>
            <a:pPr>
              <a:defRPr/>
            </a:pPr>
            <a:fld id="{437222E3-366E-4E0C-81AB-B379FCC3B685}" type="slidenum">
              <a:rPr lang="en-US"/>
              <a:pPr>
                <a:defRPr/>
              </a:pPr>
              <a:t>2</a:t>
            </a:fld>
            <a:endParaRPr lang="en-US" dirty="0"/>
          </a:p>
        </p:txBody>
      </p:sp>
      <p:sp>
        <p:nvSpPr>
          <p:cNvPr id="4" name="Slide Number Placeholder 3"/>
          <p:cNvSpPr txBox="1">
            <a:spLocks noGrp="1"/>
          </p:cNvSpPr>
          <p:nvPr/>
        </p:nvSpPr>
        <p:spPr>
          <a:xfrm>
            <a:off x="2743200" y="6324600"/>
            <a:ext cx="2133600" cy="365125"/>
          </a:xfrm>
          <a:prstGeom prst="rect">
            <a:avLst/>
          </a:prstGeom>
          <a:noFill/>
        </p:spPr>
        <p:txBody>
          <a:bodyPr anchor="ctr"/>
          <a:lstStyle/>
          <a:p>
            <a:pPr algn="r"/>
            <a:endParaRPr lang="en-US" sz="1200">
              <a:latin typeface="Calibri" pitchFamily="34" charset="0"/>
            </a:endParaRPr>
          </a:p>
        </p:txBody>
      </p:sp>
      <p:pic>
        <p:nvPicPr>
          <p:cNvPr id="8" name="~PP1102.WAV">
            <a:hlinkClick r:id="" action="ppaction://media"/>
          </p:cNvPr>
          <p:cNvPicPr>
            <a:picLocks noRot="1" noChangeAspect="1"/>
          </p:cNvPicPr>
          <p:nvPr>
            <a:wavAudioFile r:embed="rId1" name="~PP1102.WAV"/>
          </p:nvPr>
        </p:nvPicPr>
        <p:blipFill>
          <a:blip r:embed="rId4" cstate="print"/>
          <a:stretch>
            <a:fillRect/>
          </a:stretch>
        </p:blipFill>
        <p:spPr>
          <a:xfrm>
            <a:off x="8702675" y="6416675"/>
            <a:ext cx="304800" cy="304800"/>
          </a:xfrm>
          <a:prstGeom prst="rect">
            <a:avLst/>
          </a:prstGeom>
        </p:spPr>
      </p:pic>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Introduction</a:t>
            </a:r>
          </a:p>
        </p:txBody>
      </p:sp>
      <p:sp>
        <p:nvSpPr>
          <p:cNvPr id="5123" name="Content Placeholder 2"/>
          <p:cNvSpPr>
            <a:spLocks noGrp="1"/>
          </p:cNvSpPr>
          <p:nvPr>
            <p:ph idx="1"/>
          </p:nvPr>
        </p:nvSpPr>
        <p:spPr/>
        <p:txBody>
          <a:bodyPr/>
          <a:lstStyle/>
          <a:p>
            <a:r>
              <a:rPr lang="en-US" dirty="0" smtClean="0"/>
              <a:t>Security and privacy are a large concern with technology in our society</a:t>
            </a:r>
          </a:p>
          <a:p>
            <a:r>
              <a:rPr lang="en-US" dirty="0" smtClean="0"/>
              <a:t>Anyone with an internet enabled cell phone can potentially transmit sensitive personal information wirelessly</a:t>
            </a:r>
          </a:p>
          <a:p>
            <a:r>
              <a:rPr lang="en-US" dirty="0" smtClean="0"/>
              <a:t>Identity threats are everywhere and security/privacy must be taken into account when using any technology</a:t>
            </a:r>
          </a:p>
        </p:txBody>
      </p:sp>
      <p:sp>
        <p:nvSpPr>
          <p:cNvPr id="6" name="Slide Number Placeholder 5"/>
          <p:cNvSpPr>
            <a:spLocks noGrp="1"/>
          </p:cNvSpPr>
          <p:nvPr>
            <p:ph type="sldNum" sz="quarter" idx="12"/>
          </p:nvPr>
        </p:nvSpPr>
        <p:spPr/>
        <p:txBody>
          <a:bodyPr/>
          <a:lstStyle/>
          <a:p>
            <a:pPr>
              <a:defRPr/>
            </a:pPr>
            <a:fld id="{E878AADB-EC79-4BC2-8A42-D2D3756A8DFE}" type="slidenum">
              <a:rPr lang="en-US"/>
              <a:pPr>
                <a:defRPr/>
              </a:pPr>
              <a:t>3</a:t>
            </a:fld>
            <a:endParaRPr lang="en-US" dirty="0"/>
          </a:p>
        </p:txBody>
      </p:sp>
      <p:sp>
        <p:nvSpPr>
          <p:cNvPr id="4" name="Slide Number Placeholder 3"/>
          <p:cNvSpPr txBox="1">
            <a:spLocks noGrp="1"/>
          </p:cNvSpPr>
          <p:nvPr/>
        </p:nvSpPr>
        <p:spPr>
          <a:xfrm>
            <a:off x="2743200" y="6324600"/>
            <a:ext cx="2133600" cy="365125"/>
          </a:xfrm>
          <a:prstGeom prst="rect">
            <a:avLst/>
          </a:prstGeom>
          <a:noFill/>
        </p:spPr>
        <p:txBody>
          <a:bodyPr anchor="ctr"/>
          <a:lstStyle/>
          <a:p>
            <a:pPr algn="r"/>
            <a:endParaRPr lang="en-US" sz="1200">
              <a:latin typeface="Calibri" pitchFamily="34" charset="0"/>
            </a:endParaRPr>
          </a:p>
        </p:txBody>
      </p:sp>
      <p:pic>
        <p:nvPicPr>
          <p:cNvPr id="8" name="~PP3776.WAV">
            <a:hlinkClick r:id="" action="ppaction://media"/>
          </p:cNvPr>
          <p:cNvPicPr>
            <a:picLocks noRot="1" noChangeAspect="1"/>
          </p:cNvPicPr>
          <p:nvPr>
            <a:wavAudioFile r:embed="rId1" name="~PP3776.WAV"/>
          </p:nvPr>
        </p:nvPicPr>
        <p:blipFill>
          <a:blip r:embed="rId4" cstate="print"/>
          <a:stretch>
            <a:fillRect/>
          </a:stretch>
        </p:blipFill>
        <p:spPr>
          <a:xfrm>
            <a:off x="8702675" y="6416675"/>
            <a:ext cx="304800" cy="304800"/>
          </a:xfrm>
          <a:prstGeom prst="rect">
            <a:avLst/>
          </a:prstGeom>
        </p:spPr>
      </p:pic>
    </p:spTree>
  </p:cSld>
  <p:clrMapOvr>
    <a:masterClrMapping/>
  </p:clrMapOvr>
  <p:transition advTm="5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Formal definitions-Security</a:t>
            </a:r>
          </a:p>
        </p:txBody>
      </p:sp>
      <p:sp>
        <p:nvSpPr>
          <p:cNvPr id="6147" name="Content Placeholder 2"/>
          <p:cNvSpPr>
            <a:spLocks noGrp="1"/>
          </p:cNvSpPr>
          <p:nvPr>
            <p:ph idx="1"/>
          </p:nvPr>
        </p:nvSpPr>
        <p:spPr/>
        <p:txBody>
          <a:bodyPr/>
          <a:lstStyle/>
          <a:p>
            <a:pPr lvl="0"/>
            <a:r>
              <a:rPr lang="en-US" sz="2400" dirty="0" smtClean="0"/>
              <a:t>Authentication: To make sure the sender and receiver are the correct parties to transmit data between</a:t>
            </a:r>
          </a:p>
          <a:p>
            <a:pPr lvl="0"/>
            <a:r>
              <a:rPr lang="en-US" sz="2400" dirty="0" smtClean="0"/>
              <a:t>Confidentiality: To prevent unauthorized disclosure of information to outsiders</a:t>
            </a:r>
          </a:p>
          <a:p>
            <a:pPr lvl="0"/>
            <a:r>
              <a:rPr lang="en-US" sz="2400" dirty="0" smtClean="0"/>
              <a:t>Integrity: To ensure that the information being transmitted is correct and unmodified.  Modified can mean deletion, rearrangement, creation, or delay.</a:t>
            </a:r>
          </a:p>
          <a:p>
            <a:pPr lvl="0"/>
            <a:r>
              <a:rPr lang="en-US" sz="2400" dirty="0" smtClean="0"/>
              <a:t>Non-repudiation: To make sure the sender or receiver has to accept the transmission</a:t>
            </a:r>
          </a:p>
          <a:p>
            <a:pPr lvl="0"/>
            <a:r>
              <a:rPr lang="en-US" sz="2400" dirty="0" smtClean="0"/>
              <a:t>Access Control: To limit access to devices and applications </a:t>
            </a:r>
          </a:p>
          <a:p>
            <a:pPr lvl="0"/>
            <a:r>
              <a:rPr lang="en-US" sz="2400" dirty="0" smtClean="0"/>
              <a:t>Availability: To ensure that the network is available to users whenever necessary</a:t>
            </a:r>
          </a:p>
          <a:p>
            <a:endParaRPr lang="en-US" dirty="0" smtClean="0"/>
          </a:p>
          <a:p>
            <a:endParaRPr lang="en-US" dirty="0" smtClean="0"/>
          </a:p>
        </p:txBody>
      </p:sp>
      <p:sp>
        <p:nvSpPr>
          <p:cNvPr id="6" name="Slide Number Placeholder 5"/>
          <p:cNvSpPr>
            <a:spLocks noGrp="1"/>
          </p:cNvSpPr>
          <p:nvPr>
            <p:ph type="sldNum" sz="quarter" idx="12"/>
          </p:nvPr>
        </p:nvSpPr>
        <p:spPr/>
        <p:txBody>
          <a:bodyPr/>
          <a:lstStyle/>
          <a:p>
            <a:pPr>
              <a:defRPr/>
            </a:pPr>
            <a:fld id="{9DF17A76-0920-4DEA-915E-2D227FFEAFB8}" type="slidenum">
              <a:rPr lang="en-US"/>
              <a:pPr>
                <a:defRPr/>
              </a:pPr>
              <a:t>4</a:t>
            </a:fld>
            <a:endParaRPr lang="en-US" dirty="0"/>
          </a:p>
        </p:txBody>
      </p:sp>
      <p:sp>
        <p:nvSpPr>
          <p:cNvPr id="4" name="Slide Number Placeholder 3"/>
          <p:cNvSpPr txBox="1">
            <a:spLocks noGrp="1"/>
          </p:cNvSpPr>
          <p:nvPr/>
        </p:nvSpPr>
        <p:spPr>
          <a:xfrm>
            <a:off x="2743200" y="6324600"/>
            <a:ext cx="2133600" cy="365125"/>
          </a:xfrm>
          <a:prstGeom prst="rect">
            <a:avLst/>
          </a:prstGeom>
          <a:noFill/>
        </p:spPr>
        <p:txBody>
          <a:bodyPr anchor="ctr"/>
          <a:lstStyle/>
          <a:p>
            <a:pPr algn="r"/>
            <a:endParaRPr lang="en-US" sz="1200">
              <a:latin typeface="Calibri" pitchFamily="34" charset="0"/>
            </a:endParaRPr>
          </a:p>
        </p:txBody>
      </p:sp>
      <p:pic>
        <p:nvPicPr>
          <p:cNvPr id="7" name="~PP1503.WAV">
            <a:hlinkClick r:id="" action="ppaction://media"/>
          </p:cNvPr>
          <p:cNvPicPr>
            <a:picLocks noRot="1" noChangeAspect="1"/>
          </p:cNvPicPr>
          <p:nvPr>
            <a:wavAudioFile r:embed="rId1" name="~PP1503.WAV"/>
          </p:nvPr>
        </p:nvPicPr>
        <p:blipFill>
          <a:blip r:embed="rId4" cstate="print"/>
          <a:stretch>
            <a:fillRect/>
          </a:stretch>
        </p:blipFill>
        <p:spPr>
          <a:xfrm>
            <a:off x="8702675" y="6416675"/>
            <a:ext cx="304800" cy="304800"/>
          </a:xfrm>
          <a:prstGeom prst="rect">
            <a:avLst/>
          </a:prstGeom>
        </p:spPr>
      </p:pic>
    </p:spTree>
  </p:cSld>
  <p:clrMapOvr>
    <a:masterClrMapping/>
  </p:clrMapOvr>
  <p:transition advTm="9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p:txBody>
          <a:bodyPr/>
          <a:lstStyle/>
          <a:p>
            <a:r>
              <a:rPr lang="en-US" dirty="0" smtClean="0"/>
              <a:t>Formal definition-Privacy</a:t>
            </a:r>
          </a:p>
        </p:txBody>
      </p:sp>
      <p:sp>
        <p:nvSpPr>
          <p:cNvPr id="9" name="Content Placeholder 8"/>
          <p:cNvSpPr>
            <a:spLocks noGrp="1"/>
          </p:cNvSpPr>
          <p:nvPr>
            <p:ph idx="1"/>
          </p:nvPr>
        </p:nvSpPr>
        <p:spPr/>
        <p:txBody>
          <a:bodyPr/>
          <a:lstStyle/>
          <a:p>
            <a:pPr lvl="0"/>
            <a:r>
              <a:rPr lang="en-US" sz="2400" dirty="0" smtClean="0"/>
              <a:t>Anonymity: To make sure the users’ identity and the receivers identity is never disclosed unless the user authorizes the disclosure</a:t>
            </a:r>
          </a:p>
          <a:p>
            <a:pPr lvl="0"/>
            <a:r>
              <a:rPr lang="en-US" sz="2400" dirty="0" smtClean="0"/>
              <a:t>Non-</a:t>
            </a:r>
            <a:r>
              <a:rPr lang="en-US" sz="2400" dirty="0" err="1" smtClean="0"/>
              <a:t>linkability</a:t>
            </a:r>
            <a:r>
              <a:rPr lang="en-US" sz="2400" dirty="0" smtClean="0"/>
              <a:t>: The users communication sessions should not be able to be linked together </a:t>
            </a:r>
          </a:p>
          <a:p>
            <a:pPr lvl="0"/>
            <a:r>
              <a:rPr lang="en-US" sz="2400" dirty="0" smtClean="0"/>
              <a:t>Context privacy: The users context info (location, length of communication) should not be made available unless the user authorizes it</a:t>
            </a:r>
          </a:p>
          <a:p>
            <a:pPr lvl="0"/>
            <a:r>
              <a:rPr lang="en-US" sz="2400" dirty="0" smtClean="0"/>
              <a:t>Confidentiality and integrity: The communications between the user and the receiver should remain confidential and the data should not be comprised in any way</a:t>
            </a:r>
          </a:p>
          <a:p>
            <a:endParaRPr lang="en-US" dirty="0"/>
          </a:p>
        </p:txBody>
      </p:sp>
      <p:sp>
        <p:nvSpPr>
          <p:cNvPr id="6" name="Slide Number Placeholder 6"/>
          <p:cNvSpPr>
            <a:spLocks noGrp="1"/>
          </p:cNvSpPr>
          <p:nvPr>
            <p:ph type="sldNum" sz="quarter" idx="12"/>
          </p:nvPr>
        </p:nvSpPr>
        <p:spPr/>
        <p:txBody>
          <a:bodyPr/>
          <a:lstStyle/>
          <a:p>
            <a:pPr>
              <a:defRPr/>
            </a:pPr>
            <a:fld id="{43FE027A-49D7-4974-8873-617463157204}" type="slidenum">
              <a:rPr lang="en-US"/>
              <a:pPr>
                <a:defRPr/>
              </a:pPr>
              <a:t>5</a:t>
            </a:fld>
            <a:endParaRPr lang="en-US" dirty="0"/>
          </a:p>
        </p:txBody>
      </p:sp>
      <p:pic>
        <p:nvPicPr>
          <p:cNvPr id="5" name="~PP447.WAV">
            <a:hlinkClick r:id="" action="ppaction://media"/>
          </p:cNvPr>
          <p:cNvPicPr>
            <a:picLocks noRot="1" noChangeAspect="1"/>
          </p:cNvPicPr>
          <p:nvPr>
            <a:wavAudioFile r:embed="rId1" name="~PP447.WAV"/>
          </p:nvPr>
        </p:nvPicPr>
        <p:blipFill>
          <a:blip r:embed="rId3" cstate="print"/>
          <a:stretch>
            <a:fillRect/>
          </a:stretch>
        </p:blipFill>
        <p:spPr>
          <a:xfrm>
            <a:off x="8702675" y="6416675"/>
            <a:ext cx="304800" cy="304800"/>
          </a:xfrm>
          <a:prstGeom prst="rect">
            <a:avLst/>
          </a:prstGeom>
        </p:spPr>
      </p:pic>
    </p:spTree>
  </p:cSld>
  <p:clrMapOvr>
    <a:masterClrMapping/>
  </p:clrMapOvr>
  <p:transition advTm="10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p:cNvSpPr>
          <p:nvPr>
            <p:ph type="title"/>
          </p:nvPr>
        </p:nvSpPr>
        <p:spPr/>
        <p:txBody>
          <a:bodyPr/>
          <a:lstStyle/>
          <a:p>
            <a:r>
              <a:rPr lang="en-US" dirty="0" smtClean="0"/>
              <a:t>Sensor Networks</a:t>
            </a:r>
          </a:p>
        </p:txBody>
      </p:sp>
      <p:sp>
        <p:nvSpPr>
          <p:cNvPr id="150531" name="Rectangle 3"/>
          <p:cNvSpPr>
            <a:spLocks noGrp="1"/>
          </p:cNvSpPr>
          <p:nvPr>
            <p:ph idx="1"/>
          </p:nvPr>
        </p:nvSpPr>
        <p:spPr/>
        <p:txBody>
          <a:bodyPr/>
          <a:lstStyle/>
          <a:p>
            <a:pPr marL="609600" indent="-609600"/>
            <a:r>
              <a:rPr lang="en-US" dirty="0" smtClean="0"/>
              <a:t>Concealing the receiver or source location is a good goal for sensor networks</a:t>
            </a:r>
          </a:p>
          <a:p>
            <a:pPr marL="609600" indent="-609600"/>
            <a:r>
              <a:rPr lang="en-US" dirty="0" smtClean="0"/>
              <a:t>The receiver (or sink node) could potentially be a single point of failure if all information is funneled to it</a:t>
            </a:r>
          </a:p>
          <a:p>
            <a:pPr marL="609600" indent="-609600"/>
            <a:r>
              <a:rPr lang="en-US" dirty="0" smtClean="0"/>
              <a:t>There are 2 main ways to discover information: packet tracing and by analyzing the data traffic rate </a:t>
            </a:r>
          </a:p>
          <a:p>
            <a:pPr marL="609600" indent="-609600"/>
            <a:endParaRPr lang="en-US" dirty="0" smtClean="0"/>
          </a:p>
        </p:txBody>
      </p:sp>
      <p:sp>
        <p:nvSpPr>
          <p:cNvPr id="5" name="Slide Number Placeholder 5"/>
          <p:cNvSpPr>
            <a:spLocks noGrp="1"/>
          </p:cNvSpPr>
          <p:nvPr>
            <p:ph type="sldNum" sz="quarter" idx="12"/>
          </p:nvPr>
        </p:nvSpPr>
        <p:spPr/>
        <p:txBody>
          <a:bodyPr/>
          <a:lstStyle/>
          <a:p>
            <a:pPr>
              <a:defRPr/>
            </a:pPr>
            <a:fld id="{91E0FF9B-5646-417C-97DD-1AA5B2DD3403}" type="slidenum">
              <a:rPr lang="en-US"/>
              <a:pPr>
                <a:defRPr/>
              </a:pPr>
              <a:t>6</a:t>
            </a:fld>
            <a:endParaRPr lang="en-US" dirty="0"/>
          </a:p>
        </p:txBody>
      </p:sp>
      <p:pic>
        <p:nvPicPr>
          <p:cNvPr id="6" name="~PP42.WAV">
            <a:hlinkClick r:id="" action="ppaction://media"/>
          </p:cNvPr>
          <p:cNvPicPr>
            <a:picLocks noRot="1" noChangeAspect="1"/>
          </p:cNvPicPr>
          <p:nvPr>
            <a:wavAudioFile r:embed="rId1" name="~PP42.WAV"/>
          </p:nvPr>
        </p:nvPicPr>
        <p:blipFill>
          <a:blip r:embed="rId3" cstate="print"/>
          <a:stretch>
            <a:fillRect/>
          </a:stretch>
        </p:blipFill>
        <p:spPr>
          <a:xfrm>
            <a:off x="8702675" y="6416675"/>
            <a:ext cx="304800" cy="304800"/>
          </a:xfrm>
          <a:prstGeom prst="rect">
            <a:avLst/>
          </a:prstGeom>
        </p:spPr>
      </p:pic>
    </p:spTree>
  </p:cSld>
  <p:clrMapOvr>
    <a:masterClrMapping/>
  </p:clrMapOvr>
  <p:transition advTm="13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p:cNvSpPr>
          <p:nvPr>
            <p:ph type="title"/>
          </p:nvPr>
        </p:nvSpPr>
        <p:spPr/>
        <p:txBody>
          <a:bodyPr/>
          <a:lstStyle/>
          <a:p>
            <a:r>
              <a:rPr lang="en-US" smtClean="0"/>
              <a:t>Sensor Networks</a:t>
            </a:r>
            <a:endParaRPr lang="en-US" dirty="0" smtClean="0"/>
          </a:p>
        </p:txBody>
      </p:sp>
      <p:sp>
        <p:nvSpPr>
          <p:cNvPr id="19" name="Content Placeholder 18"/>
          <p:cNvSpPr>
            <a:spLocks noGrp="1"/>
          </p:cNvSpPr>
          <p:nvPr>
            <p:ph idx="1"/>
          </p:nvPr>
        </p:nvSpPr>
        <p:spPr/>
        <p:txBody>
          <a:bodyPr/>
          <a:lstStyle/>
          <a:p>
            <a:r>
              <a:rPr lang="en-US" dirty="0" smtClean="0"/>
              <a:t>Content preservation is also important (i.e. data integrity)</a:t>
            </a:r>
          </a:p>
          <a:p>
            <a:r>
              <a:rPr lang="en-US" dirty="0" smtClean="0"/>
              <a:t>Encryption is one method of securing data</a:t>
            </a:r>
          </a:p>
          <a:p>
            <a:r>
              <a:rPr lang="en-US" dirty="0" smtClean="0"/>
              <a:t>Injecting fake packets into the network is another way to secure data because any adversary that intercepts the data should not be able to figure out which packets contain real data</a:t>
            </a:r>
          </a:p>
          <a:p>
            <a:pPr lvl="1"/>
            <a:r>
              <a:rPr lang="en-US" dirty="0" smtClean="0"/>
              <a:t>One drawback on fake packets is the bandwidth requirement as well as the energy constraints</a:t>
            </a:r>
            <a:endParaRPr lang="en-US" dirty="0"/>
          </a:p>
        </p:txBody>
      </p:sp>
      <p:sp>
        <p:nvSpPr>
          <p:cNvPr id="6" name="Slide Number Placeholder 6"/>
          <p:cNvSpPr>
            <a:spLocks noGrp="1"/>
          </p:cNvSpPr>
          <p:nvPr>
            <p:ph type="sldNum" sz="quarter" idx="12"/>
          </p:nvPr>
        </p:nvSpPr>
        <p:spPr/>
        <p:txBody>
          <a:bodyPr/>
          <a:lstStyle/>
          <a:p>
            <a:fld id="{AF9AF419-37F9-480C-984D-6ABF26421E9A}" type="slidenum">
              <a:rPr lang="en-US" smtClean="0"/>
              <a:pPr/>
              <a:t>7</a:t>
            </a:fld>
            <a:endParaRPr lang="en-US" dirty="0"/>
          </a:p>
        </p:txBody>
      </p:sp>
      <p:pic>
        <p:nvPicPr>
          <p:cNvPr id="5" name="~PP3417.WAV">
            <a:hlinkClick r:id="" action="ppaction://media"/>
          </p:cNvPr>
          <p:cNvPicPr>
            <a:picLocks noRot="1" noChangeAspect="1"/>
          </p:cNvPicPr>
          <p:nvPr>
            <a:wavAudioFile r:embed="rId1" name="~PP3417.WAV"/>
          </p:nvPr>
        </p:nvPicPr>
        <p:blipFill>
          <a:blip r:embed="rId3" cstate="print"/>
          <a:stretch>
            <a:fillRect/>
          </a:stretch>
        </p:blipFill>
        <p:spPr>
          <a:xfrm>
            <a:off x="8702675" y="6416675"/>
            <a:ext cx="304800" cy="304800"/>
          </a:xfrm>
          <a:prstGeom prst="rect">
            <a:avLst/>
          </a:prstGeom>
        </p:spPr>
      </p:pic>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title"/>
          </p:nvPr>
        </p:nvSpPr>
        <p:spPr/>
        <p:txBody>
          <a:bodyPr/>
          <a:lstStyle/>
          <a:p>
            <a:r>
              <a:rPr lang="en-US" dirty="0" smtClean="0"/>
              <a:t>Wireless Physical Layer Protection</a:t>
            </a:r>
          </a:p>
        </p:txBody>
      </p:sp>
      <p:sp>
        <p:nvSpPr>
          <p:cNvPr id="8" name="Content Placeholder 7"/>
          <p:cNvSpPr>
            <a:spLocks noGrp="1"/>
          </p:cNvSpPr>
          <p:nvPr>
            <p:ph idx="1"/>
          </p:nvPr>
        </p:nvSpPr>
        <p:spPr/>
        <p:txBody>
          <a:bodyPr/>
          <a:lstStyle/>
          <a:p>
            <a:r>
              <a:rPr lang="en-US" sz="2800" dirty="0" smtClean="0"/>
              <a:t>Physical layer protection is much easier on a wired network as opposed to wireless</a:t>
            </a:r>
          </a:p>
          <a:p>
            <a:r>
              <a:rPr lang="en-US" sz="2800" dirty="0" smtClean="0"/>
              <a:t>The goal is to transmit data between nodes with any adversary in between communication being kept as ignorant as possible</a:t>
            </a:r>
          </a:p>
          <a:p>
            <a:r>
              <a:rPr lang="en-US" sz="2800" dirty="0" smtClean="0"/>
              <a:t>Signal to noise ratio can be exploited to enhance wireless security</a:t>
            </a:r>
          </a:p>
          <a:p>
            <a:r>
              <a:rPr lang="en-US" sz="2800" dirty="0" smtClean="0"/>
              <a:t>As long as the main communication channel has a higher SNR than a potential attackers channel SNR, then the wireless link is said to be secure</a:t>
            </a:r>
            <a:endParaRPr lang="en-US" sz="2800" dirty="0"/>
          </a:p>
        </p:txBody>
      </p:sp>
      <p:sp>
        <p:nvSpPr>
          <p:cNvPr id="6" name="Slide Number Placeholder 6"/>
          <p:cNvSpPr>
            <a:spLocks noGrp="1"/>
          </p:cNvSpPr>
          <p:nvPr>
            <p:ph type="sldNum" sz="quarter" idx="12"/>
          </p:nvPr>
        </p:nvSpPr>
        <p:spPr/>
        <p:txBody>
          <a:bodyPr/>
          <a:lstStyle/>
          <a:p>
            <a:pPr>
              <a:defRPr/>
            </a:pPr>
            <a:fld id="{81238D4C-946B-41DB-9CC0-FBC80322C607}" type="slidenum">
              <a:rPr lang="en-US"/>
              <a:pPr>
                <a:defRPr/>
              </a:pPr>
              <a:t>8</a:t>
            </a:fld>
            <a:endParaRPr lang="en-US" dirty="0"/>
          </a:p>
        </p:txBody>
      </p:sp>
      <p:pic>
        <p:nvPicPr>
          <p:cNvPr id="5" name="~PP948.WAV">
            <a:hlinkClick r:id="" action="ppaction://media"/>
          </p:cNvPr>
          <p:cNvPicPr>
            <a:picLocks noRot="1" noChangeAspect="1"/>
          </p:cNvPicPr>
          <p:nvPr>
            <a:wavAudioFile r:embed="rId1" name="~PP948.WAV"/>
          </p:nvPr>
        </p:nvPicPr>
        <p:blipFill>
          <a:blip r:embed="rId4" cstate="print"/>
          <a:stretch>
            <a:fillRect/>
          </a:stretch>
        </p:blipFill>
        <p:spPr>
          <a:xfrm>
            <a:off x="8702675" y="6416675"/>
            <a:ext cx="304800" cy="304800"/>
          </a:xfrm>
          <a:prstGeom prst="rect">
            <a:avLst/>
          </a:prstGeom>
        </p:spPr>
      </p:pic>
    </p:spTree>
  </p:cSld>
  <p:clrMapOvr>
    <a:masterClrMapping/>
  </p:clrMapOvr>
  <p:transition advTm="1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p:nvPr>
        </p:nvSpPr>
        <p:spPr/>
        <p:txBody>
          <a:bodyPr/>
          <a:lstStyle/>
          <a:p>
            <a:r>
              <a:rPr lang="en-US" dirty="0" smtClean="0"/>
              <a:t>Network Level Privacy</a:t>
            </a:r>
          </a:p>
        </p:txBody>
      </p:sp>
      <p:sp>
        <p:nvSpPr>
          <p:cNvPr id="155651" name="Rectangle 3"/>
          <p:cNvSpPr>
            <a:spLocks noGrp="1"/>
          </p:cNvSpPr>
          <p:nvPr>
            <p:ph idx="1"/>
          </p:nvPr>
        </p:nvSpPr>
        <p:spPr>
          <a:xfrm>
            <a:off x="381000" y="1295400"/>
            <a:ext cx="7543800" cy="5029200"/>
          </a:xfrm>
        </p:spPr>
        <p:txBody>
          <a:bodyPr/>
          <a:lstStyle/>
          <a:p>
            <a:pPr>
              <a:lnSpc>
                <a:spcPct val="80000"/>
              </a:lnSpc>
            </a:pPr>
            <a:r>
              <a:rPr lang="en-US" dirty="0" smtClean="0"/>
              <a:t>Network level privacy can be broken down into four subcategories:</a:t>
            </a:r>
          </a:p>
          <a:p>
            <a:pPr lvl="1"/>
            <a:r>
              <a:rPr lang="en-US" sz="2000" dirty="0" smtClean="0"/>
              <a:t>Sender node location preservation: no intermediate nodes have any information about the location (in terms of physical distance or number of hops) about the sender node except the source, its immediate neighbors, and the destination</a:t>
            </a:r>
          </a:p>
          <a:p>
            <a:pPr lvl="1"/>
            <a:r>
              <a:rPr lang="en-US" sz="2000" dirty="0" smtClean="0"/>
              <a:t>Sender node identity privacy: no intermediate nodes can get any information about who is sending the packets except the source, its immediate neighbors, and the destination</a:t>
            </a:r>
          </a:p>
          <a:p>
            <a:pPr lvl="1"/>
            <a:r>
              <a:rPr lang="en-US" sz="2000" dirty="0" smtClean="0"/>
              <a:t>Route privacy: no nodes or adversary can predict the information about the complete path from source to destination</a:t>
            </a:r>
          </a:p>
          <a:p>
            <a:pPr lvl="1"/>
            <a:r>
              <a:rPr lang="en-US" sz="2000" dirty="0" smtClean="0"/>
              <a:t>Data packet privacy: no nodes are able to see the information inside a payload of the data packet except the source and destination</a:t>
            </a:r>
          </a:p>
          <a:p>
            <a:pPr lvl="1">
              <a:buNone/>
            </a:pPr>
            <a:endParaRPr lang="en-US" dirty="0" smtClean="0"/>
          </a:p>
        </p:txBody>
      </p:sp>
      <p:sp>
        <p:nvSpPr>
          <p:cNvPr id="6" name="Slide Number Placeholder 5"/>
          <p:cNvSpPr>
            <a:spLocks noGrp="1"/>
          </p:cNvSpPr>
          <p:nvPr>
            <p:ph type="sldNum" sz="quarter" idx="12"/>
          </p:nvPr>
        </p:nvSpPr>
        <p:spPr/>
        <p:txBody>
          <a:bodyPr/>
          <a:lstStyle/>
          <a:p>
            <a:pPr>
              <a:defRPr/>
            </a:pPr>
            <a:fld id="{3142A5F8-B548-4388-AA17-4043F34D39E0}" type="slidenum">
              <a:rPr lang="en-US"/>
              <a:pPr>
                <a:defRPr/>
              </a:pPr>
              <a:t>9</a:t>
            </a:fld>
            <a:endParaRPr lang="en-US" dirty="0"/>
          </a:p>
        </p:txBody>
      </p:sp>
      <p:pic>
        <p:nvPicPr>
          <p:cNvPr id="5" name="~PP1944.WAV">
            <a:hlinkClick r:id="" action="ppaction://media"/>
          </p:cNvPr>
          <p:cNvPicPr>
            <a:picLocks noRot="1" noChangeAspect="1"/>
          </p:cNvPicPr>
          <p:nvPr>
            <a:wavAudioFile r:embed="rId1" name="~PP1944.WAV"/>
          </p:nvPr>
        </p:nvPicPr>
        <p:blipFill>
          <a:blip r:embed="rId3" cstate="print"/>
          <a:stretch>
            <a:fillRect/>
          </a:stretch>
        </p:blipFill>
        <p:spPr>
          <a:xfrm>
            <a:off x="8702675" y="6416675"/>
            <a:ext cx="304800" cy="304800"/>
          </a:xfrm>
          <a:prstGeom prst="rect">
            <a:avLst/>
          </a:prstGeom>
        </p:spPr>
      </p:pic>
    </p:spTree>
  </p:cSld>
  <p:clrMapOvr>
    <a:masterClrMapping/>
  </p:clrMapOvr>
  <p:transition advTm="20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3328</TotalTime>
  <Words>918</Words>
  <Application>Microsoft Office PowerPoint</Application>
  <PresentationFormat>On-screen Show (4:3)</PresentationFormat>
  <Paragraphs>97</Paragraphs>
  <Slides>15</Slides>
  <Notes>5</Notes>
  <HiddenSlides>0</HiddenSlides>
  <MMClips>15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Security and Privacy Issues in Wireless Communication</vt:lpstr>
      <vt:lpstr>Agenda</vt:lpstr>
      <vt:lpstr>Introduction</vt:lpstr>
      <vt:lpstr>Formal definitions-Security</vt:lpstr>
      <vt:lpstr>Formal definition-Privacy</vt:lpstr>
      <vt:lpstr>Sensor Networks</vt:lpstr>
      <vt:lpstr>Sensor Networks</vt:lpstr>
      <vt:lpstr>Wireless Physical Layer Protection</vt:lpstr>
      <vt:lpstr>Network Level Privacy</vt:lpstr>
      <vt:lpstr>Receiver Location Protection</vt:lpstr>
      <vt:lpstr>Source Location Protection</vt:lpstr>
      <vt:lpstr>Source Location Protection</vt:lpstr>
      <vt:lpstr>Path Forward</vt:lpstr>
      <vt:lpstr>Conclusion</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and Privacy Issues in Wireless Communication</dc:title>
  <dc:creator>Michael Glus</dc:creator>
  <cp:lastModifiedBy>Michael Glus</cp:lastModifiedBy>
  <cp:revision>466</cp:revision>
  <dcterms:created xsi:type="dcterms:W3CDTF">2009-10-13T02:00:38Z</dcterms:created>
  <dcterms:modified xsi:type="dcterms:W3CDTF">2010-04-02T16:23:10Z</dcterms:modified>
</cp:coreProperties>
</file>