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368" r:id="rId4"/>
    <p:sldId id="259" r:id="rId5"/>
    <p:sldId id="370" r:id="rId6"/>
    <p:sldId id="261" r:id="rId7"/>
    <p:sldId id="371" r:id="rId8"/>
    <p:sldId id="373" r:id="rId9"/>
    <p:sldId id="439" r:id="rId10"/>
    <p:sldId id="263" r:id="rId11"/>
    <p:sldId id="264" r:id="rId12"/>
    <p:sldId id="265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478" r:id="rId52"/>
    <p:sldId id="479" r:id="rId53"/>
    <p:sldId id="480" r:id="rId54"/>
    <p:sldId id="481" r:id="rId55"/>
    <p:sldId id="482" r:id="rId56"/>
    <p:sldId id="483" r:id="rId5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FF00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Grid="0">
      <p:cViewPr varScale="1">
        <p:scale>
          <a:sx n="76" d="100"/>
          <a:sy n="76" d="100"/>
        </p:scale>
        <p:origin x="-9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1.emf"/><Relationship Id="rId4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855B119-0807-4559-B2EE-ED12CBA29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74EFD44-F40E-41B0-9EAE-B169A4028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74090-3B8A-4834-B647-BF229C07F11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FF26402-5633-4B99-AFE0-21FD394DB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9123385-9538-4D71-960B-3D544F1E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AE48657-27A5-41C8-BE58-7AFC8AC0A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4934B05-0167-4C5B-8FFC-BBC908B1A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BC38D3F-4164-403D-A501-E9E2A6383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2955068-D119-4B95-AE22-02256C83F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11472D0-A81B-4670-9587-55E7419E9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D156E07-23AF-4411-8187-AF0940772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269DCA0-29E1-42E3-8F98-ADCC18B9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F892C9A-8362-40F5-9739-5FB0E744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FE0F01B-8BA7-407A-B774-667BAB553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B7F6D920-0820-44E0-86E4-25462F2D8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4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8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5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7BF06AA-00E0-43A2-BDF6-285A1214EC34}" type="slidenum">
              <a:rPr lang="en-US"/>
              <a:pPr/>
              <a:t>1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Our goals:</a:t>
            </a:r>
            <a:r>
              <a:rPr lang="en-US" sz="2400" smtClean="0"/>
              <a:t> </a:t>
            </a:r>
          </a:p>
          <a:p>
            <a:r>
              <a:rPr lang="en-US" sz="2400" smtClean="0"/>
              <a:t>understand principles behind transport layer services:</a:t>
            </a:r>
          </a:p>
          <a:p>
            <a:pPr lvl="1"/>
            <a:r>
              <a:rPr lang="en-US" sz="2000" smtClean="0"/>
              <a:t>multiplexing/demultiplexing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/>
              <a:t>flow control</a:t>
            </a:r>
          </a:p>
          <a:p>
            <a:pPr lvl="1"/>
            <a:r>
              <a:rPr lang="en-US" sz="2000" smtClean="0"/>
              <a:t>congestion control</a:t>
            </a:r>
            <a:endParaRPr lang="en-US" smtClean="0"/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346200"/>
            <a:ext cx="4267200" cy="4648200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learn about transport layer protocols in the Internet:</a:t>
            </a:r>
          </a:p>
          <a:p>
            <a:pPr lvl="1"/>
            <a:r>
              <a:rPr lang="en-US" sz="2000" smtClean="0"/>
              <a:t>UDP: connectionless transport</a:t>
            </a:r>
          </a:p>
          <a:p>
            <a:pPr lvl="1"/>
            <a:r>
              <a:rPr lang="en-US" sz="2000" smtClean="0"/>
              <a:t>TCP: connection-oriented transport</a:t>
            </a:r>
          </a:p>
          <a:p>
            <a:pPr lvl="1"/>
            <a:r>
              <a:rPr lang="en-US" sz="2000" smtClean="0"/>
              <a:t>TCP congestion control</a:t>
            </a:r>
            <a:endParaRPr lang="en-US" sz="18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FC2680A-6FEB-4A47-9ED7-E4BDFF401718}" type="slidenum">
              <a:rPr lang="en-US"/>
              <a:pPr/>
              <a:t>10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sz="3600" smtClean="0"/>
              <a:t>UDP: User Datagram Protocol </a:t>
            </a:r>
            <a:r>
              <a:rPr lang="en-US" sz="2800" smtClean="0"/>
              <a:t>[RFC 768]</a:t>
            </a:r>
            <a:endParaRPr lang="en-US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47800"/>
            <a:ext cx="3810000" cy="4648200"/>
          </a:xfrm>
        </p:spPr>
        <p:txBody>
          <a:bodyPr/>
          <a:lstStyle/>
          <a:p>
            <a:r>
              <a:rPr lang="en-US" sz="2000" smtClean="0"/>
              <a:t>“no frills,” “bare bones” Internet transport protocol</a:t>
            </a:r>
          </a:p>
          <a:p>
            <a:r>
              <a:rPr lang="en-US" sz="2000" smtClean="0"/>
              <a:t>“best effort” service, UDP segments may be:</a:t>
            </a:r>
          </a:p>
          <a:p>
            <a:pPr lvl="1"/>
            <a:r>
              <a:rPr lang="en-US" sz="2000" smtClean="0"/>
              <a:t>lost</a:t>
            </a:r>
          </a:p>
          <a:p>
            <a:pPr lvl="1"/>
            <a:r>
              <a:rPr lang="en-US" sz="2000" smtClean="0"/>
              <a:t>delivered out of order to app</a:t>
            </a:r>
          </a:p>
          <a:p>
            <a:r>
              <a:rPr lang="en-US" sz="2000" i="1" smtClean="0">
                <a:solidFill>
                  <a:srgbClr val="FF0000"/>
                </a:solidFill>
              </a:rPr>
              <a:t>connectionless:</a:t>
            </a:r>
            <a:endParaRPr lang="en-US" sz="2400" smtClean="0"/>
          </a:p>
          <a:p>
            <a:pPr lvl="1"/>
            <a:r>
              <a:rPr lang="en-US" sz="2000" smtClean="0"/>
              <a:t>no handshaking between UDP sender, receiver</a:t>
            </a:r>
          </a:p>
          <a:p>
            <a:pPr lvl="1"/>
            <a:r>
              <a:rPr lang="en-US" sz="2000" smtClean="0"/>
              <a:t>each UDP segment handled independently of others</a:t>
            </a:r>
          </a:p>
          <a:p>
            <a:endParaRPr lang="en-US" sz="2400" smtClean="0"/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781175"/>
            <a:ext cx="3810000" cy="3819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Why is there a UDP?</a:t>
            </a:r>
            <a:endParaRPr lang="en-US" sz="2400" smtClean="0"/>
          </a:p>
          <a:p>
            <a:r>
              <a:rPr lang="en-US" sz="2000" smtClean="0"/>
              <a:t>no connection establishment (which can add delay)</a:t>
            </a:r>
          </a:p>
          <a:p>
            <a:r>
              <a:rPr lang="en-US" sz="2000" smtClean="0"/>
              <a:t>simple: no connection state at sender, receiver</a:t>
            </a:r>
          </a:p>
          <a:p>
            <a:r>
              <a:rPr lang="en-US" sz="2000" smtClean="0"/>
              <a:t>small segment header</a:t>
            </a:r>
          </a:p>
          <a:p>
            <a:r>
              <a:rPr lang="en-US" sz="2000" smtClean="0"/>
              <a:t>no congestion control: UDP can blast away as fast as desired</a:t>
            </a:r>
            <a:endParaRPr lang="en-US" sz="2400" smtClean="0"/>
          </a:p>
          <a:p>
            <a:endParaRPr lang="en-US" sz="2400" smtClean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4591050" y="1638300"/>
            <a:ext cx="4048125" cy="3838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CC63048-B182-4CA4-9B06-6CEB5CC608B9}" type="slidenum">
              <a:rPr lang="en-US"/>
              <a:pPr/>
              <a:t>11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sz="3600" smtClean="0"/>
              <a:t>UDP: more</a:t>
            </a:r>
            <a:endParaRPr lang="en-US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47800"/>
            <a:ext cx="3810000" cy="4648200"/>
          </a:xfrm>
        </p:spPr>
        <p:txBody>
          <a:bodyPr/>
          <a:lstStyle/>
          <a:p>
            <a:r>
              <a:rPr lang="en-US" sz="2000" smtClean="0"/>
              <a:t>often used for streaming multimedia apps</a:t>
            </a:r>
          </a:p>
          <a:p>
            <a:pPr lvl="1"/>
            <a:r>
              <a:rPr lang="en-US" sz="2000" smtClean="0"/>
              <a:t>loss tolerant</a:t>
            </a:r>
          </a:p>
          <a:p>
            <a:pPr lvl="1"/>
            <a:r>
              <a:rPr lang="en-US" sz="2000" smtClean="0"/>
              <a:t>rate sensitive</a:t>
            </a:r>
          </a:p>
          <a:p>
            <a:r>
              <a:rPr lang="en-US" sz="2400" smtClean="0"/>
              <a:t>other UDP uses</a:t>
            </a:r>
          </a:p>
          <a:p>
            <a:pPr lvl="1"/>
            <a:r>
              <a:rPr lang="en-US" sz="2000" smtClean="0"/>
              <a:t>DNS</a:t>
            </a:r>
          </a:p>
          <a:p>
            <a:pPr lvl="1"/>
            <a:r>
              <a:rPr lang="en-US" sz="2000" smtClean="0"/>
              <a:t>SNMP</a:t>
            </a:r>
            <a:endParaRPr lang="en-US" sz="1800" smtClean="0"/>
          </a:p>
          <a:p>
            <a:r>
              <a:rPr lang="en-US" sz="2000" smtClean="0"/>
              <a:t>reliable transfer over UDP: add reliability at application layer</a:t>
            </a:r>
          </a:p>
          <a:p>
            <a:pPr lvl="1"/>
            <a:r>
              <a:rPr lang="en-US" sz="2000" smtClean="0"/>
              <a:t>application-specific error recovery!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5251450" y="21177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source port #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7031038" y="2117725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dest port #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V="1">
            <a:off x="5248275" y="289560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6407150" y="1665288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32 bits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6124575" y="3951288"/>
            <a:ext cx="1501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Application</a:t>
            </a:r>
          </a:p>
          <a:p>
            <a:r>
              <a:rPr lang="en-US" sz="2000"/>
              <a:t>data </a:t>
            </a:r>
          </a:p>
          <a:p>
            <a:r>
              <a:rPr lang="en-US" sz="2000"/>
              <a:t>(message)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77" name="Text Box 19"/>
          <p:cNvSpPr txBox="1">
            <a:spLocks noChangeArrowheads="1"/>
          </p:cNvSpPr>
          <p:nvPr/>
        </p:nvSpPr>
        <p:spPr bwMode="auto">
          <a:xfrm>
            <a:off x="5695950" y="5518150"/>
            <a:ext cx="2655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UDP segment format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 flipV="1">
            <a:off x="6905625" y="25050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Text Box 22"/>
          <p:cNvSpPr txBox="1">
            <a:spLocks noChangeArrowheads="1"/>
          </p:cNvSpPr>
          <p:nvPr/>
        </p:nvSpPr>
        <p:spPr bwMode="auto">
          <a:xfrm>
            <a:off x="5632450" y="250825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length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80" name="Text Box 23"/>
          <p:cNvSpPr txBox="1">
            <a:spLocks noChangeArrowheads="1"/>
          </p:cNvSpPr>
          <p:nvPr/>
        </p:nvSpPr>
        <p:spPr bwMode="auto">
          <a:xfrm>
            <a:off x="7180263" y="2498725"/>
            <a:ext cx="1208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checksum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81" name="Text Box 24"/>
          <p:cNvSpPr txBox="1">
            <a:spLocks noChangeArrowheads="1"/>
          </p:cNvSpPr>
          <p:nvPr/>
        </p:nvSpPr>
        <p:spPr bwMode="auto">
          <a:xfrm>
            <a:off x="3497263" y="2212975"/>
            <a:ext cx="16081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Length, in</a:t>
            </a:r>
          </a:p>
          <a:p>
            <a:pPr algn="r"/>
            <a:r>
              <a:rPr lang="en-US" sz="1800"/>
              <a:t>bytes of UDP</a:t>
            </a:r>
          </a:p>
          <a:p>
            <a:pPr algn="r"/>
            <a:r>
              <a:rPr lang="en-US" sz="1800"/>
              <a:t>segment,</a:t>
            </a:r>
          </a:p>
          <a:p>
            <a:pPr algn="r"/>
            <a:r>
              <a:rPr lang="en-US" sz="1800"/>
              <a:t>including</a:t>
            </a:r>
          </a:p>
          <a:p>
            <a:pPr algn="r"/>
            <a:r>
              <a:rPr lang="en-US" sz="1800"/>
              <a:t>header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82" name="Line 25"/>
          <p:cNvSpPr>
            <a:spLocks noChangeShapeType="1"/>
          </p:cNvSpPr>
          <p:nvPr/>
        </p:nvSpPr>
        <p:spPr bwMode="auto">
          <a:xfrm>
            <a:off x="4981575" y="2543175"/>
            <a:ext cx="714375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B1AFCA28-B428-4AFE-B764-1799CC3AC31D}" type="slidenum">
              <a:rPr lang="en-US"/>
              <a:pPr/>
              <a:t>12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UDP checksum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57463"/>
            <a:ext cx="3657600" cy="34956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Sender:</a:t>
            </a:r>
            <a:endParaRPr lang="en-US" sz="2400" smtClean="0"/>
          </a:p>
          <a:p>
            <a:r>
              <a:rPr lang="en-US" sz="2000" smtClean="0"/>
              <a:t>treat segment contents as sequence of 16-bit integers</a:t>
            </a:r>
          </a:p>
          <a:p>
            <a:r>
              <a:rPr lang="en-US" sz="2000" smtClean="0"/>
              <a:t>checksum: addition (1’s complement sum) of segment contents</a:t>
            </a:r>
          </a:p>
          <a:p>
            <a:r>
              <a:rPr lang="en-US" sz="2000" smtClean="0"/>
              <a:t>sender puts checksum value into UDP checksum field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Receiver:</a:t>
            </a:r>
            <a:endParaRPr lang="en-US" sz="2400" smtClean="0"/>
          </a:p>
          <a:p>
            <a:r>
              <a:rPr lang="en-US" sz="2000" smtClean="0"/>
              <a:t>compute checksum of received segment</a:t>
            </a:r>
          </a:p>
          <a:p>
            <a:r>
              <a:rPr lang="en-US" sz="2000" smtClean="0"/>
              <a:t>check if computed checksum equals checksum field value:</a:t>
            </a:r>
          </a:p>
          <a:p>
            <a:pPr lvl="1"/>
            <a:r>
              <a:rPr lang="en-US" sz="2000" smtClean="0"/>
              <a:t>NO - error detected</a:t>
            </a:r>
          </a:p>
          <a:p>
            <a:pPr lvl="1"/>
            <a:r>
              <a:rPr lang="en-US" sz="2000" smtClean="0"/>
              <a:t>YES - no error detected. </a:t>
            </a:r>
            <a:r>
              <a:rPr lang="en-US" sz="2000" i="1" smtClean="0"/>
              <a:t>But maybe errors</a:t>
            </a:r>
            <a:endParaRPr lang="en-US" sz="2000" smtClean="0"/>
          </a:p>
          <a:p>
            <a:endParaRPr lang="en-US" sz="2400" smtClean="0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Goal:</a:t>
            </a:r>
            <a:r>
              <a:rPr lang="en-US" sz="2400"/>
              <a:t> detect “errors” (e.g., flipped bits) in transmitted segment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E2FD0C2-791A-4764-BF91-C16B1549B7C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3875" cy="1143000"/>
          </a:xfrm>
        </p:spPr>
        <p:txBody>
          <a:bodyPr/>
          <a:lstStyle/>
          <a:p>
            <a:r>
              <a:rPr lang="en-US" dirty="0" smtClean="0"/>
              <a:t>TCP: Overview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full duplex data:</a:t>
            </a:r>
            <a:endParaRPr lang="en-US" sz="2400" dirty="0" smtClean="0"/>
          </a:p>
          <a:p>
            <a:pPr lvl="1"/>
            <a:r>
              <a:rPr lang="en-US" sz="2000" dirty="0" smtClean="0"/>
              <a:t>bi-directional data flow in same connection</a:t>
            </a:r>
          </a:p>
          <a:p>
            <a:pPr lvl="1"/>
            <a:r>
              <a:rPr lang="en-US" sz="2000" dirty="0" smtClean="0"/>
              <a:t>MSS: maximum segment size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connection-oriented: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handshaking (exchange of control </a:t>
            </a:r>
            <a:r>
              <a:rPr lang="en-US" sz="2000" dirty="0" err="1" smtClean="0"/>
              <a:t>msgs</a:t>
            </a:r>
            <a:r>
              <a:rPr lang="en-US" sz="2000" dirty="0" smtClean="0"/>
              <a:t>) </a:t>
            </a:r>
            <a:r>
              <a:rPr lang="en-US" sz="2000" dirty="0" err="1" smtClean="0"/>
              <a:t>init’s</a:t>
            </a:r>
            <a:r>
              <a:rPr lang="en-US" sz="2000" dirty="0" smtClean="0"/>
              <a:t> sender, receiver state before data exchange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flow controlled:</a:t>
            </a:r>
          </a:p>
          <a:p>
            <a:pPr lvl="1"/>
            <a:r>
              <a:rPr lang="en-US" sz="2000" dirty="0" smtClean="0"/>
              <a:t>sender will not overwhelm receiver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point-to-point:</a:t>
            </a:r>
            <a:endParaRPr lang="en-US" sz="2400" dirty="0" smtClean="0"/>
          </a:p>
          <a:p>
            <a:pPr lvl="1"/>
            <a:r>
              <a:rPr lang="en-US" sz="2000" dirty="0" smtClean="0"/>
              <a:t>one sender, one receiver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reliable, in-order </a:t>
            </a:r>
            <a:r>
              <a:rPr lang="en-US" sz="2400" i="1" dirty="0" smtClean="0">
                <a:solidFill>
                  <a:srgbClr val="FF0000"/>
                </a:solidFill>
              </a:rPr>
              <a:t>byte steam:</a:t>
            </a:r>
            <a:endParaRPr lang="en-US" sz="2400" i="1" dirty="0" smtClean="0"/>
          </a:p>
          <a:p>
            <a:pPr lvl="1"/>
            <a:r>
              <a:rPr lang="en-US" sz="2000" dirty="0" smtClean="0"/>
              <a:t>no “message boundaries”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pipelined:</a:t>
            </a:r>
            <a:endParaRPr lang="en-US" sz="2400" dirty="0" smtClean="0"/>
          </a:p>
          <a:p>
            <a:pPr lvl="1"/>
            <a:r>
              <a:rPr lang="en-US" sz="2000" dirty="0" smtClean="0"/>
              <a:t>TCP congestion and flow control set window size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send &amp; receive buffers</a:t>
            </a:r>
            <a:endParaRPr lang="en-US" sz="2400" i="1" dirty="0" smtClean="0"/>
          </a:p>
          <a:p>
            <a:endParaRPr lang="en-US" sz="2400" dirty="0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-490538" y="5421313"/>
          <a:ext cx="6026151" cy="1023937"/>
        </p:xfrm>
        <a:graphic>
          <a:graphicData uri="http://schemas.openxmlformats.org/presentationml/2006/ole">
            <p:oleObj spid="_x0000_s59394" name="VISIO" r:id="rId3" imgW="6602760" imgH="1123200" progId="Visio.Drawing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044BE90-993E-4878-B121-0686DDBD8AC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smtClean="0"/>
              <a:t>TCP segment structure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15381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83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84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385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89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92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93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5395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Receive window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400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401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402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03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10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11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12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13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14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415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416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5366" name="Text Box 41"/>
          <p:cNvSpPr txBox="1">
            <a:spLocks noChangeArrowheads="1"/>
          </p:cNvSpPr>
          <p:nvPr/>
        </p:nvSpPr>
        <p:spPr bwMode="auto">
          <a:xfrm>
            <a:off x="177800" y="1431925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URG: urgent data </a:t>
            </a:r>
          </a:p>
          <a:p>
            <a:pPr algn="r"/>
            <a:r>
              <a:rPr lang="en-US" sz="1800"/>
              <a:t>(generally not used)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5367" name="Text Box 42"/>
          <p:cNvSpPr txBox="1">
            <a:spLocks noChangeArrowheads="1"/>
          </p:cNvSpPr>
          <p:nvPr/>
        </p:nvSpPr>
        <p:spPr bwMode="auto">
          <a:xfrm>
            <a:off x="947738" y="2155825"/>
            <a:ext cx="147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ACK: ACK #</a:t>
            </a:r>
          </a:p>
          <a:p>
            <a:pPr algn="r"/>
            <a:r>
              <a:rPr lang="en-US" sz="1800"/>
              <a:t>valid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5368" name="Text Box 43"/>
          <p:cNvSpPr txBox="1">
            <a:spLocks noChangeArrowheads="1"/>
          </p:cNvSpPr>
          <p:nvPr/>
        </p:nvSpPr>
        <p:spPr bwMode="auto">
          <a:xfrm>
            <a:off x="149225" y="2832100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PSH: push data now</a:t>
            </a:r>
          </a:p>
          <a:p>
            <a:pPr algn="r"/>
            <a:r>
              <a:rPr lang="en-US" sz="1800"/>
              <a:t>(generally not used)</a:t>
            </a:r>
          </a:p>
        </p:txBody>
      </p:sp>
      <p:sp>
        <p:nvSpPr>
          <p:cNvPr id="15369" name="Text Box 44"/>
          <p:cNvSpPr txBox="1">
            <a:spLocks noChangeArrowheads="1"/>
          </p:cNvSpPr>
          <p:nvPr/>
        </p:nvSpPr>
        <p:spPr bwMode="auto">
          <a:xfrm>
            <a:off x="476250" y="3632200"/>
            <a:ext cx="1979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RST, SYN, FIN:</a:t>
            </a:r>
          </a:p>
          <a:p>
            <a:pPr algn="r"/>
            <a:r>
              <a:rPr lang="en-US" sz="1800"/>
              <a:t>connection estab</a:t>
            </a:r>
          </a:p>
          <a:p>
            <a:pPr algn="r"/>
            <a:r>
              <a:rPr lang="en-US" sz="1800"/>
              <a:t>(setup, teardown</a:t>
            </a:r>
          </a:p>
          <a:p>
            <a:pPr algn="r"/>
            <a:r>
              <a:rPr lang="en-US" sz="1800"/>
              <a:t>commands)</a:t>
            </a:r>
          </a:p>
        </p:txBody>
      </p:sp>
      <p:sp>
        <p:nvSpPr>
          <p:cNvPr id="15370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704850 h 444"/>
              <a:gd name="T2" fmla="*/ 1981200 w 1458"/>
              <a:gd name="T3" fmla="*/ 0 h 444"/>
              <a:gd name="T4" fmla="*/ 2314575 w 1458"/>
              <a:gd name="T5" fmla="*/ 9525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47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# bytes </a:t>
            </a:r>
          </a:p>
          <a:p>
            <a:pPr algn="l"/>
            <a:r>
              <a:rPr lang="en-US" sz="1800"/>
              <a:t>rcvr willing</a:t>
            </a:r>
          </a:p>
          <a:p>
            <a:pPr algn="l"/>
            <a:r>
              <a:rPr lang="en-US" sz="1800"/>
              <a:t>to accept</a:t>
            </a:r>
          </a:p>
        </p:txBody>
      </p:sp>
      <p:sp>
        <p:nvSpPr>
          <p:cNvPr id="15375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counting</a:t>
            </a:r>
          </a:p>
          <a:p>
            <a:pPr algn="l"/>
            <a:r>
              <a:rPr lang="en-US" sz="1800"/>
              <a:t>by bytes </a:t>
            </a:r>
          </a:p>
          <a:p>
            <a:pPr algn="l"/>
            <a:r>
              <a:rPr lang="en-US" sz="1800"/>
              <a:t>of data</a:t>
            </a:r>
          </a:p>
          <a:p>
            <a:pPr algn="l"/>
            <a:r>
              <a:rPr lang="en-US" sz="1800"/>
              <a:t>(not segments!)</a:t>
            </a:r>
          </a:p>
        </p:txBody>
      </p:sp>
      <p:sp>
        <p:nvSpPr>
          <p:cNvPr id="15376" name="Text Box 51"/>
          <p:cNvSpPr txBox="1">
            <a:spLocks noChangeArrowheads="1"/>
          </p:cNvSpPr>
          <p:nvPr/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Internet</a:t>
            </a:r>
          </a:p>
          <a:p>
            <a:pPr algn="r"/>
            <a:r>
              <a:rPr lang="en-US" sz="1800"/>
              <a:t>checksum</a:t>
            </a:r>
          </a:p>
          <a:p>
            <a:pPr algn="r"/>
            <a:r>
              <a:rPr lang="en-US" sz="1800"/>
              <a:t>(as in UDP)</a:t>
            </a:r>
          </a:p>
        </p:txBody>
      </p:sp>
      <p:sp>
        <p:nvSpPr>
          <p:cNvPr id="15377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D7B9177-6F8B-4003-8164-CA1B3635D50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54" name="Line 2"/>
          <p:cNvSpPr>
            <a:spLocks noChangeShapeType="1"/>
          </p:cNvSpPr>
          <p:nvPr/>
        </p:nvSpPr>
        <p:spPr bwMode="auto">
          <a:xfrm>
            <a:off x="4972050" y="4686300"/>
            <a:ext cx="2790825" cy="561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3"/>
          <p:cNvSpPr>
            <a:spLocks noChangeShapeType="1"/>
          </p:cNvSpPr>
          <p:nvPr/>
        </p:nvSpPr>
        <p:spPr bwMode="auto">
          <a:xfrm>
            <a:off x="4895850" y="2238375"/>
            <a:ext cx="261937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seq. #’s and ACKs</a:t>
            </a:r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95400"/>
            <a:ext cx="32575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Seq. #’s:</a:t>
            </a:r>
            <a:endParaRPr lang="en-US" sz="2000" smtClean="0"/>
          </a:p>
          <a:p>
            <a:pPr lvl="1"/>
            <a:r>
              <a:rPr lang="en-US" sz="2000" smtClean="0"/>
              <a:t>byte stream “number” of first byte in segment’s data</a:t>
            </a:r>
            <a:endParaRPr lang="en-US" sz="1800" smtClean="0"/>
          </a:p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ACKs:</a:t>
            </a:r>
            <a:endParaRPr lang="en-US" sz="2000" smtClean="0"/>
          </a:p>
          <a:p>
            <a:pPr lvl="1"/>
            <a:r>
              <a:rPr lang="en-US" sz="2000" smtClean="0"/>
              <a:t>seq # of next byte expected from other side</a:t>
            </a:r>
          </a:p>
          <a:p>
            <a:pPr lvl="1"/>
            <a:r>
              <a:rPr lang="en-US" sz="2000" smtClean="0"/>
              <a:t>cumulative ACK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Q:</a:t>
            </a:r>
            <a:r>
              <a:rPr lang="en-US" sz="2000" smtClean="0"/>
              <a:t> how receiver handles out-of-order segments</a:t>
            </a:r>
          </a:p>
          <a:p>
            <a:pPr lvl="1"/>
            <a:r>
              <a:rPr lang="en-US" sz="2000" smtClean="0"/>
              <a:t>A: TCP spec doesn’t say, - up to implementor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133850" y="1408113"/>
          <a:ext cx="606425" cy="481012"/>
        </p:xfrm>
        <a:graphic>
          <a:graphicData uri="http://schemas.openxmlformats.org/presentationml/2006/ole">
            <p:oleObj spid="_x0000_s60418" name="Clip" r:id="rId3" imgW="1305000" imgH="1085760" progId="MS_ClipArt_Gallery.2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7658100" y="1322388"/>
          <a:ext cx="606425" cy="481012"/>
        </p:xfrm>
        <a:graphic>
          <a:graphicData uri="http://schemas.openxmlformats.org/presentationml/2006/ole">
            <p:oleObj spid="_x0000_s60419" name="Clip" r:id="rId4" imgW="1305000" imgH="1085760" progId="MS_ClipArt_Gallery.2">
              <p:embed/>
            </p:oleObj>
          </a:graphicData>
        </a:graphic>
      </p:graphicFrame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4783138" y="1460500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6775450" y="1450975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060" name="Text Box 10"/>
          <p:cNvSpPr txBox="1">
            <a:spLocks noChangeArrowheads="1"/>
          </p:cNvSpPr>
          <p:nvPr/>
        </p:nvSpPr>
        <p:spPr bwMode="auto">
          <a:xfrm rot="706751">
            <a:off x="4981575" y="2220913"/>
            <a:ext cx="2417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Seq=42, ACK=79,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061" name="Text Box 11"/>
          <p:cNvSpPr txBox="1">
            <a:spLocks noChangeArrowheads="1"/>
          </p:cNvSpPr>
          <p:nvPr/>
        </p:nvSpPr>
        <p:spPr bwMode="auto">
          <a:xfrm rot="-844223">
            <a:off x="5037138" y="3278188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Seq=79, ACK=43,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062" name="Text Box 12"/>
          <p:cNvSpPr txBox="1">
            <a:spLocks noChangeArrowheads="1"/>
          </p:cNvSpPr>
          <p:nvPr/>
        </p:nvSpPr>
        <p:spPr bwMode="auto">
          <a:xfrm rot="683987">
            <a:off x="5099050" y="4519613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Seq=43, ACK=80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063" name="Text Box 13"/>
          <p:cNvSpPr txBox="1">
            <a:spLocks noChangeArrowheads="1"/>
          </p:cNvSpPr>
          <p:nvPr/>
        </p:nvSpPr>
        <p:spPr bwMode="auto">
          <a:xfrm>
            <a:off x="4022725" y="1931988"/>
            <a:ext cx="703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User</a:t>
            </a:r>
          </a:p>
          <a:p>
            <a:r>
              <a:rPr lang="en-US"/>
              <a:t>types</a:t>
            </a:r>
          </a:p>
          <a:p>
            <a:r>
              <a:rPr lang="en-US"/>
              <a:t>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064" name="Text Box 14"/>
          <p:cNvSpPr txBox="1">
            <a:spLocks noChangeArrowheads="1"/>
          </p:cNvSpPr>
          <p:nvPr/>
        </p:nvSpPr>
        <p:spPr bwMode="auto">
          <a:xfrm>
            <a:off x="3800475" y="4046538"/>
            <a:ext cx="1155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ACKs</a:t>
            </a:r>
          </a:p>
          <a:p>
            <a:r>
              <a:rPr lang="en-US"/>
              <a:t>receipt </a:t>
            </a:r>
          </a:p>
          <a:p>
            <a:r>
              <a:rPr lang="en-US"/>
              <a:t>of echoed</a:t>
            </a:r>
          </a:p>
          <a:p>
            <a:r>
              <a:rPr lang="en-US"/>
              <a:t>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065" name="Text Box 15"/>
          <p:cNvSpPr txBox="1">
            <a:spLocks noChangeArrowheads="1"/>
          </p:cNvSpPr>
          <p:nvPr/>
        </p:nvSpPr>
        <p:spPr bwMode="auto">
          <a:xfrm>
            <a:off x="7496175" y="2589213"/>
            <a:ext cx="1155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ACKs</a:t>
            </a:r>
          </a:p>
          <a:p>
            <a:r>
              <a:rPr lang="en-US"/>
              <a:t>receipt of</a:t>
            </a:r>
          </a:p>
          <a:p>
            <a:r>
              <a:rPr lang="en-US"/>
              <a:t>‘C’, echoes</a:t>
            </a:r>
          </a:p>
          <a:p>
            <a:r>
              <a:rPr lang="en-US"/>
              <a:t>back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066" name="Line 16"/>
          <p:cNvSpPr>
            <a:spLocks noChangeShapeType="1"/>
          </p:cNvSpPr>
          <p:nvPr/>
        </p:nvSpPr>
        <p:spPr bwMode="auto">
          <a:xfrm flipH="1">
            <a:off x="4886325" y="3200400"/>
            <a:ext cx="2609850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7"/>
          <p:cNvSpPr>
            <a:spLocks noChangeShapeType="1"/>
          </p:cNvSpPr>
          <p:nvPr/>
        </p:nvSpPr>
        <p:spPr bwMode="auto">
          <a:xfrm flipH="1">
            <a:off x="8620125" y="1714500"/>
            <a:ext cx="0" cy="4514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293100" y="5527675"/>
            <a:ext cx="658813" cy="366713"/>
            <a:chOff x="3304" y="3530"/>
            <a:chExt cx="415" cy="231"/>
          </a:xfrm>
        </p:grpSpPr>
        <p:sp>
          <p:nvSpPr>
            <p:cNvPr id="2070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Text Box 20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392738" y="5794375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simple telnet scenario</a:t>
            </a: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905D77A-B31C-4E4E-931C-FE128A12510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1638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381125"/>
            <a:ext cx="3381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Q:</a:t>
            </a:r>
            <a:r>
              <a:rPr lang="en-US" sz="2400" smtClean="0"/>
              <a:t> how to set TCP timeout value?</a:t>
            </a:r>
          </a:p>
          <a:p>
            <a:r>
              <a:rPr lang="en-US" sz="2000" smtClean="0"/>
              <a:t>longer than RTT</a:t>
            </a:r>
          </a:p>
          <a:p>
            <a:pPr lvl="1"/>
            <a:r>
              <a:rPr lang="en-US" sz="1800" smtClean="0"/>
              <a:t>but RTT varies</a:t>
            </a:r>
          </a:p>
          <a:p>
            <a:r>
              <a:rPr lang="en-US" sz="2000" smtClean="0"/>
              <a:t>too short: premature timeout</a:t>
            </a:r>
          </a:p>
          <a:p>
            <a:pPr lvl="1"/>
            <a:r>
              <a:rPr lang="en-US" sz="2000" smtClean="0"/>
              <a:t>unnecessary retransmissions</a:t>
            </a:r>
          </a:p>
          <a:p>
            <a:r>
              <a:rPr lang="en-US" sz="2000" smtClean="0"/>
              <a:t>too long: slow reaction to segment loss</a:t>
            </a:r>
          </a:p>
        </p:txBody>
      </p:sp>
      <p:sp>
        <p:nvSpPr>
          <p:cNvPr id="1639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00525" y="1352550"/>
            <a:ext cx="45053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Q:</a:t>
            </a:r>
            <a:r>
              <a:rPr lang="en-US" sz="2400" smtClean="0"/>
              <a:t> how to estimate RTT?</a:t>
            </a:r>
          </a:p>
          <a:p>
            <a:r>
              <a:rPr lang="en-US" sz="2000" b="1" smtClean="0">
                <a:solidFill>
                  <a:schemeClr val="accent2"/>
                </a:solidFill>
                <a:latin typeface="Courier New" pitchFamily="49" charset="0"/>
              </a:rPr>
              <a:t>SampleRTT</a:t>
            </a:r>
            <a:r>
              <a:rPr lang="en-US" sz="2000" smtClean="0">
                <a:solidFill>
                  <a:schemeClr val="accent2"/>
                </a:solidFill>
              </a:rPr>
              <a:t>:</a:t>
            </a:r>
            <a:r>
              <a:rPr lang="en-US" sz="2000" smtClean="0"/>
              <a:t> measured time from segment transmission until ACK receipt</a:t>
            </a:r>
          </a:p>
          <a:p>
            <a:pPr lvl="1"/>
            <a:r>
              <a:rPr lang="en-US" sz="2000" smtClean="0"/>
              <a:t>ignore retransmissions</a:t>
            </a:r>
          </a:p>
          <a:p>
            <a:r>
              <a:rPr lang="en-US" sz="2000" b="1" smtClean="0">
                <a:latin typeface="Courier New" pitchFamily="49" charset="0"/>
              </a:rPr>
              <a:t>SampleRTT</a:t>
            </a:r>
            <a:r>
              <a:rPr lang="en-US" sz="2000" smtClean="0"/>
              <a:t> will vary, want estimated RTT “smoother”</a:t>
            </a:r>
            <a:endParaRPr lang="en-US" sz="2400" smtClean="0"/>
          </a:p>
          <a:p>
            <a:pPr lvl="1"/>
            <a:r>
              <a:rPr lang="en-US" sz="2000" smtClean="0"/>
              <a:t>average several recent measurements, not just current </a:t>
            </a:r>
            <a:r>
              <a:rPr lang="en-US" sz="2000" b="1" smtClean="0">
                <a:latin typeface="Courier New" pitchFamily="49" charset="0"/>
              </a:rPr>
              <a:t>SampleRTT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1EB3CD9-A346-450B-9AD6-C6994AFFD26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 RTT estimation: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9952212-6022-49F7-9094-29238324421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51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EstimatedRTT = (1-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>
                <a:latin typeface="Courier New" pitchFamily="49" charset="0"/>
              </a:rPr>
              <a:t>)*EstimatedRTT +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>
                <a:latin typeface="Courier New" pitchFamily="49" charset="0"/>
              </a:rPr>
              <a:t>*SampleRTT</a:t>
            </a: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219200" y="2133600"/>
            <a:ext cx="7067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Exponential weighted moving average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influence of past sample decreases exponentially fast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 value: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 =</a:t>
            </a:r>
            <a:r>
              <a:rPr lang="en-US" sz="2000"/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F12C857-AB1D-4585-BF54-41114CCA54F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7639050" cy="14954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Setting the timeout</a:t>
            </a:r>
            <a:endParaRPr lang="en-US" sz="2400" smtClean="0"/>
          </a:p>
          <a:p>
            <a:pPr>
              <a:spcBef>
                <a:spcPct val="50000"/>
              </a:spcBef>
            </a:pPr>
            <a:r>
              <a:rPr lang="en-US" sz="2000" b="1" smtClean="0">
                <a:latin typeface="Courier New" pitchFamily="49" charset="0"/>
              </a:rPr>
              <a:t>EstimtedRTT</a:t>
            </a:r>
            <a:r>
              <a:rPr lang="en-US" sz="2000" smtClean="0"/>
              <a:t> plus “safety margin”</a:t>
            </a:r>
          </a:p>
          <a:p>
            <a:pPr lvl="1"/>
            <a:r>
              <a:rPr lang="en-US" sz="1800" smtClean="0"/>
              <a:t>large variation in </a:t>
            </a:r>
            <a:r>
              <a:rPr lang="en-US" sz="1800" b="1" smtClean="0">
                <a:latin typeface="Courier New" pitchFamily="49" charset="0"/>
              </a:rPr>
              <a:t>EstimatedRTT -&gt;</a:t>
            </a:r>
            <a:r>
              <a:rPr lang="en-US" sz="1800" smtClean="0"/>
              <a:t> larger safety margin</a:t>
            </a:r>
          </a:p>
          <a:p>
            <a:r>
              <a:rPr lang="en-US" sz="2000" smtClean="0"/>
              <a:t>first estimate of how much SampleRTT deviates from EstimatedRTT: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3400" y="5486400"/>
            <a:ext cx="643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TimeoutInterval = EstimatedRTT + 4*DevRTT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697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Courier New" pitchFamily="49" charset="0"/>
              </a:rPr>
              <a:t>DevRTT = (1-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>
                <a:latin typeface="Courier New" pitchFamily="49" charset="0"/>
              </a:rPr>
              <a:t>)*DevRTT +</a:t>
            </a:r>
          </a:p>
          <a:p>
            <a:pPr algn="l"/>
            <a:r>
              <a:rPr lang="en-US" sz="2000" b="1">
                <a:latin typeface="Courier New" pitchFamily="49" charset="0"/>
              </a:rPr>
              <a:t>            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>
                <a:latin typeface="Courier New" pitchFamily="49" charset="0"/>
              </a:rPr>
              <a:t>*|SampleRTT-EstimatedRTT|</a:t>
            </a:r>
          </a:p>
          <a:p>
            <a:pPr algn="l"/>
            <a:endParaRPr lang="en-US" sz="2000" b="1">
              <a:latin typeface="Courier New" pitchFamily="49" charset="0"/>
            </a:endParaRPr>
          </a:p>
          <a:p>
            <a:pPr algn="l"/>
            <a:r>
              <a:rPr lang="en-US" sz="2000" b="1">
                <a:latin typeface="Courier New" pitchFamily="49" charset="0"/>
              </a:rPr>
              <a:t>(typically,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 = 0.25)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334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FF0000"/>
                </a:solidFill>
              </a:rPr>
              <a:t>Then set timeout interval: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6C9D8AAB-643B-4ABB-ACC5-D77A7D5F47B2}" type="slidenum">
              <a:rPr lang="en-US"/>
              <a:pPr/>
              <a:t>2</a:t>
            </a:fld>
            <a:endParaRPr lang="en-US"/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mtClean="0"/>
              <a:t>Transport services and protocols</a:t>
            </a:r>
          </a:p>
        </p:txBody>
      </p:sp>
      <p:sp>
        <p:nvSpPr>
          <p:cNvPr id="1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086225" cy="5114925"/>
          </a:xfrm>
        </p:spPr>
        <p:txBody>
          <a:bodyPr/>
          <a:lstStyle/>
          <a:p>
            <a:r>
              <a:rPr lang="en-US" sz="2000" smtClean="0"/>
              <a:t>provide</a:t>
            </a:r>
            <a:r>
              <a:rPr lang="en-US" sz="2000" i="1" smtClean="0">
                <a:solidFill>
                  <a:srgbClr val="FF0000"/>
                </a:solidFill>
              </a:rPr>
              <a:t> logical communication</a:t>
            </a:r>
            <a:r>
              <a:rPr lang="en-US" sz="2000" smtClean="0"/>
              <a:t> between app processes running on different hosts</a:t>
            </a:r>
          </a:p>
          <a:p>
            <a:r>
              <a:rPr lang="en-US" sz="2000" smtClean="0"/>
              <a:t>transport protocols run in end systems </a:t>
            </a:r>
          </a:p>
          <a:p>
            <a:pPr lvl="1"/>
            <a:r>
              <a:rPr lang="en-US" sz="2000" smtClean="0"/>
              <a:t>send side: breaks app messages into </a:t>
            </a:r>
            <a:r>
              <a:rPr lang="en-US" sz="2000" smtClean="0">
                <a:solidFill>
                  <a:srgbClr val="FF0000"/>
                </a:solidFill>
              </a:rPr>
              <a:t>segments</a:t>
            </a:r>
            <a:r>
              <a:rPr lang="en-US" sz="2000" smtClean="0"/>
              <a:t>, passes to  network layer</a:t>
            </a:r>
          </a:p>
          <a:p>
            <a:pPr lvl="1"/>
            <a:r>
              <a:rPr lang="en-US" sz="2000" smtClean="0"/>
              <a:t>rcv side: reassembles segments into messages, passes to app layer</a:t>
            </a:r>
          </a:p>
          <a:p>
            <a:r>
              <a:rPr lang="en-US" sz="2000" smtClean="0"/>
              <a:t>more than one transport protocol available to apps</a:t>
            </a:r>
          </a:p>
          <a:p>
            <a:pPr lvl="1"/>
            <a:r>
              <a:rPr lang="en-US" sz="2000" smtClean="0"/>
              <a:t>Internet: TCP and UDP</a:t>
            </a:r>
          </a:p>
        </p:txBody>
      </p:sp>
      <p:sp>
        <p:nvSpPr>
          <p:cNvPr id="1045" name="Freeform 5"/>
          <p:cNvSpPr>
            <a:spLocks/>
          </p:cNvSpPr>
          <p:nvPr/>
        </p:nvSpPr>
        <p:spPr bwMode="auto">
          <a:xfrm>
            <a:off x="6788150" y="2019300"/>
            <a:ext cx="1798638" cy="167481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Freeform 6"/>
          <p:cNvSpPr>
            <a:spLocks/>
          </p:cNvSpPr>
          <p:nvPr/>
        </p:nvSpPr>
        <p:spPr bwMode="auto">
          <a:xfrm>
            <a:off x="4908550" y="1876425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Freeform 7"/>
          <p:cNvSpPr>
            <a:spLocks/>
          </p:cNvSpPr>
          <p:nvPr/>
        </p:nvSpPr>
        <p:spPr bwMode="auto">
          <a:xfrm>
            <a:off x="5276850" y="3327400"/>
            <a:ext cx="2974975" cy="2219325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8" name="Group 8"/>
          <p:cNvGrpSpPr>
            <a:grpSpLocks/>
          </p:cNvGrpSpPr>
          <p:nvPr/>
        </p:nvGrpSpPr>
        <p:grpSpPr bwMode="auto">
          <a:xfrm>
            <a:off x="5026025" y="2011363"/>
            <a:ext cx="733425" cy="319087"/>
            <a:chOff x="3552" y="246"/>
            <a:chExt cx="527" cy="248"/>
          </a:xfrm>
        </p:grpSpPr>
        <p:graphicFrame>
          <p:nvGraphicFramePr>
            <p:cNvPr id="1039" name="Object 1037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p:oleObj spid="_x0000_s1039" name="Clip" r:id="rId3" imgW="1305000" imgH="1085760" progId="MS_ClipArt_Gallery.2">
                <p:embed/>
              </p:oleObj>
            </a:graphicData>
          </a:graphic>
        </p:graphicFrame>
        <p:graphicFrame>
          <p:nvGraphicFramePr>
            <p:cNvPr id="1040" name="Object 1038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p:oleObj spid="_x0000_s1040" name="Clip" r:id="rId4" imgW="676440" imgH="485640" progId="MS_ClipArt_Gallery.2">
                <p:embed/>
              </p:oleObj>
            </a:graphicData>
          </a:graphic>
        </p:graphicFrame>
        <p:sp>
          <p:nvSpPr>
            <p:cNvPr id="1299" name="Line 11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9" name="Group 12"/>
          <p:cNvGrpSpPr>
            <a:grpSpLocks/>
          </p:cNvGrpSpPr>
          <p:nvPr/>
        </p:nvGrpSpPr>
        <p:grpSpPr bwMode="auto">
          <a:xfrm>
            <a:off x="5026025" y="2606675"/>
            <a:ext cx="733425" cy="319088"/>
            <a:chOff x="3552" y="246"/>
            <a:chExt cx="527" cy="248"/>
          </a:xfrm>
        </p:grpSpPr>
        <p:graphicFrame>
          <p:nvGraphicFramePr>
            <p:cNvPr id="1037" name="Object 1035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p:oleObj spid="_x0000_s1037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1038" name="Object 1036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p:oleObj spid="_x0000_s1038" name="Clip" r:id="rId6" imgW="676440" imgH="485640" progId="MS_ClipArt_Gallery.2">
                <p:embed/>
              </p:oleObj>
            </a:graphicData>
          </a:graphic>
        </p:graphicFrame>
        <p:sp>
          <p:nvSpPr>
            <p:cNvPr id="1298" name="Line 15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0" name="Group 16"/>
          <p:cNvGrpSpPr>
            <a:grpSpLocks/>
          </p:cNvGrpSpPr>
          <p:nvPr/>
        </p:nvGrpSpPr>
        <p:grpSpPr bwMode="auto">
          <a:xfrm>
            <a:off x="5402263" y="2393950"/>
            <a:ext cx="69850" cy="214313"/>
            <a:chOff x="3842" y="406"/>
            <a:chExt cx="51" cy="167"/>
          </a:xfrm>
        </p:grpSpPr>
        <p:sp>
          <p:nvSpPr>
            <p:cNvPr id="1295" name="Oval 1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6" name="Oval 1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7" name="Oval 1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1" name="Group 20"/>
          <p:cNvGrpSpPr>
            <a:grpSpLocks/>
          </p:cNvGrpSpPr>
          <p:nvPr/>
        </p:nvGrpSpPr>
        <p:grpSpPr bwMode="auto">
          <a:xfrm>
            <a:off x="5872163" y="2897188"/>
            <a:ext cx="209550" cy="395287"/>
            <a:chOff x="4180" y="783"/>
            <a:chExt cx="150" cy="307"/>
          </a:xfrm>
        </p:grpSpPr>
        <p:sp>
          <p:nvSpPr>
            <p:cNvPr id="1287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9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2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3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4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2" name="Group 29"/>
          <p:cNvGrpSpPr>
            <a:grpSpLocks/>
          </p:cNvGrpSpPr>
          <p:nvPr/>
        </p:nvGrpSpPr>
        <p:grpSpPr bwMode="auto">
          <a:xfrm rot="-5400000">
            <a:off x="6184900" y="2974975"/>
            <a:ext cx="80963" cy="233363"/>
            <a:chOff x="3842" y="406"/>
            <a:chExt cx="51" cy="167"/>
          </a:xfrm>
        </p:grpSpPr>
        <p:sp>
          <p:nvSpPr>
            <p:cNvPr id="1284" name="Oval 30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" name="Oval 31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6" name="Oval 32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3" name="Line 33"/>
          <p:cNvSpPr>
            <a:spLocks noChangeShapeType="1"/>
          </p:cNvSpPr>
          <p:nvPr/>
        </p:nvSpPr>
        <p:spPr bwMode="auto">
          <a:xfrm>
            <a:off x="6008688" y="2805113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34"/>
          <p:cNvSpPr>
            <a:spLocks noChangeShapeType="1"/>
          </p:cNvSpPr>
          <p:nvPr/>
        </p:nvSpPr>
        <p:spPr bwMode="auto">
          <a:xfrm>
            <a:off x="6011863" y="2801938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Line 35"/>
          <p:cNvSpPr>
            <a:spLocks noChangeShapeType="1"/>
          </p:cNvSpPr>
          <p:nvPr/>
        </p:nvSpPr>
        <p:spPr bwMode="auto">
          <a:xfrm>
            <a:off x="6507163" y="2800350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Line 36"/>
          <p:cNvSpPr>
            <a:spLocks noChangeShapeType="1"/>
          </p:cNvSpPr>
          <p:nvPr/>
        </p:nvSpPr>
        <p:spPr bwMode="auto">
          <a:xfrm>
            <a:off x="5708650" y="226536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Line 37"/>
          <p:cNvSpPr>
            <a:spLocks noChangeShapeType="1"/>
          </p:cNvSpPr>
          <p:nvPr/>
        </p:nvSpPr>
        <p:spPr bwMode="auto">
          <a:xfrm flipV="1">
            <a:off x="5721350" y="2551113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Line 38"/>
          <p:cNvSpPr>
            <a:spLocks noChangeShapeType="1"/>
          </p:cNvSpPr>
          <p:nvPr/>
        </p:nvSpPr>
        <p:spPr bwMode="auto">
          <a:xfrm flipV="1">
            <a:off x="6248400" y="2636838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9" name="Group 39"/>
          <p:cNvGrpSpPr>
            <a:grpSpLocks/>
          </p:cNvGrpSpPr>
          <p:nvPr/>
        </p:nvGrpSpPr>
        <p:grpSpPr bwMode="auto">
          <a:xfrm>
            <a:off x="6367463" y="2874963"/>
            <a:ext cx="209550" cy="395287"/>
            <a:chOff x="4180" y="783"/>
            <a:chExt cx="150" cy="307"/>
          </a:xfrm>
        </p:grpSpPr>
        <p:sp>
          <p:nvSpPr>
            <p:cNvPr id="1276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7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8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0" name="Group 48"/>
          <p:cNvGrpSpPr>
            <a:grpSpLocks/>
          </p:cNvGrpSpPr>
          <p:nvPr/>
        </p:nvGrpSpPr>
        <p:grpSpPr bwMode="auto">
          <a:xfrm>
            <a:off x="5410200" y="3494088"/>
            <a:ext cx="479425" cy="925512"/>
            <a:chOff x="3314" y="1248"/>
            <a:chExt cx="344" cy="694"/>
          </a:xfrm>
        </p:grpSpPr>
        <p:graphicFrame>
          <p:nvGraphicFramePr>
            <p:cNvPr id="1035" name="Object 1033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p:oleObj spid="_x0000_s1035" name="Clip" r:id="rId7" imgW="1305000" imgH="1085760" progId="MS_ClipArt_Gallery.2">
                <p:embed/>
              </p:oleObj>
            </a:graphicData>
          </a:graphic>
        </p:graphicFrame>
        <p:sp>
          <p:nvSpPr>
            <p:cNvPr id="1269" name="Line 50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6" name="Object 1034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p:oleObj spid="_x0000_s1036" name="Clip" r:id="rId8" imgW="1305000" imgH="1085760" progId="MS_ClipArt_Gallery.2">
                <p:embed/>
              </p:oleObj>
            </a:graphicData>
          </a:graphic>
        </p:graphicFrame>
        <p:sp>
          <p:nvSpPr>
            <p:cNvPr id="1270" name="Line 52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1" name="Group 53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1273" name="Oval 5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" name="Oval 5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" name="Oval 5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2" name="Line 57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6278563" y="4503738"/>
          <a:ext cx="417512" cy="331787"/>
        </p:xfrm>
        <a:graphic>
          <a:graphicData uri="http://schemas.openxmlformats.org/presentationml/2006/ole">
            <p:oleObj spid="_x0000_s1026" name="Clip" r:id="rId9" imgW="1305000" imgH="1085760" progId="MS_ClipArt_Gallery.2">
              <p:embed/>
            </p:oleObj>
          </a:graphicData>
        </a:graphic>
      </p:graphicFrame>
      <p:graphicFrame>
        <p:nvGraphicFramePr>
          <p:cNvPr id="1027" name="Object 1025"/>
          <p:cNvGraphicFramePr>
            <a:graphicFrameLocks noChangeAspect="1"/>
          </p:cNvGraphicFramePr>
          <p:nvPr/>
        </p:nvGraphicFramePr>
        <p:xfrm>
          <a:off x="5664200" y="4492625"/>
          <a:ext cx="415925" cy="330200"/>
        </p:xfrm>
        <a:graphic>
          <a:graphicData uri="http://schemas.openxmlformats.org/presentationml/2006/ole">
            <p:oleObj spid="_x0000_s1027" name="Clip" r:id="rId10" imgW="1305000" imgH="1085760" progId="MS_ClipArt_Gallery.2">
              <p:embed/>
            </p:oleObj>
          </a:graphicData>
        </a:graphic>
      </p:graphicFrame>
      <p:sp>
        <p:nvSpPr>
          <p:cNvPr id="1061" name="Oval 60"/>
          <p:cNvSpPr>
            <a:spLocks noChangeArrowheads="1"/>
          </p:cNvSpPr>
          <p:nvPr/>
        </p:nvSpPr>
        <p:spPr bwMode="auto">
          <a:xfrm rot="-5400000">
            <a:off x="6080919" y="4596606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Oval 61"/>
          <p:cNvSpPr>
            <a:spLocks noChangeArrowheads="1"/>
          </p:cNvSpPr>
          <p:nvPr/>
        </p:nvSpPr>
        <p:spPr bwMode="auto">
          <a:xfrm rot="-5400000">
            <a:off x="6165851" y="4594225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Oval 62"/>
          <p:cNvSpPr>
            <a:spLocks noChangeArrowheads="1"/>
          </p:cNvSpPr>
          <p:nvPr/>
        </p:nvSpPr>
        <p:spPr bwMode="auto">
          <a:xfrm rot="-5400000">
            <a:off x="6243637" y="4598988"/>
            <a:ext cx="61913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Line 63"/>
          <p:cNvSpPr>
            <a:spLocks noChangeShapeType="1"/>
          </p:cNvSpPr>
          <p:nvPr/>
        </p:nvSpPr>
        <p:spPr bwMode="auto">
          <a:xfrm rot="-5400000">
            <a:off x="6503194" y="44791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Line 64"/>
          <p:cNvSpPr>
            <a:spLocks noChangeShapeType="1"/>
          </p:cNvSpPr>
          <p:nvPr/>
        </p:nvSpPr>
        <p:spPr bwMode="auto">
          <a:xfrm rot="5400000" flipH="1">
            <a:off x="5876925" y="44704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Line 65"/>
          <p:cNvSpPr>
            <a:spLocks noChangeShapeType="1"/>
          </p:cNvSpPr>
          <p:nvPr/>
        </p:nvSpPr>
        <p:spPr bwMode="auto">
          <a:xfrm rot="16200000" flipV="1">
            <a:off x="6223794" y="41314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Line 66"/>
          <p:cNvSpPr>
            <a:spLocks noChangeShapeType="1"/>
          </p:cNvSpPr>
          <p:nvPr/>
        </p:nvSpPr>
        <p:spPr bwMode="auto">
          <a:xfrm flipV="1">
            <a:off x="5889625" y="4070350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Line 67"/>
          <p:cNvSpPr>
            <a:spLocks noChangeShapeType="1"/>
          </p:cNvSpPr>
          <p:nvPr/>
        </p:nvSpPr>
        <p:spPr bwMode="auto">
          <a:xfrm>
            <a:off x="6491288" y="4116388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Line 68"/>
          <p:cNvSpPr>
            <a:spLocks noChangeShapeType="1"/>
          </p:cNvSpPr>
          <p:nvPr/>
        </p:nvSpPr>
        <p:spPr bwMode="auto">
          <a:xfrm flipH="1">
            <a:off x="7286625" y="41132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1026"/>
          <p:cNvGraphicFramePr>
            <a:graphicFrameLocks noChangeAspect="1"/>
          </p:cNvGraphicFramePr>
          <p:nvPr/>
        </p:nvGraphicFramePr>
        <p:xfrm>
          <a:off x="7464425" y="3665538"/>
          <a:ext cx="203200" cy="241300"/>
        </p:xfrm>
        <a:graphic>
          <a:graphicData uri="http://schemas.openxmlformats.org/presentationml/2006/ole">
            <p:oleObj spid="_x0000_s1028" name="Clip" r:id="rId11" imgW="981000" imgH="1209600" progId="MS_ClipArt_Gallery.2">
              <p:embed/>
            </p:oleObj>
          </a:graphicData>
        </a:graphic>
      </p:graphicFrame>
      <p:graphicFrame>
        <p:nvGraphicFramePr>
          <p:cNvPr id="1029" name="Object 1027"/>
          <p:cNvGraphicFramePr>
            <a:graphicFrameLocks noChangeAspect="1"/>
          </p:cNvGraphicFramePr>
          <p:nvPr/>
        </p:nvGraphicFramePr>
        <p:xfrm>
          <a:off x="6127750" y="3746500"/>
          <a:ext cx="203200" cy="239713"/>
        </p:xfrm>
        <a:graphic>
          <a:graphicData uri="http://schemas.openxmlformats.org/presentationml/2006/ole">
            <p:oleObj spid="_x0000_s1029" name="Clip" r:id="rId12" imgW="981000" imgH="1209600" progId="MS_ClipArt_Gallery.2">
              <p:embed/>
            </p:oleObj>
          </a:graphicData>
        </a:graphic>
      </p:graphicFrame>
      <p:grpSp>
        <p:nvGrpSpPr>
          <p:cNvPr id="1070" name="Group 72"/>
          <p:cNvGrpSpPr>
            <a:grpSpLocks/>
          </p:cNvGrpSpPr>
          <p:nvPr/>
        </p:nvGrpSpPr>
        <p:grpSpPr bwMode="auto">
          <a:xfrm>
            <a:off x="6475413" y="4943475"/>
            <a:ext cx="406400" cy="427038"/>
            <a:chOff x="2870" y="1518"/>
            <a:chExt cx="292" cy="320"/>
          </a:xfrm>
        </p:grpSpPr>
        <p:graphicFrame>
          <p:nvGraphicFramePr>
            <p:cNvPr id="1033" name="Object 103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33" name="Clip" r:id="rId13" imgW="819000" imgH="847800" progId="MS_ClipArt_Gallery.2">
                <p:embed/>
              </p:oleObj>
            </a:graphicData>
          </a:graphic>
        </p:graphicFrame>
        <p:graphicFrame>
          <p:nvGraphicFramePr>
            <p:cNvPr id="1034" name="Object 103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34" name="Clip" r:id="rId14" imgW="1266840" imgH="1200240" progId="MS_ClipArt_Gallery.2">
                <p:embed/>
              </p:oleObj>
            </a:graphicData>
          </a:graphic>
        </p:graphicFrame>
      </p:grpSp>
      <p:grpSp>
        <p:nvGrpSpPr>
          <p:cNvPr id="1071" name="Group 75"/>
          <p:cNvGrpSpPr>
            <a:grpSpLocks/>
          </p:cNvGrpSpPr>
          <p:nvPr/>
        </p:nvGrpSpPr>
        <p:grpSpPr bwMode="auto">
          <a:xfrm>
            <a:off x="7253288" y="4975225"/>
            <a:ext cx="406400" cy="427038"/>
            <a:chOff x="2870" y="1518"/>
            <a:chExt cx="292" cy="320"/>
          </a:xfrm>
        </p:grpSpPr>
        <p:graphicFrame>
          <p:nvGraphicFramePr>
            <p:cNvPr id="1031" name="Object 102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31" name="Clip" r:id="rId15" imgW="819000" imgH="847800" progId="MS_ClipArt_Gallery.2">
                <p:embed/>
              </p:oleObj>
            </a:graphicData>
          </a:graphic>
        </p:graphicFrame>
        <p:graphicFrame>
          <p:nvGraphicFramePr>
            <p:cNvPr id="1032" name="Object 103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32" name="Clip" r:id="rId16" imgW="1266840" imgH="1200240" progId="MS_ClipArt_Gallery.2">
                <p:embed/>
              </p:oleObj>
            </a:graphicData>
          </a:graphic>
        </p:graphicFrame>
      </p:grpSp>
      <p:grpSp>
        <p:nvGrpSpPr>
          <p:cNvPr id="1072" name="Group 78"/>
          <p:cNvGrpSpPr>
            <a:grpSpLocks/>
          </p:cNvGrpSpPr>
          <p:nvPr/>
        </p:nvGrpSpPr>
        <p:grpSpPr bwMode="auto">
          <a:xfrm>
            <a:off x="6838950" y="4691063"/>
            <a:ext cx="379413" cy="376237"/>
            <a:chOff x="4733" y="2082"/>
            <a:chExt cx="272" cy="282"/>
          </a:xfrm>
        </p:grpSpPr>
        <p:graphicFrame>
          <p:nvGraphicFramePr>
            <p:cNvPr id="1030" name="Object 1028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p:oleObj spid="_x0000_s1030" name="Clip" r:id="rId17" imgW="819000" imgH="847800" progId="MS_ClipArt_Gallery.2">
                <p:embed/>
              </p:oleObj>
            </a:graphicData>
          </a:graphic>
        </p:graphicFrame>
        <p:sp>
          <p:nvSpPr>
            <p:cNvPr id="1268" name="Rectangle 80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3" name="Line 81"/>
          <p:cNvSpPr>
            <a:spLocks noChangeShapeType="1"/>
          </p:cNvSpPr>
          <p:nvPr/>
        </p:nvSpPr>
        <p:spPr bwMode="auto">
          <a:xfrm>
            <a:off x="7145338" y="4594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4" name="Group 82"/>
          <p:cNvGrpSpPr>
            <a:grpSpLocks/>
          </p:cNvGrpSpPr>
          <p:nvPr/>
        </p:nvGrpSpPr>
        <p:grpSpPr bwMode="auto">
          <a:xfrm>
            <a:off x="7866063" y="4017963"/>
            <a:ext cx="207962" cy="409575"/>
            <a:chOff x="4180" y="783"/>
            <a:chExt cx="150" cy="307"/>
          </a:xfrm>
        </p:grpSpPr>
        <p:sp>
          <p:nvSpPr>
            <p:cNvPr id="1260" name="AutoShape 8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" name="Rectangle 8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" name="Rectangle 8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" name="AutoShape 8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" name="Line 8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5" name="Line 8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6" name="Rectangle 8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" name="Rectangle 9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" name="Group 91"/>
          <p:cNvGrpSpPr>
            <a:grpSpLocks/>
          </p:cNvGrpSpPr>
          <p:nvPr/>
        </p:nvGrpSpPr>
        <p:grpSpPr bwMode="auto">
          <a:xfrm>
            <a:off x="7853363" y="4462463"/>
            <a:ext cx="207962" cy="409575"/>
            <a:chOff x="4180" y="783"/>
            <a:chExt cx="150" cy="307"/>
          </a:xfrm>
        </p:grpSpPr>
        <p:sp>
          <p:nvSpPr>
            <p:cNvPr id="1252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4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6" name="Line 100"/>
          <p:cNvSpPr>
            <a:spLocks noChangeShapeType="1"/>
          </p:cNvSpPr>
          <p:nvPr/>
        </p:nvSpPr>
        <p:spPr bwMode="auto">
          <a:xfrm rot="5400000" flipH="1">
            <a:off x="7479506" y="43918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7" name="Line 101"/>
          <p:cNvSpPr>
            <a:spLocks noChangeShapeType="1"/>
          </p:cNvSpPr>
          <p:nvPr/>
        </p:nvSpPr>
        <p:spPr bwMode="auto">
          <a:xfrm rot="-5400000">
            <a:off x="7833519" y="4644231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8" name="Line 102"/>
          <p:cNvSpPr>
            <a:spLocks noChangeShapeType="1"/>
          </p:cNvSpPr>
          <p:nvPr/>
        </p:nvSpPr>
        <p:spPr bwMode="auto">
          <a:xfrm rot="-5400000">
            <a:off x="7823200" y="41751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9" name="Line 103"/>
          <p:cNvSpPr>
            <a:spLocks noChangeShapeType="1"/>
          </p:cNvSpPr>
          <p:nvPr/>
        </p:nvSpPr>
        <p:spPr bwMode="auto">
          <a:xfrm flipV="1">
            <a:off x="6502400" y="231616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Line 104"/>
          <p:cNvSpPr>
            <a:spLocks noChangeShapeType="1"/>
          </p:cNvSpPr>
          <p:nvPr/>
        </p:nvSpPr>
        <p:spPr bwMode="auto">
          <a:xfrm>
            <a:off x="7437438" y="230028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1" name="Line 105"/>
          <p:cNvSpPr>
            <a:spLocks noChangeShapeType="1"/>
          </p:cNvSpPr>
          <p:nvPr/>
        </p:nvSpPr>
        <p:spPr bwMode="auto">
          <a:xfrm flipH="1">
            <a:off x="7956550" y="263683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2" name="Line 106"/>
          <p:cNvSpPr>
            <a:spLocks noChangeShapeType="1"/>
          </p:cNvSpPr>
          <p:nvPr/>
        </p:nvSpPr>
        <p:spPr bwMode="auto">
          <a:xfrm>
            <a:off x="7186613" y="241300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3" name="Line 107"/>
          <p:cNvSpPr>
            <a:spLocks noChangeShapeType="1"/>
          </p:cNvSpPr>
          <p:nvPr/>
        </p:nvSpPr>
        <p:spPr bwMode="auto">
          <a:xfrm>
            <a:off x="7212013" y="3060700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Line 108"/>
          <p:cNvSpPr>
            <a:spLocks noChangeShapeType="1"/>
          </p:cNvSpPr>
          <p:nvPr/>
        </p:nvSpPr>
        <p:spPr bwMode="auto">
          <a:xfrm flipH="1">
            <a:off x="7672388" y="3525838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Line 109"/>
          <p:cNvSpPr>
            <a:spLocks noChangeShapeType="1"/>
          </p:cNvSpPr>
          <p:nvPr/>
        </p:nvSpPr>
        <p:spPr bwMode="auto">
          <a:xfrm flipH="1">
            <a:off x="7445375" y="260508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Line 110"/>
          <p:cNvSpPr>
            <a:spLocks noChangeShapeType="1"/>
          </p:cNvSpPr>
          <p:nvPr/>
        </p:nvSpPr>
        <p:spPr bwMode="auto">
          <a:xfrm flipH="1">
            <a:off x="7454900" y="204470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7" name="Line 111"/>
          <p:cNvSpPr>
            <a:spLocks noChangeShapeType="1"/>
          </p:cNvSpPr>
          <p:nvPr/>
        </p:nvSpPr>
        <p:spPr bwMode="auto">
          <a:xfrm flipH="1">
            <a:off x="8172450" y="222091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8" name="Group 112"/>
          <p:cNvGrpSpPr>
            <a:grpSpLocks/>
          </p:cNvGrpSpPr>
          <p:nvPr/>
        </p:nvGrpSpPr>
        <p:grpSpPr bwMode="auto">
          <a:xfrm>
            <a:off x="5983288" y="2413000"/>
            <a:ext cx="501650" cy="233363"/>
            <a:chOff x="3600" y="219"/>
            <a:chExt cx="360" cy="175"/>
          </a:xfrm>
        </p:grpSpPr>
        <p:sp>
          <p:nvSpPr>
            <p:cNvPr id="1239" name="Oval 1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" name="Line 1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" name="Line 1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" name="Rectangle 1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43" name="Oval 1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4" name="Group 1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49" name="Line 1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Line 1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" name="Line 1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5" name="Group 1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46" name="Line 1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1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" name="Line 1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89" name="Group 126"/>
          <p:cNvGrpSpPr>
            <a:grpSpLocks/>
          </p:cNvGrpSpPr>
          <p:nvPr/>
        </p:nvGrpSpPr>
        <p:grpSpPr bwMode="auto">
          <a:xfrm>
            <a:off x="6935788" y="2184400"/>
            <a:ext cx="501650" cy="233363"/>
            <a:chOff x="3600" y="219"/>
            <a:chExt cx="360" cy="175"/>
          </a:xfrm>
        </p:grpSpPr>
        <p:sp>
          <p:nvSpPr>
            <p:cNvPr id="1226" name="Oval 12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7" name="Line 12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" name="Line 12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" name="Rectangle 13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0" name="Oval 13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1" name="Group 13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36" name="Line 13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3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13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2" name="Group 13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33" name="Line 1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13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0" name="Group 140"/>
          <p:cNvGrpSpPr>
            <a:grpSpLocks/>
          </p:cNvGrpSpPr>
          <p:nvPr/>
        </p:nvGrpSpPr>
        <p:grpSpPr bwMode="auto">
          <a:xfrm>
            <a:off x="6953250" y="2841625"/>
            <a:ext cx="501650" cy="233363"/>
            <a:chOff x="3600" y="219"/>
            <a:chExt cx="360" cy="175"/>
          </a:xfrm>
        </p:grpSpPr>
        <p:sp>
          <p:nvSpPr>
            <p:cNvPr id="1213" name="Oval 1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4" name="Line 1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5" name="Line 1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" name="Rectangle 1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17" name="Oval 1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8" name="Group 1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23" name="Line 1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1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Line 1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" name="Group 1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20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1" name="Group 154"/>
          <p:cNvGrpSpPr>
            <a:grpSpLocks/>
          </p:cNvGrpSpPr>
          <p:nvPr/>
        </p:nvGrpSpPr>
        <p:grpSpPr bwMode="auto">
          <a:xfrm>
            <a:off x="7923213" y="2392363"/>
            <a:ext cx="500062" cy="233362"/>
            <a:chOff x="3600" y="219"/>
            <a:chExt cx="360" cy="175"/>
          </a:xfrm>
        </p:grpSpPr>
        <p:sp>
          <p:nvSpPr>
            <p:cNvPr id="1200" name="Oval 1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" name="Line 1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2" name="Line 1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" name="Rectangle 1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4" name="Oval 1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5" name="Group 1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10" name="Line 1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1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1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6" name="Group 1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7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2" name="Group 168"/>
          <p:cNvGrpSpPr>
            <a:grpSpLocks/>
          </p:cNvGrpSpPr>
          <p:nvPr/>
        </p:nvGrpSpPr>
        <p:grpSpPr bwMode="auto">
          <a:xfrm>
            <a:off x="7729538" y="3289300"/>
            <a:ext cx="501650" cy="233363"/>
            <a:chOff x="3600" y="219"/>
            <a:chExt cx="360" cy="175"/>
          </a:xfrm>
        </p:grpSpPr>
        <p:sp>
          <p:nvSpPr>
            <p:cNvPr id="1187" name="Oval 1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" name="Line 1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9" name="Line 1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" name="Rectangle 1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1" name="Oval 1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2" name="Group 1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7" name="Line 1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Line 1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1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93" name="Group 1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94" name="Line 1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Line 1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Line 1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3" name="Group 182"/>
          <p:cNvGrpSpPr>
            <a:grpSpLocks/>
          </p:cNvGrpSpPr>
          <p:nvPr/>
        </p:nvGrpSpPr>
        <p:grpSpPr bwMode="auto">
          <a:xfrm>
            <a:off x="7396163" y="3873500"/>
            <a:ext cx="501650" cy="234950"/>
            <a:chOff x="3600" y="219"/>
            <a:chExt cx="360" cy="175"/>
          </a:xfrm>
        </p:grpSpPr>
        <p:sp>
          <p:nvSpPr>
            <p:cNvPr id="1174" name="Oval 18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" name="Line 18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" name="Line 18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" name="Rectangle 18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78" name="Oval 18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79" name="Group 18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84" name="Line 1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Line 1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Line 1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0" name="Group 19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81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4" name="Group 196"/>
          <p:cNvGrpSpPr>
            <a:grpSpLocks/>
          </p:cNvGrpSpPr>
          <p:nvPr/>
        </p:nvGrpSpPr>
        <p:grpSpPr bwMode="auto">
          <a:xfrm>
            <a:off x="6786563" y="4362450"/>
            <a:ext cx="500062" cy="233363"/>
            <a:chOff x="3600" y="219"/>
            <a:chExt cx="360" cy="175"/>
          </a:xfrm>
        </p:grpSpPr>
        <p:sp>
          <p:nvSpPr>
            <p:cNvPr id="1161" name="Oval 19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2" name="Line 19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" name="Line 19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Rectangle 20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65" name="Oval 20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6" name="Group 20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71" name="Line 2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2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2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7" name="Group 20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8" name="Line 2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2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2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5" name="Group 210"/>
          <p:cNvGrpSpPr>
            <a:grpSpLocks/>
          </p:cNvGrpSpPr>
          <p:nvPr/>
        </p:nvGrpSpPr>
        <p:grpSpPr bwMode="auto">
          <a:xfrm>
            <a:off x="5983288" y="3986213"/>
            <a:ext cx="501650" cy="233362"/>
            <a:chOff x="3600" y="219"/>
            <a:chExt cx="360" cy="175"/>
          </a:xfrm>
        </p:grpSpPr>
        <p:sp>
          <p:nvSpPr>
            <p:cNvPr id="1148" name="Oval 2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" name="Line 2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0" name="Line 2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1" name="Rectangle 2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52" name="Oval 2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3" name="Group 2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8" name="Line 2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Line 2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Line 2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4" name="Group 2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5" name="Line 2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Line 2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Line 2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96" name="Line 224"/>
          <p:cNvSpPr>
            <a:spLocks noChangeShapeType="1"/>
          </p:cNvSpPr>
          <p:nvPr/>
        </p:nvSpPr>
        <p:spPr bwMode="auto">
          <a:xfrm flipV="1">
            <a:off x="6238875" y="4198938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7" name="Group 254"/>
          <p:cNvGrpSpPr>
            <a:grpSpLocks/>
          </p:cNvGrpSpPr>
          <p:nvPr/>
        </p:nvGrpSpPr>
        <p:grpSpPr bwMode="auto">
          <a:xfrm>
            <a:off x="4692650" y="1533525"/>
            <a:ext cx="814388" cy="854075"/>
            <a:chOff x="4180" y="744"/>
            <a:chExt cx="513" cy="538"/>
          </a:xfrm>
        </p:grpSpPr>
        <p:sp>
          <p:nvSpPr>
            <p:cNvPr id="1141" name="Rectangle 227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" name="Rectangle 228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" name="Rectangle 229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" name="Text Box 230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5" name="Line 231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" name="Line 232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" name="Line 233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8" name="Group 255"/>
          <p:cNvGrpSpPr>
            <a:grpSpLocks/>
          </p:cNvGrpSpPr>
          <p:nvPr/>
        </p:nvGrpSpPr>
        <p:grpSpPr bwMode="auto">
          <a:xfrm>
            <a:off x="7816850" y="4419600"/>
            <a:ext cx="814388" cy="854075"/>
            <a:chOff x="4180" y="744"/>
            <a:chExt cx="513" cy="538"/>
          </a:xfrm>
        </p:grpSpPr>
        <p:sp>
          <p:nvSpPr>
            <p:cNvPr id="1134" name="Rectangle 256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" name="Rectangle 257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" name="Rectangle 258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" name="Text Box 259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8" name="Line 260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" name="Line 261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" name="Line 262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9" name="Group 263"/>
          <p:cNvGrpSpPr>
            <a:grpSpLocks/>
          </p:cNvGrpSpPr>
          <p:nvPr/>
        </p:nvGrpSpPr>
        <p:grpSpPr bwMode="auto">
          <a:xfrm>
            <a:off x="7154863" y="3538538"/>
            <a:ext cx="814387" cy="701675"/>
            <a:chOff x="2923" y="3345"/>
            <a:chExt cx="513" cy="442"/>
          </a:xfrm>
        </p:grpSpPr>
        <p:sp>
          <p:nvSpPr>
            <p:cNvPr id="1129" name="Rectangle 26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Rectangle 26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" name="Text Box 26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2" name="Line 26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" name="Line 26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0" name="Group 269"/>
          <p:cNvGrpSpPr>
            <a:grpSpLocks/>
          </p:cNvGrpSpPr>
          <p:nvPr/>
        </p:nvGrpSpPr>
        <p:grpSpPr bwMode="auto">
          <a:xfrm>
            <a:off x="7688263" y="2957513"/>
            <a:ext cx="814387" cy="701675"/>
            <a:chOff x="2923" y="3345"/>
            <a:chExt cx="513" cy="442"/>
          </a:xfrm>
        </p:grpSpPr>
        <p:sp>
          <p:nvSpPr>
            <p:cNvPr id="1124" name="Rectangle 27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Rectangle 27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Text Box 27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7" name="Line 27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Line 27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1" name="Group 275"/>
          <p:cNvGrpSpPr>
            <a:grpSpLocks/>
          </p:cNvGrpSpPr>
          <p:nvPr/>
        </p:nvGrpSpPr>
        <p:grpSpPr bwMode="auto">
          <a:xfrm>
            <a:off x="6802438" y="2652713"/>
            <a:ext cx="814387" cy="701675"/>
            <a:chOff x="2923" y="3345"/>
            <a:chExt cx="513" cy="442"/>
          </a:xfrm>
        </p:grpSpPr>
        <p:sp>
          <p:nvSpPr>
            <p:cNvPr id="1119" name="Rectangle 27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Rectangle 27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Text Box 27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2" name="Line 27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Line 28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2" name="Group 281"/>
          <p:cNvGrpSpPr>
            <a:grpSpLocks/>
          </p:cNvGrpSpPr>
          <p:nvPr/>
        </p:nvGrpSpPr>
        <p:grpSpPr bwMode="auto">
          <a:xfrm>
            <a:off x="6735763" y="1881188"/>
            <a:ext cx="814387" cy="701675"/>
            <a:chOff x="2923" y="3345"/>
            <a:chExt cx="513" cy="442"/>
          </a:xfrm>
        </p:grpSpPr>
        <p:sp>
          <p:nvSpPr>
            <p:cNvPr id="1114" name="Rectangle 28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Rectangle 28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Text Box 28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17" name="Line 28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Line 28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3" name="Group 287"/>
          <p:cNvGrpSpPr>
            <a:grpSpLocks/>
          </p:cNvGrpSpPr>
          <p:nvPr/>
        </p:nvGrpSpPr>
        <p:grpSpPr bwMode="auto">
          <a:xfrm>
            <a:off x="5802313" y="2166938"/>
            <a:ext cx="814387" cy="701675"/>
            <a:chOff x="2923" y="3345"/>
            <a:chExt cx="513" cy="442"/>
          </a:xfrm>
        </p:grpSpPr>
        <p:sp>
          <p:nvSpPr>
            <p:cNvPr id="1109" name="Rectangle 28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Rectangle 28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Text Box 29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12" name="Line 29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29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4" name="Group 298"/>
          <p:cNvGrpSpPr>
            <a:grpSpLocks/>
          </p:cNvGrpSpPr>
          <p:nvPr/>
        </p:nvGrpSpPr>
        <p:grpSpPr bwMode="auto">
          <a:xfrm rot="2937887">
            <a:off x="4748213" y="2986088"/>
            <a:ext cx="3781425" cy="434975"/>
            <a:chOff x="2937" y="3579"/>
            <a:chExt cx="2382" cy="274"/>
          </a:xfrm>
        </p:grpSpPr>
        <p:sp>
          <p:nvSpPr>
            <p:cNvPr id="1105" name="Rectangle 295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Text Box 293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1107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7B69A9E-49CB-4286-BA01-C9BE12E70AF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reliable data transfer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TCP creates rdt service on top of IP’s unreliable service</a:t>
            </a:r>
          </a:p>
          <a:p>
            <a:r>
              <a:rPr lang="en-US" sz="2400" smtClean="0"/>
              <a:t>Pipelined segments</a:t>
            </a:r>
          </a:p>
          <a:p>
            <a:r>
              <a:rPr lang="en-US" sz="2400" smtClean="0"/>
              <a:t>Cumulative acks</a:t>
            </a:r>
          </a:p>
          <a:p>
            <a:r>
              <a:rPr lang="en-US" sz="2400" smtClean="0"/>
              <a:t>TCP uses single retransmission timer</a:t>
            </a:r>
          </a:p>
          <a:p>
            <a:endParaRPr lang="en-US" sz="2400" smtClean="0"/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smtClean="0"/>
              <a:t>Retransmissions are triggered by:</a:t>
            </a:r>
          </a:p>
          <a:p>
            <a:pPr lvl="1"/>
            <a:r>
              <a:rPr lang="en-US" sz="2000" smtClean="0"/>
              <a:t>timeout events</a:t>
            </a:r>
          </a:p>
          <a:p>
            <a:pPr lvl="1"/>
            <a:r>
              <a:rPr lang="en-US" sz="2000" smtClean="0"/>
              <a:t>duplicate acks</a:t>
            </a:r>
          </a:p>
          <a:p>
            <a:r>
              <a:rPr lang="en-US" sz="2400" smtClean="0"/>
              <a:t>Initially consider simplified TCP sender:</a:t>
            </a:r>
          </a:p>
          <a:p>
            <a:pPr lvl="1"/>
            <a:r>
              <a:rPr lang="en-US" sz="2000" smtClean="0"/>
              <a:t> ignore duplicate acks</a:t>
            </a:r>
          </a:p>
          <a:p>
            <a:pPr lvl="1"/>
            <a:r>
              <a:rPr lang="en-US" sz="2000" smtClean="0"/>
              <a:t>ignore flow control,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66160EB-7D5D-43BD-B268-0E72D07A5A7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smtClean="0"/>
              <a:t>TCP sender events: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data rcvd from app:</a:t>
            </a:r>
            <a:endParaRPr lang="en-US" sz="2400" smtClean="0"/>
          </a:p>
          <a:p>
            <a:r>
              <a:rPr lang="en-US" sz="2400" smtClean="0"/>
              <a:t>Create segment with seq #</a:t>
            </a:r>
          </a:p>
          <a:p>
            <a:r>
              <a:rPr lang="en-US" sz="2400" smtClean="0"/>
              <a:t>seq # is byte-stream number of first data byte in  segment</a:t>
            </a:r>
          </a:p>
          <a:p>
            <a:r>
              <a:rPr lang="en-US" sz="2400" smtClean="0"/>
              <a:t>start timer if not already running (think of timer as for oldest unacked segment)</a:t>
            </a:r>
          </a:p>
          <a:p>
            <a:r>
              <a:rPr lang="en-US" sz="2400" smtClean="0"/>
              <a:t>expiration interval: </a:t>
            </a:r>
            <a:r>
              <a:rPr lang="en-US" sz="2400" smtClean="0">
                <a:latin typeface="Courier New" pitchFamily="49" charset="0"/>
              </a:rPr>
              <a:t>TimeOutInterval </a:t>
            </a:r>
            <a:endParaRPr lang="en-US" sz="2400" smtClean="0"/>
          </a:p>
        </p:txBody>
      </p:sp>
      <p:sp>
        <p:nvSpPr>
          <p:cNvPr id="215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0668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timeout:</a:t>
            </a:r>
          </a:p>
          <a:p>
            <a:r>
              <a:rPr lang="en-US" sz="2400" smtClean="0"/>
              <a:t>retransmit segment that caused timeout</a:t>
            </a:r>
          </a:p>
          <a:p>
            <a:r>
              <a:rPr lang="en-US" sz="2400" smtClean="0"/>
              <a:t>restart timer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 </a:t>
            </a:r>
            <a:r>
              <a:rPr lang="en-US" sz="2400" u="sng" smtClean="0">
                <a:solidFill>
                  <a:srgbClr val="FF0000"/>
                </a:solidFill>
              </a:rPr>
              <a:t>Ack rcvd:</a:t>
            </a:r>
            <a:endParaRPr lang="en-US" sz="2400" smtClean="0"/>
          </a:p>
          <a:p>
            <a:r>
              <a:rPr lang="en-US" sz="2400" smtClean="0"/>
              <a:t>If acknowledges previously unacked segments</a:t>
            </a:r>
          </a:p>
          <a:p>
            <a:pPr lvl="1"/>
            <a:r>
              <a:rPr lang="en-US" sz="2000" smtClean="0"/>
              <a:t>update what is known to be acked</a:t>
            </a:r>
          </a:p>
          <a:p>
            <a:pPr lvl="1"/>
            <a:r>
              <a:rPr lang="en-US" sz="2000" smtClean="0"/>
              <a:t>start timer if there are  outstanding segments</a:t>
            </a:r>
          </a:p>
          <a:p>
            <a:pPr lvl="1">
              <a:buFont typeface="ZapfDingbats" pitchFamily="82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3E48EBBD-2455-49F8-9231-2CC404B90C9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0" y="838200"/>
            <a:ext cx="2133600" cy="1143000"/>
          </a:xfrm>
        </p:spPr>
        <p:txBody>
          <a:bodyPr/>
          <a:lstStyle/>
          <a:p>
            <a:r>
              <a:rPr lang="en-US" smtClean="0"/>
              <a:t>TCP </a:t>
            </a:r>
            <a:br>
              <a:rPr lang="en-US" smtClean="0"/>
            </a:br>
            <a:r>
              <a:rPr lang="en-US" smtClean="0"/>
              <a:t>sender</a:t>
            </a:r>
            <a:br>
              <a:rPr lang="en-US" smtClean="0"/>
            </a:br>
            <a:r>
              <a:rPr lang="en-US" sz="2800" smtClean="0"/>
              <a:t>(simplified)</a:t>
            </a:r>
            <a:endParaRPr lang="en-US" smtClean="0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6450013" cy="6457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        </a:t>
            </a:r>
            <a:r>
              <a:rPr lang="en-US">
                <a:latin typeface="Arial" charset="0"/>
              </a:rPr>
              <a:t>NextSeqNum = InitialSeqNum</a:t>
            </a:r>
          </a:p>
          <a:p>
            <a:pPr algn="l"/>
            <a:r>
              <a:rPr lang="en-US">
                <a:latin typeface="Arial" charset="0"/>
              </a:rPr>
              <a:t>       SendBase = InitialSeqNum</a:t>
            </a:r>
          </a:p>
          <a:p>
            <a:pPr algn="l"/>
            <a:endParaRPr lang="en-US">
              <a:latin typeface="Arial" charset="0"/>
            </a:endParaRPr>
          </a:p>
          <a:p>
            <a:pPr algn="l"/>
            <a:r>
              <a:rPr lang="en-US">
                <a:latin typeface="Arial" charset="0"/>
              </a:rPr>
              <a:t>      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loop (forever) {</a:t>
            </a:r>
            <a:r>
              <a:rPr lang="en-US">
                <a:latin typeface="Arial" charset="0"/>
              </a:rPr>
              <a:t> </a:t>
            </a:r>
          </a:p>
          <a:p>
            <a:pPr algn="l"/>
            <a:r>
              <a:rPr lang="en-US">
                <a:latin typeface="Arial" charset="0"/>
              </a:rPr>
              <a:t>        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switch(event)</a:t>
            </a:r>
            <a:r>
              <a:rPr lang="en-US">
                <a:latin typeface="Arial" charset="0"/>
              </a:rPr>
              <a:t> </a:t>
            </a:r>
          </a:p>
          <a:p>
            <a:pPr algn="l"/>
            <a:endParaRPr lang="en-US">
              <a:latin typeface="Arial" charset="0"/>
            </a:endParaRPr>
          </a:p>
          <a:p>
            <a:pPr algn="l"/>
            <a:r>
              <a:rPr lang="en-US">
                <a:latin typeface="Arial" charset="0"/>
              </a:rPr>
              <a:t>        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>
                <a:latin typeface="Arial" charset="0"/>
              </a:rPr>
              <a:t> data received from application above </a:t>
            </a:r>
          </a:p>
          <a:p>
            <a:pPr algn="l"/>
            <a:r>
              <a:rPr lang="en-US">
                <a:latin typeface="Arial" charset="0"/>
              </a:rPr>
              <a:t>                 create TCP segment with sequence number NextSeqNum </a:t>
            </a:r>
          </a:p>
          <a:p>
            <a:pPr algn="l"/>
            <a:r>
              <a:rPr lang="en-US">
                <a:latin typeface="Arial" charset="0"/>
              </a:rPr>
              <a:t>                 if (timer currently not running)</a:t>
            </a:r>
          </a:p>
          <a:p>
            <a:pPr algn="l"/>
            <a:r>
              <a:rPr lang="en-US">
                <a:latin typeface="Arial" charset="0"/>
              </a:rPr>
              <a:t>                       start timer</a:t>
            </a:r>
          </a:p>
          <a:p>
            <a:pPr algn="l"/>
            <a:r>
              <a:rPr lang="en-US">
                <a:latin typeface="Arial" charset="0"/>
              </a:rPr>
              <a:t>                 pass segment to IP </a:t>
            </a:r>
          </a:p>
          <a:p>
            <a:pPr algn="l"/>
            <a:r>
              <a:rPr lang="en-US">
                <a:latin typeface="Arial" charset="0"/>
              </a:rPr>
              <a:t>                 NextSeqNum = NextSeqNum + length(data) </a:t>
            </a:r>
          </a:p>
          <a:p>
            <a:pPr algn="l"/>
            <a:endParaRPr lang="en-US">
              <a:latin typeface="Arial" charset="0"/>
            </a:endParaRPr>
          </a:p>
          <a:p>
            <a:pPr algn="l"/>
            <a:r>
              <a:rPr lang="en-US">
                <a:latin typeface="Arial" charset="0"/>
              </a:rPr>
              <a:t>         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>
                <a:latin typeface="Arial" charset="0"/>
              </a:rPr>
              <a:t> timer timeout</a:t>
            </a:r>
          </a:p>
          <a:p>
            <a:pPr algn="l"/>
            <a:r>
              <a:rPr lang="en-US">
                <a:latin typeface="Arial" charset="0"/>
              </a:rPr>
              <a:t>                 retransmit not-yet-acknowledged segment with </a:t>
            </a:r>
          </a:p>
          <a:p>
            <a:pPr algn="l"/>
            <a:r>
              <a:rPr lang="en-US">
                <a:latin typeface="Arial" charset="0"/>
              </a:rPr>
              <a:t>                         smallest sequence number</a:t>
            </a:r>
          </a:p>
          <a:p>
            <a:pPr algn="l"/>
            <a:r>
              <a:rPr lang="en-US">
                <a:latin typeface="Arial" charset="0"/>
              </a:rPr>
              <a:t>                 start timer</a:t>
            </a:r>
          </a:p>
          <a:p>
            <a:pPr algn="l"/>
            <a:endParaRPr lang="en-US">
              <a:latin typeface="Arial" charset="0"/>
            </a:endParaRPr>
          </a:p>
          <a:p>
            <a:pPr algn="l"/>
            <a:r>
              <a:rPr lang="en-US">
                <a:latin typeface="Arial" charset="0"/>
              </a:rPr>
              <a:t>         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>
                <a:latin typeface="Arial" charset="0"/>
              </a:rPr>
              <a:t> ACK received, with ACK field value of y </a:t>
            </a:r>
          </a:p>
          <a:p>
            <a:pPr algn="l"/>
            <a:r>
              <a:rPr lang="en-US">
                <a:latin typeface="Arial" charset="0"/>
              </a:rPr>
              <a:t>                 if (y &gt; SendBase) { </a:t>
            </a:r>
          </a:p>
          <a:p>
            <a:pPr algn="l"/>
            <a:r>
              <a:rPr lang="en-US">
                <a:latin typeface="Arial" charset="0"/>
              </a:rPr>
              <a:t>                       SendBase = y</a:t>
            </a:r>
          </a:p>
          <a:p>
            <a:pPr algn="l"/>
            <a:r>
              <a:rPr lang="en-US">
                <a:latin typeface="Arial" charset="0"/>
              </a:rPr>
              <a:t>                      if (there are currently not-yet-acknowledged segments)</a:t>
            </a:r>
          </a:p>
          <a:p>
            <a:pPr algn="l"/>
            <a:r>
              <a:rPr lang="en-US">
                <a:latin typeface="Arial" charset="0"/>
              </a:rPr>
              <a:t>                               start timer </a:t>
            </a:r>
          </a:p>
          <a:p>
            <a:pPr algn="l"/>
            <a:r>
              <a:rPr lang="en-US">
                <a:latin typeface="Arial" charset="0"/>
              </a:rPr>
              <a:t>                      } </a:t>
            </a:r>
          </a:p>
          <a:p>
            <a:pPr algn="l"/>
            <a:endParaRPr lang="en-US">
              <a:latin typeface="Arial" charset="0"/>
            </a:endParaRPr>
          </a:p>
          <a:p>
            <a:pPr algn="l"/>
            <a:r>
              <a:rPr lang="en-US">
                <a:latin typeface="Arial" charset="0"/>
              </a:rPr>
              <a:t>       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}  /* end of loop forever */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6935788" y="2667000"/>
            <a:ext cx="217963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u="sng"/>
              <a:t>Comment:</a:t>
            </a:r>
            <a:endParaRPr lang="en-US" sz="1800"/>
          </a:p>
          <a:p>
            <a:pPr algn="l">
              <a:buFontTx/>
              <a:buChar char="•"/>
            </a:pPr>
            <a:r>
              <a:rPr lang="en-US" sz="1800"/>
              <a:t> SendBase-1: last </a:t>
            </a:r>
          </a:p>
          <a:p>
            <a:pPr algn="l"/>
            <a:r>
              <a:rPr lang="en-US" sz="1800"/>
              <a:t>cumulatively </a:t>
            </a:r>
            <a:br>
              <a:rPr lang="en-US" sz="1800"/>
            </a:br>
            <a:r>
              <a:rPr lang="en-US" sz="1800"/>
              <a:t>ack’ed byte</a:t>
            </a:r>
          </a:p>
          <a:p>
            <a:pPr algn="l"/>
            <a:r>
              <a:rPr lang="en-US" sz="1800" u="sng"/>
              <a:t>Example:</a:t>
            </a:r>
            <a:endParaRPr lang="en-US" sz="1800"/>
          </a:p>
          <a:p>
            <a:pPr algn="l">
              <a:buFontTx/>
              <a:buChar char="•"/>
            </a:pPr>
            <a:r>
              <a:rPr lang="en-US" sz="1800"/>
              <a:t> SendBase-1 = 71;</a:t>
            </a:r>
            <a:br>
              <a:rPr lang="en-US" sz="1800"/>
            </a:br>
            <a:r>
              <a:rPr lang="en-US" sz="1800"/>
              <a:t>y= 73, so the rcvr</a:t>
            </a:r>
            <a:br>
              <a:rPr lang="en-US" sz="1800"/>
            </a:br>
            <a:r>
              <a:rPr lang="en-US" sz="1800"/>
              <a:t>wants 73+ ;</a:t>
            </a:r>
            <a:br>
              <a:rPr lang="en-US" sz="1800"/>
            </a:br>
            <a:r>
              <a:rPr lang="en-US" sz="1800"/>
              <a:t>y &gt; SendBase, so</a:t>
            </a:r>
            <a:br>
              <a:rPr lang="en-US" sz="1800"/>
            </a:br>
            <a:r>
              <a:rPr lang="en-US" sz="1800"/>
              <a:t>that new data is </a:t>
            </a:r>
            <a:br>
              <a:rPr lang="en-US" sz="1800"/>
            </a:br>
            <a:r>
              <a:rPr lang="en-US" sz="1800"/>
              <a:t>acked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0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B8FA3088-B888-467C-9C5C-7F6B7A88DAE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080" name="Line 2"/>
          <p:cNvSpPr>
            <a:spLocks noChangeShapeType="1"/>
          </p:cNvSpPr>
          <p:nvPr/>
        </p:nvSpPr>
        <p:spPr bwMode="auto">
          <a:xfrm flipH="1">
            <a:off x="5810250" y="314325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5"/>
          <p:cNvSpPr>
            <a:spLocks noChangeShapeType="1"/>
          </p:cNvSpPr>
          <p:nvPr/>
        </p:nvSpPr>
        <p:spPr bwMode="auto">
          <a:xfrm flipH="1">
            <a:off x="5781675" y="2733675"/>
            <a:ext cx="2543175" cy="138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 rot="728579">
            <a:off x="6075363" y="3814763"/>
            <a:ext cx="1817687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3600" smtClean="0"/>
              <a:t>TCP: retransmission scenarios</a:t>
            </a:r>
            <a:endParaRPr lang="en-US" smtClean="0"/>
          </a:p>
        </p:txBody>
      </p:sp>
      <p:sp>
        <p:nvSpPr>
          <p:cNvPr id="3084" name="Line 33"/>
          <p:cNvSpPr>
            <a:spLocks noChangeShapeType="1"/>
          </p:cNvSpPr>
          <p:nvPr/>
        </p:nvSpPr>
        <p:spPr bwMode="auto">
          <a:xfrm>
            <a:off x="5800725" y="20097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4"/>
          <p:cNvGraphicFramePr>
            <a:graphicFrameLocks noChangeAspect="1"/>
          </p:cNvGraphicFramePr>
          <p:nvPr/>
        </p:nvGraphicFramePr>
        <p:xfrm>
          <a:off x="5387975" y="1341438"/>
          <a:ext cx="485775" cy="385762"/>
        </p:xfrm>
        <a:graphic>
          <a:graphicData uri="http://schemas.openxmlformats.org/presentationml/2006/ole">
            <p:oleObj spid="_x0000_s61442" name="Clip" r:id="rId4" imgW="1305000" imgH="1085760" progId="MS_ClipArt_Gallery.2">
              <p:embed/>
            </p:oleObj>
          </a:graphicData>
        </a:graphic>
      </p:graphicFrame>
      <p:sp>
        <p:nvSpPr>
          <p:cNvPr id="3085" name="Text Box 35"/>
          <p:cNvSpPr txBox="1">
            <a:spLocks noChangeArrowheads="1"/>
          </p:cNvSpPr>
          <p:nvPr/>
        </p:nvSpPr>
        <p:spPr bwMode="auto">
          <a:xfrm>
            <a:off x="5797550" y="1341438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086" name="Text Box 36"/>
          <p:cNvSpPr txBox="1">
            <a:spLocks noChangeArrowheads="1"/>
          </p:cNvSpPr>
          <p:nvPr/>
        </p:nvSpPr>
        <p:spPr bwMode="auto">
          <a:xfrm rot="808459">
            <a:off x="5986463" y="2420938"/>
            <a:ext cx="206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Seq=100, 20 bytes data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087" name="Text Box 37"/>
          <p:cNvSpPr txBox="1">
            <a:spLocks noChangeArrowheads="1"/>
          </p:cNvSpPr>
          <p:nvPr/>
        </p:nvSpPr>
        <p:spPr bwMode="auto">
          <a:xfrm rot="-1770084">
            <a:off x="6743700" y="3068638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410200" y="5943600"/>
            <a:ext cx="658813" cy="366713"/>
            <a:chOff x="3304" y="3530"/>
            <a:chExt cx="415" cy="231"/>
          </a:xfrm>
        </p:grpSpPr>
        <p:sp>
          <p:nvSpPr>
            <p:cNvPr id="3137" name="Rectangle 40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" name="Text Box 41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3089" name="Text Box 42"/>
          <p:cNvSpPr txBox="1">
            <a:spLocks noChangeArrowheads="1"/>
          </p:cNvSpPr>
          <p:nvPr/>
        </p:nvSpPr>
        <p:spPr bwMode="auto">
          <a:xfrm>
            <a:off x="6432550" y="5715000"/>
            <a:ext cx="2189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premature timeout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3075" name="Object 43"/>
          <p:cNvGraphicFramePr>
            <a:graphicFrameLocks noChangeAspect="1"/>
          </p:cNvGraphicFramePr>
          <p:nvPr/>
        </p:nvGraphicFramePr>
        <p:xfrm>
          <a:off x="8045450" y="1350963"/>
          <a:ext cx="485775" cy="385762"/>
        </p:xfrm>
        <a:graphic>
          <a:graphicData uri="http://schemas.openxmlformats.org/presentationml/2006/ole">
            <p:oleObj spid="_x0000_s61443" name="Clip" r:id="rId5" imgW="1305000" imgH="1085760" progId="MS_ClipArt_Gallery.2">
              <p:embed/>
            </p:oleObj>
          </a:graphicData>
        </a:graphic>
      </p:graphicFrame>
      <p:sp>
        <p:nvSpPr>
          <p:cNvPr id="3090" name="Text Box 44"/>
          <p:cNvSpPr txBox="1">
            <a:spLocks noChangeArrowheads="1"/>
          </p:cNvSpPr>
          <p:nvPr/>
        </p:nvSpPr>
        <p:spPr bwMode="auto">
          <a:xfrm>
            <a:off x="7321550" y="136048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091" name="Line 45"/>
          <p:cNvSpPr>
            <a:spLocks noChangeShapeType="1"/>
          </p:cNvSpPr>
          <p:nvPr/>
        </p:nvSpPr>
        <p:spPr bwMode="auto">
          <a:xfrm>
            <a:off x="5800725" y="38766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Text Box 46"/>
          <p:cNvSpPr txBox="1">
            <a:spLocks noChangeArrowheads="1"/>
          </p:cNvSpPr>
          <p:nvPr/>
        </p:nvSpPr>
        <p:spPr bwMode="auto">
          <a:xfrm rot="706751">
            <a:off x="6069013" y="3792538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093" name="Line 47"/>
          <p:cNvSpPr>
            <a:spLocks noChangeShapeType="1"/>
          </p:cNvSpPr>
          <p:nvPr/>
        </p:nvSpPr>
        <p:spPr bwMode="auto">
          <a:xfrm>
            <a:off x="5791200" y="1905000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48"/>
          <p:cNvSpPr>
            <a:spLocks noChangeShapeType="1"/>
          </p:cNvSpPr>
          <p:nvPr/>
        </p:nvSpPr>
        <p:spPr bwMode="auto">
          <a:xfrm>
            <a:off x="8305800" y="1790700"/>
            <a:ext cx="0" cy="384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Text Box 49"/>
          <p:cNvSpPr txBox="1">
            <a:spLocks noChangeArrowheads="1"/>
          </p:cNvSpPr>
          <p:nvPr/>
        </p:nvSpPr>
        <p:spPr bwMode="auto">
          <a:xfrm rot="-1338105">
            <a:off x="7105650" y="317976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096" name="Line 52"/>
          <p:cNvSpPr>
            <a:spLocks noChangeShapeType="1"/>
          </p:cNvSpPr>
          <p:nvPr/>
        </p:nvSpPr>
        <p:spPr bwMode="auto">
          <a:xfrm>
            <a:off x="5788025" y="2362200"/>
            <a:ext cx="2508250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53"/>
          <p:cNvSpPr txBox="1">
            <a:spLocks noChangeArrowheads="1"/>
          </p:cNvSpPr>
          <p:nvPr/>
        </p:nvSpPr>
        <p:spPr bwMode="auto">
          <a:xfrm rot="706751">
            <a:off x="6097588" y="2011363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5468938" y="2016125"/>
            <a:ext cx="325437" cy="1860550"/>
            <a:chOff x="3445" y="1270"/>
            <a:chExt cx="205" cy="1172"/>
          </a:xfrm>
        </p:grpSpPr>
        <p:sp>
          <p:nvSpPr>
            <p:cNvPr id="3131" name="Rectangle 4"/>
            <p:cNvSpPr>
              <a:spLocks noChangeArrowheads="1"/>
            </p:cNvSpPr>
            <p:nvPr/>
          </p:nvSpPr>
          <p:spPr bwMode="auto">
            <a:xfrm>
              <a:off x="3494" y="1432"/>
              <a:ext cx="128" cy="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" name="Text Box 38"/>
            <p:cNvSpPr txBox="1">
              <a:spLocks noChangeArrowheads="1"/>
            </p:cNvSpPr>
            <p:nvPr/>
          </p:nvSpPr>
          <p:spPr bwMode="auto">
            <a:xfrm rot="-5400000">
              <a:off x="3070" y="1755"/>
              <a:ext cx="9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Seq=92 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33" name="Line 50"/>
            <p:cNvSpPr>
              <a:spLocks noChangeShapeType="1"/>
            </p:cNvSpPr>
            <p:nvPr/>
          </p:nvSpPr>
          <p:spPr bwMode="auto">
            <a:xfrm flipV="1">
              <a:off x="3552" y="1270"/>
              <a:ext cx="4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" name="Line 51"/>
            <p:cNvSpPr>
              <a:spLocks noChangeShapeType="1"/>
            </p:cNvSpPr>
            <p:nvPr/>
          </p:nvSpPr>
          <p:spPr bwMode="auto">
            <a:xfrm flipH="1">
              <a:off x="3546" y="2296"/>
              <a:ext cx="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" name="Line 54"/>
            <p:cNvSpPr>
              <a:spLocks noChangeShapeType="1"/>
            </p:cNvSpPr>
            <p:nvPr/>
          </p:nvSpPr>
          <p:spPr bwMode="auto">
            <a:xfrm flipH="1">
              <a:off x="3536" y="2442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" name="Line 55"/>
            <p:cNvSpPr>
              <a:spLocks noChangeShapeType="1"/>
            </p:cNvSpPr>
            <p:nvPr/>
          </p:nvSpPr>
          <p:spPr bwMode="auto">
            <a:xfrm flipH="1">
              <a:off x="3524" y="1270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9" name="Line 60"/>
          <p:cNvSpPr>
            <a:spLocks noChangeShapeType="1"/>
          </p:cNvSpPr>
          <p:nvPr/>
        </p:nvSpPr>
        <p:spPr bwMode="auto">
          <a:xfrm flipH="1">
            <a:off x="5816600" y="452120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Text Box 61"/>
          <p:cNvSpPr txBox="1">
            <a:spLocks noChangeArrowheads="1"/>
          </p:cNvSpPr>
          <p:nvPr/>
        </p:nvSpPr>
        <p:spPr bwMode="auto">
          <a:xfrm rot="-1338105">
            <a:off x="6921500" y="460851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838200" y="1371600"/>
            <a:ext cx="3143250" cy="5226050"/>
            <a:chOff x="316" y="875"/>
            <a:chExt cx="1980" cy="3292"/>
          </a:xfrm>
        </p:grpSpPr>
        <p:sp>
          <p:nvSpPr>
            <p:cNvPr id="3112" name="Line 9"/>
            <p:cNvSpPr>
              <a:spLocks noChangeShapeType="1"/>
            </p:cNvSpPr>
            <p:nvPr/>
          </p:nvSpPr>
          <p:spPr bwMode="auto">
            <a:xfrm flipH="1">
              <a:off x="1170" y="1752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Line 10"/>
            <p:cNvSpPr>
              <a:spLocks noChangeShapeType="1"/>
            </p:cNvSpPr>
            <p:nvPr/>
          </p:nvSpPr>
          <p:spPr bwMode="auto">
            <a:xfrm>
              <a:off x="576" y="12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6" name="Object 11"/>
            <p:cNvGraphicFramePr>
              <a:graphicFrameLocks noChangeAspect="1"/>
            </p:cNvGraphicFramePr>
            <p:nvPr/>
          </p:nvGraphicFramePr>
          <p:xfrm>
            <a:off x="316" y="875"/>
            <a:ext cx="306" cy="243"/>
          </p:xfrm>
          <a:graphic>
            <a:graphicData uri="http://schemas.openxmlformats.org/presentationml/2006/ole">
              <p:oleObj spid="_x0000_s61444" name="Clip" r:id="rId6" imgW="1305000" imgH="1085760" progId="MS_ClipArt_Gallery.2">
                <p:embed/>
              </p:oleObj>
            </a:graphicData>
          </a:graphic>
        </p:graphicFrame>
        <p:sp>
          <p:nvSpPr>
            <p:cNvPr id="3114" name="Text Box 12"/>
            <p:cNvSpPr txBox="1">
              <a:spLocks noChangeArrowheads="1"/>
            </p:cNvSpPr>
            <p:nvPr/>
          </p:nvSpPr>
          <p:spPr bwMode="auto">
            <a:xfrm>
              <a:off x="574" y="875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15" name="Text Box 13"/>
            <p:cNvSpPr txBox="1">
              <a:spLocks noChangeArrowheads="1"/>
            </p:cNvSpPr>
            <p:nvPr/>
          </p:nvSpPr>
          <p:spPr bwMode="auto">
            <a:xfrm rot="706751">
              <a:off x="817" y="1303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16" name="Text Box 14"/>
            <p:cNvSpPr txBox="1">
              <a:spLocks noChangeArrowheads="1"/>
            </p:cNvSpPr>
            <p:nvPr/>
          </p:nvSpPr>
          <p:spPr bwMode="auto">
            <a:xfrm rot="-982672">
              <a:off x="1374" y="173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17" name="Text Box 15"/>
            <p:cNvSpPr txBox="1">
              <a:spLocks noChangeArrowheads="1"/>
            </p:cNvSpPr>
            <p:nvPr/>
          </p:nvSpPr>
          <p:spPr bwMode="auto">
            <a:xfrm>
              <a:off x="945" y="2090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18" name="Text Box 16"/>
            <p:cNvSpPr txBox="1">
              <a:spLocks noChangeArrowheads="1"/>
            </p:cNvSpPr>
            <p:nvPr/>
          </p:nvSpPr>
          <p:spPr bwMode="auto">
            <a:xfrm rot="-5400000">
              <a:off x="162" y="1805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19" name="Text Box 21"/>
            <p:cNvSpPr txBox="1">
              <a:spLocks noChangeArrowheads="1"/>
            </p:cNvSpPr>
            <p:nvPr/>
          </p:nvSpPr>
          <p:spPr bwMode="auto">
            <a:xfrm>
              <a:off x="768" y="3936"/>
              <a:ext cx="1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lost ACK scenario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3077" name="Object 22"/>
            <p:cNvGraphicFramePr>
              <a:graphicFrameLocks noChangeAspect="1"/>
            </p:cNvGraphicFramePr>
            <p:nvPr/>
          </p:nvGraphicFramePr>
          <p:xfrm>
            <a:off x="1990" y="881"/>
            <a:ext cx="306" cy="243"/>
          </p:xfrm>
          <a:graphic>
            <a:graphicData uri="http://schemas.openxmlformats.org/presentationml/2006/ole">
              <p:oleObj spid="_x0000_s61445" name="Clip" r:id="rId7" imgW="1305000" imgH="1085760" progId="MS_ClipArt_Gallery.2">
                <p:embed/>
              </p:oleObj>
            </a:graphicData>
          </a:graphic>
        </p:graphicFrame>
        <p:sp>
          <p:nvSpPr>
            <p:cNvPr id="3120" name="Text Box 23"/>
            <p:cNvSpPr txBox="1">
              <a:spLocks noChangeArrowheads="1"/>
            </p:cNvSpPr>
            <p:nvPr/>
          </p:nvSpPr>
          <p:spPr bwMode="auto">
            <a:xfrm>
              <a:off x="1534" y="887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21" name="Text Box 24"/>
            <p:cNvSpPr txBox="1">
              <a:spLocks noChangeArrowheads="1"/>
            </p:cNvSpPr>
            <p:nvPr/>
          </p:nvSpPr>
          <p:spPr bwMode="auto">
            <a:xfrm>
              <a:off x="1012" y="191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22" name="Line 25"/>
            <p:cNvSpPr>
              <a:spLocks noChangeShapeType="1"/>
            </p:cNvSpPr>
            <p:nvPr/>
          </p:nvSpPr>
          <p:spPr bwMode="auto">
            <a:xfrm>
              <a:off x="576" y="247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Text Box 26"/>
            <p:cNvSpPr txBox="1">
              <a:spLocks noChangeArrowheads="1"/>
            </p:cNvSpPr>
            <p:nvPr/>
          </p:nvSpPr>
          <p:spPr bwMode="auto">
            <a:xfrm rot="706751">
              <a:off x="763" y="2437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24" name="Line 27"/>
            <p:cNvSpPr>
              <a:spLocks noChangeShapeType="1"/>
            </p:cNvSpPr>
            <p:nvPr/>
          </p:nvSpPr>
          <p:spPr bwMode="auto">
            <a:xfrm>
              <a:off x="570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Line 28"/>
            <p:cNvSpPr>
              <a:spLocks noChangeShapeType="1"/>
            </p:cNvSpPr>
            <p:nvPr/>
          </p:nvSpPr>
          <p:spPr bwMode="auto">
            <a:xfrm>
              <a:off x="2154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Line 29"/>
            <p:cNvSpPr>
              <a:spLocks noChangeShapeType="1"/>
            </p:cNvSpPr>
            <p:nvPr/>
          </p:nvSpPr>
          <p:spPr bwMode="auto">
            <a:xfrm flipH="1">
              <a:off x="582" y="29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Text Box 30"/>
            <p:cNvSpPr txBox="1">
              <a:spLocks noChangeArrowheads="1"/>
            </p:cNvSpPr>
            <p:nvPr/>
          </p:nvSpPr>
          <p:spPr bwMode="auto">
            <a:xfrm rot="-926867">
              <a:off x="1092" y="3017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28" name="Line 31"/>
            <p:cNvSpPr>
              <a:spLocks noChangeShapeType="1"/>
            </p:cNvSpPr>
            <p:nvPr/>
          </p:nvSpPr>
          <p:spPr bwMode="auto">
            <a:xfrm flipV="1">
              <a:off x="462" y="128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Line 32"/>
            <p:cNvSpPr>
              <a:spLocks noChangeShapeType="1"/>
            </p:cNvSpPr>
            <p:nvPr/>
          </p:nvSpPr>
          <p:spPr bwMode="auto">
            <a:xfrm flipH="1">
              <a:off x="468" y="2166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Text Box 62"/>
            <p:cNvSpPr txBox="1">
              <a:spLocks noChangeArrowheads="1"/>
            </p:cNvSpPr>
            <p:nvPr/>
          </p:nvSpPr>
          <p:spPr bwMode="auto">
            <a:xfrm>
              <a:off x="367" y="3825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3102" name="Rectangle 65"/>
          <p:cNvSpPr>
            <a:spLocks noChangeArrowheads="1"/>
          </p:cNvSpPr>
          <p:nvPr/>
        </p:nvSpPr>
        <p:spPr bwMode="auto">
          <a:xfrm>
            <a:off x="5564188" y="4143375"/>
            <a:ext cx="203200" cy="132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Text Box 66"/>
          <p:cNvSpPr txBox="1">
            <a:spLocks noChangeArrowheads="1"/>
          </p:cNvSpPr>
          <p:nvPr/>
        </p:nvSpPr>
        <p:spPr bwMode="auto">
          <a:xfrm rot="-5400000">
            <a:off x="4891881" y="4655344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Seq=92 timeout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104" name="Line 67"/>
          <p:cNvSpPr>
            <a:spLocks noChangeShapeType="1"/>
          </p:cNvSpPr>
          <p:nvPr/>
        </p:nvSpPr>
        <p:spPr bwMode="auto">
          <a:xfrm flipV="1">
            <a:off x="5656263" y="3886200"/>
            <a:ext cx="6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Line 68"/>
          <p:cNvSpPr>
            <a:spLocks noChangeShapeType="1"/>
          </p:cNvSpPr>
          <p:nvPr/>
        </p:nvSpPr>
        <p:spPr bwMode="auto">
          <a:xfrm flipH="1">
            <a:off x="5638800" y="55626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Line 69"/>
          <p:cNvSpPr>
            <a:spLocks noChangeShapeType="1"/>
          </p:cNvSpPr>
          <p:nvPr/>
        </p:nvSpPr>
        <p:spPr bwMode="auto">
          <a:xfrm flipH="1">
            <a:off x="5562600" y="5791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Line 70"/>
          <p:cNvSpPr>
            <a:spLocks noChangeShapeType="1"/>
          </p:cNvSpPr>
          <p:nvPr/>
        </p:nvSpPr>
        <p:spPr bwMode="auto">
          <a:xfrm flipH="1">
            <a:off x="5611813" y="3886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Text Box 71"/>
          <p:cNvSpPr txBox="1">
            <a:spLocks noChangeArrowheads="1"/>
          </p:cNvSpPr>
          <p:nvPr/>
        </p:nvSpPr>
        <p:spPr bwMode="auto">
          <a:xfrm>
            <a:off x="152400" y="52578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  <p:sp>
        <p:nvSpPr>
          <p:cNvPr id="3109" name="Text Box 73"/>
          <p:cNvSpPr txBox="1">
            <a:spLocks noChangeArrowheads="1"/>
          </p:cNvSpPr>
          <p:nvPr/>
        </p:nvSpPr>
        <p:spPr bwMode="auto">
          <a:xfrm>
            <a:off x="4416425" y="4267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3110" name="Text Box 74"/>
          <p:cNvSpPr txBox="1">
            <a:spLocks noChangeArrowheads="1"/>
          </p:cNvSpPr>
          <p:nvPr/>
        </p:nvSpPr>
        <p:spPr bwMode="auto">
          <a:xfrm>
            <a:off x="4416425" y="5410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3111" name="Text Box 75"/>
          <p:cNvSpPr txBox="1">
            <a:spLocks noChangeArrowheads="1"/>
          </p:cNvSpPr>
          <p:nvPr/>
        </p:nvSpPr>
        <p:spPr bwMode="auto">
          <a:xfrm>
            <a:off x="4343400" y="3810000"/>
            <a:ext cx="1096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B75F52E-EFF5-4544-905E-D764653A106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sz="3600" smtClean="0"/>
              <a:t>TCP retransmission scenarios (more)</a:t>
            </a:r>
            <a:endParaRPr lang="en-US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66800" y="1295400"/>
            <a:ext cx="3609975" cy="4786313"/>
            <a:chOff x="432" y="816"/>
            <a:chExt cx="2274" cy="3015"/>
          </a:xfrm>
        </p:grpSpPr>
        <p:sp>
          <p:nvSpPr>
            <p:cNvPr id="4105" name="Line 4"/>
            <p:cNvSpPr>
              <a:spLocks noChangeShapeType="1"/>
            </p:cNvSpPr>
            <p:nvPr/>
          </p:nvSpPr>
          <p:spPr bwMode="auto">
            <a:xfrm flipH="1">
              <a:off x="1382" y="1741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Line 5"/>
            <p:cNvSpPr>
              <a:spLocks noChangeShapeType="1"/>
            </p:cNvSpPr>
            <p:nvPr/>
          </p:nvSpPr>
          <p:spPr bwMode="auto">
            <a:xfrm>
              <a:off x="788" y="1285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432" y="816"/>
            <a:ext cx="306" cy="243"/>
          </p:xfrm>
          <a:graphic>
            <a:graphicData uri="http://schemas.openxmlformats.org/presentationml/2006/ole">
              <p:oleObj spid="_x0000_s62466" name="Clip" r:id="rId3" imgW="1305000" imgH="1085760" progId="MS_ClipArt_Gallery.2">
                <p:embed/>
              </p:oleObj>
            </a:graphicData>
          </a:graphic>
        </p:graphicFrame>
        <p:sp>
          <p:nvSpPr>
            <p:cNvPr id="4107" name="Text Box 7"/>
            <p:cNvSpPr txBox="1">
              <a:spLocks noChangeArrowheads="1"/>
            </p:cNvSpPr>
            <p:nvPr/>
          </p:nvSpPr>
          <p:spPr bwMode="auto">
            <a:xfrm>
              <a:off x="786" y="864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08" name="Text Box 8"/>
            <p:cNvSpPr txBox="1">
              <a:spLocks noChangeArrowheads="1"/>
            </p:cNvSpPr>
            <p:nvPr/>
          </p:nvSpPr>
          <p:spPr bwMode="auto">
            <a:xfrm rot="706751">
              <a:off x="1029" y="1292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09" name="Text Box 9"/>
            <p:cNvSpPr txBox="1">
              <a:spLocks noChangeArrowheads="1"/>
            </p:cNvSpPr>
            <p:nvPr/>
          </p:nvSpPr>
          <p:spPr bwMode="auto">
            <a:xfrm rot="-982672">
              <a:off x="1728" y="1632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0" name="Text Box 10"/>
            <p:cNvSpPr txBox="1">
              <a:spLocks noChangeArrowheads="1"/>
            </p:cNvSpPr>
            <p:nvPr/>
          </p:nvSpPr>
          <p:spPr bwMode="auto">
            <a:xfrm>
              <a:off x="1157" y="2079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1" name="Text Box 11"/>
            <p:cNvSpPr txBox="1">
              <a:spLocks noChangeArrowheads="1"/>
            </p:cNvSpPr>
            <p:nvPr/>
          </p:nvSpPr>
          <p:spPr bwMode="auto">
            <a:xfrm rot="-5400000">
              <a:off x="374" y="1794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2" name="Text Box 12"/>
            <p:cNvSpPr txBox="1">
              <a:spLocks noChangeArrowheads="1"/>
            </p:cNvSpPr>
            <p:nvPr/>
          </p:nvSpPr>
          <p:spPr bwMode="auto">
            <a:xfrm>
              <a:off x="872" y="3600"/>
              <a:ext cx="1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Cumulative ACK scenario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4099" name="Object 13"/>
            <p:cNvGraphicFramePr>
              <a:graphicFrameLocks noChangeAspect="1"/>
            </p:cNvGraphicFramePr>
            <p:nvPr/>
          </p:nvGraphicFramePr>
          <p:xfrm>
            <a:off x="2400" y="864"/>
            <a:ext cx="306" cy="243"/>
          </p:xfrm>
          <a:graphic>
            <a:graphicData uri="http://schemas.openxmlformats.org/presentationml/2006/ole">
              <p:oleObj spid="_x0000_s62467" name="Clip" r:id="rId4" imgW="1305000" imgH="1085760" progId="MS_ClipArt_Gallery.2">
                <p:embed/>
              </p:oleObj>
            </a:graphicData>
          </a:graphic>
        </p:graphicFrame>
        <p:sp>
          <p:nvSpPr>
            <p:cNvPr id="4113" name="Text Box 14"/>
            <p:cNvSpPr txBox="1">
              <a:spLocks noChangeArrowheads="1"/>
            </p:cNvSpPr>
            <p:nvPr/>
          </p:nvSpPr>
          <p:spPr bwMode="auto">
            <a:xfrm>
              <a:off x="1824" y="864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4" name="Text Box 15"/>
            <p:cNvSpPr txBox="1">
              <a:spLocks noChangeArrowheads="1"/>
            </p:cNvSpPr>
            <p:nvPr/>
          </p:nvSpPr>
          <p:spPr bwMode="auto">
            <a:xfrm>
              <a:off x="1224" y="190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5" name="Line 16"/>
            <p:cNvSpPr>
              <a:spLocks noChangeShapeType="1"/>
            </p:cNvSpPr>
            <p:nvPr/>
          </p:nvSpPr>
          <p:spPr bwMode="auto">
            <a:xfrm>
              <a:off x="768" y="177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Text Box 17"/>
            <p:cNvSpPr txBox="1">
              <a:spLocks noChangeArrowheads="1"/>
            </p:cNvSpPr>
            <p:nvPr/>
          </p:nvSpPr>
          <p:spPr bwMode="auto">
            <a:xfrm rot="706751">
              <a:off x="946" y="1776"/>
              <a:ext cx="12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Seq=100, 20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7" name="Line 18"/>
            <p:cNvSpPr>
              <a:spLocks noChangeShapeType="1"/>
            </p:cNvSpPr>
            <p:nvPr/>
          </p:nvSpPr>
          <p:spPr bwMode="auto">
            <a:xfrm>
              <a:off x="768" y="912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19"/>
            <p:cNvSpPr>
              <a:spLocks noChangeShapeType="1"/>
            </p:cNvSpPr>
            <p:nvPr/>
          </p:nvSpPr>
          <p:spPr bwMode="auto">
            <a:xfrm>
              <a:off x="2352" y="960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20"/>
            <p:cNvSpPr>
              <a:spLocks noChangeShapeType="1"/>
            </p:cNvSpPr>
            <p:nvPr/>
          </p:nvSpPr>
          <p:spPr bwMode="auto">
            <a:xfrm flipH="1">
              <a:off x="768" y="220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21"/>
            <p:cNvSpPr txBox="1">
              <a:spLocks noChangeArrowheads="1"/>
            </p:cNvSpPr>
            <p:nvPr/>
          </p:nvSpPr>
          <p:spPr bwMode="auto">
            <a:xfrm rot="-926867">
              <a:off x="1200" y="2496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21" name="Line 22"/>
            <p:cNvSpPr>
              <a:spLocks noChangeShapeType="1"/>
            </p:cNvSpPr>
            <p:nvPr/>
          </p:nvSpPr>
          <p:spPr bwMode="auto">
            <a:xfrm flipV="1">
              <a:off x="674" y="1273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Line 23"/>
            <p:cNvSpPr>
              <a:spLocks noChangeShapeType="1"/>
            </p:cNvSpPr>
            <p:nvPr/>
          </p:nvSpPr>
          <p:spPr bwMode="auto">
            <a:xfrm flipH="1">
              <a:off x="672" y="2155"/>
              <a:ext cx="8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24"/>
            <p:cNvSpPr txBox="1">
              <a:spLocks noChangeArrowheads="1"/>
            </p:cNvSpPr>
            <p:nvPr/>
          </p:nvSpPr>
          <p:spPr bwMode="auto">
            <a:xfrm>
              <a:off x="576" y="3408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104" name="Text Box 26"/>
          <p:cNvSpPr txBox="1">
            <a:spLocks noChangeArrowheads="1"/>
          </p:cNvSpPr>
          <p:nvPr/>
        </p:nvSpPr>
        <p:spPr bwMode="auto">
          <a:xfrm>
            <a:off x="152400" y="39624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4DACCB1-33BA-4E8A-884F-31B2EA1BFA2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TCP ACK generation</a:t>
            </a:r>
            <a:endParaRPr lang="en-US" smtClean="0"/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464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latin typeface="Arial" charset="0"/>
              </a:rPr>
              <a:t>Event at Receiver</a:t>
            </a:r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charset="0"/>
              </a:rPr>
              <a:t>expected seq #. All data up to</a:t>
            </a:r>
          </a:p>
          <a:p>
            <a:pPr algn="l"/>
            <a:r>
              <a:rPr lang="en-US" sz="1800">
                <a:latin typeface="Arial" charset="0"/>
              </a:rPr>
              <a:t>expected seq # already ACKed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charset="0"/>
              </a:rPr>
              <a:t>expected seq #. One other </a:t>
            </a:r>
          </a:p>
          <a:p>
            <a:pPr algn="l"/>
            <a:r>
              <a:rPr lang="en-US" sz="1800">
                <a:latin typeface="Arial" charset="0"/>
              </a:rPr>
              <a:t>segment has ACK pending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out-of-order segment</a:t>
            </a:r>
          </a:p>
          <a:p>
            <a:pPr algn="l"/>
            <a:r>
              <a:rPr lang="en-US" sz="1800">
                <a:latin typeface="Arial" charset="0"/>
              </a:rPr>
              <a:t>higher-than-expect seq. # .</a:t>
            </a:r>
          </a:p>
          <a:p>
            <a:pPr algn="l"/>
            <a:r>
              <a:rPr lang="en-US" sz="1800">
                <a:latin typeface="Arial" charset="0"/>
              </a:rPr>
              <a:t>Gap detected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segment that </a:t>
            </a:r>
          </a:p>
          <a:p>
            <a:pPr algn="l"/>
            <a:r>
              <a:rPr lang="en-US" sz="1800">
                <a:latin typeface="Arial" charset="0"/>
              </a:rPr>
              <a:t>partially or completely fills gap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000">
              <a:latin typeface="Times New Roman" pitchFamily="18" charset="0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latin typeface="Arial" charset="0"/>
              </a:rPr>
              <a:t>TCP Receiver action</a:t>
            </a:r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Delayed ACK. Wait up to 500ms</a:t>
            </a:r>
          </a:p>
          <a:p>
            <a:pPr algn="l"/>
            <a:r>
              <a:rPr lang="en-US" sz="1800">
                <a:latin typeface="Arial" charset="0"/>
              </a:rPr>
              <a:t>for next segment. If no next segment,</a:t>
            </a:r>
          </a:p>
          <a:p>
            <a:pPr algn="l"/>
            <a:r>
              <a:rPr lang="en-US" sz="1800">
                <a:latin typeface="Arial" charset="0"/>
              </a:rPr>
              <a:t>send ACK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Immediately send single cumulative </a:t>
            </a:r>
          </a:p>
          <a:p>
            <a:pPr algn="l"/>
            <a:r>
              <a:rPr lang="en-US" sz="1800">
                <a:latin typeface="Arial" charset="0"/>
              </a:rPr>
              <a:t>ACK, ACKing both in-order segments 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Immediately send duplicate ACK, </a:t>
            </a:r>
          </a:p>
          <a:p>
            <a:pPr algn="l"/>
            <a:r>
              <a:rPr lang="en-US" sz="1800">
                <a:latin typeface="Arial" charset="0"/>
              </a:rPr>
              <a:t>indicating seq. # of next expected byte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 send ACK, provided that</a:t>
            </a:r>
          </a:p>
          <a:p>
            <a:pPr algn="l"/>
            <a:r>
              <a:rPr lang="en-US" sz="1800">
                <a:latin typeface="Arial" charset="0"/>
              </a:rPr>
              <a:t>segment starts at lower end of gap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000">
              <a:latin typeface="Times New Roman" pitchFamily="18" charset="0"/>
            </a:endParaRPr>
          </a:p>
        </p:txBody>
      </p:sp>
      <p:sp>
        <p:nvSpPr>
          <p:cNvPr id="23559" name="Line 5"/>
          <p:cNvSpPr>
            <a:spLocks noChangeShapeType="1"/>
          </p:cNvSpPr>
          <p:nvPr/>
        </p:nvSpPr>
        <p:spPr bwMode="auto">
          <a:xfrm>
            <a:off x="876300" y="2009775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6"/>
          <p:cNvSpPr>
            <a:spLocks noChangeShapeType="1"/>
          </p:cNvSpPr>
          <p:nvPr/>
        </p:nvSpPr>
        <p:spPr bwMode="auto">
          <a:xfrm flipV="1">
            <a:off x="847725" y="3190875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7"/>
          <p:cNvSpPr>
            <a:spLocks noChangeShapeType="1"/>
          </p:cNvSpPr>
          <p:nvPr/>
        </p:nvSpPr>
        <p:spPr bwMode="auto">
          <a:xfrm>
            <a:off x="857250" y="4305300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8"/>
          <p:cNvSpPr>
            <a:spLocks noChangeShapeType="1"/>
          </p:cNvSpPr>
          <p:nvPr/>
        </p:nvSpPr>
        <p:spPr bwMode="auto">
          <a:xfrm>
            <a:off x="866775" y="5410200"/>
            <a:ext cx="74866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684F98A-AA3F-4B15-93C7-3965BC7CDD4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 Retransmit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Time-out period  often relatively long:</a:t>
            </a:r>
          </a:p>
          <a:p>
            <a:pPr lvl="1"/>
            <a:r>
              <a:rPr lang="en-US" sz="2000" smtClean="0"/>
              <a:t>long delay before resending lost packet</a:t>
            </a:r>
          </a:p>
          <a:p>
            <a:r>
              <a:rPr lang="en-US" sz="2400" smtClean="0"/>
              <a:t>Detect lost segments via duplicate ACKs.</a:t>
            </a:r>
          </a:p>
          <a:p>
            <a:pPr lvl="1"/>
            <a:r>
              <a:rPr lang="en-US" sz="2000" smtClean="0"/>
              <a:t>Sender often sends many segments back-to-back</a:t>
            </a:r>
          </a:p>
          <a:p>
            <a:pPr lvl="1"/>
            <a:r>
              <a:rPr lang="en-US" sz="2000" smtClean="0"/>
              <a:t>If segment is lost, there will likely be many duplicate ACKs.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62400" cy="4648200"/>
          </a:xfrm>
        </p:spPr>
        <p:txBody>
          <a:bodyPr/>
          <a:lstStyle/>
          <a:p>
            <a:r>
              <a:rPr lang="en-US" sz="2400" smtClean="0"/>
              <a:t>If sender receives 3 ACKs for the same data, it supposes that segment after ACKed data was lost:</a:t>
            </a:r>
          </a:p>
          <a:p>
            <a:pPr lvl="1"/>
            <a:r>
              <a:rPr lang="en-US" sz="2000" u="sng" smtClean="0">
                <a:solidFill>
                  <a:srgbClr val="FF0000"/>
                </a:solidFill>
              </a:rPr>
              <a:t>fast retransmit: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resend segment before timer expires</a:t>
            </a:r>
          </a:p>
          <a:p>
            <a:pPr lvl="1"/>
            <a:endParaRPr lang="en-US" sz="2000" smtClean="0"/>
          </a:p>
          <a:p>
            <a:pPr lvl="1"/>
            <a:r>
              <a:rPr lang="en-US" sz="2000" smtClean="0">
                <a:solidFill>
                  <a:srgbClr val="00CCFF"/>
                </a:solidFill>
              </a:rPr>
              <a:t>Draw fig. 3.37 on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A7F2F1AF-CAD7-434A-AAD5-5973AB6DC63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Flow Control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1295400"/>
          </a:xfrm>
        </p:spPr>
        <p:txBody>
          <a:bodyPr/>
          <a:lstStyle/>
          <a:p>
            <a:r>
              <a:rPr lang="en-US" sz="2400" smtClean="0"/>
              <a:t>receive side of TCP connection has a receive buffer:</a:t>
            </a:r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3276600"/>
            <a:ext cx="3810000" cy="2895600"/>
          </a:xfrm>
        </p:spPr>
        <p:txBody>
          <a:bodyPr/>
          <a:lstStyle/>
          <a:p>
            <a:r>
              <a:rPr lang="en-US" sz="2400" smtClean="0"/>
              <a:t>speed-matching service: matching the send rate to the receiving app’s drain rate</a:t>
            </a:r>
          </a:p>
        </p:txBody>
      </p:sp>
      <p:pic>
        <p:nvPicPr>
          <p:cNvPr id="25607" name="Picture 5" descr="rcv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457200" y="49530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app process may be slow at reading from buffer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1066800"/>
            <a:ext cx="3057525" cy="1692275"/>
            <a:chOff x="564" y="803"/>
            <a:chExt cx="1926" cy="1066"/>
          </a:xfrm>
        </p:grpSpPr>
        <p:sp>
          <p:nvSpPr>
            <p:cNvPr id="25610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sender won’t overflow</a:t>
              </a:r>
            </a:p>
            <a:p>
              <a:r>
                <a:rPr lang="en-US" sz="2000"/>
                <a:t>receiver’s buffer by</a:t>
              </a:r>
            </a:p>
            <a:p>
              <a:r>
                <a:rPr lang="en-US" sz="2000"/>
                <a:t>transmitting too much,</a:t>
              </a:r>
            </a:p>
            <a:p>
              <a:r>
                <a:rPr lang="en-US" sz="2000"/>
                <a:t> too fast</a:t>
              </a:r>
              <a:endParaRPr lang="en-US" sz="1000"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04" y="803"/>
              <a:ext cx="1193" cy="288"/>
              <a:chOff x="3448" y="305"/>
              <a:chExt cx="1193" cy="288"/>
            </a:xfrm>
          </p:grpSpPr>
          <p:sp>
            <p:nvSpPr>
              <p:cNvPr id="25613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Text Box 13"/>
              <p:cNvSpPr txBox="1">
                <a:spLocks noChangeArrowheads="1"/>
              </p:cNvSpPr>
              <p:nvPr/>
            </p:nvSpPr>
            <p:spPr bwMode="auto">
              <a:xfrm>
                <a:off x="3448" y="305"/>
                <a:ext cx="11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flow control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93F8234-9B01-433F-986C-4D6D2B1A770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662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Flow control: how it works</a:t>
            </a:r>
          </a:p>
        </p:txBody>
      </p:sp>
      <p:sp>
        <p:nvSpPr>
          <p:cNvPr id="2662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343400" cy="2971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(Suppose TCP receiver discards out-of-order segments)</a:t>
            </a:r>
          </a:p>
          <a:p>
            <a:r>
              <a:rPr lang="en-US" sz="2400" smtClean="0"/>
              <a:t>spare room in buffer</a:t>
            </a:r>
            <a:endParaRPr lang="en-US" sz="2400" smtClean="0"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smtClean="0">
                <a:latin typeface="Courier New" pitchFamily="49" charset="0"/>
              </a:rPr>
              <a:t>= RcvWindow</a:t>
            </a:r>
            <a:endParaRPr lang="en-US" sz="2000" smtClean="0"/>
          </a:p>
          <a:p>
            <a:pPr>
              <a:buFont typeface="ZapfDingbats" pitchFamily="82" charset="2"/>
              <a:buNone/>
            </a:pPr>
            <a:r>
              <a:rPr lang="en-US" sz="2000" b="1" smtClean="0">
                <a:latin typeface="Courier New" pitchFamily="49" charset="0"/>
              </a:rPr>
              <a:t>= RcvBuffer-[LastByteRcvd - LastByteRead]</a:t>
            </a:r>
          </a:p>
        </p:txBody>
      </p:sp>
      <p:sp>
        <p:nvSpPr>
          <p:cNvPr id="2663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r>
              <a:rPr lang="en-US" sz="2400" smtClean="0"/>
              <a:t>Rcvr advertises spare room by including value of </a:t>
            </a:r>
            <a:r>
              <a:rPr lang="en-US" sz="2400" b="1" smtClean="0">
                <a:latin typeface="Courier New" pitchFamily="49" charset="0"/>
              </a:rPr>
              <a:t>RcvWindow</a:t>
            </a:r>
            <a:r>
              <a:rPr lang="en-US" sz="2400" smtClean="0"/>
              <a:t> in segments</a:t>
            </a:r>
          </a:p>
          <a:p>
            <a:r>
              <a:rPr lang="en-US" sz="2400" smtClean="0"/>
              <a:t>Sender limits unACKed data to </a:t>
            </a:r>
            <a:r>
              <a:rPr lang="en-US" sz="2400" b="1" smtClean="0">
                <a:latin typeface="Courier New" pitchFamily="49" charset="0"/>
              </a:rPr>
              <a:t>RcvWindow</a:t>
            </a:r>
            <a:endParaRPr lang="en-US" sz="2400" smtClean="0">
              <a:latin typeface="Courier New" pitchFamily="49" charset="0"/>
            </a:endParaRPr>
          </a:p>
          <a:p>
            <a:pPr lvl="1"/>
            <a:r>
              <a:rPr lang="en-US" sz="2000" smtClean="0"/>
              <a:t>guarantees receive buffer doesn’t overflow</a:t>
            </a:r>
            <a:endParaRPr lang="en-US" sz="2000" smtClean="0">
              <a:latin typeface="Courier New" pitchFamily="49" charset="0"/>
            </a:endParaRPr>
          </a:p>
        </p:txBody>
      </p:sp>
      <p:pic>
        <p:nvPicPr>
          <p:cNvPr id="26631" name="Picture 1029" descr="rcv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7689028-2A12-46C3-900D-0B2D7A37D9B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n-US" sz="3200" smtClean="0"/>
              <a:t>TCP Connection Management</a:t>
            </a:r>
            <a:endParaRPr lang="en-US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Recall:</a:t>
            </a:r>
            <a:r>
              <a:rPr lang="en-US" sz="2400" smtClean="0"/>
              <a:t> </a:t>
            </a:r>
            <a:r>
              <a:rPr lang="en-US" sz="2000" smtClean="0"/>
              <a:t>TCP sender, receiver establish “connection” before exchanging data segments</a:t>
            </a:r>
          </a:p>
          <a:p>
            <a:r>
              <a:rPr lang="en-US" sz="2000" smtClean="0"/>
              <a:t>initialize TCP variables:</a:t>
            </a:r>
            <a:endParaRPr lang="en-US" sz="2400" smtClean="0"/>
          </a:p>
          <a:p>
            <a:pPr lvl="1"/>
            <a:r>
              <a:rPr lang="en-US" sz="2000" smtClean="0"/>
              <a:t>seq. #s</a:t>
            </a:r>
          </a:p>
          <a:p>
            <a:pPr lvl="1"/>
            <a:r>
              <a:rPr lang="en-US" sz="2000" smtClean="0"/>
              <a:t>buffers, flow control info (e.g. </a:t>
            </a:r>
            <a:r>
              <a:rPr lang="en-US" sz="2000" b="1" smtClean="0">
                <a:latin typeface="Courier New" pitchFamily="49" charset="0"/>
              </a:rPr>
              <a:t>RcvWindow</a:t>
            </a:r>
            <a:r>
              <a:rPr lang="en-US" sz="2000" smtClean="0"/>
              <a:t>)</a:t>
            </a:r>
          </a:p>
          <a:p>
            <a:r>
              <a:rPr lang="en-US" sz="2000" i="1" smtClean="0"/>
              <a:t>client:</a:t>
            </a:r>
            <a:r>
              <a:rPr lang="en-US" sz="2000" smtClean="0"/>
              <a:t> connection initiator</a:t>
            </a:r>
          </a:p>
          <a:p>
            <a:pPr>
              <a:buFont typeface="ZapfDingbats" pitchFamily="82" charset="2"/>
              <a:buNone/>
            </a:pPr>
            <a:r>
              <a:rPr lang="en-US" sz="1600" b="1" smtClean="0">
                <a:latin typeface="Courier New" pitchFamily="49" charset="0"/>
              </a:rPr>
              <a:t>  Socket opens</a:t>
            </a:r>
            <a:endParaRPr lang="en-US" sz="2400" smtClean="0"/>
          </a:p>
          <a:p>
            <a:r>
              <a:rPr lang="en-US" sz="2000" i="1" smtClean="0"/>
              <a:t>server:</a:t>
            </a:r>
            <a:r>
              <a:rPr lang="en-US" sz="2000" smtClean="0"/>
              <a:t> contacted by client</a:t>
            </a:r>
          </a:p>
          <a:p>
            <a:pPr>
              <a:buFont typeface="ZapfDingbats" pitchFamily="82" charset="2"/>
              <a:buNone/>
            </a:pPr>
            <a:r>
              <a:rPr lang="en-US" sz="1600" b="1" smtClean="0">
                <a:latin typeface="Courier New" pitchFamily="49" charset="0"/>
              </a:rPr>
              <a:t>  Socket welcomed</a:t>
            </a:r>
            <a:endParaRPr lang="en-US" sz="1600" smtClean="0">
              <a:latin typeface="Arial" charset="0"/>
            </a:endParaRPr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838200"/>
            <a:ext cx="4114800" cy="5048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Three way handshake:</a:t>
            </a:r>
            <a:endParaRPr lang="en-US" sz="2400" smtClean="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Step 1:</a:t>
            </a:r>
            <a:r>
              <a:rPr lang="en-US" sz="2400" smtClean="0"/>
              <a:t> </a:t>
            </a:r>
            <a:r>
              <a:rPr lang="en-US" sz="2000" smtClean="0"/>
              <a:t>client host sends TCP SYN segment to server</a:t>
            </a:r>
          </a:p>
          <a:p>
            <a:pPr lvl="1"/>
            <a:r>
              <a:rPr lang="en-US" sz="2000" smtClean="0"/>
              <a:t>specifies initial seq #</a:t>
            </a:r>
          </a:p>
          <a:p>
            <a:pPr lvl="1"/>
            <a:r>
              <a:rPr lang="en-US" sz="2000" smtClean="0"/>
              <a:t>no data</a:t>
            </a:r>
          </a:p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Step 2:</a:t>
            </a:r>
            <a:r>
              <a:rPr lang="en-US" sz="2400" smtClean="0"/>
              <a:t> </a:t>
            </a:r>
            <a:r>
              <a:rPr lang="en-US" sz="2000" smtClean="0"/>
              <a:t>server host receives SYN, replies with SYNACK segment</a:t>
            </a:r>
          </a:p>
          <a:p>
            <a:pPr lvl="1">
              <a:spcBef>
                <a:spcPct val="40000"/>
              </a:spcBef>
            </a:pPr>
            <a:r>
              <a:rPr lang="en-US" sz="2000" smtClean="0"/>
              <a:t>server allocates buffers</a:t>
            </a:r>
          </a:p>
          <a:p>
            <a:pPr lvl="1"/>
            <a:r>
              <a:rPr lang="en-US" sz="2000" smtClean="0"/>
              <a:t>specifies server initial seq. #</a:t>
            </a:r>
          </a:p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Step 3:</a:t>
            </a:r>
            <a:r>
              <a:rPr lang="en-US" sz="2000" smtClean="0"/>
              <a:t> client receives SYNACK, replies with ACK segment, which may contain data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B951C54E-45D7-4935-8765-CC7BD6302A2C}" type="slidenum">
              <a:rPr lang="en-US"/>
              <a:pPr/>
              <a:t>3</a:t>
            </a:fld>
            <a:endParaRPr lang="en-US"/>
          </a:p>
        </p:txBody>
      </p:sp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 vs. network layer</a:t>
            </a:r>
          </a:p>
        </p:txBody>
      </p:sp>
      <p:sp>
        <p:nvSpPr>
          <p:cNvPr id="8197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i="1" smtClean="0">
                <a:solidFill>
                  <a:schemeClr val="accent2"/>
                </a:solidFill>
              </a:rPr>
              <a:t>network layer:</a:t>
            </a:r>
            <a:r>
              <a:rPr lang="en-US" sz="2400" smtClean="0"/>
              <a:t> logical communication between hosts</a:t>
            </a:r>
          </a:p>
          <a:p>
            <a:r>
              <a:rPr lang="en-US" sz="2400" i="1" smtClean="0">
                <a:solidFill>
                  <a:schemeClr val="accent2"/>
                </a:solidFill>
              </a:rPr>
              <a:t>transport layer:</a:t>
            </a:r>
            <a:r>
              <a:rPr lang="en-US" sz="2400" smtClean="0"/>
              <a:t> logical communication between processes </a:t>
            </a:r>
          </a:p>
          <a:p>
            <a:pPr lvl="1"/>
            <a:r>
              <a:rPr lang="en-US" sz="2000" smtClean="0"/>
              <a:t>relies on, enhances, network layer services</a:t>
            </a:r>
            <a:endParaRPr lang="en-US" sz="1800" smtClean="0"/>
          </a:p>
        </p:txBody>
      </p:sp>
      <p:sp>
        <p:nvSpPr>
          <p:cNvPr id="819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1524000"/>
            <a:ext cx="3810000" cy="4552950"/>
          </a:xfrm>
          <a:ln w="1905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Household analogy:</a:t>
            </a:r>
            <a:endParaRPr lang="en-US" sz="2400" smtClean="0"/>
          </a:p>
          <a:p>
            <a:pPr>
              <a:buFont typeface="ZapfDingbats" pitchFamily="82" charset="2"/>
              <a:buNone/>
            </a:pPr>
            <a:r>
              <a:rPr lang="en-US" sz="2400" i="1" smtClean="0"/>
              <a:t>12 kids sending letters to 12 kids</a:t>
            </a:r>
            <a:endParaRPr lang="en-US" sz="2400" smtClean="0"/>
          </a:p>
          <a:p>
            <a:r>
              <a:rPr lang="en-US" sz="2400" smtClean="0"/>
              <a:t>processes = kids</a:t>
            </a:r>
          </a:p>
          <a:p>
            <a:r>
              <a:rPr lang="en-US" sz="2400" smtClean="0"/>
              <a:t>app messages = letters in envelopes</a:t>
            </a:r>
          </a:p>
          <a:p>
            <a:r>
              <a:rPr lang="en-US" sz="2400" smtClean="0"/>
              <a:t>hosts = houses</a:t>
            </a:r>
          </a:p>
          <a:p>
            <a:r>
              <a:rPr lang="en-US" sz="2400" smtClean="0"/>
              <a:t>transport protocol = Ann and Bill</a:t>
            </a:r>
          </a:p>
          <a:p>
            <a:r>
              <a:rPr lang="en-US" sz="2400" smtClean="0"/>
              <a:t>network-layer protocol = postal service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2369A27-010F-4677-B4A4-5A607A1E126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n-US" sz="3200" smtClean="0"/>
              <a:t>TCP Connection Management (cont.)</a:t>
            </a:r>
            <a:endParaRPr lang="en-US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Closing a connection: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 typeface="ZapfDingbats" pitchFamily="82" charset="2"/>
              <a:buNone/>
            </a:pPr>
            <a:r>
              <a:rPr lang="en-US" sz="2000" smtClean="0"/>
              <a:t>client closes socket</a:t>
            </a:r>
            <a:r>
              <a:rPr lang="en-US" sz="1800" smtClean="0">
                <a:latin typeface="Arial" charset="0"/>
              </a:rPr>
              <a:t> </a:t>
            </a:r>
            <a:endParaRPr lang="en-US" sz="2400" u="sng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1: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client</a:t>
            </a:r>
            <a:r>
              <a:rPr lang="en-US" sz="2000" smtClean="0"/>
              <a:t> end system sends TCP FIN control segment to server</a:t>
            </a:r>
            <a:r>
              <a:rPr lang="en-US" sz="2400" u="sng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2: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server</a:t>
            </a:r>
            <a:r>
              <a:rPr lang="en-US" sz="2000" smtClean="0"/>
              <a:t> receives FIN, replies with ACK. Closes connection, sends FIN.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18000" y="1731963"/>
            <a:ext cx="4254500" cy="4186237"/>
            <a:chOff x="2720" y="1091"/>
            <a:chExt cx="2680" cy="2637"/>
          </a:xfrm>
        </p:grpSpPr>
        <p:sp>
          <p:nvSpPr>
            <p:cNvPr id="5129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p:oleObj spid="_x0000_s63490" name="Clip" r:id="rId3" imgW="1305000" imgH="1085760" progId="MS_ClipArt_Gallery.2">
                <p:embed/>
              </p:oleObj>
            </a:graphicData>
          </a:graphic>
        </p:graphicFrame>
        <p:sp>
          <p:nvSpPr>
            <p:cNvPr id="5130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client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1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5123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p:oleObj spid="_x0000_s63491" name="Clip" r:id="rId4" imgW="1305000" imgH="1085760" progId="MS_ClipArt_Gallery.2">
                <p:embed/>
              </p:oleObj>
            </a:graphicData>
          </a:graphic>
        </p:graphicFrame>
        <p:sp>
          <p:nvSpPr>
            <p:cNvPr id="5132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server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3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8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</a:t>
              </a:r>
            </a:p>
          </p:txBody>
        </p:sp>
        <p:sp>
          <p:nvSpPr>
            <p:cNvPr id="5139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41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Text Box 20"/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5143" name="Text Box 21"/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5144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closed</a:t>
              </a:r>
            </a:p>
          </p:txBody>
        </p:sp>
        <p:sp>
          <p:nvSpPr>
            <p:cNvPr id="5145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timed wait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6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D78170CC-A8BF-4704-9F58-EE21CB1B892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n-US" sz="3200" smtClean="0"/>
              <a:t>TCP Connection Management (cont.)</a:t>
            </a:r>
            <a:endParaRPr lang="en-US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3: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client</a:t>
            </a:r>
            <a:r>
              <a:rPr lang="en-US" sz="2000" smtClean="0"/>
              <a:t> receives FIN, replies with ACK. </a:t>
            </a:r>
          </a:p>
          <a:p>
            <a:pPr lvl="1">
              <a:spcBef>
                <a:spcPct val="60000"/>
              </a:spcBef>
            </a:pPr>
            <a:r>
              <a:rPr lang="en-US" sz="2000" smtClean="0"/>
              <a:t>Enters “timed wait” - will respond with ACK to received FINs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4: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server</a:t>
            </a:r>
            <a:r>
              <a:rPr lang="en-US" sz="2000" smtClean="0"/>
              <a:t>, receives ACK.  Connection closed. </a:t>
            </a:r>
          </a:p>
        </p:txBody>
      </p:sp>
      <p:sp>
        <p:nvSpPr>
          <p:cNvPr id="6152" name="Line 4"/>
          <p:cNvSpPr>
            <a:spLocks noChangeShapeType="1"/>
          </p:cNvSpPr>
          <p:nvPr/>
        </p:nvSpPr>
        <p:spPr bwMode="auto">
          <a:xfrm>
            <a:off x="5391150" y="24003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978400" y="1731963"/>
          <a:ext cx="485775" cy="385762"/>
        </p:xfrm>
        <a:graphic>
          <a:graphicData uri="http://schemas.openxmlformats.org/presentationml/2006/ole">
            <p:oleObj spid="_x0000_s64514" name="Clip" r:id="rId3" imgW="1305000" imgH="1085760" progId="MS_ClipArt_Gallery.2">
              <p:embed/>
            </p:oleObj>
          </a:graphicData>
        </a:graphic>
      </p:graphicFrame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456238" y="1731963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 rot="706751">
            <a:off x="6481763" y="2441575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7635875" y="1741488"/>
          <a:ext cx="485775" cy="385762"/>
        </p:xfrm>
        <a:graphic>
          <a:graphicData uri="http://schemas.openxmlformats.org/presentationml/2006/ole">
            <p:oleObj spid="_x0000_s64515" name="Clip" r:id="rId4" imgW="1305000" imgH="1085760" progId="MS_ClipArt_Gallery.2">
              <p:embed/>
            </p:oleObj>
          </a:graphicData>
        </a:graphic>
      </p:graphicFrame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6926263" y="1751013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server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5400675" y="443865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 flipH="1">
            <a:off x="5229225" y="4295775"/>
            <a:ext cx="0" cy="134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2"/>
          <p:cNvSpPr>
            <a:spLocks noChangeShapeType="1"/>
          </p:cNvSpPr>
          <p:nvPr/>
        </p:nvSpPr>
        <p:spPr bwMode="auto">
          <a:xfrm flipH="1">
            <a:off x="7924800" y="2171700"/>
            <a:ext cx="0" cy="340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 flipH="1">
            <a:off x="5362575" y="313372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 rot="-926867">
            <a:off x="5241925" y="3228975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 rot="706751">
            <a:off x="6365875" y="4443413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</a:t>
            </a:r>
          </a:p>
        </p:txBody>
      </p:sp>
      <p:sp>
        <p:nvSpPr>
          <p:cNvPr id="6162" name="Line 16"/>
          <p:cNvSpPr>
            <a:spLocks noChangeShapeType="1"/>
          </p:cNvSpPr>
          <p:nvPr/>
        </p:nvSpPr>
        <p:spPr bwMode="auto">
          <a:xfrm flipH="1">
            <a:off x="5410200" y="3543300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Text Box 17"/>
          <p:cNvSpPr txBox="1">
            <a:spLocks noChangeArrowheads="1"/>
          </p:cNvSpPr>
          <p:nvPr/>
        </p:nvSpPr>
        <p:spPr bwMode="auto">
          <a:xfrm rot="-926867">
            <a:off x="5289550" y="3638550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64" name="Line 18"/>
          <p:cNvSpPr>
            <a:spLocks noChangeShapeType="1"/>
          </p:cNvSpPr>
          <p:nvPr/>
        </p:nvSpPr>
        <p:spPr bwMode="auto">
          <a:xfrm>
            <a:off x="5381625" y="2324100"/>
            <a:ext cx="0" cy="3343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4505325" y="220345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closing</a:t>
            </a:r>
          </a:p>
        </p:txBody>
      </p:sp>
      <p:sp>
        <p:nvSpPr>
          <p:cNvPr id="6166" name="Text Box 20"/>
          <p:cNvSpPr txBox="1">
            <a:spLocks noChangeArrowheads="1"/>
          </p:cNvSpPr>
          <p:nvPr/>
        </p:nvSpPr>
        <p:spPr bwMode="auto">
          <a:xfrm>
            <a:off x="7877175" y="332740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closing</a:t>
            </a:r>
          </a:p>
        </p:txBody>
      </p:sp>
      <p:sp>
        <p:nvSpPr>
          <p:cNvPr id="6167" name="Text Box 21"/>
          <p:cNvSpPr txBox="1">
            <a:spLocks noChangeArrowheads="1"/>
          </p:cNvSpPr>
          <p:nvPr/>
        </p:nvSpPr>
        <p:spPr bwMode="auto">
          <a:xfrm>
            <a:off x="4318000" y="555148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closed</a:t>
            </a:r>
          </a:p>
        </p:txBody>
      </p:sp>
      <p:sp>
        <p:nvSpPr>
          <p:cNvPr id="6168" name="Line 22"/>
          <p:cNvSpPr>
            <a:spLocks noChangeShapeType="1"/>
          </p:cNvSpPr>
          <p:nvPr/>
        </p:nvSpPr>
        <p:spPr bwMode="auto">
          <a:xfrm>
            <a:off x="5124450" y="4276725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3"/>
          <p:cNvSpPr>
            <a:spLocks noChangeShapeType="1"/>
          </p:cNvSpPr>
          <p:nvPr/>
        </p:nvSpPr>
        <p:spPr bwMode="auto">
          <a:xfrm>
            <a:off x="5138738" y="5657850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Text Box 24"/>
          <p:cNvSpPr txBox="1">
            <a:spLocks noChangeArrowheads="1"/>
          </p:cNvSpPr>
          <p:nvPr/>
        </p:nvSpPr>
        <p:spPr bwMode="auto">
          <a:xfrm rot="-5400000">
            <a:off x="4379119" y="4804569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timed wait</a:t>
            </a:r>
          </a:p>
        </p:txBody>
      </p:sp>
      <p:sp>
        <p:nvSpPr>
          <p:cNvPr id="6171" name="Text Box 25"/>
          <p:cNvSpPr txBox="1">
            <a:spLocks noChangeArrowheads="1"/>
          </p:cNvSpPr>
          <p:nvPr/>
        </p:nvSpPr>
        <p:spPr bwMode="auto">
          <a:xfrm>
            <a:off x="7880350" y="480853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947CFAA-E615-4104-A47B-5AB387A1292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Connection Management (cont)</a:t>
            </a:r>
            <a:endParaRPr lang="en-US" smtClean="0"/>
          </a:p>
        </p:txBody>
      </p:sp>
      <p:pic>
        <p:nvPicPr>
          <p:cNvPr id="28677" name="Picture 3" descr="transCl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2688"/>
            <a:ext cx="48482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transServ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225" y="3551238"/>
            <a:ext cx="47021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474663" y="3808413"/>
            <a:ext cx="138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TCP client</a:t>
            </a:r>
          </a:p>
          <a:p>
            <a:pPr algn="l"/>
            <a:r>
              <a:rPr lang="en-US" sz="2000"/>
              <a:t>lifecycle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6799263" y="2722563"/>
            <a:ext cx="148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TCP server</a:t>
            </a:r>
          </a:p>
          <a:p>
            <a:pPr algn="l"/>
            <a:r>
              <a:rPr lang="en-US" sz="2000"/>
              <a:t>lifecycle</a:t>
            </a: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6DE6216-DF4F-487A-8112-35D84A29444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Principles of Congestion Control</a:t>
            </a:r>
            <a:endParaRPr lang="en-US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Congestion:</a:t>
            </a:r>
            <a:endParaRPr lang="en-US" sz="2400" smtClean="0"/>
          </a:p>
          <a:p>
            <a:r>
              <a:rPr lang="en-US" sz="2400" smtClean="0"/>
              <a:t>informally: “too many sources sending too much data too fast for </a:t>
            </a:r>
            <a:r>
              <a:rPr lang="en-US" sz="2400" i="1" smtClean="0">
                <a:solidFill>
                  <a:schemeClr val="accent2"/>
                </a:solidFill>
              </a:rPr>
              <a:t>network</a:t>
            </a:r>
            <a:r>
              <a:rPr lang="en-US" sz="2400" smtClean="0"/>
              <a:t> to handle”</a:t>
            </a:r>
          </a:p>
          <a:p>
            <a:r>
              <a:rPr lang="en-US" sz="2400" smtClean="0"/>
              <a:t>different from flow control!</a:t>
            </a:r>
          </a:p>
          <a:p>
            <a:r>
              <a:rPr lang="en-US" sz="2400" smtClean="0"/>
              <a:t>manifestations:</a:t>
            </a:r>
          </a:p>
          <a:p>
            <a:pPr lvl="1"/>
            <a:r>
              <a:rPr lang="en-US" smtClean="0"/>
              <a:t>lost packets (buffer overflow at routers)</a:t>
            </a:r>
          </a:p>
          <a:p>
            <a:pPr lvl="1"/>
            <a:r>
              <a:rPr lang="en-US" smtClean="0"/>
              <a:t>long delays (queueing in router buffers)</a:t>
            </a:r>
          </a:p>
          <a:p>
            <a:r>
              <a:rPr lang="en-US" sz="2400" smtClean="0"/>
              <a:t>a  problem – many researchers are working on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93A19966-3290-4069-884D-B689B5EA01B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Causes/costs of congestion: scenario 1</a:t>
            </a:r>
            <a:r>
              <a:rPr lang="en-US" smtClean="0"/>
              <a:t> 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447800"/>
            <a:ext cx="3152775" cy="4648200"/>
          </a:xfrm>
        </p:spPr>
        <p:txBody>
          <a:bodyPr/>
          <a:lstStyle/>
          <a:p>
            <a:r>
              <a:rPr lang="en-US" sz="2400" smtClean="0"/>
              <a:t>two senders, two receivers</a:t>
            </a:r>
          </a:p>
          <a:p>
            <a:r>
              <a:rPr lang="en-US" sz="2400" smtClean="0"/>
              <a:t>one router, infinite buffers </a:t>
            </a:r>
          </a:p>
          <a:p>
            <a:r>
              <a:rPr lang="en-US" sz="2400" smtClean="0"/>
              <a:t>no retransmission</a:t>
            </a:r>
          </a:p>
          <a:p>
            <a:endParaRPr lang="en-US" sz="2400" smtClean="0"/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38850" y="4171950"/>
            <a:ext cx="2790825" cy="2038350"/>
          </a:xfrm>
        </p:spPr>
        <p:txBody>
          <a:bodyPr/>
          <a:lstStyle/>
          <a:p>
            <a:r>
              <a:rPr lang="en-US" sz="2400" smtClean="0"/>
              <a:t>large delays when congested</a:t>
            </a:r>
          </a:p>
          <a:p>
            <a:r>
              <a:rPr lang="en-US" sz="2400" smtClean="0"/>
              <a:t>maximum achievable throughput</a:t>
            </a:r>
          </a:p>
        </p:txBody>
      </p:sp>
      <p:pic>
        <p:nvPicPr>
          <p:cNvPr id="30727" name="Picture 6" descr="congestion_per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10050"/>
            <a:ext cx="58832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3"/>
          <p:cNvGrpSpPr>
            <a:grpSpLocks/>
          </p:cNvGrpSpPr>
          <p:nvPr/>
        </p:nvGrpSpPr>
        <p:grpSpPr bwMode="auto">
          <a:xfrm>
            <a:off x="3376613" y="1322388"/>
            <a:ext cx="5332412" cy="2559050"/>
            <a:chOff x="1448" y="2704"/>
            <a:chExt cx="3359" cy="1612"/>
          </a:xfrm>
        </p:grpSpPr>
        <p:sp>
          <p:nvSpPr>
            <p:cNvPr id="30729" name="Oval 7"/>
            <p:cNvSpPr>
              <a:spLocks noChangeArrowheads="1"/>
            </p:cNvSpPr>
            <p:nvPr/>
          </p:nvSpPr>
          <p:spPr bwMode="auto">
            <a:xfrm>
              <a:off x="2871" y="3774"/>
              <a:ext cx="670" cy="14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8"/>
            <p:cNvSpPr>
              <a:spLocks noChangeShapeType="1"/>
            </p:cNvSpPr>
            <p:nvPr/>
          </p:nvSpPr>
          <p:spPr bwMode="auto">
            <a:xfrm>
              <a:off x="2871" y="3762"/>
              <a:ext cx="0" cy="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9"/>
            <p:cNvSpPr>
              <a:spLocks noChangeShapeType="1"/>
            </p:cNvSpPr>
            <p:nvPr/>
          </p:nvSpPr>
          <p:spPr bwMode="auto">
            <a:xfrm>
              <a:off x="3541" y="3762"/>
              <a:ext cx="0" cy="9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Rectangle 10"/>
            <p:cNvSpPr>
              <a:spLocks noChangeArrowheads="1"/>
            </p:cNvSpPr>
            <p:nvPr/>
          </p:nvSpPr>
          <p:spPr bwMode="auto">
            <a:xfrm>
              <a:off x="2871" y="3762"/>
              <a:ext cx="159" cy="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3338" y="3756"/>
              <a:ext cx="203" cy="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0734" name="Oval 12"/>
            <p:cNvSpPr>
              <a:spLocks noChangeArrowheads="1"/>
            </p:cNvSpPr>
            <p:nvPr/>
          </p:nvSpPr>
          <p:spPr bwMode="auto">
            <a:xfrm>
              <a:off x="2864" y="3656"/>
              <a:ext cx="670" cy="17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026" y="3693"/>
              <a:ext cx="332" cy="101"/>
              <a:chOff x="2848" y="848"/>
              <a:chExt cx="140" cy="98"/>
            </a:xfrm>
          </p:grpSpPr>
          <p:sp>
            <p:nvSpPr>
              <p:cNvPr id="3096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flipV="1">
              <a:off x="3026" y="3692"/>
              <a:ext cx="332" cy="100"/>
              <a:chOff x="2848" y="848"/>
              <a:chExt cx="140" cy="98"/>
            </a:xfrm>
          </p:grpSpPr>
          <p:sp>
            <p:nvSpPr>
              <p:cNvPr id="30959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0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1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37" name="Text Box 21"/>
            <p:cNvSpPr txBox="1">
              <a:spLocks noChangeArrowheads="1"/>
            </p:cNvSpPr>
            <p:nvPr/>
          </p:nvSpPr>
          <p:spPr bwMode="auto">
            <a:xfrm>
              <a:off x="3026" y="3250"/>
              <a:ext cx="8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unlimited shared output link buffers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0738" name="Line 22"/>
            <p:cNvSpPr>
              <a:spLocks noChangeShapeType="1"/>
            </p:cNvSpPr>
            <p:nvPr/>
          </p:nvSpPr>
          <p:spPr bwMode="auto">
            <a:xfrm flipH="1">
              <a:off x="2168" y="3544"/>
              <a:ext cx="582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23"/>
            <p:cNvSpPr>
              <a:spLocks noChangeShapeType="1"/>
            </p:cNvSpPr>
            <p:nvPr/>
          </p:nvSpPr>
          <p:spPr bwMode="auto">
            <a:xfrm flipH="1">
              <a:off x="2474" y="3544"/>
              <a:ext cx="2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1988" y="2704"/>
              <a:ext cx="617" cy="947"/>
              <a:chOff x="12464" y="10193"/>
              <a:chExt cx="1481" cy="2272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2464" y="11102"/>
                <a:ext cx="1481" cy="1363"/>
                <a:chOff x="5850" y="13487"/>
                <a:chExt cx="2023" cy="1840"/>
              </a:xfrm>
            </p:grpSpPr>
            <p:sp>
              <p:nvSpPr>
                <p:cNvPr id="30920" name="Freeform 26"/>
                <p:cNvSpPr>
                  <a:spLocks/>
                </p:cNvSpPr>
                <p:nvPr/>
              </p:nvSpPr>
              <p:spPr bwMode="auto">
                <a:xfrm>
                  <a:off x="5850" y="13632"/>
                  <a:ext cx="2023" cy="1695"/>
                </a:xfrm>
                <a:custGeom>
                  <a:avLst/>
                  <a:gdLst>
                    <a:gd name="T0" fmla="*/ 570 w 2023"/>
                    <a:gd name="T1" fmla="*/ 121 h 1695"/>
                    <a:gd name="T2" fmla="*/ 575 w 2023"/>
                    <a:gd name="T3" fmla="*/ 120 h 1695"/>
                    <a:gd name="T4" fmla="*/ 586 w 2023"/>
                    <a:gd name="T5" fmla="*/ 116 h 1695"/>
                    <a:gd name="T6" fmla="*/ 607 w 2023"/>
                    <a:gd name="T7" fmla="*/ 108 h 1695"/>
                    <a:gd name="T8" fmla="*/ 636 w 2023"/>
                    <a:gd name="T9" fmla="*/ 101 h 1695"/>
                    <a:gd name="T10" fmla="*/ 672 w 2023"/>
                    <a:gd name="T11" fmla="*/ 90 h 1695"/>
                    <a:gd name="T12" fmla="*/ 718 w 2023"/>
                    <a:gd name="T13" fmla="*/ 79 h 1695"/>
                    <a:gd name="T14" fmla="*/ 771 w 2023"/>
                    <a:gd name="T15" fmla="*/ 67 h 1695"/>
                    <a:gd name="T16" fmla="*/ 834 w 2023"/>
                    <a:gd name="T17" fmla="*/ 55 h 1695"/>
                    <a:gd name="T18" fmla="*/ 904 w 2023"/>
                    <a:gd name="T19" fmla="*/ 43 h 1695"/>
                    <a:gd name="T20" fmla="*/ 982 w 2023"/>
                    <a:gd name="T21" fmla="*/ 33 h 1695"/>
                    <a:gd name="T22" fmla="*/ 1071 w 2023"/>
                    <a:gd name="T23" fmla="*/ 22 h 1695"/>
                    <a:gd name="T24" fmla="*/ 1166 w 2023"/>
                    <a:gd name="T25" fmla="*/ 13 h 1695"/>
                    <a:gd name="T26" fmla="*/ 1271 w 2023"/>
                    <a:gd name="T27" fmla="*/ 7 h 1695"/>
                    <a:gd name="T28" fmla="*/ 1384 w 2023"/>
                    <a:gd name="T29" fmla="*/ 1 h 1695"/>
                    <a:gd name="T30" fmla="*/ 1506 w 2023"/>
                    <a:gd name="T31" fmla="*/ 0 h 1695"/>
                    <a:gd name="T32" fmla="*/ 1636 w 2023"/>
                    <a:gd name="T33" fmla="*/ 1 h 1695"/>
                    <a:gd name="T34" fmla="*/ 1692 w 2023"/>
                    <a:gd name="T35" fmla="*/ 233 h 1695"/>
                    <a:gd name="T36" fmla="*/ 1713 w 2023"/>
                    <a:gd name="T37" fmla="*/ 243 h 1695"/>
                    <a:gd name="T38" fmla="*/ 1758 w 2023"/>
                    <a:gd name="T39" fmla="*/ 274 h 1695"/>
                    <a:gd name="T40" fmla="*/ 1806 w 2023"/>
                    <a:gd name="T41" fmla="*/ 329 h 1695"/>
                    <a:gd name="T42" fmla="*/ 1836 w 2023"/>
                    <a:gd name="T43" fmla="*/ 409 h 1695"/>
                    <a:gd name="T44" fmla="*/ 1955 w 2023"/>
                    <a:gd name="T45" fmla="*/ 948 h 1695"/>
                    <a:gd name="T46" fmla="*/ 2003 w 2023"/>
                    <a:gd name="T47" fmla="*/ 1171 h 1695"/>
                    <a:gd name="T48" fmla="*/ 2011 w 2023"/>
                    <a:gd name="T49" fmla="*/ 1188 h 1695"/>
                    <a:gd name="T50" fmla="*/ 2022 w 2023"/>
                    <a:gd name="T51" fmla="*/ 1231 h 1695"/>
                    <a:gd name="T52" fmla="*/ 2021 w 2023"/>
                    <a:gd name="T53" fmla="*/ 1297 h 1695"/>
                    <a:gd name="T54" fmla="*/ 1992 w 2023"/>
                    <a:gd name="T55" fmla="*/ 1380 h 1695"/>
                    <a:gd name="T56" fmla="*/ 0 w 2023"/>
                    <a:gd name="T57" fmla="*/ 1328 h 1695"/>
                    <a:gd name="T58" fmla="*/ 199 w 2023"/>
                    <a:gd name="T59" fmla="*/ 1223 h 1695"/>
                    <a:gd name="T60" fmla="*/ 200 w 2023"/>
                    <a:gd name="T61" fmla="*/ 232 h 1695"/>
                    <a:gd name="T62" fmla="*/ 210 w 2023"/>
                    <a:gd name="T63" fmla="*/ 226 h 1695"/>
                    <a:gd name="T64" fmla="*/ 230 w 2023"/>
                    <a:gd name="T65" fmla="*/ 214 h 1695"/>
                    <a:gd name="T66" fmla="*/ 259 w 2023"/>
                    <a:gd name="T67" fmla="*/ 201 h 1695"/>
                    <a:gd name="T68" fmla="*/ 297 w 2023"/>
                    <a:gd name="T69" fmla="*/ 189 h 1695"/>
                    <a:gd name="T70" fmla="*/ 344 w 2023"/>
                    <a:gd name="T71" fmla="*/ 183 h 1695"/>
                    <a:gd name="T72" fmla="*/ 399 w 2023"/>
                    <a:gd name="T73" fmla="*/ 181 h 1695"/>
                    <a:gd name="T74" fmla="*/ 464 w 2023"/>
                    <a:gd name="T75" fmla="*/ 191 h 1695"/>
                    <a:gd name="T76" fmla="*/ 548 w 2023"/>
                    <a:gd name="T77" fmla="*/ 225 h 16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23"/>
                    <a:gd name="T118" fmla="*/ 0 h 1695"/>
                    <a:gd name="T119" fmla="*/ 2023 w 2023"/>
                    <a:gd name="T120" fmla="*/ 1695 h 16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23" h="1695">
                      <a:moveTo>
                        <a:pt x="548" y="225"/>
                      </a:moveTo>
                      <a:lnTo>
                        <a:pt x="570" y="121"/>
                      </a:lnTo>
                      <a:lnTo>
                        <a:pt x="571" y="121"/>
                      </a:lnTo>
                      <a:lnTo>
                        <a:pt x="575" y="120"/>
                      </a:lnTo>
                      <a:lnTo>
                        <a:pt x="580" y="118"/>
                      </a:lnTo>
                      <a:lnTo>
                        <a:pt x="586" y="116"/>
                      </a:lnTo>
                      <a:lnTo>
                        <a:pt x="596" y="112"/>
                      </a:lnTo>
                      <a:lnTo>
                        <a:pt x="607" y="108"/>
                      </a:lnTo>
                      <a:lnTo>
                        <a:pt x="620" y="105"/>
                      </a:lnTo>
                      <a:lnTo>
                        <a:pt x="636" y="101"/>
                      </a:lnTo>
                      <a:lnTo>
                        <a:pt x="653" y="95"/>
                      </a:lnTo>
                      <a:lnTo>
                        <a:pt x="672" y="90"/>
                      </a:lnTo>
                      <a:lnTo>
                        <a:pt x="694" y="84"/>
                      </a:lnTo>
                      <a:lnTo>
                        <a:pt x="718" y="79"/>
                      </a:lnTo>
                      <a:lnTo>
                        <a:pt x="743" y="74"/>
                      </a:lnTo>
                      <a:lnTo>
                        <a:pt x="771" y="67"/>
                      </a:lnTo>
                      <a:lnTo>
                        <a:pt x="802" y="61"/>
                      </a:lnTo>
                      <a:lnTo>
                        <a:pt x="834" y="55"/>
                      </a:lnTo>
                      <a:lnTo>
                        <a:pt x="867" y="49"/>
                      </a:lnTo>
                      <a:lnTo>
                        <a:pt x="904" y="43"/>
                      </a:lnTo>
                      <a:lnTo>
                        <a:pt x="943" y="38"/>
                      </a:lnTo>
                      <a:lnTo>
                        <a:pt x="982" y="33"/>
                      </a:lnTo>
                      <a:lnTo>
                        <a:pt x="1025" y="27"/>
                      </a:lnTo>
                      <a:lnTo>
                        <a:pt x="1071" y="22"/>
                      </a:lnTo>
                      <a:lnTo>
                        <a:pt x="1117" y="17"/>
                      </a:lnTo>
                      <a:lnTo>
                        <a:pt x="1166" y="13"/>
                      </a:lnTo>
                      <a:lnTo>
                        <a:pt x="1218" y="10"/>
                      </a:lnTo>
                      <a:lnTo>
                        <a:pt x="1271" y="7"/>
                      </a:lnTo>
                      <a:lnTo>
                        <a:pt x="1327" y="3"/>
                      </a:lnTo>
                      <a:lnTo>
                        <a:pt x="1384" y="1"/>
                      </a:lnTo>
                      <a:lnTo>
                        <a:pt x="1444" y="0"/>
                      </a:lnTo>
                      <a:lnTo>
                        <a:pt x="1506" y="0"/>
                      </a:lnTo>
                      <a:lnTo>
                        <a:pt x="1570" y="0"/>
                      </a:lnTo>
                      <a:lnTo>
                        <a:pt x="1636" y="1"/>
                      </a:lnTo>
                      <a:lnTo>
                        <a:pt x="1709" y="41"/>
                      </a:lnTo>
                      <a:lnTo>
                        <a:pt x="1692" y="233"/>
                      </a:lnTo>
                      <a:lnTo>
                        <a:pt x="1698" y="235"/>
                      </a:lnTo>
                      <a:lnTo>
                        <a:pt x="1713" y="243"/>
                      </a:lnTo>
                      <a:lnTo>
                        <a:pt x="1733" y="256"/>
                      </a:lnTo>
                      <a:lnTo>
                        <a:pt x="1758" y="274"/>
                      </a:lnTo>
                      <a:lnTo>
                        <a:pt x="1784" y="299"/>
                      </a:lnTo>
                      <a:lnTo>
                        <a:pt x="1806" y="329"/>
                      </a:lnTo>
                      <a:lnTo>
                        <a:pt x="1825" y="366"/>
                      </a:lnTo>
                      <a:lnTo>
                        <a:pt x="1836" y="409"/>
                      </a:lnTo>
                      <a:lnTo>
                        <a:pt x="1999" y="557"/>
                      </a:lnTo>
                      <a:lnTo>
                        <a:pt x="1955" y="948"/>
                      </a:lnTo>
                      <a:lnTo>
                        <a:pt x="1692" y="1080"/>
                      </a:lnTo>
                      <a:lnTo>
                        <a:pt x="2003" y="1171"/>
                      </a:lnTo>
                      <a:lnTo>
                        <a:pt x="2006" y="1176"/>
                      </a:lnTo>
                      <a:lnTo>
                        <a:pt x="2011" y="1188"/>
                      </a:lnTo>
                      <a:lnTo>
                        <a:pt x="2016" y="1206"/>
                      </a:lnTo>
                      <a:lnTo>
                        <a:pt x="2022" y="1231"/>
                      </a:lnTo>
                      <a:lnTo>
                        <a:pt x="2023" y="1261"/>
                      </a:lnTo>
                      <a:lnTo>
                        <a:pt x="2021" y="1297"/>
                      </a:lnTo>
                      <a:lnTo>
                        <a:pt x="2010" y="1337"/>
                      </a:lnTo>
                      <a:lnTo>
                        <a:pt x="1992" y="1380"/>
                      </a:lnTo>
                      <a:lnTo>
                        <a:pt x="1171" y="1695"/>
                      </a:lnTo>
                      <a:lnTo>
                        <a:pt x="0" y="1328"/>
                      </a:lnTo>
                      <a:lnTo>
                        <a:pt x="20" y="1285"/>
                      </a:lnTo>
                      <a:lnTo>
                        <a:pt x="199" y="1223"/>
                      </a:lnTo>
                      <a:lnTo>
                        <a:pt x="199" y="233"/>
                      </a:lnTo>
                      <a:lnTo>
                        <a:pt x="200" y="232"/>
                      </a:lnTo>
                      <a:lnTo>
                        <a:pt x="204" y="229"/>
                      </a:lnTo>
                      <a:lnTo>
                        <a:pt x="210" y="226"/>
                      </a:lnTo>
                      <a:lnTo>
                        <a:pt x="218" y="220"/>
                      </a:lnTo>
                      <a:lnTo>
                        <a:pt x="230" y="214"/>
                      </a:lnTo>
                      <a:lnTo>
                        <a:pt x="243" y="207"/>
                      </a:lnTo>
                      <a:lnTo>
                        <a:pt x="259" y="201"/>
                      </a:lnTo>
                      <a:lnTo>
                        <a:pt x="277" y="194"/>
                      </a:lnTo>
                      <a:lnTo>
                        <a:pt x="297" y="189"/>
                      </a:lnTo>
                      <a:lnTo>
                        <a:pt x="320" y="185"/>
                      </a:lnTo>
                      <a:lnTo>
                        <a:pt x="344" y="183"/>
                      </a:lnTo>
                      <a:lnTo>
                        <a:pt x="370" y="180"/>
                      </a:lnTo>
                      <a:lnTo>
                        <a:pt x="399" y="181"/>
                      </a:lnTo>
                      <a:lnTo>
                        <a:pt x="430" y="185"/>
                      </a:lnTo>
                      <a:lnTo>
                        <a:pt x="464" y="191"/>
                      </a:lnTo>
                      <a:lnTo>
                        <a:pt x="498" y="201"/>
                      </a:lnTo>
                      <a:lnTo>
                        <a:pt x="548" y="22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1" name="Freeform 27"/>
                <p:cNvSpPr>
                  <a:spLocks/>
                </p:cNvSpPr>
                <p:nvPr/>
              </p:nvSpPr>
              <p:spPr bwMode="auto">
                <a:xfrm>
                  <a:off x="6551" y="13597"/>
                  <a:ext cx="650" cy="735"/>
                </a:xfrm>
                <a:custGeom>
                  <a:avLst/>
                  <a:gdLst>
                    <a:gd name="T0" fmla="*/ 645 w 650"/>
                    <a:gd name="T1" fmla="*/ 27 h 735"/>
                    <a:gd name="T2" fmla="*/ 642 w 650"/>
                    <a:gd name="T3" fmla="*/ 26 h 735"/>
                    <a:gd name="T4" fmla="*/ 631 w 650"/>
                    <a:gd name="T5" fmla="*/ 23 h 735"/>
                    <a:gd name="T6" fmla="*/ 615 w 650"/>
                    <a:gd name="T7" fmla="*/ 19 h 735"/>
                    <a:gd name="T8" fmla="*/ 592 w 650"/>
                    <a:gd name="T9" fmla="*/ 15 h 735"/>
                    <a:gd name="T10" fmla="*/ 565 w 650"/>
                    <a:gd name="T11" fmla="*/ 10 h 735"/>
                    <a:gd name="T12" fmla="*/ 533 w 650"/>
                    <a:gd name="T13" fmla="*/ 6 h 735"/>
                    <a:gd name="T14" fmla="*/ 496 w 650"/>
                    <a:gd name="T15" fmla="*/ 3 h 735"/>
                    <a:gd name="T16" fmla="*/ 456 w 650"/>
                    <a:gd name="T17" fmla="*/ 1 h 735"/>
                    <a:gd name="T18" fmla="*/ 411 w 650"/>
                    <a:gd name="T19" fmla="*/ 0 h 735"/>
                    <a:gd name="T20" fmla="*/ 364 w 650"/>
                    <a:gd name="T21" fmla="*/ 2 h 735"/>
                    <a:gd name="T22" fmla="*/ 315 w 650"/>
                    <a:gd name="T23" fmla="*/ 6 h 735"/>
                    <a:gd name="T24" fmla="*/ 262 w 650"/>
                    <a:gd name="T25" fmla="*/ 15 h 735"/>
                    <a:gd name="T26" fmla="*/ 209 w 650"/>
                    <a:gd name="T27" fmla="*/ 26 h 735"/>
                    <a:gd name="T28" fmla="*/ 154 w 650"/>
                    <a:gd name="T29" fmla="*/ 42 h 735"/>
                    <a:gd name="T30" fmla="*/ 98 w 650"/>
                    <a:gd name="T31" fmla="*/ 61 h 735"/>
                    <a:gd name="T32" fmla="*/ 42 w 650"/>
                    <a:gd name="T33" fmla="*/ 87 h 735"/>
                    <a:gd name="T34" fmla="*/ 38 w 650"/>
                    <a:gd name="T35" fmla="*/ 101 h 735"/>
                    <a:gd name="T36" fmla="*/ 28 w 650"/>
                    <a:gd name="T37" fmla="*/ 141 h 735"/>
                    <a:gd name="T38" fmla="*/ 17 w 650"/>
                    <a:gd name="T39" fmla="*/ 203 h 735"/>
                    <a:gd name="T40" fmla="*/ 6 w 650"/>
                    <a:gd name="T41" fmla="*/ 283 h 735"/>
                    <a:gd name="T42" fmla="*/ 0 w 650"/>
                    <a:gd name="T43" fmla="*/ 378 h 735"/>
                    <a:gd name="T44" fmla="*/ 5 w 650"/>
                    <a:gd name="T45" fmla="*/ 484 h 735"/>
                    <a:gd name="T46" fmla="*/ 21 w 650"/>
                    <a:gd name="T47" fmla="*/ 599 h 735"/>
                    <a:gd name="T48" fmla="*/ 54 w 650"/>
                    <a:gd name="T49" fmla="*/ 716 h 735"/>
                    <a:gd name="T50" fmla="*/ 58 w 650"/>
                    <a:gd name="T51" fmla="*/ 716 h 735"/>
                    <a:gd name="T52" fmla="*/ 66 w 650"/>
                    <a:gd name="T53" fmla="*/ 715 h 735"/>
                    <a:gd name="T54" fmla="*/ 80 w 650"/>
                    <a:gd name="T55" fmla="*/ 713 h 735"/>
                    <a:gd name="T56" fmla="*/ 99 w 650"/>
                    <a:gd name="T57" fmla="*/ 712 h 735"/>
                    <a:gd name="T58" fmla="*/ 124 w 650"/>
                    <a:gd name="T59" fmla="*/ 710 h 735"/>
                    <a:gd name="T60" fmla="*/ 153 w 650"/>
                    <a:gd name="T61" fmla="*/ 708 h 735"/>
                    <a:gd name="T62" fmla="*/ 188 w 650"/>
                    <a:gd name="T63" fmla="*/ 707 h 735"/>
                    <a:gd name="T64" fmla="*/ 225 w 650"/>
                    <a:gd name="T65" fmla="*/ 706 h 735"/>
                    <a:gd name="T66" fmla="*/ 267 w 650"/>
                    <a:gd name="T67" fmla="*/ 705 h 735"/>
                    <a:gd name="T68" fmla="*/ 313 w 650"/>
                    <a:gd name="T69" fmla="*/ 706 h 735"/>
                    <a:gd name="T70" fmla="*/ 362 w 650"/>
                    <a:gd name="T71" fmla="*/ 707 h 735"/>
                    <a:gd name="T72" fmla="*/ 415 w 650"/>
                    <a:gd name="T73" fmla="*/ 709 h 735"/>
                    <a:gd name="T74" fmla="*/ 470 w 650"/>
                    <a:gd name="T75" fmla="*/ 713 h 735"/>
                    <a:gd name="T76" fmla="*/ 528 w 650"/>
                    <a:gd name="T77" fmla="*/ 719 h 735"/>
                    <a:gd name="T78" fmla="*/ 588 w 650"/>
                    <a:gd name="T79" fmla="*/ 726 h 735"/>
                    <a:gd name="T80" fmla="*/ 650 w 650"/>
                    <a:gd name="T81" fmla="*/ 735 h 735"/>
                    <a:gd name="T82" fmla="*/ 647 w 650"/>
                    <a:gd name="T83" fmla="*/ 713 h 735"/>
                    <a:gd name="T84" fmla="*/ 641 w 650"/>
                    <a:gd name="T85" fmla="*/ 655 h 735"/>
                    <a:gd name="T86" fmla="*/ 631 w 650"/>
                    <a:gd name="T87" fmla="*/ 568 h 735"/>
                    <a:gd name="T88" fmla="*/ 623 w 650"/>
                    <a:gd name="T89" fmla="*/ 462 h 735"/>
                    <a:gd name="T90" fmla="*/ 618 w 650"/>
                    <a:gd name="T91" fmla="*/ 345 h 735"/>
                    <a:gd name="T92" fmla="*/ 618 w 650"/>
                    <a:gd name="T93" fmla="*/ 229 h 735"/>
                    <a:gd name="T94" fmla="*/ 627 w 650"/>
                    <a:gd name="T95" fmla="*/ 119 h 735"/>
                    <a:gd name="T96" fmla="*/ 645 w 650"/>
                    <a:gd name="T97" fmla="*/ 27 h 73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50"/>
                    <a:gd name="T148" fmla="*/ 0 h 735"/>
                    <a:gd name="T149" fmla="*/ 650 w 650"/>
                    <a:gd name="T150" fmla="*/ 735 h 73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50" h="735">
                      <a:moveTo>
                        <a:pt x="645" y="27"/>
                      </a:moveTo>
                      <a:lnTo>
                        <a:pt x="642" y="26"/>
                      </a:lnTo>
                      <a:lnTo>
                        <a:pt x="631" y="23"/>
                      </a:lnTo>
                      <a:lnTo>
                        <a:pt x="615" y="19"/>
                      </a:lnTo>
                      <a:lnTo>
                        <a:pt x="592" y="15"/>
                      </a:lnTo>
                      <a:lnTo>
                        <a:pt x="565" y="10"/>
                      </a:lnTo>
                      <a:lnTo>
                        <a:pt x="533" y="6"/>
                      </a:lnTo>
                      <a:lnTo>
                        <a:pt x="496" y="3"/>
                      </a:lnTo>
                      <a:lnTo>
                        <a:pt x="456" y="1"/>
                      </a:lnTo>
                      <a:lnTo>
                        <a:pt x="411" y="0"/>
                      </a:lnTo>
                      <a:lnTo>
                        <a:pt x="364" y="2"/>
                      </a:lnTo>
                      <a:lnTo>
                        <a:pt x="315" y="6"/>
                      </a:lnTo>
                      <a:lnTo>
                        <a:pt x="262" y="15"/>
                      </a:lnTo>
                      <a:lnTo>
                        <a:pt x="209" y="26"/>
                      </a:lnTo>
                      <a:lnTo>
                        <a:pt x="154" y="42"/>
                      </a:lnTo>
                      <a:lnTo>
                        <a:pt x="98" y="61"/>
                      </a:lnTo>
                      <a:lnTo>
                        <a:pt x="42" y="87"/>
                      </a:lnTo>
                      <a:lnTo>
                        <a:pt x="38" y="101"/>
                      </a:lnTo>
                      <a:lnTo>
                        <a:pt x="28" y="141"/>
                      </a:lnTo>
                      <a:lnTo>
                        <a:pt x="17" y="203"/>
                      </a:lnTo>
                      <a:lnTo>
                        <a:pt x="6" y="283"/>
                      </a:lnTo>
                      <a:lnTo>
                        <a:pt x="0" y="378"/>
                      </a:lnTo>
                      <a:lnTo>
                        <a:pt x="5" y="484"/>
                      </a:lnTo>
                      <a:lnTo>
                        <a:pt x="21" y="599"/>
                      </a:lnTo>
                      <a:lnTo>
                        <a:pt x="54" y="716"/>
                      </a:lnTo>
                      <a:lnTo>
                        <a:pt x="58" y="716"/>
                      </a:lnTo>
                      <a:lnTo>
                        <a:pt x="66" y="715"/>
                      </a:lnTo>
                      <a:lnTo>
                        <a:pt x="80" y="713"/>
                      </a:lnTo>
                      <a:lnTo>
                        <a:pt x="99" y="712"/>
                      </a:lnTo>
                      <a:lnTo>
                        <a:pt x="124" y="710"/>
                      </a:lnTo>
                      <a:lnTo>
                        <a:pt x="153" y="708"/>
                      </a:lnTo>
                      <a:lnTo>
                        <a:pt x="188" y="707"/>
                      </a:lnTo>
                      <a:lnTo>
                        <a:pt x="225" y="706"/>
                      </a:lnTo>
                      <a:lnTo>
                        <a:pt x="267" y="705"/>
                      </a:lnTo>
                      <a:lnTo>
                        <a:pt x="313" y="706"/>
                      </a:lnTo>
                      <a:lnTo>
                        <a:pt x="362" y="707"/>
                      </a:lnTo>
                      <a:lnTo>
                        <a:pt x="415" y="709"/>
                      </a:lnTo>
                      <a:lnTo>
                        <a:pt x="470" y="713"/>
                      </a:lnTo>
                      <a:lnTo>
                        <a:pt x="528" y="719"/>
                      </a:lnTo>
                      <a:lnTo>
                        <a:pt x="588" y="726"/>
                      </a:lnTo>
                      <a:lnTo>
                        <a:pt x="650" y="735"/>
                      </a:lnTo>
                      <a:lnTo>
                        <a:pt x="647" y="713"/>
                      </a:lnTo>
                      <a:lnTo>
                        <a:pt x="641" y="655"/>
                      </a:lnTo>
                      <a:lnTo>
                        <a:pt x="631" y="568"/>
                      </a:lnTo>
                      <a:lnTo>
                        <a:pt x="623" y="462"/>
                      </a:lnTo>
                      <a:lnTo>
                        <a:pt x="618" y="345"/>
                      </a:lnTo>
                      <a:lnTo>
                        <a:pt x="618" y="229"/>
                      </a:lnTo>
                      <a:lnTo>
                        <a:pt x="627" y="119"/>
                      </a:lnTo>
                      <a:lnTo>
                        <a:pt x="645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2" name="Freeform 28"/>
                <p:cNvSpPr>
                  <a:spLocks/>
                </p:cNvSpPr>
                <p:nvPr/>
              </p:nvSpPr>
              <p:spPr bwMode="auto">
                <a:xfrm>
                  <a:off x="6623" y="13797"/>
                  <a:ext cx="1071" cy="731"/>
                </a:xfrm>
                <a:custGeom>
                  <a:avLst/>
                  <a:gdLst>
                    <a:gd name="T0" fmla="*/ 6 w 1071"/>
                    <a:gd name="T1" fmla="*/ 552 h 731"/>
                    <a:gd name="T2" fmla="*/ 0 w 1071"/>
                    <a:gd name="T3" fmla="*/ 642 h 731"/>
                    <a:gd name="T4" fmla="*/ 698 w 1071"/>
                    <a:gd name="T5" fmla="*/ 731 h 731"/>
                    <a:gd name="T6" fmla="*/ 703 w 1071"/>
                    <a:gd name="T7" fmla="*/ 729 h 731"/>
                    <a:gd name="T8" fmla="*/ 717 w 1071"/>
                    <a:gd name="T9" fmla="*/ 722 h 731"/>
                    <a:gd name="T10" fmla="*/ 740 w 1071"/>
                    <a:gd name="T11" fmla="*/ 710 h 731"/>
                    <a:gd name="T12" fmla="*/ 768 w 1071"/>
                    <a:gd name="T13" fmla="*/ 694 h 731"/>
                    <a:gd name="T14" fmla="*/ 801 w 1071"/>
                    <a:gd name="T15" fmla="*/ 672 h 731"/>
                    <a:gd name="T16" fmla="*/ 838 w 1071"/>
                    <a:gd name="T17" fmla="*/ 645 h 731"/>
                    <a:gd name="T18" fmla="*/ 876 w 1071"/>
                    <a:gd name="T19" fmla="*/ 614 h 731"/>
                    <a:gd name="T20" fmla="*/ 915 w 1071"/>
                    <a:gd name="T21" fmla="*/ 577 h 731"/>
                    <a:gd name="T22" fmla="*/ 953 w 1071"/>
                    <a:gd name="T23" fmla="*/ 536 h 731"/>
                    <a:gd name="T24" fmla="*/ 988 w 1071"/>
                    <a:gd name="T25" fmla="*/ 491 h 731"/>
                    <a:gd name="T26" fmla="*/ 1018 w 1071"/>
                    <a:gd name="T27" fmla="*/ 439 h 731"/>
                    <a:gd name="T28" fmla="*/ 1043 w 1071"/>
                    <a:gd name="T29" fmla="*/ 383 h 731"/>
                    <a:gd name="T30" fmla="*/ 1061 w 1071"/>
                    <a:gd name="T31" fmla="*/ 322 h 731"/>
                    <a:gd name="T32" fmla="*/ 1071 w 1071"/>
                    <a:gd name="T33" fmla="*/ 255 h 731"/>
                    <a:gd name="T34" fmla="*/ 1070 w 1071"/>
                    <a:gd name="T35" fmla="*/ 185 h 731"/>
                    <a:gd name="T36" fmla="*/ 1057 w 1071"/>
                    <a:gd name="T37" fmla="*/ 108 h 731"/>
                    <a:gd name="T38" fmla="*/ 1055 w 1071"/>
                    <a:gd name="T39" fmla="*/ 104 h 731"/>
                    <a:gd name="T40" fmla="*/ 1049 w 1071"/>
                    <a:gd name="T41" fmla="*/ 92 h 731"/>
                    <a:gd name="T42" fmla="*/ 1037 w 1071"/>
                    <a:gd name="T43" fmla="*/ 76 h 731"/>
                    <a:gd name="T44" fmla="*/ 1022 w 1071"/>
                    <a:gd name="T45" fmla="*/ 57 h 731"/>
                    <a:gd name="T46" fmla="*/ 1002 w 1071"/>
                    <a:gd name="T47" fmla="*/ 37 h 731"/>
                    <a:gd name="T48" fmla="*/ 979 w 1071"/>
                    <a:gd name="T49" fmla="*/ 20 h 731"/>
                    <a:gd name="T50" fmla="*/ 951 w 1071"/>
                    <a:gd name="T51" fmla="*/ 7 h 731"/>
                    <a:gd name="T52" fmla="*/ 919 w 1071"/>
                    <a:gd name="T53" fmla="*/ 0 h 731"/>
                    <a:gd name="T54" fmla="*/ 924 w 1071"/>
                    <a:gd name="T55" fmla="*/ 12 h 731"/>
                    <a:gd name="T56" fmla="*/ 934 w 1071"/>
                    <a:gd name="T57" fmla="*/ 44 h 731"/>
                    <a:gd name="T58" fmla="*/ 947 w 1071"/>
                    <a:gd name="T59" fmla="*/ 94 h 731"/>
                    <a:gd name="T60" fmla="*/ 958 w 1071"/>
                    <a:gd name="T61" fmla="*/ 159 h 731"/>
                    <a:gd name="T62" fmla="*/ 961 w 1071"/>
                    <a:gd name="T63" fmla="*/ 238 h 731"/>
                    <a:gd name="T64" fmla="*/ 953 w 1071"/>
                    <a:gd name="T65" fmla="*/ 324 h 731"/>
                    <a:gd name="T66" fmla="*/ 928 w 1071"/>
                    <a:gd name="T67" fmla="*/ 418 h 731"/>
                    <a:gd name="T68" fmla="*/ 884 w 1071"/>
                    <a:gd name="T69" fmla="*/ 516 h 731"/>
                    <a:gd name="T70" fmla="*/ 883 w 1071"/>
                    <a:gd name="T71" fmla="*/ 518 h 731"/>
                    <a:gd name="T72" fmla="*/ 879 w 1071"/>
                    <a:gd name="T73" fmla="*/ 521 h 731"/>
                    <a:gd name="T74" fmla="*/ 872 w 1071"/>
                    <a:gd name="T75" fmla="*/ 526 h 731"/>
                    <a:gd name="T76" fmla="*/ 862 w 1071"/>
                    <a:gd name="T77" fmla="*/ 534 h 731"/>
                    <a:gd name="T78" fmla="*/ 851 w 1071"/>
                    <a:gd name="T79" fmla="*/ 541 h 731"/>
                    <a:gd name="T80" fmla="*/ 837 w 1071"/>
                    <a:gd name="T81" fmla="*/ 550 h 731"/>
                    <a:gd name="T82" fmla="*/ 819 w 1071"/>
                    <a:gd name="T83" fmla="*/ 559 h 731"/>
                    <a:gd name="T84" fmla="*/ 800 w 1071"/>
                    <a:gd name="T85" fmla="*/ 567 h 731"/>
                    <a:gd name="T86" fmla="*/ 778 w 1071"/>
                    <a:gd name="T87" fmla="*/ 575 h 731"/>
                    <a:gd name="T88" fmla="*/ 754 w 1071"/>
                    <a:gd name="T89" fmla="*/ 582 h 731"/>
                    <a:gd name="T90" fmla="*/ 727 w 1071"/>
                    <a:gd name="T91" fmla="*/ 588 h 731"/>
                    <a:gd name="T92" fmla="*/ 697 w 1071"/>
                    <a:gd name="T93" fmla="*/ 592 h 731"/>
                    <a:gd name="T94" fmla="*/ 666 w 1071"/>
                    <a:gd name="T95" fmla="*/ 593 h 731"/>
                    <a:gd name="T96" fmla="*/ 631 w 1071"/>
                    <a:gd name="T97" fmla="*/ 592 h 731"/>
                    <a:gd name="T98" fmla="*/ 593 w 1071"/>
                    <a:gd name="T99" fmla="*/ 589 h 731"/>
                    <a:gd name="T100" fmla="*/ 555 w 1071"/>
                    <a:gd name="T101" fmla="*/ 581 h 731"/>
                    <a:gd name="T102" fmla="*/ 555 w 1071"/>
                    <a:gd name="T103" fmla="*/ 677 h 731"/>
                    <a:gd name="T104" fmla="*/ 24 w 1071"/>
                    <a:gd name="T105" fmla="*/ 623 h 731"/>
                    <a:gd name="T106" fmla="*/ 6 w 1071"/>
                    <a:gd name="T107" fmla="*/ 552 h 7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71"/>
                    <a:gd name="T163" fmla="*/ 0 h 731"/>
                    <a:gd name="T164" fmla="*/ 1071 w 1071"/>
                    <a:gd name="T165" fmla="*/ 731 h 7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71" h="731">
                      <a:moveTo>
                        <a:pt x="6" y="552"/>
                      </a:moveTo>
                      <a:lnTo>
                        <a:pt x="0" y="642"/>
                      </a:lnTo>
                      <a:lnTo>
                        <a:pt x="698" y="731"/>
                      </a:lnTo>
                      <a:lnTo>
                        <a:pt x="703" y="729"/>
                      </a:lnTo>
                      <a:lnTo>
                        <a:pt x="717" y="722"/>
                      </a:lnTo>
                      <a:lnTo>
                        <a:pt x="740" y="710"/>
                      </a:lnTo>
                      <a:lnTo>
                        <a:pt x="768" y="694"/>
                      </a:lnTo>
                      <a:lnTo>
                        <a:pt x="801" y="672"/>
                      </a:lnTo>
                      <a:lnTo>
                        <a:pt x="838" y="645"/>
                      </a:lnTo>
                      <a:lnTo>
                        <a:pt x="876" y="614"/>
                      </a:lnTo>
                      <a:lnTo>
                        <a:pt x="915" y="577"/>
                      </a:lnTo>
                      <a:lnTo>
                        <a:pt x="953" y="536"/>
                      </a:lnTo>
                      <a:lnTo>
                        <a:pt x="988" y="491"/>
                      </a:lnTo>
                      <a:lnTo>
                        <a:pt x="1018" y="439"/>
                      </a:lnTo>
                      <a:lnTo>
                        <a:pt x="1043" y="383"/>
                      </a:lnTo>
                      <a:lnTo>
                        <a:pt x="1061" y="322"/>
                      </a:lnTo>
                      <a:lnTo>
                        <a:pt x="1071" y="255"/>
                      </a:lnTo>
                      <a:lnTo>
                        <a:pt x="1070" y="185"/>
                      </a:lnTo>
                      <a:lnTo>
                        <a:pt x="1057" y="108"/>
                      </a:lnTo>
                      <a:lnTo>
                        <a:pt x="1055" y="104"/>
                      </a:lnTo>
                      <a:lnTo>
                        <a:pt x="1049" y="92"/>
                      </a:lnTo>
                      <a:lnTo>
                        <a:pt x="1037" y="76"/>
                      </a:lnTo>
                      <a:lnTo>
                        <a:pt x="1022" y="57"/>
                      </a:lnTo>
                      <a:lnTo>
                        <a:pt x="1002" y="37"/>
                      </a:lnTo>
                      <a:lnTo>
                        <a:pt x="979" y="20"/>
                      </a:lnTo>
                      <a:lnTo>
                        <a:pt x="951" y="7"/>
                      </a:lnTo>
                      <a:lnTo>
                        <a:pt x="919" y="0"/>
                      </a:lnTo>
                      <a:lnTo>
                        <a:pt x="924" y="12"/>
                      </a:lnTo>
                      <a:lnTo>
                        <a:pt x="934" y="44"/>
                      </a:lnTo>
                      <a:lnTo>
                        <a:pt x="947" y="94"/>
                      </a:lnTo>
                      <a:lnTo>
                        <a:pt x="958" y="159"/>
                      </a:lnTo>
                      <a:lnTo>
                        <a:pt x="961" y="238"/>
                      </a:lnTo>
                      <a:lnTo>
                        <a:pt x="953" y="324"/>
                      </a:lnTo>
                      <a:lnTo>
                        <a:pt x="928" y="418"/>
                      </a:lnTo>
                      <a:lnTo>
                        <a:pt x="884" y="516"/>
                      </a:lnTo>
                      <a:lnTo>
                        <a:pt x="883" y="518"/>
                      </a:lnTo>
                      <a:lnTo>
                        <a:pt x="879" y="521"/>
                      </a:lnTo>
                      <a:lnTo>
                        <a:pt x="872" y="526"/>
                      </a:lnTo>
                      <a:lnTo>
                        <a:pt x="862" y="534"/>
                      </a:lnTo>
                      <a:lnTo>
                        <a:pt x="851" y="541"/>
                      </a:lnTo>
                      <a:lnTo>
                        <a:pt x="837" y="550"/>
                      </a:lnTo>
                      <a:lnTo>
                        <a:pt x="819" y="559"/>
                      </a:lnTo>
                      <a:lnTo>
                        <a:pt x="800" y="567"/>
                      </a:lnTo>
                      <a:lnTo>
                        <a:pt x="778" y="575"/>
                      </a:lnTo>
                      <a:lnTo>
                        <a:pt x="754" y="582"/>
                      </a:lnTo>
                      <a:lnTo>
                        <a:pt x="727" y="588"/>
                      </a:lnTo>
                      <a:lnTo>
                        <a:pt x="697" y="592"/>
                      </a:lnTo>
                      <a:lnTo>
                        <a:pt x="666" y="593"/>
                      </a:lnTo>
                      <a:lnTo>
                        <a:pt x="631" y="592"/>
                      </a:lnTo>
                      <a:lnTo>
                        <a:pt x="593" y="589"/>
                      </a:lnTo>
                      <a:lnTo>
                        <a:pt x="555" y="581"/>
                      </a:lnTo>
                      <a:lnTo>
                        <a:pt x="555" y="677"/>
                      </a:lnTo>
                      <a:lnTo>
                        <a:pt x="24" y="623"/>
                      </a:lnTo>
                      <a:lnTo>
                        <a:pt x="6" y="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3" name="Freeform 29"/>
                <p:cNvSpPr>
                  <a:spLocks/>
                </p:cNvSpPr>
                <p:nvPr/>
              </p:nvSpPr>
              <p:spPr bwMode="auto">
                <a:xfrm>
                  <a:off x="6486" y="14516"/>
                  <a:ext cx="787" cy="253"/>
                </a:xfrm>
                <a:custGeom>
                  <a:avLst/>
                  <a:gdLst>
                    <a:gd name="T0" fmla="*/ 787 w 787"/>
                    <a:gd name="T1" fmla="*/ 91 h 253"/>
                    <a:gd name="T2" fmla="*/ 12 w 787"/>
                    <a:gd name="T3" fmla="*/ 0 h 253"/>
                    <a:gd name="T4" fmla="*/ 0 w 787"/>
                    <a:gd name="T5" fmla="*/ 91 h 253"/>
                    <a:gd name="T6" fmla="*/ 764 w 787"/>
                    <a:gd name="T7" fmla="*/ 253 h 253"/>
                    <a:gd name="T8" fmla="*/ 787 w 787"/>
                    <a:gd name="T9" fmla="*/ 91 h 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7"/>
                    <a:gd name="T16" fmla="*/ 0 h 253"/>
                    <a:gd name="T17" fmla="*/ 787 w 787"/>
                    <a:gd name="T18" fmla="*/ 253 h 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7" h="253">
                      <a:moveTo>
                        <a:pt x="787" y="91"/>
                      </a:move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764" y="253"/>
                      </a:lnTo>
                      <a:lnTo>
                        <a:pt x="787" y="9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4" name="Freeform 30"/>
                <p:cNvSpPr>
                  <a:spLocks/>
                </p:cNvSpPr>
                <p:nvPr/>
              </p:nvSpPr>
              <p:spPr bwMode="auto">
                <a:xfrm>
                  <a:off x="6879" y="14597"/>
                  <a:ext cx="336" cy="115"/>
                </a:xfrm>
                <a:custGeom>
                  <a:avLst/>
                  <a:gdLst>
                    <a:gd name="T0" fmla="*/ 336 w 336"/>
                    <a:gd name="T1" fmla="*/ 50 h 115"/>
                    <a:gd name="T2" fmla="*/ 4 w 336"/>
                    <a:gd name="T3" fmla="*/ 0 h 115"/>
                    <a:gd name="T4" fmla="*/ 0 w 336"/>
                    <a:gd name="T5" fmla="*/ 48 h 115"/>
                    <a:gd name="T6" fmla="*/ 327 w 336"/>
                    <a:gd name="T7" fmla="*/ 115 h 115"/>
                    <a:gd name="T8" fmla="*/ 336 w 336"/>
                    <a:gd name="T9" fmla="*/ 5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15"/>
                    <a:gd name="T17" fmla="*/ 336 w 336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15">
                      <a:moveTo>
                        <a:pt x="336" y="50"/>
                      </a:moveTo>
                      <a:lnTo>
                        <a:pt x="4" y="0"/>
                      </a:lnTo>
                      <a:lnTo>
                        <a:pt x="0" y="48"/>
                      </a:lnTo>
                      <a:lnTo>
                        <a:pt x="327" y="115"/>
                      </a:lnTo>
                      <a:lnTo>
                        <a:pt x="336" y="5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5" name="Freeform 31"/>
                <p:cNvSpPr>
                  <a:spLocks/>
                </p:cNvSpPr>
                <p:nvPr/>
              </p:nvSpPr>
              <p:spPr bwMode="auto">
                <a:xfrm>
                  <a:off x="6536" y="14540"/>
                  <a:ext cx="225" cy="85"/>
                </a:xfrm>
                <a:custGeom>
                  <a:avLst/>
                  <a:gdLst>
                    <a:gd name="T0" fmla="*/ 225 w 225"/>
                    <a:gd name="T1" fmla="*/ 39 h 85"/>
                    <a:gd name="T2" fmla="*/ 0 w 225"/>
                    <a:gd name="T3" fmla="*/ 0 h 85"/>
                    <a:gd name="T4" fmla="*/ 3 w 225"/>
                    <a:gd name="T5" fmla="*/ 41 h 85"/>
                    <a:gd name="T6" fmla="*/ 218 w 225"/>
                    <a:gd name="T7" fmla="*/ 85 h 85"/>
                    <a:gd name="T8" fmla="*/ 225 w 22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85"/>
                    <a:gd name="T17" fmla="*/ 225 w 22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85">
                      <a:moveTo>
                        <a:pt x="225" y="39"/>
                      </a:moveTo>
                      <a:lnTo>
                        <a:pt x="0" y="0"/>
                      </a:lnTo>
                      <a:lnTo>
                        <a:pt x="3" y="41"/>
                      </a:lnTo>
                      <a:lnTo>
                        <a:pt x="218" y="85"/>
                      </a:lnTo>
                      <a:lnTo>
                        <a:pt x="225" y="3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6" name="Freeform 32"/>
                <p:cNvSpPr>
                  <a:spLocks/>
                </p:cNvSpPr>
                <p:nvPr/>
              </p:nvSpPr>
              <p:spPr bwMode="auto">
                <a:xfrm>
                  <a:off x="5972" y="14624"/>
                  <a:ext cx="1325" cy="439"/>
                </a:xfrm>
                <a:custGeom>
                  <a:avLst/>
                  <a:gdLst>
                    <a:gd name="T0" fmla="*/ 0 w 1325"/>
                    <a:gd name="T1" fmla="*/ 132 h 439"/>
                    <a:gd name="T2" fmla="*/ 3 w 1325"/>
                    <a:gd name="T3" fmla="*/ 132 h 439"/>
                    <a:gd name="T4" fmla="*/ 10 w 1325"/>
                    <a:gd name="T5" fmla="*/ 130 h 439"/>
                    <a:gd name="T6" fmla="*/ 24 w 1325"/>
                    <a:gd name="T7" fmla="*/ 128 h 439"/>
                    <a:gd name="T8" fmla="*/ 42 w 1325"/>
                    <a:gd name="T9" fmla="*/ 125 h 439"/>
                    <a:gd name="T10" fmla="*/ 62 w 1325"/>
                    <a:gd name="T11" fmla="*/ 121 h 439"/>
                    <a:gd name="T12" fmla="*/ 86 w 1325"/>
                    <a:gd name="T13" fmla="*/ 116 h 439"/>
                    <a:gd name="T14" fmla="*/ 113 w 1325"/>
                    <a:gd name="T15" fmla="*/ 109 h 439"/>
                    <a:gd name="T16" fmla="*/ 141 w 1325"/>
                    <a:gd name="T17" fmla="*/ 102 h 439"/>
                    <a:gd name="T18" fmla="*/ 170 w 1325"/>
                    <a:gd name="T19" fmla="*/ 94 h 439"/>
                    <a:gd name="T20" fmla="*/ 199 w 1325"/>
                    <a:gd name="T21" fmla="*/ 85 h 439"/>
                    <a:gd name="T22" fmla="*/ 228 w 1325"/>
                    <a:gd name="T23" fmla="*/ 74 h 439"/>
                    <a:gd name="T24" fmla="*/ 257 w 1325"/>
                    <a:gd name="T25" fmla="*/ 62 h 439"/>
                    <a:gd name="T26" fmla="*/ 285 w 1325"/>
                    <a:gd name="T27" fmla="*/ 48 h 439"/>
                    <a:gd name="T28" fmla="*/ 309 w 1325"/>
                    <a:gd name="T29" fmla="*/ 34 h 439"/>
                    <a:gd name="T30" fmla="*/ 333 w 1325"/>
                    <a:gd name="T31" fmla="*/ 18 h 439"/>
                    <a:gd name="T32" fmla="*/ 352 w 1325"/>
                    <a:gd name="T33" fmla="*/ 0 h 439"/>
                    <a:gd name="T34" fmla="*/ 1325 w 1325"/>
                    <a:gd name="T35" fmla="*/ 223 h 439"/>
                    <a:gd name="T36" fmla="*/ 1323 w 1325"/>
                    <a:gd name="T37" fmla="*/ 225 h 439"/>
                    <a:gd name="T38" fmla="*/ 1318 w 1325"/>
                    <a:gd name="T39" fmla="*/ 230 h 439"/>
                    <a:gd name="T40" fmla="*/ 1309 w 1325"/>
                    <a:gd name="T41" fmla="*/ 239 h 439"/>
                    <a:gd name="T42" fmla="*/ 1297 w 1325"/>
                    <a:gd name="T43" fmla="*/ 250 h 439"/>
                    <a:gd name="T44" fmla="*/ 1282 w 1325"/>
                    <a:gd name="T45" fmla="*/ 263 h 439"/>
                    <a:gd name="T46" fmla="*/ 1265 w 1325"/>
                    <a:gd name="T47" fmla="*/ 278 h 439"/>
                    <a:gd name="T48" fmla="*/ 1247 w 1325"/>
                    <a:gd name="T49" fmla="*/ 295 h 439"/>
                    <a:gd name="T50" fmla="*/ 1225 w 1325"/>
                    <a:gd name="T51" fmla="*/ 312 h 439"/>
                    <a:gd name="T52" fmla="*/ 1202 w 1325"/>
                    <a:gd name="T53" fmla="*/ 331 h 439"/>
                    <a:gd name="T54" fmla="*/ 1179 w 1325"/>
                    <a:gd name="T55" fmla="*/ 349 h 439"/>
                    <a:gd name="T56" fmla="*/ 1154 w 1325"/>
                    <a:gd name="T57" fmla="*/ 367 h 439"/>
                    <a:gd name="T58" fmla="*/ 1128 w 1325"/>
                    <a:gd name="T59" fmla="*/ 385 h 439"/>
                    <a:gd name="T60" fmla="*/ 1102 w 1325"/>
                    <a:gd name="T61" fmla="*/ 401 h 439"/>
                    <a:gd name="T62" fmla="*/ 1077 w 1325"/>
                    <a:gd name="T63" fmla="*/ 415 h 439"/>
                    <a:gd name="T64" fmla="*/ 1051 w 1325"/>
                    <a:gd name="T65" fmla="*/ 428 h 439"/>
                    <a:gd name="T66" fmla="*/ 1026 w 1325"/>
                    <a:gd name="T67" fmla="*/ 439 h 439"/>
                    <a:gd name="T68" fmla="*/ 0 w 1325"/>
                    <a:gd name="T69" fmla="*/ 132 h 4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5"/>
                    <a:gd name="T106" fmla="*/ 0 h 439"/>
                    <a:gd name="T107" fmla="*/ 1325 w 1325"/>
                    <a:gd name="T108" fmla="*/ 439 h 4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5" h="439">
                      <a:moveTo>
                        <a:pt x="0" y="132"/>
                      </a:moveTo>
                      <a:lnTo>
                        <a:pt x="3" y="132"/>
                      </a:lnTo>
                      <a:lnTo>
                        <a:pt x="10" y="130"/>
                      </a:lnTo>
                      <a:lnTo>
                        <a:pt x="24" y="128"/>
                      </a:lnTo>
                      <a:lnTo>
                        <a:pt x="42" y="125"/>
                      </a:lnTo>
                      <a:lnTo>
                        <a:pt x="62" y="121"/>
                      </a:lnTo>
                      <a:lnTo>
                        <a:pt x="86" y="116"/>
                      </a:lnTo>
                      <a:lnTo>
                        <a:pt x="113" y="109"/>
                      </a:lnTo>
                      <a:lnTo>
                        <a:pt x="141" y="102"/>
                      </a:lnTo>
                      <a:lnTo>
                        <a:pt x="170" y="94"/>
                      </a:lnTo>
                      <a:lnTo>
                        <a:pt x="199" y="85"/>
                      </a:lnTo>
                      <a:lnTo>
                        <a:pt x="228" y="74"/>
                      </a:lnTo>
                      <a:lnTo>
                        <a:pt x="257" y="62"/>
                      </a:lnTo>
                      <a:lnTo>
                        <a:pt x="285" y="48"/>
                      </a:lnTo>
                      <a:lnTo>
                        <a:pt x="309" y="34"/>
                      </a:lnTo>
                      <a:lnTo>
                        <a:pt x="333" y="18"/>
                      </a:lnTo>
                      <a:lnTo>
                        <a:pt x="352" y="0"/>
                      </a:lnTo>
                      <a:lnTo>
                        <a:pt x="1325" y="223"/>
                      </a:lnTo>
                      <a:lnTo>
                        <a:pt x="1323" y="225"/>
                      </a:lnTo>
                      <a:lnTo>
                        <a:pt x="1318" y="230"/>
                      </a:lnTo>
                      <a:lnTo>
                        <a:pt x="1309" y="239"/>
                      </a:lnTo>
                      <a:lnTo>
                        <a:pt x="1297" y="250"/>
                      </a:lnTo>
                      <a:lnTo>
                        <a:pt x="1282" y="263"/>
                      </a:lnTo>
                      <a:lnTo>
                        <a:pt x="1265" y="278"/>
                      </a:lnTo>
                      <a:lnTo>
                        <a:pt x="1247" y="295"/>
                      </a:lnTo>
                      <a:lnTo>
                        <a:pt x="1225" y="312"/>
                      </a:lnTo>
                      <a:lnTo>
                        <a:pt x="1202" y="331"/>
                      </a:lnTo>
                      <a:lnTo>
                        <a:pt x="1179" y="349"/>
                      </a:lnTo>
                      <a:lnTo>
                        <a:pt x="1154" y="367"/>
                      </a:lnTo>
                      <a:lnTo>
                        <a:pt x="1128" y="385"/>
                      </a:lnTo>
                      <a:lnTo>
                        <a:pt x="1102" y="401"/>
                      </a:lnTo>
                      <a:lnTo>
                        <a:pt x="1077" y="415"/>
                      </a:lnTo>
                      <a:lnTo>
                        <a:pt x="1051" y="428"/>
                      </a:lnTo>
                      <a:lnTo>
                        <a:pt x="1026" y="439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7" name="Freeform 33"/>
                <p:cNvSpPr>
                  <a:spLocks/>
                </p:cNvSpPr>
                <p:nvPr/>
              </p:nvSpPr>
              <p:spPr bwMode="auto">
                <a:xfrm>
                  <a:off x="7292" y="14577"/>
                  <a:ext cx="472" cy="209"/>
                </a:xfrm>
                <a:custGeom>
                  <a:avLst/>
                  <a:gdLst>
                    <a:gd name="T0" fmla="*/ 47 w 472"/>
                    <a:gd name="T1" fmla="*/ 209 h 209"/>
                    <a:gd name="T2" fmla="*/ 472 w 472"/>
                    <a:gd name="T3" fmla="*/ 84 h 209"/>
                    <a:gd name="T4" fmla="*/ 215 w 472"/>
                    <a:gd name="T5" fmla="*/ 0 h 209"/>
                    <a:gd name="T6" fmla="*/ 5 w 472"/>
                    <a:gd name="T7" fmla="*/ 24 h 209"/>
                    <a:gd name="T8" fmla="*/ 0 w 472"/>
                    <a:gd name="T9" fmla="*/ 197 h 209"/>
                    <a:gd name="T10" fmla="*/ 47 w 472"/>
                    <a:gd name="T11" fmla="*/ 209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209"/>
                    <a:gd name="T20" fmla="*/ 472 w 472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209">
                      <a:moveTo>
                        <a:pt x="47" y="209"/>
                      </a:moveTo>
                      <a:lnTo>
                        <a:pt x="472" y="84"/>
                      </a:lnTo>
                      <a:lnTo>
                        <a:pt x="215" y="0"/>
                      </a:lnTo>
                      <a:lnTo>
                        <a:pt x="5" y="24"/>
                      </a:lnTo>
                      <a:lnTo>
                        <a:pt x="0" y="197"/>
                      </a:lnTo>
                      <a:lnTo>
                        <a:pt x="47" y="20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8" name="Freeform 34"/>
                <p:cNvSpPr>
                  <a:spLocks/>
                </p:cNvSpPr>
                <p:nvPr/>
              </p:nvSpPr>
              <p:spPr bwMode="auto">
                <a:xfrm>
                  <a:off x="6073" y="13679"/>
                  <a:ext cx="251" cy="999"/>
                </a:xfrm>
                <a:custGeom>
                  <a:avLst/>
                  <a:gdLst>
                    <a:gd name="T0" fmla="*/ 251 w 251"/>
                    <a:gd name="T1" fmla="*/ 23 h 999"/>
                    <a:gd name="T2" fmla="*/ 250 w 251"/>
                    <a:gd name="T3" fmla="*/ 22 h 999"/>
                    <a:gd name="T4" fmla="*/ 246 w 251"/>
                    <a:gd name="T5" fmla="*/ 20 h 999"/>
                    <a:gd name="T6" fmla="*/ 239 w 251"/>
                    <a:gd name="T7" fmla="*/ 18 h 999"/>
                    <a:gd name="T8" fmla="*/ 230 w 251"/>
                    <a:gd name="T9" fmla="*/ 15 h 999"/>
                    <a:gd name="T10" fmla="*/ 218 w 251"/>
                    <a:gd name="T11" fmla="*/ 11 h 999"/>
                    <a:gd name="T12" fmla="*/ 205 w 251"/>
                    <a:gd name="T13" fmla="*/ 7 h 999"/>
                    <a:gd name="T14" fmla="*/ 190 w 251"/>
                    <a:gd name="T15" fmla="*/ 4 h 999"/>
                    <a:gd name="T16" fmla="*/ 173 w 251"/>
                    <a:gd name="T17" fmla="*/ 1 h 999"/>
                    <a:gd name="T18" fmla="*/ 155 w 251"/>
                    <a:gd name="T19" fmla="*/ 0 h 999"/>
                    <a:gd name="T20" fmla="*/ 134 w 251"/>
                    <a:gd name="T21" fmla="*/ 0 h 999"/>
                    <a:gd name="T22" fmla="*/ 114 w 251"/>
                    <a:gd name="T23" fmla="*/ 2 h 999"/>
                    <a:gd name="T24" fmla="*/ 92 w 251"/>
                    <a:gd name="T25" fmla="*/ 5 h 999"/>
                    <a:gd name="T26" fmla="*/ 70 w 251"/>
                    <a:gd name="T27" fmla="*/ 12 h 999"/>
                    <a:gd name="T28" fmla="*/ 47 w 251"/>
                    <a:gd name="T29" fmla="*/ 20 h 999"/>
                    <a:gd name="T30" fmla="*/ 23 w 251"/>
                    <a:gd name="T31" fmla="*/ 32 h 999"/>
                    <a:gd name="T32" fmla="*/ 0 w 251"/>
                    <a:gd name="T33" fmla="*/ 47 h 999"/>
                    <a:gd name="T34" fmla="*/ 0 w 251"/>
                    <a:gd name="T35" fmla="*/ 999 h 999"/>
                    <a:gd name="T36" fmla="*/ 1 w 251"/>
                    <a:gd name="T37" fmla="*/ 999 h 999"/>
                    <a:gd name="T38" fmla="*/ 6 w 251"/>
                    <a:gd name="T39" fmla="*/ 999 h 999"/>
                    <a:gd name="T40" fmla="*/ 14 w 251"/>
                    <a:gd name="T41" fmla="*/ 998 h 999"/>
                    <a:gd name="T42" fmla="*/ 23 w 251"/>
                    <a:gd name="T43" fmla="*/ 997 h 999"/>
                    <a:gd name="T44" fmla="*/ 35 w 251"/>
                    <a:gd name="T45" fmla="*/ 995 h 999"/>
                    <a:gd name="T46" fmla="*/ 49 w 251"/>
                    <a:gd name="T47" fmla="*/ 993 h 999"/>
                    <a:gd name="T48" fmla="*/ 65 w 251"/>
                    <a:gd name="T49" fmla="*/ 990 h 999"/>
                    <a:gd name="T50" fmla="*/ 83 w 251"/>
                    <a:gd name="T51" fmla="*/ 985 h 999"/>
                    <a:gd name="T52" fmla="*/ 102 w 251"/>
                    <a:gd name="T53" fmla="*/ 980 h 999"/>
                    <a:gd name="T54" fmla="*/ 121 w 251"/>
                    <a:gd name="T55" fmla="*/ 973 h 999"/>
                    <a:gd name="T56" fmla="*/ 143 w 251"/>
                    <a:gd name="T57" fmla="*/ 966 h 999"/>
                    <a:gd name="T58" fmla="*/ 164 w 251"/>
                    <a:gd name="T59" fmla="*/ 956 h 999"/>
                    <a:gd name="T60" fmla="*/ 186 w 251"/>
                    <a:gd name="T61" fmla="*/ 945 h 999"/>
                    <a:gd name="T62" fmla="*/ 208 w 251"/>
                    <a:gd name="T63" fmla="*/ 934 h 999"/>
                    <a:gd name="T64" fmla="*/ 230 w 251"/>
                    <a:gd name="T65" fmla="*/ 919 h 999"/>
                    <a:gd name="T66" fmla="*/ 251 w 251"/>
                    <a:gd name="T67" fmla="*/ 903 h 999"/>
                    <a:gd name="T68" fmla="*/ 251 w 251"/>
                    <a:gd name="T69" fmla="*/ 23 h 9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1"/>
                    <a:gd name="T106" fmla="*/ 0 h 999"/>
                    <a:gd name="T107" fmla="*/ 251 w 251"/>
                    <a:gd name="T108" fmla="*/ 999 h 9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1" h="999">
                      <a:moveTo>
                        <a:pt x="251" y="23"/>
                      </a:moveTo>
                      <a:lnTo>
                        <a:pt x="250" y="22"/>
                      </a:lnTo>
                      <a:lnTo>
                        <a:pt x="246" y="20"/>
                      </a:lnTo>
                      <a:lnTo>
                        <a:pt x="239" y="18"/>
                      </a:lnTo>
                      <a:lnTo>
                        <a:pt x="230" y="15"/>
                      </a:lnTo>
                      <a:lnTo>
                        <a:pt x="218" y="11"/>
                      </a:lnTo>
                      <a:lnTo>
                        <a:pt x="205" y="7"/>
                      </a:lnTo>
                      <a:lnTo>
                        <a:pt x="190" y="4"/>
                      </a:lnTo>
                      <a:lnTo>
                        <a:pt x="173" y="1"/>
                      </a:lnTo>
                      <a:lnTo>
                        <a:pt x="155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47" y="20"/>
                      </a:lnTo>
                      <a:lnTo>
                        <a:pt x="23" y="32"/>
                      </a:lnTo>
                      <a:lnTo>
                        <a:pt x="0" y="47"/>
                      </a:lnTo>
                      <a:lnTo>
                        <a:pt x="0" y="999"/>
                      </a:lnTo>
                      <a:lnTo>
                        <a:pt x="1" y="999"/>
                      </a:lnTo>
                      <a:lnTo>
                        <a:pt x="6" y="999"/>
                      </a:lnTo>
                      <a:lnTo>
                        <a:pt x="14" y="998"/>
                      </a:lnTo>
                      <a:lnTo>
                        <a:pt x="23" y="997"/>
                      </a:lnTo>
                      <a:lnTo>
                        <a:pt x="35" y="995"/>
                      </a:lnTo>
                      <a:lnTo>
                        <a:pt x="49" y="993"/>
                      </a:lnTo>
                      <a:lnTo>
                        <a:pt x="65" y="990"/>
                      </a:lnTo>
                      <a:lnTo>
                        <a:pt x="83" y="985"/>
                      </a:lnTo>
                      <a:lnTo>
                        <a:pt x="102" y="980"/>
                      </a:lnTo>
                      <a:lnTo>
                        <a:pt x="121" y="973"/>
                      </a:lnTo>
                      <a:lnTo>
                        <a:pt x="143" y="966"/>
                      </a:lnTo>
                      <a:lnTo>
                        <a:pt x="164" y="956"/>
                      </a:lnTo>
                      <a:lnTo>
                        <a:pt x="186" y="945"/>
                      </a:lnTo>
                      <a:lnTo>
                        <a:pt x="208" y="934"/>
                      </a:lnTo>
                      <a:lnTo>
                        <a:pt x="230" y="919"/>
                      </a:lnTo>
                      <a:lnTo>
                        <a:pt x="251" y="903"/>
                      </a:lnTo>
                      <a:lnTo>
                        <a:pt x="251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9" name="Freeform 35"/>
                <p:cNvSpPr>
                  <a:spLocks/>
                </p:cNvSpPr>
                <p:nvPr/>
              </p:nvSpPr>
              <p:spPr bwMode="auto">
                <a:xfrm>
                  <a:off x="6080" y="13687"/>
                  <a:ext cx="215" cy="843"/>
                </a:xfrm>
                <a:custGeom>
                  <a:avLst/>
                  <a:gdLst>
                    <a:gd name="T0" fmla="*/ 215 w 215"/>
                    <a:gd name="T1" fmla="*/ 20 h 843"/>
                    <a:gd name="T2" fmla="*/ 214 w 215"/>
                    <a:gd name="T3" fmla="*/ 19 h 843"/>
                    <a:gd name="T4" fmla="*/ 211 w 215"/>
                    <a:gd name="T5" fmla="*/ 18 h 843"/>
                    <a:gd name="T6" fmla="*/ 205 w 215"/>
                    <a:gd name="T7" fmla="*/ 15 h 843"/>
                    <a:gd name="T8" fmla="*/ 197 w 215"/>
                    <a:gd name="T9" fmla="*/ 12 h 843"/>
                    <a:gd name="T10" fmla="*/ 187 w 215"/>
                    <a:gd name="T11" fmla="*/ 9 h 843"/>
                    <a:gd name="T12" fmla="*/ 176 w 215"/>
                    <a:gd name="T13" fmla="*/ 6 h 843"/>
                    <a:gd name="T14" fmla="*/ 163 w 215"/>
                    <a:gd name="T15" fmla="*/ 4 h 843"/>
                    <a:gd name="T16" fmla="*/ 149 w 215"/>
                    <a:gd name="T17" fmla="*/ 1 h 843"/>
                    <a:gd name="T18" fmla="*/ 133 w 215"/>
                    <a:gd name="T19" fmla="*/ 0 h 843"/>
                    <a:gd name="T20" fmla="*/ 115 w 215"/>
                    <a:gd name="T21" fmla="*/ 0 h 843"/>
                    <a:gd name="T22" fmla="*/ 98 w 215"/>
                    <a:gd name="T23" fmla="*/ 1 h 843"/>
                    <a:gd name="T24" fmla="*/ 79 w 215"/>
                    <a:gd name="T25" fmla="*/ 5 h 843"/>
                    <a:gd name="T26" fmla="*/ 60 w 215"/>
                    <a:gd name="T27" fmla="*/ 10 h 843"/>
                    <a:gd name="T28" fmla="*/ 40 w 215"/>
                    <a:gd name="T29" fmla="*/ 18 h 843"/>
                    <a:gd name="T30" fmla="*/ 21 w 215"/>
                    <a:gd name="T31" fmla="*/ 27 h 843"/>
                    <a:gd name="T32" fmla="*/ 0 w 215"/>
                    <a:gd name="T33" fmla="*/ 40 h 843"/>
                    <a:gd name="T34" fmla="*/ 0 w 215"/>
                    <a:gd name="T35" fmla="*/ 843 h 843"/>
                    <a:gd name="T36" fmla="*/ 1 w 215"/>
                    <a:gd name="T37" fmla="*/ 843 h 843"/>
                    <a:gd name="T38" fmla="*/ 6 w 215"/>
                    <a:gd name="T39" fmla="*/ 843 h 843"/>
                    <a:gd name="T40" fmla="*/ 12 w 215"/>
                    <a:gd name="T41" fmla="*/ 842 h 843"/>
                    <a:gd name="T42" fmla="*/ 21 w 215"/>
                    <a:gd name="T43" fmla="*/ 841 h 843"/>
                    <a:gd name="T44" fmla="*/ 30 w 215"/>
                    <a:gd name="T45" fmla="*/ 840 h 843"/>
                    <a:gd name="T46" fmla="*/ 43 w 215"/>
                    <a:gd name="T47" fmla="*/ 838 h 843"/>
                    <a:gd name="T48" fmla="*/ 56 w 215"/>
                    <a:gd name="T49" fmla="*/ 835 h 843"/>
                    <a:gd name="T50" fmla="*/ 71 w 215"/>
                    <a:gd name="T51" fmla="*/ 831 h 843"/>
                    <a:gd name="T52" fmla="*/ 87 w 215"/>
                    <a:gd name="T53" fmla="*/ 826 h 843"/>
                    <a:gd name="T54" fmla="*/ 105 w 215"/>
                    <a:gd name="T55" fmla="*/ 821 h 843"/>
                    <a:gd name="T56" fmla="*/ 123 w 215"/>
                    <a:gd name="T57" fmla="*/ 814 h 843"/>
                    <a:gd name="T58" fmla="*/ 141 w 215"/>
                    <a:gd name="T59" fmla="*/ 806 h 843"/>
                    <a:gd name="T60" fmla="*/ 159 w 215"/>
                    <a:gd name="T61" fmla="*/ 797 h 843"/>
                    <a:gd name="T62" fmla="*/ 179 w 215"/>
                    <a:gd name="T63" fmla="*/ 786 h 843"/>
                    <a:gd name="T64" fmla="*/ 197 w 215"/>
                    <a:gd name="T65" fmla="*/ 774 h 843"/>
                    <a:gd name="T66" fmla="*/ 215 w 215"/>
                    <a:gd name="T67" fmla="*/ 760 h 843"/>
                    <a:gd name="T68" fmla="*/ 215 w 215"/>
                    <a:gd name="T69" fmla="*/ 20 h 8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5"/>
                    <a:gd name="T106" fmla="*/ 0 h 843"/>
                    <a:gd name="T107" fmla="*/ 215 w 215"/>
                    <a:gd name="T108" fmla="*/ 843 h 8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5" h="843">
                      <a:moveTo>
                        <a:pt x="215" y="20"/>
                      </a:moveTo>
                      <a:lnTo>
                        <a:pt x="214" y="19"/>
                      </a:lnTo>
                      <a:lnTo>
                        <a:pt x="211" y="18"/>
                      </a:lnTo>
                      <a:lnTo>
                        <a:pt x="205" y="15"/>
                      </a:lnTo>
                      <a:lnTo>
                        <a:pt x="197" y="12"/>
                      </a:lnTo>
                      <a:lnTo>
                        <a:pt x="187" y="9"/>
                      </a:lnTo>
                      <a:lnTo>
                        <a:pt x="176" y="6"/>
                      </a:lnTo>
                      <a:lnTo>
                        <a:pt x="163" y="4"/>
                      </a:lnTo>
                      <a:lnTo>
                        <a:pt x="149" y="1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8" y="1"/>
                      </a:lnTo>
                      <a:lnTo>
                        <a:pt x="79" y="5"/>
                      </a:lnTo>
                      <a:lnTo>
                        <a:pt x="60" y="10"/>
                      </a:lnTo>
                      <a:lnTo>
                        <a:pt x="40" y="18"/>
                      </a:lnTo>
                      <a:lnTo>
                        <a:pt x="21" y="27"/>
                      </a:lnTo>
                      <a:lnTo>
                        <a:pt x="0" y="40"/>
                      </a:lnTo>
                      <a:lnTo>
                        <a:pt x="0" y="843"/>
                      </a:lnTo>
                      <a:lnTo>
                        <a:pt x="1" y="843"/>
                      </a:lnTo>
                      <a:lnTo>
                        <a:pt x="6" y="843"/>
                      </a:lnTo>
                      <a:lnTo>
                        <a:pt x="12" y="842"/>
                      </a:lnTo>
                      <a:lnTo>
                        <a:pt x="21" y="841"/>
                      </a:lnTo>
                      <a:lnTo>
                        <a:pt x="30" y="840"/>
                      </a:lnTo>
                      <a:lnTo>
                        <a:pt x="43" y="838"/>
                      </a:lnTo>
                      <a:lnTo>
                        <a:pt x="56" y="835"/>
                      </a:lnTo>
                      <a:lnTo>
                        <a:pt x="71" y="831"/>
                      </a:lnTo>
                      <a:lnTo>
                        <a:pt x="87" y="826"/>
                      </a:lnTo>
                      <a:lnTo>
                        <a:pt x="105" y="821"/>
                      </a:lnTo>
                      <a:lnTo>
                        <a:pt x="123" y="814"/>
                      </a:lnTo>
                      <a:lnTo>
                        <a:pt x="141" y="806"/>
                      </a:lnTo>
                      <a:lnTo>
                        <a:pt x="159" y="797"/>
                      </a:lnTo>
                      <a:lnTo>
                        <a:pt x="179" y="786"/>
                      </a:lnTo>
                      <a:lnTo>
                        <a:pt x="197" y="774"/>
                      </a:lnTo>
                      <a:lnTo>
                        <a:pt x="215" y="76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0" name="Freeform 36"/>
                <p:cNvSpPr>
                  <a:spLocks/>
                </p:cNvSpPr>
                <p:nvPr/>
              </p:nvSpPr>
              <p:spPr bwMode="auto">
                <a:xfrm>
                  <a:off x="6087" y="13696"/>
                  <a:ext cx="180" cy="685"/>
                </a:xfrm>
                <a:custGeom>
                  <a:avLst/>
                  <a:gdLst>
                    <a:gd name="T0" fmla="*/ 180 w 180"/>
                    <a:gd name="T1" fmla="*/ 16 h 685"/>
                    <a:gd name="T2" fmla="*/ 179 w 180"/>
                    <a:gd name="T3" fmla="*/ 16 h 685"/>
                    <a:gd name="T4" fmla="*/ 176 w 180"/>
                    <a:gd name="T5" fmla="*/ 14 h 685"/>
                    <a:gd name="T6" fmla="*/ 172 w 180"/>
                    <a:gd name="T7" fmla="*/ 12 h 685"/>
                    <a:gd name="T8" fmla="*/ 165 w 180"/>
                    <a:gd name="T9" fmla="*/ 10 h 685"/>
                    <a:gd name="T10" fmla="*/ 157 w 180"/>
                    <a:gd name="T11" fmla="*/ 8 h 685"/>
                    <a:gd name="T12" fmla="*/ 147 w 180"/>
                    <a:gd name="T13" fmla="*/ 4 h 685"/>
                    <a:gd name="T14" fmla="*/ 136 w 180"/>
                    <a:gd name="T15" fmla="*/ 2 h 685"/>
                    <a:gd name="T16" fmla="*/ 125 w 180"/>
                    <a:gd name="T17" fmla="*/ 0 h 685"/>
                    <a:gd name="T18" fmla="*/ 111 w 180"/>
                    <a:gd name="T19" fmla="*/ 0 h 685"/>
                    <a:gd name="T20" fmla="*/ 97 w 180"/>
                    <a:gd name="T21" fmla="*/ 0 h 685"/>
                    <a:gd name="T22" fmla="*/ 81 w 180"/>
                    <a:gd name="T23" fmla="*/ 1 h 685"/>
                    <a:gd name="T24" fmla="*/ 66 w 180"/>
                    <a:gd name="T25" fmla="*/ 3 h 685"/>
                    <a:gd name="T26" fmla="*/ 50 w 180"/>
                    <a:gd name="T27" fmla="*/ 8 h 685"/>
                    <a:gd name="T28" fmla="*/ 33 w 180"/>
                    <a:gd name="T29" fmla="*/ 14 h 685"/>
                    <a:gd name="T30" fmla="*/ 17 w 180"/>
                    <a:gd name="T31" fmla="*/ 23 h 685"/>
                    <a:gd name="T32" fmla="*/ 0 w 180"/>
                    <a:gd name="T33" fmla="*/ 33 h 685"/>
                    <a:gd name="T34" fmla="*/ 0 w 180"/>
                    <a:gd name="T35" fmla="*/ 685 h 685"/>
                    <a:gd name="T36" fmla="*/ 1 w 180"/>
                    <a:gd name="T37" fmla="*/ 685 h 685"/>
                    <a:gd name="T38" fmla="*/ 4 w 180"/>
                    <a:gd name="T39" fmla="*/ 685 h 685"/>
                    <a:gd name="T40" fmla="*/ 9 w 180"/>
                    <a:gd name="T41" fmla="*/ 684 h 685"/>
                    <a:gd name="T42" fmla="*/ 17 w 180"/>
                    <a:gd name="T43" fmla="*/ 683 h 685"/>
                    <a:gd name="T44" fmla="*/ 26 w 180"/>
                    <a:gd name="T45" fmla="*/ 682 h 685"/>
                    <a:gd name="T46" fmla="*/ 35 w 180"/>
                    <a:gd name="T47" fmla="*/ 681 h 685"/>
                    <a:gd name="T48" fmla="*/ 47 w 180"/>
                    <a:gd name="T49" fmla="*/ 678 h 685"/>
                    <a:gd name="T50" fmla="*/ 60 w 180"/>
                    <a:gd name="T51" fmla="*/ 676 h 685"/>
                    <a:gd name="T52" fmla="*/ 73 w 180"/>
                    <a:gd name="T53" fmla="*/ 671 h 685"/>
                    <a:gd name="T54" fmla="*/ 87 w 180"/>
                    <a:gd name="T55" fmla="*/ 667 h 685"/>
                    <a:gd name="T56" fmla="*/ 102 w 180"/>
                    <a:gd name="T57" fmla="*/ 662 h 685"/>
                    <a:gd name="T58" fmla="*/ 118 w 180"/>
                    <a:gd name="T59" fmla="*/ 655 h 685"/>
                    <a:gd name="T60" fmla="*/ 133 w 180"/>
                    <a:gd name="T61" fmla="*/ 648 h 685"/>
                    <a:gd name="T62" fmla="*/ 149 w 180"/>
                    <a:gd name="T63" fmla="*/ 639 h 685"/>
                    <a:gd name="T64" fmla="*/ 165 w 180"/>
                    <a:gd name="T65" fmla="*/ 628 h 685"/>
                    <a:gd name="T66" fmla="*/ 180 w 180"/>
                    <a:gd name="T67" fmla="*/ 617 h 685"/>
                    <a:gd name="T68" fmla="*/ 180 w 180"/>
                    <a:gd name="T69" fmla="*/ 16 h 6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685"/>
                    <a:gd name="T107" fmla="*/ 180 w 180"/>
                    <a:gd name="T108" fmla="*/ 685 h 6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685">
                      <a:moveTo>
                        <a:pt x="180" y="16"/>
                      </a:moveTo>
                      <a:lnTo>
                        <a:pt x="179" y="16"/>
                      </a:lnTo>
                      <a:lnTo>
                        <a:pt x="176" y="14"/>
                      </a:lnTo>
                      <a:lnTo>
                        <a:pt x="172" y="12"/>
                      </a:lnTo>
                      <a:lnTo>
                        <a:pt x="165" y="10"/>
                      </a:lnTo>
                      <a:lnTo>
                        <a:pt x="157" y="8"/>
                      </a:lnTo>
                      <a:lnTo>
                        <a:pt x="147" y="4"/>
                      </a:lnTo>
                      <a:lnTo>
                        <a:pt x="136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0"/>
                      </a:lnTo>
                      <a:lnTo>
                        <a:pt x="81" y="1"/>
                      </a:lnTo>
                      <a:lnTo>
                        <a:pt x="66" y="3"/>
                      </a:lnTo>
                      <a:lnTo>
                        <a:pt x="50" y="8"/>
                      </a:lnTo>
                      <a:lnTo>
                        <a:pt x="33" y="14"/>
                      </a:lnTo>
                      <a:lnTo>
                        <a:pt x="17" y="23"/>
                      </a:lnTo>
                      <a:lnTo>
                        <a:pt x="0" y="33"/>
                      </a:lnTo>
                      <a:lnTo>
                        <a:pt x="0" y="685"/>
                      </a:lnTo>
                      <a:lnTo>
                        <a:pt x="1" y="685"/>
                      </a:lnTo>
                      <a:lnTo>
                        <a:pt x="4" y="685"/>
                      </a:lnTo>
                      <a:lnTo>
                        <a:pt x="9" y="684"/>
                      </a:lnTo>
                      <a:lnTo>
                        <a:pt x="17" y="683"/>
                      </a:lnTo>
                      <a:lnTo>
                        <a:pt x="26" y="682"/>
                      </a:lnTo>
                      <a:lnTo>
                        <a:pt x="35" y="681"/>
                      </a:lnTo>
                      <a:lnTo>
                        <a:pt x="47" y="678"/>
                      </a:lnTo>
                      <a:lnTo>
                        <a:pt x="60" y="676"/>
                      </a:lnTo>
                      <a:lnTo>
                        <a:pt x="73" y="671"/>
                      </a:lnTo>
                      <a:lnTo>
                        <a:pt x="87" y="667"/>
                      </a:lnTo>
                      <a:lnTo>
                        <a:pt x="102" y="662"/>
                      </a:lnTo>
                      <a:lnTo>
                        <a:pt x="118" y="655"/>
                      </a:lnTo>
                      <a:lnTo>
                        <a:pt x="133" y="648"/>
                      </a:lnTo>
                      <a:lnTo>
                        <a:pt x="149" y="639"/>
                      </a:lnTo>
                      <a:lnTo>
                        <a:pt x="165" y="628"/>
                      </a:lnTo>
                      <a:lnTo>
                        <a:pt x="180" y="617"/>
                      </a:lnTo>
                      <a:lnTo>
                        <a:pt x="180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1" name="Freeform 37"/>
                <p:cNvSpPr>
                  <a:spLocks/>
                </p:cNvSpPr>
                <p:nvPr/>
              </p:nvSpPr>
              <p:spPr bwMode="auto">
                <a:xfrm>
                  <a:off x="6093" y="13704"/>
                  <a:ext cx="146" cy="530"/>
                </a:xfrm>
                <a:custGeom>
                  <a:avLst/>
                  <a:gdLst>
                    <a:gd name="T0" fmla="*/ 146 w 146"/>
                    <a:gd name="T1" fmla="*/ 14 h 530"/>
                    <a:gd name="T2" fmla="*/ 143 w 146"/>
                    <a:gd name="T3" fmla="*/ 12 h 530"/>
                    <a:gd name="T4" fmla="*/ 134 w 146"/>
                    <a:gd name="T5" fmla="*/ 8 h 530"/>
                    <a:gd name="T6" fmla="*/ 120 w 146"/>
                    <a:gd name="T7" fmla="*/ 4 h 530"/>
                    <a:gd name="T8" fmla="*/ 101 w 146"/>
                    <a:gd name="T9" fmla="*/ 1 h 530"/>
                    <a:gd name="T10" fmla="*/ 79 w 146"/>
                    <a:gd name="T11" fmla="*/ 0 h 530"/>
                    <a:gd name="T12" fmla="*/ 54 w 146"/>
                    <a:gd name="T13" fmla="*/ 3 h 530"/>
                    <a:gd name="T14" fmla="*/ 27 w 146"/>
                    <a:gd name="T15" fmla="*/ 11 h 530"/>
                    <a:gd name="T16" fmla="*/ 0 w 146"/>
                    <a:gd name="T17" fmla="*/ 27 h 530"/>
                    <a:gd name="T18" fmla="*/ 0 w 146"/>
                    <a:gd name="T19" fmla="*/ 530 h 530"/>
                    <a:gd name="T20" fmla="*/ 3 w 146"/>
                    <a:gd name="T21" fmla="*/ 530 h 530"/>
                    <a:gd name="T22" fmla="*/ 14 w 146"/>
                    <a:gd name="T23" fmla="*/ 529 h 530"/>
                    <a:gd name="T24" fmla="*/ 29 w 146"/>
                    <a:gd name="T25" fmla="*/ 526 h 530"/>
                    <a:gd name="T26" fmla="*/ 49 w 146"/>
                    <a:gd name="T27" fmla="*/ 521 h 530"/>
                    <a:gd name="T28" fmla="*/ 71 w 146"/>
                    <a:gd name="T29" fmla="*/ 514 h 530"/>
                    <a:gd name="T30" fmla="*/ 96 w 146"/>
                    <a:gd name="T31" fmla="*/ 505 h 530"/>
                    <a:gd name="T32" fmla="*/ 121 w 146"/>
                    <a:gd name="T33" fmla="*/ 492 h 530"/>
                    <a:gd name="T34" fmla="*/ 146 w 146"/>
                    <a:gd name="T35" fmla="*/ 475 h 530"/>
                    <a:gd name="T36" fmla="*/ 146 w 146"/>
                    <a:gd name="T37" fmla="*/ 14 h 5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530"/>
                    <a:gd name="T59" fmla="*/ 146 w 146"/>
                    <a:gd name="T60" fmla="*/ 530 h 5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530">
                      <a:moveTo>
                        <a:pt x="146" y="14"/>
                      </a:moveTo>
                      <a:lnTo>
                        <a:pt x="143" y="12"/>
                      </a:lnTo>
                      <a:lnTo>
                        <a:pt x="134" y="8"/>
                      </a:lnTo>
                      <a:lnTo>
                        <a:pt x="120" y="4"/>
                      </a:lnTo>
                      <a:lnTo>
                        <a:pt x="101" y="1"/>
                      </a:lnTo>
                      <a:lnTo>
                        <a:pt x="79" y="0"/>
                      </a:lnTo>
                      <a:lnTo>
                        <a:pt x="54" y="3"/>
                      </a:lnTo>
                      <a:lnTo>
                        <a:pt x="27" y="11"/>
                      </a:lnTo>
                      <a:lnTo>
                        <a:pt x="0" y="27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14" y="529"/>
                      </a:lnTo>
                      <a:lnTo>
                        <a:pt x="29" y="526"/>
                      </a:lnTo>
                      <a:lnTo>
                        <a:pt x="49" y="521"/>
                      </a:lnTo>
                      <a:lnTo>
                        <a:pt x="71" y="514"/>
                      </a:lnTo>
                      <a:lnTo>
                        <a:pt x="96" y="505"/>
                      </a:lnTo>
                      <a:lnTo>
                        <a:pt x="121" y="492"/>
                      </a:lnTo>
                      <a:lnTo>
                        <a:pt x="146" y="475"/>
                      </a:lnTo>
                      <a:lnTo>
                        <a:pt x="146" y="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2" name="Freeform 38"/>
                <p:cNvSpPr>
                  <a:spLocks/>
                </p:cNvSpPr>
                <p:nvPr/>
              </p:nvSpPr>
              <p:spPr bwMode="auto">
                <a:xfrm>
                  <a:off x="6101" y="13712"/>
                  <a:ext cx="109" cy="373"/>
                </a:xfrm>
                <a:custGeom>
                  <a:avLst/>
                  <a:gdLst>
                    <a:gd name="T0" fmla="*/ 109 w 109"/>
                    <a:gd name="T1" fmla="*/ 10 h 373"/>
                    <a:gd name="T2" fmla="*/ 107 w 109"/>
                    <a:gd name="T3" fmla="*/ 9 h 373"/>
                    <a:gd name="T4" fmla="*/ 100 w 109"/>
                    <a:gd name="T5" fmla="*/ 6 h 373"/>
                    <a:gd name="T6" fmla="*/ 89 w 109"/>
                    <a:gd name="T7" fmla="*/ 2 h 373"/>
                    <a:gd name="T8" fmla="*/ 75 w 109"/>
                    <a:gd name="T9" fmla="*/ 0 h 373"/>
                    <a:gd name="T10" fmla="*/ 59 w 109"/>
                    <a:gd name="T11" fmla="*/ 0 h 373"/>
                    <a:gd name="T12" fmla="*/ 39 w 109"/>
                    <a:gd name="T13" fmla="*/ 2 h 373"/>
                    <a:gd name="T14" fmla="*/ 20 w 109"/>
                    <a:gd name="T15" fmla="*/ 9 h 373"/>
                    <a:gd name="T16" fmla="*/ 0 w 109"/>
                    <a:gd name="T17" fmla="*/ 21 h 373"/>
                    <a:gd name="T18" fmla="*/ 0 w 109"/>
                    <a:gd name="T19" fmla="*/ 373 h 373"/>
                    <a:gd name="T20" fmla="*/ 2 w 109"/>
                    <a:gd name="T21" fmla="*/ 373 h 373"/>
                    <a:gd name="T22" fmla="*/ 9 w 109"/>
                    <a:gd name="T23" fmla="*/ 372 h 373"/>
                    <a:gd name="T24" fmla="*/ 21 w 109"/>
                    <a:gd name="T25" fmla="*/ 369 h 373"/>
                    <a:gd name="T26" fmla="*/ 36 w 109"/>
                    <a:gd name="T27" fmla="*/ 366 h 373"/>
                    <a:gd name="T28" fmla="*/ 53 w 109"/>
                    <a:gd name="T29" fmla="*/ 362 h 373"/>
                    <a:gd name="T30" fmla="*/ 72 w 109"/>
                    <a:gd name="T31" fmla="*/ 354 h 373"/>
                    <a:gd name="T32" fmla="*/ 90 w 109"/>
                    <a:gd name="T33" fmla="*/ 343 h 373"/>
                    <a:gd name="T34" fmla="*/ 109 w 109"/>
                    <a:gd name="T35" fmla="*/ 331 h 373"/>
                    <a:gd name="T36" fmla="*/ 109 w 109"/>
                    <a:gd name="T37" fmla="*/ 10 h 3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373"/>
                    <a:gd name="T59" fmla="*/ 109 w 109"/>
                    <a:gd name="T60" fmla="*/ 373 h 3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373">
                      <a:moveTo>
                        <a:pt x="109" y="10"/>
                      </a:moveTo>
                      <a:lnTo>
                        <a:pt x="107" y="9"/>
                      </a:lnTo>
                      <a:lnTo>
                        <a:pt x="100" y="6"/>
                      </a:lnTo>
                      <a:lnTo>
                        <a:pt x="89" y="2"/>
                      </a:lnTo>
                      <a:lnTo>
                        <a:pt x="75" y="0"/>
                      </a:lnTo>
                      <a:lnTo>
                        <a:pt x="59" y="0"/>
                      </a:lnTo>
                      <a:lnTo>
                        <a:pt x="39" y="2"/>
                      </a:lnTo>
                      <a:lnTo>
                        <a:pt x="20" y="9"/>
                      </a:lnTo>
                      <a:lnTo>
                        <a:pt x="0" y="21"/>
                      </a:lnTo>
                      <a:lnTo>
                        <a:pt x="0" y="373"/>
                      </a:lnTo>
                      <a:lnTo>
                        <a:pt x="2" y="373"/>
                      </a:lnTo>
                      <a:lnTo>
                        <a:pt x="9" y="372"/>
                      </a:lnTo>
                      <a:lnTo>
                        <a:pt x="21" y="369"/>
                      </a:lnTo>
                      <a:lnTo>
                        <a:pt x="36" y="366"/>
                      </a:lnTo>
                      <a:lnTo>
                        <a:pt x="53" y="362"/>
                      </a:lnTo>
                      <a:lnTo>
                        <a:pt x="72" y="354"/>
                      </a:lnTo>
                      <a:lnTo>
                        <a:pt x="90" y="343"/>
                      </a:lnTo>
                      <a:lnTo>
                        <a:pt x="109" y="331"/>
                      </a:lnTo>
                      <a:lnTo>
                        <a:pt x="109" y="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3" name="Freeform 39"/>
                <p:cNvSpPr>
                  <a:spLocks/>
                </p:cNvSpPr>
                <p:nvPr/>
              </p:nvSpPr>
              <p:spPr bwMode="auto">
                <a:xfrm>
                  <a:off x="6107" y="13721"/>
                  <a:ext cx="75" cy="216"/>
                </a:xfrm>
                <a:custGeom>
                  <a:avLst/>
                  <a:gdLst>
                    <a:gd name="T0" fmla="*/ 75 w 75"/>
                    <a:gd name="T1" fmla="*/ 6 h 216"/>
                    <a:gd name="T2" fmla="*/ 73 w 75"/>
                    <a:gd name="T3" fmla="*/ 5 h 216"/>
                    <a:gd name="T4" fmla="*/ 69 w 75"/>
                    <a:gd name="T5" fmla="*/ 4 h 216"/>
                    <a:gd name="T6" fmla="*/ 61 w 75"/>
                    <a:gd name="T7" fmla="*/ 2 h 216"/>
                    <a:gd name="T8" fmla="*/ 52 w 75"/>
                    <a:gd name="T9" fmla="*/ 0 h 216"/>
                    <a:gd name="T10" fmla="*/ 41 w 75"/>
                    <a:gd name="T11" fmla="*/ 0 h 216"/>
                    <a:gd name="T12" fmla="*/ 28 w 75"/>
                    <a:gd name="T13" fmla="*/ 1 h 216"/>
                    <a:gd name="T14" fmla="*/ 14 w 75"/>
                    <a:gd name="T15" fmla="*/ 6 h 216"/>
                    <a:gd name="T16" fmla="*/ 0 w 75"/>
                    <a:gd name="T17" fmla="*/ 14 h 216"/>
                    <a:gd name="T18" fmla="*/ 0 w 75"/>
                    <a:gd name="T19" fmla="*/ 216 h 216"/>
                    <a:gd name="T20" fmla="*/ 2 w 75"/>
                    <a:gd name="T21" fmla="*/ 216 h 216"/>
                    <a:gd name="T22" fmla="*/ 7 w 75"/>
                    <a:gd name="T23" fmla="*/ 215 h 216"/>
                    <a:gd name="T24" fmla="*/ 15 w 75"/>
                    <a:gd name="T25" fmla="*/ 214 h 216"/>
                    <a:gd name="T26" fmla="*/ 25 w 75"/>
                    <a:gd name="T27" fmla="*/ 211 h 216"/>
                    <a:gd name="T28" fmla="*/ 37 w 75"/>
                    <a:gd name="T29" fmla="*/ 208 h 216"/>
                    <a:gd name="T30" fmla="*/ 50 w 75"/>
                    <a:gd name="T31" fmla="*/ 203 h 216"/>
                    <a:gd name="T32" fmla="*/ 63 w 75"/>
                    <a:gd name="T33" fmla="*/ 195 h 216"/>
                    <a:gd name="T34" fmla="*/ 75 w 75"/>
                    <a:gd name="T35" fmla="*/ 187 h 216"/>
                    <a:gd name="T36" fmla="*/ 75 w 75"/>
                    <a:gd name="T37" fmla="*/ 6 h 2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"/>
                    <a:gd name="T58" fmla="*/ 0 h 216"/>
                    <a:gd name="T59" fmla="*/ 75 w 75"/>
                    <a:gd name="T60" fmla="*/ 216 h 2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" h="216">
                      <a:moveTo>
                        <a:pt x="75" y="6"/>
                      </a:moveTo>
                      <a:lnTo>
                        <a:pt x="73" y="5"/>
                      </a:lnTo>
                      <a:lnTo>
                        <a:pt x="69" y="4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8" y="1"/>
                      </a:lnTo>
                      <a:lnTo>
                        <a:pt x="14" y="6"/>
                      </a:lnTo>
                      <a:lnTo>
                        <a:pt x="0" y="14"/>
                      </a:lnTo>
                      <a:lnTo>
                        <a:pt x="0" y="216"/>
                      </a:lnTo>
                      <a:lnTo>
                        <a:pt x="2" y="216"/>
                      </a:lnTo>
                      <a:lnTo>
                        <a:pt x="7" y="215"/>
                      </a:lnTo>
                      <a:lnTo>
                        <a:pt x="15" y="214"/>
                      </a:lnTo>
                      <a:lnTo>
                        <a:pt x="25" y="211"/>
                      </a:lnTo>
                      <a:lnTo>
                        <a:pt x="37" y="208"/>
                      </a:lnTo>
                      <a:lnTo>
                        <a:pt x="50" y="203"/>
                      </a:lnTo>
                      <a:lnTo>
                        <a:pt x="63" y="195"/>
                      </a:lnTo>
                      <a:lnTo>
                        <a:pt x="75" y="187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4" name="Freeform 40"/>
                <p:cNvSpPr>
                  <a:spLocks/>
                </p:cNvSpPr>
                <p:nvPr/>
              </p:nvSpPr>
              <p:spPr bwMode="auto">
                <a:xfrm>
                  <a:off x="7013" y="14340"/>
                  <a:ext cx="110" cy="111"/>
                </a:xfrm>
                <a:custGeom>
                  <a:avLst/>
                  <a:gdLst>
                    <a:gd name="T0" fmla="*/ 55 w 110"/>
                    <a:gd name="T1" fmla="*/ 111 h 111"/>
                    <a:gd name="T2" fmla="*/ 66 w 110"/>
                    <a:gd name="T3" fmla="*/ 110 h 111"/>
                    <a:gd name="T4" fmla="*/ 76 w 110"/>
                    <a:gd name="T5" fmla="*/ 106 h 111"/>
                    <a:gd name="T6" fmla="*/ 85 w 110"/>
                    <a:gd name="T7" fmla="*/ 101 h 111"/>
                    <a:gd name="T8" fmla="*/ 94 w 110"/>
                    <a:gd name="T9" fmla="*/ 94 h 111"/>
                    <a:gd name="T10" fmla="*/ 100 w 110"/>
                    <a:gd name="T11" fmla="*/ 86 h 111"/>
                    <a:gd name="T12" fmla="*/ 106 w 110"/>
                    <a:gd name="T13" fmla="*/ 77 h 111"/>
                    <a:gd name="T14" fmla="*/ 109 w 110"/>
                    <a:gd name="T15" fmla="*/ 66 h 111"/>
                    <a:gd name="T16" fmla="*/ 110 w 110"/>
                    <a:gd name="T17" fmla="*/ 56 h 111"/>
                    <a:gd name="T18" fmla="*/ 109 w 110"/>
                    <a:gd name="T19" fmla="*/ 44 h 111"/>
                    <a:gd name="T20" fmla="*/ 106 w 110"/>
                    <a:gd name="T21" fmla="*/ 34 h 111"/>
                    <a:gd name="T22" fmla="*/ 100 w 110"/>
                    <a:gd name="T23" fmla="*/ 24 h 111"/>
                    <a:gd name="T24" fmla="*/ 94 w 110"/>
                    <a:gd name="T25" fmla="*/ 17 h 111"/>
                    <a:gd name="T26" fmla="*/ 85 w 110"/>
                    <a:gd name="T27" fmla="*/ 9 h 111"/>
                    <a:gd name="T28" fmla="*/ 76 w 110"/>
                    <a:gd name="T29" fmla="*/ 5 h 111"/>
                    <a:gd name="T30" fmla="*/ 66 w 110"/>
                    <a:gd name="T31" fmla="*/ 2 h 111"/>
                    <a:gd name="T32" fmla="*/ 55 w 110"/>
                    <a:gd name="T33" fmla="*/ 0 h 111"/>
                    <a:gd name="T34" fmla="*/ 44 w 110"/>
                    <a:gd name="T35" fmla="*/ 2 h 111"/>
                    <a:gd name="T36" fmla="*/ 33 w 110"/>
                    <a:gd name="T37" fmla="*/ 5 h 111"/>
                    <a:gd name="T38" fmla="*/ 25 w 110"/>
                    <a:gd name="T39" fmla="*/ 9 h 111"/>
                    <a:gd name="T40" fmla="*/ 16 w 110"/>
                    <a:gd name="T41" fmla="*/ 17 h 111"/>
                    <a:gd name="T42" fmla="*/ 10 w 110"/>
                    <a:gd name="T43" fmla="*/ 24 h 111"/>
                    <a:gd name="T44" fmla="*/ 4 w 110"/>
                    <a:gd name="T45" fmla="*/ 34 h 111"/>
                    <a:gd name="T46" fmla="*/ 1 w 110"/>
                    <a:gd name="T47" fmla="*/ 44 h 111"/>
                    <a:gd name="T48" fmla="*/ 0 w 110"/>
                    <a:gd name="T49" fmla="*/ 56 h 111"/>
                    <a:gd name="T50" fmla="*/ 1 w 110"/>
                    <a:gd name="T51" fmla="*/ 66 h 111"/>
                    <a:gd name="T52" fmla="*/ 4 w 110"/>
                    <a:gd name="T53" fmla="*/ 77 h 111"/>
                    <a:gd name="T54" fmla="*/ 10 w 110"/>
                    <a:gd name="T55" fmla="*/ 86 h 111"/>
                    <a:gd name="T56" fmla="*/ 16 w 110"/>
                    <a:gd name="T57" fmla="*/ 94 h 111"/>
                    <a:gd name="T58" fmla="*/ 25 w 110"/>
                    <a:gd name="T59" fmla="*/ 101 h 111"/>
                    <a:gd name="T60" fmla="*/ 33 w 110"/>
                    <a:gd name="T61" fmla="*/ 106 h 111"/>
                    <a:gd name="T62" fmla="*/ 44 w 110"/>
                    <a:gd name="T63" fmla="*/ 110 h 111"/>
                    <a:gd name="T64" fmla="*/ 55 w 110"/>
                    <a:gd name="T65" fmla="*/ 111 h 1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1"/>
                    <a:gd name="T101" fmla="*/ 110 w 110"/>
                    <a:gd name="T102" fmla="*/ 111 h 1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1">
                      <a:moveTo>
                        <a:pt x="55" y="111"/>
                      </a:moveTo>
                      <a:lnTo>
                        <a:pt x="66" y="110"/>
                      </a:lnTo>
                      <a:lnTo>
                        <a:pt x="76" y="106"/>
                      </a:lnTo>
                      <a:lnTo>
                        <a:pt x="85" y="101"/>
                      </a:lnTo>
                      <a:lnTo>
                        <a:pt x="94" y="94"/>
                      </a:lnTo>
                      <a:lnTo>
                        <a:pt x="100" y="86"/>
                      </a:lnTo>
                      <a:lnTo>
                        <a:pt x="106" y="77"/>
                      </a:lnTo>
                      <a:lnTo>
                        <a:pt x="109" y="66"/>
                      </a:lnTo>
                      <a:lnTo>
                        <a:pt x="110" y="56"/>
                      </a:lnTo>
                      <a:lnTo>
                        <a:pt x="109" y="44"/>
                      </a:lnTo>
                      <a:lnTo>
                        <a:pt x="106" y="34"/>
                      </a:lnTo>
                      <a:lnTo>
                        <a:pt x="100" y="24"/>
                      </a:lnTo>
                      <a:lnTo>
                        <a:pt x="94" y="17"/>
                      </a:lnTo>
                      <a:lnTo>
                        <a:pt x="85" y="9"/>
                      </a:lnTo>
                      <a:lnTo>
                        <a:pt x="76" y="5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44" y="2"/>
                      </a:lnTo>
                      <a:lnTo>
                        <a:pt x="33" y="5"/>
                      </a:lnTo>
                      <a:lnTo>
                        <a:pt x="25" y="9"/>
                      </a:lnTo>
                      <a:lnTo>
                        <a:pt x="16" y="17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6"/>
                      </a:lnTo>
                      <a:lnTo>
                        <a:pt x="1" y="66"/>
                      </a:lnTo>
                      <a:lnTo>
                        <a:pt x="4" y="77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5" y="101"/>
                      </a:lnTo>
                      <a:lnTo>
                        <a:pt x="33" y="106"/>
                      </a:lnTo>
                      <a:lnTo>
                        <a:pt x="44" y="110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5" name="Freeform 41"/>
                <p:cNvSpPr>
                  <a:spLocks/>
                </p:cNvSpPr>
                <p:nvPr/>
              </p:nvSpPr>
              <p:spPr bwMode="auto">
                <a:xfrm>
                  <a:off x="6676" y="14343"/>
                  <a:ext cx="55" cy="55"/>
                </a:xfrm>
                <a:custGeom>
                  <a:avLst/>
                  <a:gdLst>
                    <a:gd name="T0" fmla="*/ 27 w 55"/>
                    <a:gd name="T1" fmla="*/ 55 h 55"/>
                    <a:gd name="T2" fmla="*/ 38 w 55"/>
                    <a:gd name="T3" fmla="*/ 53 h 55"/>
                    <a:gd name="T4" fmla="*/ 48 w 55"/>
                    <a:gd name="T5" fmla="*/ 46 h 55"/>
                    <a:gd name="T6" fmla="*/ 53 w 55"/>
                    <a:gd name="T7" fmla="*/ 37 h 55"/>
                    <a:gd name="T8" fmla="*/ 55 w 55"/>
                    <a:gd name="T9" fmla="*/ 27 h 55"/>
                    <a:gd name="T10" fmla="*/ 53 w 55"/>
                    <a:gd name="T11" fmla="*/ 16 h 55"/>
                    <a:gd name="T12" fmla="*/ 48 w 55"/>
                    <a:gd name="T13" fmla="*/ 7 h 55"/>
                    <a:gd name="T14" fmla="*/ 38 w 55"/>
                    <a:gd name="T15" fmla="*/ 2 h 55"/>
                    <a:gd name="T16" fmla="*/ 27 w 55"/>
                    <a:gd name="T17" fmla="*/ 0 h 55"/>
                    <a:gd name="T18" fmla="*/ 16 w 55"/>
                    <a:gd name="T19" fmla="*/ 2 h 55"/>
                    <a:gd name="T20" fmla="*/ 8 w 55"/>
                    <a:gd name="T21" fmla="*/ 7 h 55"/>
                    <a:gd name="T22" fmla="*/ 2 w 55"/>
                    <a:gd name="T23" fmla="*/ 16 h 55"/>
                    <a:gd name="T24" fmla="*/ 0 w 55"/>
                    <a:gd name="T25" fmla="*/ 27 h 55"/>
                    <a:gd name="T26" fmla="*/ 2 w 55"/>
                    <a:gd name="T27" fmla="*/ 37 h 55"/>
                    <a:gd name="T28" fmla="*/ 8 w 55"/>
                    <a:gd name="T29" fmla="*/ 46 h 55"/>
                    <a:gd name="T30" fmla="*/ 16 w 55"/>
                    <a:gd name="T31" fmla="*/ 53 h 55"/>
                    <a:gd name="T32" fmla="*/ 27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8" y="46"/>
                      </a:lnTo>
                      <a:lnTo>
                        <a:pt x="53" y="37"/>
                      </a:lnTo>
                      <a:lnTo>
                        <a:pt x="55" y="27"/>
                      </a:lnTo>
                      <a:lnTo>
                        <a:pt x="53" y="16"/>
                      </a:lnTo>
                      <a:lnTo>
                        <a:pt x="48" y="7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6"/>
                      </a:ln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8" y="46"/>
                      </a:lnTo>
                      <a:lnTo>
                        <a:pt x="16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6" name="Freeform 42"/>
                <p:cNvSpPr>
                  <a:spLocks/>
                </p:cNvSpPr>
                <p:nvPr/>
              </p:nvSpPr>
              <p:spPr bwMode="auto">
                <a:xfrm>
                  <a:off x="6770" y="14345"/>
                  <a:ext cx="55" cy="55"/>
                </a:xfrm>
                <a:custGeom>
                  <a:avLst/>
                  <a:gdLst>
                    <a:gd name="T0" fmla="*/ 28 w 55"/>
                    <a:gd name="T1" fmla="*/ 55 h 55"/>
                    <a:gd name="T2" fmla="*/ 39 w 55"/>
                    <a:gd name="T3" fmla="*/ 53 h 55"/>
                    <a:gd name="T4" fmla="*/ 47 w 55"/>
                    <a:gd name="T5" fmla="*/ 47 h 55"/>
                    <a:gd name="T6" fmla="*/ 53 w 55"/>
                    <a:gd name="T7" fmla="*/ 39 h 55"/>
                    <a:gd name="T8" fmla="*/ 55 w 55"/>
                    <a:gd name="T9" fmla="*/ 28 h 55"/>
                    <a:gd name="T10" fmla="*/ 53 w 55"/>
                    <a:gd name="T11" fmla="*/ 17 h 55"/>
                    <a:gd name="T12" fmla="*/ 47 w 55"/>
                    <a:gd name="T13" fmla="*/ 8 h 55"/>
                    <a:gd name="T14" fmla="*/ 39 w 55"/>
                    <a:gd name="T15" fmla="*/ 2 h 55"/>
                    <a:gd name="T16" fmla="*/ 28 w 55"/>
                    <a:gd name="T17" fmla="*/ 0 h 55"/>
                    <a:gd name="T18" fmla="*/ 17 w 55"/>
                    <a:gd name="T19" fmla="*/ 2 h 55"/>
                    <a:gd name="T20" fmla="*/ 9 w 55"/>
                    <a:gd name="T21" fmla="*/ 8 h 55"/>
                    <a:gd name="T22" fmla="*/ 2 w 55"/>
                    <a:gd name="T23" fmla="*/ 17 h 55"/>
                    <a:gd name="T24" fmla="*/ 0 w 55"/>
                    <a:gd name="T25" fmla="*/ 28 h 55"/>
                    <a:gd name="T26" fmla="*/ 2 w 55"/>
                    <a:gd name="T27" fmla="*/ 39 h 55"/>
                    <a:gd name="T28" fmla="*/ 9 w 55"/>
                    <a:gd name="T29" fmla="*/ 47 h 55"/>
                    <a:gd name="T30" fmla="*/ 17 w 55"/>
                    <a:gd name="T31" fmla="*/ 53 h 55"/>
                    <a:gd name="T32" fmla="*/ 28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8" y="55"/>
                      </a:moveTo>
                      <a:lnTo>
                        <a:pt x="39" y="53"/>
                      </a:lnTo>
                      <a:lnTo>
                        <a:pt x="47" y="47"/>
                      </a:lnTo>
                      <a:lnTo>
                        <a:pt x="53" y="39"/>
                      </a:lnTo>
                      <a:lnTo>
                        <a:pt x="55" y="28"/>
                      </a:lnTo>
                      <a:lnTo>
                        <a:pt x="53" y="17"/>
                      </a:lnTo>
                      <a:lnTo>
                        <a:pt x="47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9" y="47"/>
                      </a:lnTo>
                      <a:lnTo>
                        <a:pt x="17" y="53"/>
                      </a:ln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7" name="Freeform 43"/>
                <p:cNvSpPr>
                  <a:spLocks/>
                </p:cNvSpPr>
                <p:nvPr/>
              </p:nvSpPr>
              <p:spPr bwMode="auto">
                <a:xfrm>
                  <a:off x="6401" y="13591"/>
                  <a:ext cx="156" cy="752"/>
                </a:xfrm>
                <a:custGeom>
                  <a:avLst/>
                  <a:gdLst>
                    <a:gd name="T0" fmla="*/ 48 w 156"/>
                    <a:gd name="T1" fmla="*/ 15 h 752"/>
                    <a:gd name="T2" fmla="*/ 44 w 156"/>
                    <a:gd name="T3" fmla="*/ 30 h 752"/>
                    <a:gd name="T4" fmla="*/ 33 w 156"/>
                    <a:gd name="T5" fmla="*/ 73 h 752"/>
                    <a:gd name="T6" fmla="*/ 19 w 156"/>
                    <a:gd name="T7" fmla="*/ 140 h 752"/>
                    <a:gd name="T8" fmla="*/ 7 w 156"/>
                    <a:gd name="T9" fmla="*/ 229 h 752"/>
                    <a:gd name="T10" fmla="*/ 0 w 156"/>
                    <a:gd name="T11" fmla="*/ 337 h 752"/>
                    <a:gd name="T12" fmla="*/ 1 w 156"/>
                    <a:gd name="T13" fmla="*/ 462 h 752"/>
                    <a:gd name="T14" fmla="*/ 14 w 156"/>
                    <a:gd name="T15" fmla="*/ 602 h 752"/>
                    <a:gd name="T16" fmla="*/ 43 w 156"/>
                    <a:gd name="T17" fmla="*/ 752 h 752"/>
                    <a:gd name="T18" fmla="*/ 150 w 156"/>
                    <a:gd name="T19" fmla="*/ 746 h 752"/>
                    <a:gd name="T20" fmla="*/ 146 w 156"/>
                    <a:gd name="T21" fmla="*/ 724 h 752"/>
                    <a:gd name="T22" fmla="*/ 135 w 156"/>
                    <a:gd name="T23" fmla="*/ 663 h 752"/>
                    <a:gd name="T24" fmla="*/ 123 w 156"/>
                    <a:gd name="T25" fmla="*/ 574 h 752"/>
                    <a:gd name="T26" fmla="*/ 111 w 156"/>
                    <a:gd name="T27" fmla="*/ 463 h 752"/>
                    <a:gd name="T28" fmla="*/ 104 w 156"/>
                    <a:gd name="T29" fmla="*/ 342 h 752"/>
                    <a:gd name="T30" fmla="*/ 107 w 156"/>
                    <a:gd name="T31" fmla="*/ 220 h 752"/>
                    <a:gd name="T32" fmla="*/ 124 w 156"/>
                    <a:gd name="T33" fmla="*/ 106 h 752"/>
                    <a:gd name="T34" fmla="*/ 156 w 156"/>
                    <a:gd name="T35" fmla="*/ 9 h 752"/>
                    <a:gd name="T36" fmla="*/ 156 w 156"/>
                    <a:gd name="T37" fmla="*/ 8 h 752"/>
                    <a:gd name="T38" fmla="*/ 156 w 156"/>
                    <a:gd name="T39" fmla="*/ 6 h 752"/>
                    <a:gd name="T40" fmla="*/ 154 w 156"/>
                    <a:gd name="T41" fmla="*/ 4 h 752"/>
                    <a:gd name="T42" fmla="*/ 147 w 156"/>
                    <a:gd name="T43" fmla="*/ 0 h 752"/>
                    <a:gd name="T44" fmla="*/ 134 w 156"/>
                    <a:gd name="T45" fmla="*/ 0 h 752"/>
                    <a:gd name="T46" fmla="*/ 115 w 156"/>
                    <a:gd name="T47" fmla="*/ 1 h 752"/>
                    <a:gd name="T48" fmla="*/ 87 w 156"/>
                    <a:gd name="T49" fmla="*/ 7 h 752"/>
                    <a:gd name="T50" fmla="*/ 48 w 156"/>
                    <a:gd name="T51" fmla="*/ 15 h 7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"/>
                    <a:gd name="T79" fmla="*/ 0 h 752"/>
                    <a:gd name="T80" fmla="*/ 156 w 156"/>
                    <a:gd name="T81" fmla="*/ 752 h 7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" h="752">
                      <a:moveTo>
                        <a:pt x="48" y="15"/>
                      </a:moveTo>
                      <a:lnTo>
                        <a:pt x="44" y="30"/>
                      </a:lnTo>
                      <a:lnTo>
                        <a:pt x="33" y="73"/>
                      </a:lnTo>
                      <a:lnTo>
                        <a:pt x="19" y="140"/>
                      </a:lnTo>
                      <a:lnTo>
                        <a:pt x="7" y="229"/>
                      </a:lnTo>
                      <a:lnTo>
                        <a:pt x="0" y="337"/>
                      </a:lnTo>
                      <a:lnTo>
                        <a:pt x="1" y="462"/>
                      </a:lnTo>
                      <a:lnTo>
                        <a:pt x="14" y="602"/>
                      </a:lnTo>
                      <a:lnTo>
                        <a:pt x="43" y="752"/>
                      </a:lnTo>
                      <a:lnTo>
                        <a:pt x="150" y="746"/>
                      </a:lnTo>
                      <a:lnTo>
                        <a:pt x="146" y="724"/>
                      </a:lnTo>
                      <a:lnTo>
                        <a:pt x="135" y="663"/>
                      </a:lnTo>
                      <a:lnTo>
                        <a:pt x="123" y="574"/>
                      </a:lnTo>
                      <a:lnTo>
                        <a:pt x="111" y="463"/>
                      </a:lnTo>
                      <a:lnTo>
                        <a:pt x="104" y="342"/>
                      </a:lnTo>
                      <a:lnTo>
                        <a:pt x="107" y="220"/>
                      </a:lnTo>
                      <a:lnTo>
                        <a:pt x="124" y="106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6"/>
                      </a:lnTo>
                      <a:lnTo>
                        <a:pt x="154" y="4"/>
                      </a:lnTo>
                      <a:lnTo>
                        <a:pt x="147" y="0"/>
                      </a:lnTo>
                      <a:lnTo>
                        <a:pt x="134" y="0"/>
                      </a:lnTo>
                      <a:lnTo>
                        <a:pt x="115" y="1"/>
                      </a:lnTo>
                      <a:lnTo>
                        <a:pt x="87" y="7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8" name="Freeform 44"/>
                <p:cNvSpPr>
                  <a:spLocks/>
                </p:cNvSpPr>
                <p:nvPr/>
              </p:nvSpPr>
              <p:spPr bwMode="auto">
                <a:xfrm>
                  <a:off x="7205" y="13498"/>
                  <a:ext cx="212" cy="839"/>
                </a:xfrm>
                <a:custGeom>
                  <a:avLst/>
                  <a:gdLst>
                    <a:gd name="T0" fmla="*/ 212 w 212"/>
                    <a:gd name="T1" fmla="*/ 6 h 839"/>
                    <a:gd name="T2" fmla="*/ 206 w 212"/>
                    <a:gd name="T3" fmla="*/ 11 h 839"/>
                    <a:gd name="T4" fmla="*/ 192 w 212"/>
                    <a:gd name="T5" fmla="*/ 33 h 839"/>
                    <a:gd name="T6" fmla="*/ 174 w 212"/>
                    <a:gd name="T7" fmla="*/ 77 h 839"/>
                    <a:gd name="T8" fmla="*/ 156 w 212"/>
                    <a:gd name="T9" fmla="*/ 148 h 839"/>
                    <a:gd name="T10" fmla="*/ 141 w 212"/>
                    <a:gd name="T11" fmla="*/ 254 h 839"/>
                    <a:gd name="T12" fmla="*/ 133 w 212"/>
                    <a:gd name="T13" fmla="*/ 401 h 839"/>
                    <a:gd name="T14" fmla="*/ 137 w 212"/>
                    <a:gd name="T15" fmla="*/ 593 h 839"/>
                    <a:gd name="T16" fmla="*/ 158 w 212"/>
                    <a:gd name="T17" fmla="*/ 839 h 839"/>
                    <a:gd name="T18" fmla="*/ 38 w 212"/>
                    <a:gd name="T19" fmla="*/ 839 h 839"/>
                    <a:gd name="T20" fmla="*/ 34 w 212"/>
                    <a:gd name="T21" fmla="*/ 814 h 839"/>
                    <a:gd name="T22" fmla="*/ 24 w 212"/>
                    <a:gd name="T23" fmla="*/ 746 h 839"/>
                    <a:gd name="T24" fmla="*/ 12 w 212"/>
                    <a:gd name="T25" fmla="*/ 645 h 839"/>
                    <a:gd name="T26" fmla="*/ 3 w 212"/>
                    <a:gd name="T27" fmla="*/ 521 h 839"/>
                    <a:gd name="T28" fmla="*/ 0 w 212"/>
                    <a:gd name="T29" fmla="*/ 384 h 839"/>
                    <a:gd name="T30" fmla="*/ 6 w 212"/>
                    <a:gd name="T31" fmla="*/ 244 h 839"/>
                    <a:gd name="T32" fmla="*/ 29 w 212"/>
                    <a:gd name="T33" fmla="*/ 114 h 839"/>
                    <a:gd name="T34" fmla="*/ 68 w 212"/>
                    <a:gd name="T35" fmla="*/ 0 h 839"/>
                    <a:gd name="T36" fmla="*/ 212 w 212"/>
                    <a:gd name="T37" fmla="*/ 6 h 8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2"/>
                    <a:gd name="T58" fmla="*/ 0 h 839"/>
                    <a:gd name="T59" fmla="*/ 212 w 212"/>
                    <a:gd name="T60" fmla="*/ 839 h 8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2" h="839">
                      <a:moveTo>
                        <a:pt x="212" y="6"/>
                      </a:moveTo>
                      <a:lnTo>
                        <a:pt x="206" y="11"/>
                      </a:lnTo>
                      <a:lnTo>
                        <a:pt x="192" y="33"/>
                      </a:lnTo>
                      <a:lnTo>
                        <a:pt x="174" y="77"/>
                      </a:lnTo>
                      <a:lnTo>
                        <a:pt x="156" y="148"/>
                      </a:lnTo>
                      <a:lnTo>
                        <a:pt x="141" y="254"/>
                      </a:lnTo>
                      <a:lnTo>
                        <a:pt x="133" y="401"/>
                      </a:lnTo>
                      <a:lnTo>
                        <a:pt x="137" y="593"/>
                      </a:lnTo>
                      <a:lnTo>
                        <a:pt x="158" y="839"/>
                      </a:lnTo>
                      <a:lnTo>
                        <a:pt x="38" y="839"/>
                      </a:lnTo>
                      <a:lnTo>
                        <a:pt x="34" y="814"/>
                      </a:lnTo>
                      <a:lnTo>
                        <a:pt x="24" y="746"/>
                      </a:lnTo>
                      <a:lnTo>
                        <a:pt x="12" y="645"/>
                      </a:lnTo>
                      <a:lnTo>
                        <a:pt x="3" y="521"/>
                      </a:lnTo>
                      <a:lnTo>
                        <a:pt x="0" y="384"/>
                      </a:lnTo>
                      <a:lnTo>
                        <a:pt x="6" y="244"/>
                      </a:lnTo>
                      <a:lnTo>
                        <a:pt x="29" y="114"/>
                      </a:lnTo>
                      <a:lnTo>
                        <a:pt x="68" y="0"/>
                      </a:lnTo>
                      <a:lnTo>
                        <a:pt x="212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9" name="Freeform 45"/>
                <p:cNvSpPr>
                  <a:spLocks/>
                </p:cNvSpPr>
                <p:nvPr/>
              </p:nvSpPr>
              <p:spPr bwMode="auto">
                <a:xfrm>
                  <a:off x="6406" y="13636"/>
                  <a:ext cx="137" cy="656"/>
                </a:xfrm>
                <a:custGeom>
                  <a:avLst/>
                  <a:gdLst>
                    <a:gd name="T0" fmla="*/ 43 w 137"/>
                    <a:gd name="T1" fmla="*/ 12 h 656"/>
                    <a:gd name="T2" fmla="*/ 39 w 137"/>
                    <a:gd name="T3" fmla="*/ 25 h 656"/>
                    <a:gd name="T4" fmla="*/ 30 w 137"/>
                    <a:gd name="T5" fmla="*/ 62 h 656"/>
                    <a:gd name="T6" fmla="*/ 19 w 137"/>
                    <a:gd name="T7" fmla="*/ 122 h 656"/>
                    <a:gd name="T8" fmla="*/ 7 w 137"/>
                    <a:gd name="T9" fmla="*/ 199 h 656"/>
                    <a:gd name="T10" fmla="*/ 0 w 137"/>
                    <a:gd name="T11" fmla="*/ 294 h 656"/>
                    <a:gd name="T12" fmla="*/ 1 w 137"/>
                    <a:gd name="T13" fmla="*/ 403 h 656"/>
                    <a:gd name="T14" fmla="*/ 12 w 137"/>
                    <a:gd name="T15" fmla="*/ 524 h 656"/>
                    <a:gd name="T16" fmla="*/ 38 w 137"/>
                    <a:gd name="T17" fmla="*/ 656 h 656"/>
                    <a:gd name="T18" fmla="*/ 132 w 137"/>
                    <a:gd name="T19" fmla="*/ 650 h 656"/>
                    <a:gd name="T20" fmla="*/ 127 w 137"/>
                    <a:gd name="T21" fmla="*/ 631 h 656"/>
                    <a:gd name="T22" fmla="*/ 119 w 137"/>
                    <a:gd name="T23" fmla="*/ 578 h 656"/>
                    <a:gd name="T24" fmla="*/ 107 w 137"/>
                    <a:gd name="T25" fmla="*/ 499 h 656"/>
                    <a:gd name="T26" fmla="*/ 97 w 137"/>
                    <a:gd name="T27" fmla="*/ 403 h 656"/>
                    <a:gd name="T28" fmla="*/ 92 w 137"/>
                    <a:gd name="T29" fmla="*/ 297 h 656"/>
                    <a:gd name="T30" fmla="*/ 94 w 137"/>
                    <a:gd name="T31" fmla="*/ 192 h 656"/>
                    <a:gd name="T32" fmla="*/ 108 w 137"/>
                    <a:gd name="T33" fmla="*/ 91 h 656"/>
                    <a:gd name="T34" fmla="*/ 137 w 137"/>
                    <a:gd name="T35" fmla="*/ 7 h 656"/>
                    <a:gd name="T36" fmla="*/ 137 w 137"/>
                    <a:gd name="T37" fmla="*/ 6 h 656"/>
                    <a:gd name="T38" fmla="*/ 137 w 137"/>
                    <a:gd name="T39" fmla="*/ 4 h 656"/>
                    <a:gd name="T40" fmla="*/ 135 w 137"/>
                    <a:gd name="T41" fmla="*/ 2 h 656"/>
                    <a:gd name="T42" fmla="*/ 129 w 137"/>
                    <a:gd name="T43" fmla="*/ 0 h 656"/>
                    <a:gd name="T44" fmla="*/ 119 w 137"/>
                    <a:gd name="T45" fmla="*/ 0 h 656"/>
                    <a:gd name="T46" fmla="*/ 101 w 137"/>
                    <a:gd name="T47" fmla="*/ 1 h 656"/>
                    <a:gd name="T48" fmla="*/ 77 w 137"/>
                    <a:gd name="T49" fmla="*/ 5 h 656"/>
                    <a:gd name="T50" fmla="*/ 43 w 137"/>
                    <a:gd name="T51" fmla="*/ 12 h 6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7"/>
                    <a:gd name="T79" fmla="*/ 0 h 656"/>
                    <a:gd name="T80" fmla="*/ 137 w 137"/>
                    <a:gd name="T81" fmla="*/ 656 h 6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7" h="656">
                      <a:moveTo>
                        <a:pt x="43" y="12"/>
                      </a:moveTo>
                      <a:lnTo>
                        <a:pt x="39" y="25"/>
                      </a:lnTo>
                      <a:lnTo>
                        <a:pt x="30" y="62"/>
                      </a:lnTo>
                      <a:lnTo>
                        <a:pt x="19" y="122"/>
                      </a:lnTo>
                      <a:lnTo>
                        <a:pt x="7" y="199"/>
                      </a:lnTo>
                      <a:lnTo>
                        <a:pt x="0" y="294"/>
                      </a:lnTo>
                      <a:lnTo>
                        <a:pt x="1" y="403"/>
                      </a:lnTo>
                      <a:lnTo>
                        <a:pt x="12" y="524"/>
                      </a:lnTo>
                      <a:lnTo>
                        <a:pt x="38" y="656"/>
                      </a:lnTo>
                      <a:lnTo>
                        <a:pt x="132" y="650"/>
                      </a:lnTo>
                      <a:lnTo>
                        <a:pt x="127" y="631"/>
                      </a:lnTo>
                      <a:lnTo>
                        <a:pt x="119" y="578"/>
                      </a:lnTo>
                      <a:lnTo>
                        <a:pt x="107" y="499"/>
                      </a:lnTo>
                      <a:lnTo>
                        <a:pt x="97" y="403"/>
                      </a:lnTo>
                      <a:lnTo>
                        <a:pt x="92" y="297"/>
                      </a:lnTo>
                      <a:lnTo>
                        <a:pt x="94" y="192"/>
                      </a:lnTo>
                      <a:lnTo>
                        <a:pt x="108" y="91"/>
                      </a:lnTo>
                      <a:lnTo>
                        <a:pt x="137" y="7"/>
                      </a:lnTo>
                      <a:lnTo>
                        <a:pt x="137" y="6"/>
                      </a:lnTo>
                      <a:lnTo>
                        <a:pt x="137" y="4"/>
                      </a:lnTo>
                      <a:lnTo>
                        <a:pt x="135" y="2"/>
                      </a:lnTo>
                      <a:lnTo>
                        <a:pt x="129" y="0"/>
                      </a:lnTo>
                      <a:lnTo>
                        <a:pt x="119" y="0"/>
                      </a:lnTo>
                      <a:lnTo>
                        <a:pt x="101" y="1"/>
                      </a:lnTo>
                      <a:lnTo>
                        <a:pt x="77" y="5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0" name="Freeform 46"/>
                <p:cNvSpPr>
                  <a:spLocks/>
                </p:cNvSpPr>
                <p:nvPr/>
              </p:nvSpPr>
              <p:spPr bwMode="auto">
                <a:xfrm>
                  <a:off x="6412" y="13680"/>
                  <a:ext cx="116" cy="560"/>
                </a:xfrm>
                <a:custGeom>
                  <a:avLst/>
                  <a:gdLst>
                    <a:gd name="T0" fmla="*/ 36 w 116"/>
                    <a:gd name="T1" fmla="*/ 11 h 560"/>
                    <a:gd name="T2" fmla="*/ 33 w 116"/>
                    <a:gd name="T3" fmla="*/ 21 h 560"/>
                    <a:gd name="T4" fmla="*/ 24 w 116"/>
                    <a:gd name="T5" fmla="*/ 53 h 560"/>
                    <a:gd name="T6" fmla="*/ 15 w 116"/>
                    <a:gd name="T7" fmla="*/ 103 h 560"/>
                    <a:gd name="T8" fmla="*/ 5 w 116"/>
                    <a:gd name="T9" fmla="*/ 169 h 560"/>
                    <a:gd name="T10" fmla="*/ 0 w 116"/>
                    <a:gd name="T11" fmla="*/ 250 h 560"/>
                    <a:gd name="T12" fmla="*/ 1 w 116"/>
                    <a:gd name="T13" fmla="*/ 344 h 560"/>
                    <a:gd name="T14" fmla="*/ 10 w 116"/>
                    <a:gd name="T15" fmla="*/ 448 h 560"/>
                    <a:gd name="T16" fmla="*/ 32 w 116"/>
                    <a:gd name="T17" fmla="*/ 560 h 560"/>
                    <a:gd name="T18" fmla="*/ 112 w 116"/>
                    <a:gd name="T19" fmla="*/ 555 h 560"/>
                    <a:gd name="T20" fmla="*/ 108 w 116"/>
                    <a:gd name="T21" fmla="*/ 538 h 560"/>
                    <a:gd name="T22" fmla="*/ 101 w 116"/>
                    <a:gd name="T23" fmla="*/ 493 h 560"/>
                    <a:gd name="T24" fmla="*/ 91 w 116"/>
                    <a:gd name="T25" fmla="*/ 426 h 560"/>
                    <a:gd name="T26" fmla="*/ 82 w 116"/>
                    <a:gd name="T27" fmla="*/ 344 h 560"/>
                    <a:gd name="T28" fmla="*/ 77 w 116"/>
                    <a:gd name="T29" fmla="*/ 255 h 560"/>
                    <a:gd name="T30" fmla="*/ 79 w 116"/>
                    <a:gd name="T31" fmla="*/ 164 h 560"/>
                    <a:gd name="T32" fmla="*/ 91 w 116"/>
                    <a:gd name="T33" fmla="*/ 79 h 560"/>
                    <a:gd name="T34" fmla="*/ 116 w 116"/>
                    <a:gd name="T35" fmla="*/ 6 h 560"/>
                    <a:gd name="T36" fmla="*/ 116 w 116"/>
                    <a:gd name="T37" fmla="*/ 5 h 560"/>
                    <a:gd name="T38" fmla="*/ 116 w 116"/>
                    <a:gd name="T39" fmla="*/ 4 h 560"/>
                    <a:gd name="T40" fmla="*/ 114 w 116"/>
                    <a:gd name="T41" fmla="*/ 2 h 560"/>
                    <a:gd name="T42" fmla="*/ 109 w 116"/>
                    <a:gd name="T43" fmla="*/ 0 h 560"/>
                    <a:gd name="T44" fmla="*/ 100 w 116"/>
                    <a:gd name="T45" fmla="*/ 0 h 560"/>
                    <a:gd name="T46" fmla="*/ 86 w 116"/>
                    <a:gd name="T47" fmla="*/ 1 h 560"/>
                    <a:gd name="T48" fmla="*/ 65 w 116"/>
                    <a:gd name="T49" fmla="*/ 4 h 560"/>
                    <a:gd name="T50" fmla="*/ 36 w 116"/>
                    <a:gd name="T51" fmla="*/ 11 h 5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6"/>
                    <a:gd name="T79" fmla="*/ 0 h 560"/>
                    <a:gd name="T80" fmla="*/ 116 w 116"/>
                    <a:gd name="T81" fmla="*/ 560 h 5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6" h="560">
                      <a:moveTo>
                        <a:pt x="36" y="11"/>
                      </a:moveTo>
                      <a:lnTo>
                        <a:pt x="33" y="21"/>
                      </a:lnTo>
                      <a:lnTo>
                        <a:pt x="24" y="53"/>
                      </a:lnTo>
                      <a:lnTo>
                        <a:pt x="15" y="103"/>
                      </a:lnTo>
                      <a:lnTo>
                        <a:pt x="5" y="169"/>
                      </a:lnTo>
                      <a:lnTo>
                        <a:pt x="0" y="250"/>
                      </a:lnTo>
                      <a:lnTo>
                        <a:pt x="1" y="344"/>
                      </a:lnTo>
                      <a:lnTo>
                        <a:pt x="10" y="448"/>
                      </a:lnTo>
                      <a:lnTo>
                        <a:pt x="32" y="560"/>
                      </a:lnTo>
                      <a:lnTo>
                        <a:pt x="112" y="555"/>
                      </a:lnTo>
                      <a:lnTo>
                        <a:pt x="108" y="538"/>
                      </a:lnTo>
                      <a:lnTo>
                        <a:pt x="101" y="493"/>
                      </a:lnTo>
                      <a:lnTo>
                        <a:pt x="91" y="426"/>
                      </a:lnTo>
                      <a:lnTo>
                        <a:pt x="82" y="344"/>
                      </a:lnTo>
                      <a:lnTo>
                        <a:pt x="77" y="255"/>
                      </a:lnTo>
                      <a:lnTo>
                        <a:pt x="79" y="164"/>
                      </a:lnTo>
                      <a:lnTo>
                        <a:pt x="91" y="79"/>
                      </a:lnTo>
                      <a:lnTo>
                        <a:pt x="116" y="6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65" y="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1" name="Freeform 47"/>
                <p:cNvSpPr>
                  <a:spLocks/>
                </p:cNvSpPr>
                <p:nvPr/>
              </p:nvSpPr>
              <p:spPr bwMode="auto">
                <a:xfrm>
                  <a:off x="6417" y="13724"/>
                  <a:ext cx="97" cy="463"/>
                </a:xfrm>
                <a:custGeom>
                  <a:avLst/>
                  <a:gdLst>
                    <a:gd name="T0" fmla="*/ 30 w 97"/>
                    <a:gd name="T1" fmla="*/ 9 h 463"/>
                    <a:gd name="T2" fmla="*/ 27 w 97"/>
                    <a:gd name="T3" fmla="*/ 17 h 463"/>
                    <a:gd name="T4" fmla="*/ 20 w 97"/>
                    <a:gd name="T5" fmla="*/ 44 h 463"/>
                    <a:gd name="T6" fmla="*/ 12 w 97"/>
                    <a:gd name="T7" fmla="*/ 85 h 463"/>
                    <a:gd name="T8" fmla="*/ 4 w 97"/>
                    <a:gd name="T9" fmla="*/ 140 h 463"/>
                    <a:gd name="T10" fmla="*/ 0 w 97"/>
                    <a:gd name="T11" fmla="*/ 207 h 463"/>
                    <a:gd name="T12" fmla="*/ 0 w 97"/>
                    <a:gd name="T13" fmla="*/ 285 h 463"/>
                    <a:gd name="T14" fmla="*/ 9 w 97"/>
                    <a:gd name="T15" fmla="*/ 370 h 463"/>
                    <a:gd name="T16" fmla="*/ 26 w 97"/>
                    <a:gd name="T17" fmla="*/ 463 h 463"/>
                    <a:gd name="T18" fmla="*/ 93 w 97"/>
                    <a:gd name="T19" fmla="*/ 460 h 463"/>
                    <a:gd name="T20" fmla="*/ 89 w 97"/>
                    <a:gd name="T21" fmla="*/ 446 h 463"/>
                    <a:gd name="T22" fmla="*/ 83 w 97"/>
                    <a:gd name="T23" fmla="*/ 408 h 463"/>
                    <a:gd name="T24" fmla="*/ 75 w 97"/>
                    <a:gd name="T25" fmla="*/ 353 h 463"/>
                    <a:gd name="T26" fmla="*/ 68 w 97"/>
                    <a:gd name="T27" fmla="*/ 285 h 463"/>
                    <a:gd name="T28" fmla="*/ 65 w 97"/>
                    <a:gd name="T29" fmla="*/ 211 h 463"/>
                    <a:gd name="T30" fmla="*/ 67 w 97"/>
                    <a:gd name="T31" fmla="*/ 136 h 463"/>
                    <a:gd name="T32" fmla="*/ 76 w 97"/>
                    <a:gd name="T33" fmla="*/ 65 h 463"/>
                    <a:gd name="T34" fmla="*/ 97 w 97"/>
                    <a:gd name="T35" fmla="*/ 5 h 463"/>
                    <a:gd name="T36" fmla="*/ 97 w 97"/>
                    <a:gd name="T37" fmla="*/ 4 h 463"/>
                    <a:gd name="T38" fmla="*/ 97 w 97"/>
                    <a:gd name="T39" fmla="*/ 3 h 463"/>
                    <a:gd name="T40" fmla="*/ 95 w 97"/>
                    <a:gd name="T41" fmla="*/ 1 h 463"/>
                    <a:gd name="T42" fmla="*/ 91 w 97"/>
                    <a:gd name="T43" fmla="*/ 0 h 463"/>
                    <a:gd name="T44" fmla="*/ 84 w 97"/>
                    <a:gd name="T45" fmla="*/ 0 h 463"/>
                    <a:gd name="T46" fmla="*/ 71 w 97"/>
                    <a:gd name="T47" fmla="*/ 0 h 463"/>
                    <a:gd name="T48" fmla="*/ 54 w 97"/>
                    <a:gd name="T49" fmla="*/ 3 h 463"/>
                    <a:gd name="T50" fmla="*/ 30 w 97"/>
                    <a:gd name="T51" fmla="*/ 9 h 4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7"/>
                    <a:gd name="T79" fmla="*/ 0 h 463"/>
                    <a:gd name="T80" fmla="*/ 97 w 97"/>
                    <a:gd name="T81" fmla="*/ 463 h 4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7" h="463">
                      <a:moveTo>
                        <a:pt x="30" y="9"/>
                      </a:moveTo>
                      <a:lnTo>
                        <a:pt x="27" y="17"/>
                      </a:lnTo>
                      <a:lnTo>
                        <a:pt x="20" y="44"/>
                      </a:lnTo>
                      <a:lnTo>
                        <a:pt x="12" y="85"/>
                      </a:lnTo>
                      <a:lnTo>
                        <a:pt x="4" y="140"/>
                      </a:lnTo>
                      <a:lnTo>
                        <a:pt x="0" y="207"/>
                      </a:lnTo>
                      <a:lnTo>
                        <a:pt x="0" y="285"/>
                      </a:lnTo>
                      <a:lnTo>
                        <a:pt x="9" y="370"/>
                      </a:lnTo>
                      <a:lnTo>
                        <a:pt x="26" y="463"/>
                      </a:lnTo>
                      <a:lnTo>
                        <a:pt x="93" y="460"/>
                      </a:lnTo>
                      <a:lnTo>
                        <a:pt x="89" y="446"/>
                      </a:lnTo>
                      <a:lnTo>
                        <a:pt x="83" y="408"/>
                      </a:lnTo>
                      <a:lnTo>
                        <a:pt x="75" y="353"/>
                      </a:lnTo>
                      <a:lnTo>
                        <a:pt x="68" y="285"/>
                      </a:lnTo>
                      <a:lnTo>
                        <a:pt x="65" y="211"/>
                      </a:lnTo>
                      <a:lnTo>
                        <a:pt x="67" y="136"/>
                      </a:lnTo>
                      <a:lnTo>
                        <a:pt x="76" y="65"/>
                      </a:lnTo>
                      <a:lnTo>
                        <a:pt x="97" y="5"/>
                      </a:lnTo>
                      <a:lnTo>
                        <a:pt x="97" y="4"/>
                      </a:lnTo>
                      <a:lnTo>
                        <a:pt x="97" y="3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1" y="0"/>
                      </a:lnTo>
                      <a:lnTo>
                        <a:pt x="54" y="3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2" name="Freeform 48"/>
                <p:cNvSpPr>
                  <a:spLocks/>
                </p:cNvSpPr>
                <p:nvPr/>
              </p:nvSpPr>
              <p:spPr bwMode="auto">
                <a:xfrm>
                  <a:off x="6422" y="13768"/>
                  <a:ext cx="77" cy="367"/>
                </a:xfrm>
                <a:custGeom>
                  <a:avLst/>
                  <a:gdLst>
                    <a:gd name="T0" fmla="*/ 24 w 77"/>
                    <a:gd name="T1" fmla="*/ 8 h 367"/>
                    <a:gd name="T2" fmla="*/ 22 w 77"/>
                    <a:gd name="T3" fmla="*/ 15 h 367"/>
                    <a:gd name="T4" fmla="*/ 17 w 77"/>
                    <a:gd name="T5" fmla="*/ 36 h 367"/>
                    <a:gd name="T6" fmla="*/ 10 w 77"/>
                    <a:gd name="T7" fmla="*/ 68 h 367"/>
                    <a:gd name="T8" fmla="*/ 4 w 77"/>
                    <a:gd name="T9" fmla="*/ 112 h 367"/>
                    <a:gd name="T10" fmla="*/ 0 w 77"/>
                    <a:gd name="T11" fmla="*/ 164 h 367"/>
                    <a:gd name="T12" fmla="*/ 0 w 77"/>
                    <a:gd name="T13" fmla="*/ 226 h 367"/>
                    <a:gd name="T14" fmla="*/ 7 w 77"/>
                    <a:gd name="T15" fmla="*/ 294 h 367"/>
                    <a:gd name="T16" fmla="*/ 21 w 77"/>
                    <a:gd name="T17" fmla="*/ 367 h 367"/>
                    <a:gd name="T18" fmla="*/ 74 w 77"/>
                    <a:gd name="T19" fmla="*/ 364 h 367"/>
                    <a:gd name="T20" fmla="*/ 71 w 77"/>
                    <a:gd name="T21" fmla="*/ 353 h 367"/>
                    <a:gd name="T22" fmla="*/ 66 w 77"/>
                    <a:gd name="T23" fmla="*/ 323 h 367"/>
                    <a:gd name="T24" fmla="*/ 60 w 77"/>
                    <a:gd name="T25" fmla="*/ 280 h 367"/>
                    <a:gd name="T26" fmla="*/ 54 w 77"/>
                    <a:gd name="T27" fmla="*/ 226 h 367"/>
                    <a:gd name="T28" fmla="*/ 51 w 77"/>
                    <a:gd name="T29" fmla="*/ 168 h 367"/>
                    <a:gd name="T30" fmla="*/ 53 w 77"/>
                    <a:gd name="T31" fmla="*/ 107 h 367"/>
                    <a:gd name="T32" fmla="*/ 61 w 77"/>
                    <a:gd name="T33" fmla="*/ 52 h 367"/>
                    <a:gd name="T34" fmla="*/ 77 w 77"/>
                    <a:gd name="T35" fmla="*/ 5 h 367"/>
                    <a:gd name="T36" fmla="*/ 77 w 77"/>
                    <a:gd name="T37" fmla="*/ 5 h 367"/>
                    <a:gd name="T38" fmla="*/ 77 w 77"/>
                    <a:gd name="T39" fmla="*/ 2 h 367"/>
                    <a:gd name="T40" fmla="*/ 76 w 77"/>
                    <a:gd name="T41" fmla="*/ 1 h 367"/>
                    <a:gd name="T42" fmla="*/ 72 w 77"/>
                    <a:gd name="T43" fmla="*/ 0 h 367"/>
                    <a:gd name="T44" fmla="*/ 66 w 77"/>
                    <a:gd name="T45" fmla="*/ 0 h 367"/>
                    <a:gd name="T46" fmla="*/ 56 w 77"/>
                    <a:gd name="T47" fmla="*/ 1 h 367"/>
                    <a:gd name="T48" fmla="*/ 43 w 77"/>
                    <a:gd name="T49" fmla="*/ 4 h 367"/>
                    <a:gd name="T50" fmla="*/ 24 w 77"/>
                    <a:gd name="T51" fmla="*/ 8 h 3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367"/>
                    <a:gd name="T80" fmla="*/ 77 w 77"/>
                    <a:gd name="T81" fmla="*/ 367 h 3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367">
                      <a:moveTo>
                        <a:pt x="24" y="8"/>
                      </a:moveTo>
                      <a:lnTo>
                        <a:pt x="22" y="15"/>
                      </a:lnTo>
                      <a:lnTo>
                        <a:pt x="17" y="36"/>
                      </a:lnTo>
                      <a:lnTo>
                        <a:pt x="10" y="68"/>
                      </a:lnTo>
                      <a:lnTo>
                        <a:pt x="4" y="112"/>
                      </a:lnTo>
                      <a:lnTo>
                        <a:pt x="0" y="164"/>
                      </a:lnTo>
                      <a:lnTo>
                        <a:pt x="0" y="226"/>
                      </a:lnTo>
                      <a:lnTo>
                        <a:pt x="7" y="294"/>
                      </a:lnTo>
                      <a:lnTo>
                        <a:pt x="21" y="367"/>
                      </a:lnTo>
                      <a:lnTo>
                        <a:pt x="74" y="364"/>
                      </a:lnTo>
                      <a:lnTo>
                        <a:pt x="71" y="353"/>
                      </a:lnTo>
                      <a:lnTo>
                        <a:pt x="66" y="323"/>
                      </a:lnTo>
                      <a:lnTo>
                        <a:pt x="60" y="280"/>
                      </a:lnTo>
                      <a:lnTo>
                        <a:pt x="54" y="226"/>
                      </a:lnTo>
                      <a:lnTo>
                        <a:pt x="51" y="168"/>
                      </a:lnTo>
                      <a:lnTo>
                        <a:pt x="53" y="107"/>
                      </a:lnTo>
                      <a:lnTo>
                        <a:pt x="61" y="52"/>
                      </a:lnTo>
                      <a:lnTo>
                        <a:pt x="77" y="5"/>
                      </a:lnTo>
                      <a:lnTo>
                        <a:pt x="77" y="2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56" y="1"/>
                      </a:lnTo>
                      <a:lnTo>
                        <a:pt x="43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3" name="Freeform 49"/>
                <p:cNvSpPr>
                  <a:spLocks/>
                </p:cNvSpPr>
                <p:nvPr/>
              </p:nvSpPr>
              <p:spPr bwMode="auto">
                <a:xfrm>
                  <a:off x="6428" y="13813"/>
                  <a:ext cx="56" cy="271"/>
                </a:xfrm>
                <a:custGeom>
                  <a:avLst/>
                  <a:gdLst>
                    <a:gd name="T0" fmla="*/ 17 w 56"/>
                    <a:gd name="T1" fmla="*/ 5 h 271"/>
                    <a:gd name="T2" fmla="*/ 16 w 56"/>
                    <a:gd name="T3" fmla="*/ 10 h 271"/>
                    <a:gd name="T4" fmla="*/ 12 w 56"/>
                    <a:gd name="T5" fmla="*/ 25 h 271"/>
                    <a:gd name="T6" fmla="*/ 6 w 56"/>
                    <a:gd name="T7" fmla="*/ 49 h 271"/>
                    <a:gd name="T8" fmla="*/ 2 w 56"/>
                    <a:gd name="T9" fmla="*/ 82 h 271"/>
                    <a:gd name="T10" fmla="*/ 0 w 56"/>
                    <a:gd name="T11" fmla="*/ 122 h 271"/>
                    <a:gd name="T12" fmla="*/ 0 w 56"/>
                    <a:gd name="T13" fmla="*/ 166 h 271"/>
                    <a:gd name="T14" fmla="*/ 4 w 56"/>
                    <a:gd name="T15" fmla="*/ 217 h 271"/>
                    <a:gd name="T16" fmla="*/ 15 w 56"/>
                    <a:gd name="T17" fmla="*/ 271 h 271"/>
                    <a:gd name="T18" fmla="*/ 54 w 56"/>
                    <a:gd name="T19" fmla="*/ 268 h 271"/>
                    <a:gd name="T20" fmla="*/ 52 w 56"/>
                    <a:gd name="T21" fmla="*/ 261 h 271"/>
                    <a:gd name="T22" fmla="*/ 48 w 56"/>
                    <a:gd name="T23" fmla="*/ 238 h 271"/>
                    <a:gd name="T24" fmla="*/ 44 w 56"/>
                    <a:gd name="T25" fmla="*/ 206 h 271"/>
                    <a:gd name="T26" fmla="*/ 40 w 56"/>
                    <a:gd name="T27" fmla="*/ 166 h 271"/>
                    <a:gd name="T28" fmla="*/ 37 w 56"/>
                    <a:gd name="T29" fmla="*/ 123 h 271"/>
                    <a:gd name="T30" fmla="*/ 39 w 56"/>
                    <a:gd name="T31" fmla="*/ 78 h 271"/>
                    <a:gd name="T32" fmla="*/ 44 w 56"/>
                    <a:gd name="T33" fmla="*/ 37 h 271"/>
                    <a:gd name="T34" fmla="*/ 56 w 56"/>
                    <a:gd name="T35" fmla="*/ 3 h 271"/>
                    <a:gd name="T36" fmla="*/ 56 w 56"/>
                    <a:gd name="T37" fmla="*/ 3 h 271"/>
                    <a:gd name="T38" fmla="*/ 56 w 56"/>
                    <a:gd name="T39" fmla="*/ 2 h 271"/>
                    <a:gd name="T40" fmla="*/ 55 w 56"/>
                    <a:gd name="T41" fmla="*/ 1 h 271"/>
                    <a:gd name="T42" fmla="*/ 52 w 56"/>
                    <a:gd name="T43" fmla="*/ 0 h 271"/>
                    <a:gd name="T44" fmla="*/ 48 w 56"/>
                    <a:gd name="T45" fmla="*/ 0 h 271"/>
                    <a:gd name="T46" fmla="*/ 42 w 56"/>
                    <a:gd name="T47" fmla="*/ 0 h 271"/>
                    <a:gd name="T48" fmla="*/ 31 w 56"/>
                    <a:gd name="T49" fmla="*/ 2 h 271"/>
                    <a:gd name="T50" fmla="*/ 17 w 56"/>
                    <a:gd name="T51" fmla="*/ 5 h 2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271"/>
                    <a:gd name="T80" fmla="*/ 56 w 56"/>
                    <a:gd name="T81" fmla="*/ 271 h 2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271">
                      <a:moveTo>
                        <a:pt x="17" y="5"/>
                      </a:moveTo>
                      <a:lnTo>
                        <a:pt x="16" y="10"/>
                      </a:lnTo>
                      <a:lnTo>
                        <a:pt x="12" y="25"/>
                      </a:lnTo>
                      <a:lnTo>
                        <a:pt x="6" y="49"/>
                      </a:lnTo>
                      <a:lnTo>
                        <a:pt x="2" y="82"/>
                      </a:lnTo>
                      <a:lnTo>
                        <a:pt x="0" y="122"/>
                      </a:lnTo>
                      <a:lnTo>
                        <a:pt x="0" y="166"/>
                      </a:lnTo>
                      <a:lnTo>
                        <a:pt x="4" y="217"/>
                      </a:lnTo>
                      <a:lnTo>
                        <a:pt x="15" y="271"/>
                      </a:lnTo>
                      <a:lnTo>
                        <a:pt x="54" y="268"/>
                      </a:lnTo>
                      <a:lnTo>
                        <a:pt x="52" y="261"/>
                      </a:lnTo>
                      <a:lnTo>
                        <a:pt x="48" y="238"/>
                      </a:lnTo>
                      <a:lnTo>
                        <a:pt x="44" y="206"/>
                      </a:lnTo>
                      <a:lnTo>
                        <a:pt x="40" y="166"/>
                      </a:lnTo>
                      <a:lnTo>
                        <a:pt x="37" y="123"/>
                      </a:lnTo>
                      <a:lnTo>
                        <a:pt x="39" y="78"/>
                      </a:lnTo>
                      <a:lnTo>
                        <a:pt x="44" y="37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1" y="2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4" name="Freeform 50"/>
                <p:cNvSpPr>
                  <a:spLocks/>
                </p:cNvSpPr>
                <p:nvPr/>
              </p:nvSpPr>
              <p:spPr bwMode="auto">
                <a:xfrm>
                  <a:off x="7211" y="13549"/>
                  <a:ext cx="186" cy="732"/>
                </a:xfrm>
                <a:custGeom>
                  <a:avLst/>
                  <a:gdLst>
                    <a:gd name="T0" fmla="*/ 186 w 186"/>
                    <a:gd name="T1" fmla="*/ 6 h 732"/>
                    <a:gd name="T2" fmla="*/ 182 w 186"/>
                    <a:gd name="T3" fmla="*/ 11 h 732"/>
                    <a:gd name="T4" fmla="*/ 169 w 186"/>
                    <a:gd name="T5" fmla="*/ 29 h 732"/>
                    <a:gd name="T6" fmla="*/ 153 w 186"/>
                    <a:gd name="T7" fmla="*/ 67 h 732"/>
                    <a:gd name="T8" fmla="*/ 137 w 186"/>
                    <a:gd name="T9" fmla="*/ 130 h 732"/>
                    <a:gd name="T10" fmla="*/ 124 w 186"/>
                    <a:gd name="T11" fmla="*/ 221 h 732"/>
                    <a:gd name="T12" fmla="*/ 117 w 186"/>
                    <a:gd name="T13" fmla="*/ 350 h 732"/>
                    <a:gd name="T14" fmla="*/ 122 w 186"/>
                    <a:gd name="T15" fmla="*/ 517 h 732"/>
                    <a:gd name="T16" fmla="*/ 139 w 186"/>
                    <a:gd name="T17" fmla="*/ 732 h 732"/>
                    <a:gd name="T18" fmla="*/ 34 w 186"/>
                    <a:gd name="T19" fmla="*/ 732 h 732"/>
                    <a:gd name="T20" fmla="*/ 31 w 186"/>
                    <a:gd name="T21" fmla="*/ 711 h 732"/>
                    <a:gd name="T22" fmla="*/ 22 w 186"/>
                    <a:gd name="T23" fmla="*/ 651 h 732"/>
                    <a:gd name="T24" fmla="*/ 12 w 186"/>
                    <a:gd name="T25" fmla="*/ 563 h 732"/>
                    <a:gd name="T26" fmla="*/ 3 w 186"/>
                    <a:gd name="T27" fmla="*/ 454 h 732"/>
                    <a:gd name="T28" fmla="*/ 0 w 186"/>
                    <a:gd name="T29" fmla="*/ 335 h 732"/>
                    <a:gd name="T30" fmla="*/ 6 w 186"/>
                    <a:gd name="T31" fmla="*/ 213 h 732"/>
                    <a:gd name="T32" fmla="*/ 25 w 186"/>
                    <a:gd name="T33" fmla="*/ 98 h 732"/>
                    <a:gd name="T34" fmla="*/ 60 w 186"/>
                    <a:gd name="T35" fmla="*/ 0 h 732"/>
                    <a:gd name="T36" fmla="*/ 186 w 186"/>
                    <a:gd name="T37" fmla="*/ 6 h 7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6"/>
                    <a:gd name="T58" fmla="*/ 0 h 732"/>
                    <a:gd name="T59" fmla="*/ 186 w 186"/>
                    <a:gd name="T60" fmla="*/ 732 h 7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6" h="732">
                      <a:moveTo>
                        <a:pt x="186" y="6"/>
                      </a:moveTo>
                      <a:lnTo>
                        <a:pt x="182" y="11"/>
                      </a:lnTo>
                      <a:lnTo>
                        <a:pt x="169" y="29"/>
                      </a:lnTo>
                      <a:lnTo>
                        <a:pt x="153" y="67"/>
                      </a:lnTo>
                      <a:lnTo>
                        <a:pt x="137" y="130"/>
                      </a:lnTo>
                      <a:lnTo>
                        <a:pt x="124" y="221"/>
                      </a:lnTo>
                      <a:lnTo>
                        <a:pt x="117" y="350"/>
                      </a:lnTo>
                      <a:lnTo>
                        <a:pt x="122" y="517"/>
                      </a:lnTo>
                      <a:lnTo>
                        <a:pt x="139" y="732"/>
                      </a:lnTo>
                      <a:lnTo>
                        <a:pt x="34" y="732"/>
                      </a:lnTo>
                      <a:lnTo>
                        <a:pt x="31" y="711"/>
                      </a:lnTo>
                      <a:lnTo>
                        <a:pt x="22" y="651"/>
                      </a:lnTo>
                      <a:lnTo>
                        <a:pt x="12" y="563"/>
                      </a:lnTo>
                      <a:lnTo>
                        <a:pt x="3" y="454"/>
                      </a:lnTo>
                      <a:lnTo>
                        <a:pt x="0" y="335"/>
                      </a:lnTo>
                      <a:lnTo>
                        <a:pt x="6" y="213"/>
                      </a:lnTo>
                      <a:lnTo>
                        <a:pt x="25" y="98"/>
                      </a:lnTo>
                      <a:lnTo>
                        <a:pt x="60" y="0"/>
                      </a:lnTo>
                      <a:lnTo>
                        <a:pt x="186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5" name="Freeform 51"/>
                <p:cNvSpPr>
                  <a:spLocks/>
                </p:cNvSpPr>
                <p:nvPr/>
              </p:nvSpPr>
              <p:spPr bwMode="auto">
                <a:xfrm>
                  <a:off x="7219" y="13600"/>
                  <a:ext cx="158" cy="625"/>
                </a:xfrm>
                <a:custGeom>
                  <a:avLst/>
                  <a:gdLst>
                    <a:gd name="T0" fmla="*/ 158 w 158"/>
                    <a:gd name="T1" fmla="*/ 4 h 625"/>
                    <a:gd name="T2" fmla="*/ 153 w 158"/>
                    <a:gd name="T3" fmla="*/ 9 h 625"/>
                    <a:gd name="T4" fmla="*/ 144 w 158"/>
                    <a:gd name="T5" fmla="*/ 25 h 625"/>
                    <a:gd name="T6" fmla="*/ 130 w 158"/>
                    <a:gd name="T7" fmla="*/ 57 h 625"/>
                    <a:gd name="T8" fmla="*/ 116 w 158"/>
                    <a:gd name="T9" fmla="*/ 110 h 625"/>
                    <a:gd name="T10" fmla="*/ 105 w 158"/>
                    <a:gd name="T11" fmla="*/ 189 h 625"/>
                    <a:gd name="T12" fmla="*/ 100 w 158"/>
                    <a:gd name="T13" fmla="*/ 298 h 625"/>
                    <a:gd name="T14" fmla="*/ 103 w 158"/>
                    <a:gd name="T15" fmla="*/ 441 h 625"/>
                    <a:gd name="T16" fmla="*/ 118 w 158"/>
                    <a:gd name="T17" fmla="*/ 625 h 625"/>
                    <a:gd name="T18" fmla="*/ 29 w 158"/>
                    <a:gd name="T19" fmla="*/ 625 h 625"/>
                    <a:gd name="T20" fmla="*/ 25 w 158"/>
                    <a:gd name="T21" fmla="*/ 607 h 625"/>
                    <a:gd name="T22" fmla="*/ 18 w 158"/>
                    <a:gd name="T23" fmla="*/ 556 h 625"/>
                    <a:gd name="T24" fmla="*/ 9 w 158"/>
                    <a:gd name="T25" fmla="*/ 480 h 625"/>
                    <a:gd name="T26" fmla="*/ 2 w 158"/>
                    <a:gd name="T27" fmla="*/ 387 h 625"/>
                    <a:gd name="T28" fmla="*/ 0 w 158"/>
                    <a:gd name="T29" fmla="*/ 286 h 625"/>
                    <a:gd name="T30" fmla="*/ 5 w 158"/>
                    <a:gd name="T31" fmla="*/ 182 h 625"/>
                    <a:gd name="T32" fmla="*/ 21 w 158"/>
                    <a:gd name="T33" fmla="*/ 84 h 625"/>
                    <a:gd name="T34" fmla="*/ 51 w 158"/>
                    <a:gd name="T35" fmla="*/ 0 h 625"/>
                    <a:gd name="T36" fmla="*/ 158 w 158"/>
                    <a:gd name="T37" fmla="*/ 4 h 6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8"/>
                    <a:gd name="T58" fmla="*/ 0 h 625"/>
                    <a:gd name="T59" fmla="*/ 158 w 158"/>
                    <a:gd name="T60" fmla="*/ 625 h 6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8" h="625">
                      <a:moveTo>
                        <a:pt x="158" y="4"/>
                      </a:moveTo>
                      <a:lnTo>
                        <a:pt x="153" y="9"/>
                      </a:lnTo>
                      <a:lnTo>
                        <a:pt x="144" y="25"/>
                      </a:lnTo>
                      <a:lnTo>
                        <a:pt x="130" y="57"/>
                      </a:lnTo>
                      <a:lnTo>
                        <a:pt x="116" y="110"/>
                      </a:lnTo>
                      <a:lnTo>
                        <a:pt x="105" y="189"/>
                      </a:lnTo>
                      <a:lnTo>
                        <a:pt x="100" y="298"/>
                      </a:lnTo>
                      <a:lnTo>
                        <a:pt x="103" y="441"/>
                      </a:lnTo>
                      <a:lnTo>
                        <a:pt x="118" y="625"/>
                      </a:lnTo>
                      <a:lnTo>
                        <a:pt x="29" y="625"/>
                      </a:lnTo>
                      <a:lnTo>
                        <a:pt x="25" y="607"/>
                      </a:lnTo>
                      <a:lnTo>
                        <a:pt x="18" y="556"/>
                      </a:lnTo>
                      <a:lnTo>
                        <a:pt x="9" y="480"/>
                      </a:lnTo>
                      <a:lnTo>
                        <a:pt x="2" y="387"/>
                      </a:lnTo>
                      <a:lnTo>
                        <a:pt x="0" y="286"/>
                      </a:lnTo>
                      <a:lnTo>
                        <a:pt x="5" y="182"/>
                      </a:lnTo>
                      <a:lnTo>
                        <a:pt x="21" y="84"/>
                      </a:lnTo>
                      <a:lnTo>
                        <a:pt x="51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6" name="Freeform 52"/>
                <p:cNvSpPr>
                  <a:spLocks/>
                </p:cNvSpPr>
                <p:nvPr/>
              </p:nvSpPr>
              <p:spPr bwMode="auto">
                <a:xfrm>
                  <a:off x="7225" y="13651"/>
                  <a:ext cx="131" cy="517"/>
                </a:xfrm>
                <a:custGeom>
                  <a:avLst/>
                  <a:gdLst>
                    <a:gd name="T0" fmla="*/ 131 w 131"/>
                    <a:gd name="T1" fmla="*/ 4 h 517"/>
                    <a:gd name="T2" fmla="*/ 128 w 131"/>
                    <a:gd name="T3" fmla="*/ 7 h 517"/>
                    <a:gd name="T4" fmla="*/ 119 w 131"/>
                    <a:gd name="T5" fmla="*/ 21 h 517"/>
                    <a:gd name="T6" fmla="*/ 109 w 131"/>
                    <a:gd name="T7" fmla="*/ 47 h 517"/>
                    <a:gd name="T8" fmla="*/ 97 w 131"/>
                    <a:gd name="T9" fmla="*/ 91 h 517"/>
                    <a:gd name="T10" fmla="*/ 88 w 131"/>
                    <a:gd name="T11" fmla="*/ 156 h 517"/>
                    <a:gd name="T12" fmla="*/ 84 w 131"/>
                    <a:gd name="T13" fmla="*/ 247 h 517"/>
                    <a:gd name="T14" fmla="*/ 86 w 131"/>
                    <a:gd name="T15" fmla="*/ 366 h 517"/>
                    <a:gd name="T16" fmla="*/ 99 w 131"/>
                    <a:gd name="T17" fmla="*/ 517 h 517"/>
                    <a:gd name="T18" fmla="*/ 25 w 131"/>
                    <a:gd name="T19" fmla="*/ 517 h 517"/>
                    <a:gd name="T20" fmla="*/ 23 w 131"/>
                    <a:gd name="T21" fmla="*/ 502 h 517"/>
                    <a:gd name="T22" fmla="*/ 16 w 131"/>
                    <a:gd name="T23" fmla="*/ 460 h 517"/>
                    <a:gd name="T24" fmla="*/ 9 w 131"/>
                    <a:gd name="T25" fmla="*/ 397 h 517"/>
                    <a:gd name="T26" fmla="*/ 2 w 131"/>
                    <a:gd name="T27" fmla="*/ 320 h 517"/>
                    <a:gd name="T28" fmla="*/ 0 w 131"/>
                    <a:gd name="T29" fmla="*/ 236 h 517"/>
                    <a:gd name="T30" fmla="*/ 4 w 131"/>
                    <a:gd name="T31" fmla="*/ 151 h 517"/>
                    <a:gd name="T32" fmla="*/ 18 w 131"/>
                    <a:gd name="T33" fmla="*/ 70 h 517"/>
                    <a:gd name="T34" fmla="*/ 43 w 131"/>
                    <a:gd name="T35" fmla="*/ 0 h 517"/>
                    <a:gd name="T36" fmla="*/ 131 w 131"/>
                    <a:gd name="T37" fmla="*/ 4 h 5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1"/>
                    <a:gd name="T58" fmla="*/ 0 h 517"/>
                    <a:gd name="T59" fmla="*/ 131 w 131"/>
                    <a:gd name="T60" fmla="*/ 517 h 5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1" h="517">
                      <a:moveTo>
                        <a:pt x="131" y="4"/>
                      </a:moveTo>
                      <a:lnTo>
                        <a:pt x="128" y="7"/>
                      </a:lnTo>
                      <a:lnTo>
                        <a:pt x="119" y="21"/>
                      </a:lnTo>
                      <a:lnTo>
                        <a:pt x="109" y="47"/>
                      </a:lnTo>
                      <a:lnTo>
                        <a:pt x="97" y="91"/>
                      </a:lnTo>
                      <a:lnTo>
                        <a:pt x="88" y="156"/>
                      </a:lnTo>
                      <a:lnTo>
                        <a:pt x="84" y="247"/>
                      </a:lnTo>
                      <a:lnTo>
                        <a:pt x="86" y="366"/>
                      </a:lnTo>
                      <a:lnTo>
                        <a:pt x="99" y="517"/>
                      </a:lnTo>
                      <a:lnTo>
                        <a:pt x="25" y="517"/>
                      </a:lnTo>
                      <a:lnTo>
                        <a:pt x="23" y="502"/>
                      </a:lnTo>
                      <a:lnTo>
                        <a:pt x="16" y="460"/>
                      </a:lnTo>
                      <a:lnTo>
                        <a:pt x="9" y="397"/>
                      </a:lnTo>
                      <a:lnTo>
                        <a:pt x="2" y="320"/>
                      </a:lnTo>
                      <a:lnTo>
                        <a:pt x="0" y="236"/>
                      </a:lnTo>
                      <a:lnTo>
                        <a:pt x="4" y="151"/>
                      </a:lnTo>
                      <a:lnTo>
                        <a:pt x="18" y="70"/>
                      </a:lnTo>
                      <a:lnTo>
                        <a:pt x="43" y="0"/>
                      </a:lnTo>
                      <a:lnTo>
                        <a:pt x="131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7" name="Freeform 53"/>
                <p:cNvSpPr>
                  <a:spLocks/>
                </p:cNvSpPr>
                <p:nvPr/>
              </p:nvSpPr>
              <p:spPr bwMode="auto">
                <a:xfrm>
                  <a:off x="7233" y="13701"/>
                  <a:ext cx="104" cy="411"/>
                </a:xfrm>
                <a:custGeom>
                  <a:avLst/>
                  <a:gdLst>
                    <a:gd name="T0" fmla="*/ 104 w 104"/>
                    <a:gd name="T1" fmla="*/ 4 h 411"/>
                    <a:gd name="T2" fmla="*/ 101 w 104"/>
                    <a:gd name="T3" fmla="*/ 7 h 411"/>
                    <a:gd name="T4" fmla="*/ 94 w 104"/>
                    <a:gd name="T5" fmla="*/ 17 h 411"/>
                    <a:gd name="T6" fmla="*/ 86 w 104"/>
                    <a:gd name="T7" fmla="*/ 38 h 411"/>
                    <a:gd name="T8" fmla="*/ 76 w 104"/>
                    <a:gd name="T9" fmla="*/ 73 h 411"/>
                    <a:gd name="T10" fmla="*/ 69 w 104"/>
                    <a:gd name="T11" fmla="*/ 125 h 411"/>
                    <a:gd name="T12" fmla="*/ 65 w 104"/>
                    <a:gd name="T13" fmla="*/ 196 h 411"/>
                    <a:gd name="T14" fmla="*/ 67 w 104"/>
                    <a:gd name="T15" fmla="*/ 291 h 411"/>
                    <a:gd name="T16" fmla="*/ 77 w 104"/>
                    <a:gd name="T17" fmla="*/ 411 h 411"/>
                    <a:gd name="T18" fmla="*/ 19 w 104"/>
                    <a:gd name="T19" fmla="*/ 411 h 411"/>
                    <a:gd name="T20" fmla="*/ 17 w 104"/>
                    <a:gd name="T21" fmla="*/ 399 h 411"/>
                    <a:gd name="T22" fmla="*/ 11 w 104"/>
                    <a:gd name="T23" fmla="*/ 365 h 411"/>
                    <a:gd name="T24" fmla="*/ 6 w 104"/>
                    <a:gd name="T25" fmla="*/ 316 h 411"/>
                    <a:gd name="T26" fmla="*/ 2 w 104"/>
                    <a:gd name="T27" fmla="*/ 255 h 411"/>
                    <a:gd name="T28" fmla="*/ 0 w 104"/>
                    <a:gd name="T29" fmla="*/ 188 h 411"/>
                    <a:gd name="T30" fmla="*/ 4 w 104"/>
                    <a:gd name="T31" fmla="*/ 120 h 411"/>
                    <a:gd name="T32" fmla="*/ 15 w 104"/>
                    <a:gd name="T33" fmla="*/ 55 h 411"/>
                    <a:gd name="T34" fmla="*/ 34 w 104"/>
                    <a:gd name="T35" fmla="*/ 0 h 411"/>
                    <a:gd name="T36" fmla="*/ 104 w 104"/>
                    <a:gd name="T37" fmla="*/ 4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11"/>
                    <a:gd name="T59" fmla="*/ 104 w 104"/>
                    <a:gd name="T60" fmla="*/ 411 h 4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11">
                      <a:moveTo>
                        <a:pt x="104" y="4"/>
                      </a:moveTo>
                      <a:lnTo>
                        <a:pt x="101" y="7"/>
                      </a:lnTo>
                      <a:lnTo>
                        <a:pt x="94" y="17"/>
                      </a:lnTo>
                      <a:lnTo>
                        <a:pt x="86" y="38"/>
                      </a:lnTo>
                      <a:lnTo>
                        <a:pt x="76" y="73"/>
                      </a:lnTo>
                      <a:lnTo>
                        <a:pt x="69" y="125"/>
                      </a:lnTo>
                      <a:lnTo>
                        <a:pt x="65" y="196"/>
                      </a:lnTo>
                      <a:lnTo>
                        <a:pt x="67" y="291"/>
                      </a:lnTo>
                      <a:lnTo>
                        <a:pt x="77" y="411"/>
                      </a:lnTo>
                      <a:lnTo>
                        <a:pt x="19" y="411"/>
                      </a:lnTo>
                      <a:lnTo>
                        <a:pt x="17" y="399"/>
                      </a:lnTo>
                      <a:lnTo>
                        <a:pt x="11" y="365"/>
                      </a:lnTo>
                      <a:lnTo>
                        <a:pt x="6" y="316"/>
                      </a:lnTo>
                      <a:lnTo>
                        <a:pt x="2" y="255"/>
                      </a:lnTo>
                      <a:lnTo>
                        <a:pt x="0" y="188"/>
                      </a:lnTo>
                      <a:lnTo>
                        <a:pt x="4" y="120"/>
                      </a:lnTo>
                      <a:lnTo>
                        <a:pt x="15" y="55"/>
                      </a:lnTo>
                      <a:lnTo>
                        <a:pt x="3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8" name="Freeform 54"/>
                <p:cNvSpPr>
                  <a:spLocks/>
                </p:cNvSpPr>
                <p:nvPr/>
              </p:nvSpPr>
              <p:spPr bwMode="auto">
                <a:xfrm>
                  <a:off x="7240" y="13752"/>
                  <a:ext cx="76" cy="302"/>
                </a:xfrm>
                <a:custGeom>
                  <a:avLst/>
                  <a:gdLst>
                    <a:gd name="T0" fmla="*/ 76 w 76"/>
                    <a:gd name="T1" fmla="*/ 2 h 302"/>
                    <a:gd name="T2" fmla="*/ 74 w 76"/>
                    <a:gd name="T3" fmla="*/ 4 h 302"/>
                    <a:gd name="T4" fmla="*/ 70 w 76"/>
                    <a:gd name="T5" fmla="*/ 12 h 302"/>
                    <a:gd name="T6" fmla="*/ 62 w 76"/>
                    <a:gd name="T7" fmla="*/ 28 h 302"/>
                    <a:gd name="T8" fmla="*/ 56 w 76"/>
                    <a:gd name="T9" fmla="*/ 53 h 302"/>
                    <a:gd name="T10" fmla="*/ 51 w 76"/>
                    <a:gd name="T11" fmla="*/ 92 h 302"/>
                    <a:gd name="T12" fmla="*/ 49 w 76"/>
                    <a:gd name="T13" fmla="*/ 145 h 302"/>
                    <a:gd name="T14" fmla="*/ 50 w 76"/>
                    <a:gd name="T15" fmla="*/ 214 h 302"/>
                    <a:gd name="T16" fmla="*/ 57 w 76"/>
                    <a:gd name="T17" fmla="*/ 302 h 302"/>
                    <a:gd name="T18" fmla="*/ 14 w 76"/>
                    <a:gd name="T19" fmla="*/ 302 h 302"/>
                    <a:gd name="T20" fmla="*/ 13 w 76"/>
                    <a:gd name="T21" fmla="*/ 294 h 302"/>
                    <a:gd name="T22" fmla="*/ 9 w 76"/>
                    <a:gd name="T23" fmla="*/ 269 h 302"/>
                    <a:gd name="T24" fmla="*/ 4 w 76"/>
                    <a:gd name="T25" fmla="*/ 232 h 302"/>
                    <a:gd name="T26" fmla="*/ 1 w 76"/>
                    <a:gd name="T27" fmla="*/ 188 h 302"/>
                    <a:gd name="T28" fmla="*/ 0 w 76"/>
                    <a:gd name="T29" fmla="*/ 138 h 302"/>
                    <a:gd name="T30" fmla="*/ 2 w 76"/>
                    <a:gd name="T31" fmla="*/ 89 h 302"/>
                    <a:gd name="T32" fmla="*/ 10 w 76"/>
                    <a:gd name="T33" fmla="*/ 41 h 302"/>
                    <a:gd name="T34" fmla="*/ 25 w 76"/>
                    <a:gd name="T35" fmla="*/ 0 h 302"/>
                    <a:gd name="T36" fmla="*/ 76 w 76"/>
                    <a:gd name="T37" fmla="*/ 2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302"/>
                    <a:gd name="T59" fmla="*/ 76 w 76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302">
                      <a:moveTo>
                        <a:pt x="76" y="2"/>
                      </a:moveTo>
                      <a:lnTo>
                        <a:pt x="74" y="4"/>
                      </a:lnTo>
                      <a:lnTo>
                        <a:pt x="70" y="12"/>
                      </a:lnTo>
                      <a:lnTo>
                        <a:pt x="62" y="28"/>
                      </a:lnTo>
                      <a:lnTo>
                        <a:pt x="56" y="53"/>
                      </a:lnTo>
                      <a:lnTo>
                        <a:pt x="51" y="92"/>
                      </a:lnTo>
                      <a:lnTo>
                        <a:pt x="49" y="145"/>
                      </a:lnTo>
                      <a:lnTo>
                        <a:pt x="50" y="214"/>
                      </a:lnTo>
                      <a:lnTo>
                        <a:pt x="57" y="302"/>
                      </a:lnTo>
                      <a:lnTo>
                        <a:pt x="14" y="302"/>
                      </a:lnTo>
                      <a:lnTo>
                        <a:pt x="13" y="294"/>
                      </a:lnTo>
                      <a:lnTo>
                        <a:pt x="9" y="269"/>
                      </a:lnTo>
                      <a:lnTo>
                        <a:pt x="4" y="232"/>
                      </a:lnTo>
                      <a:lnTo>
                        <a:pt x="1" y="188"/>
                      </a:lnTo>
                      <a:lnTo>
                        <a:pt x="0" y="138"/>
                      </a:lnTo>
                      <a:lnTo>
                        <a:pt x="2" y="89"/>
                      </a:lnTo>
                      <a:lnTo>
                        <a:pt x="10" y="41"/>
                      </a:lnTo>
                      <a:lnTo>
                        <a:pt x="25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9" name="Rectangle 55"/>
                <p:cNvSpPr>
                  <a:spLocks noChangeArrowheads="1"/>
                </p:cNvSpPr>
                <p:nvPr/>
              </p:nvSpPr>
              <p:spPr bwMode="auto">
                <a:xfrm>
                  <a:off x="6241" y="13678"/>
                  <a:ext cx="23" cy="9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0" name="Freeform 56"/>
                <p:cNvSpPr>
                  <a:spLocks/>
                </p:cNvSpPr>
                <p:nvPr/>
              </p:nvSpPr>
              <p:spPr bwMode="auto">
                <a:xfrm>
                  <a:off x="6579" y="13664"/>
                  <a:ext cx="375" cy="440"/>
                </a:xfrm>
                <a:custGeom>
                  <a:avLst/>
                  <a:gdLst>
                    <a:gd name="T0" fmla="*/ 35 w 375"/>
                    <a:gd name="T1" fmla="*/ 41 h 440"/>
                    <a:gd name="T2" fmla="*/ 32 w 375"/>
                    <a:gd name="T3" fmla="*/ 49 h 440"/>
                    <a:gd name="T4" fmla="*/ 25 w 375"/>
                    <a:gd name="T5" fmla="*/ 74 h 440"/>
                    <a:gd name="T6" fmla="*/ 17 w 375"/>
                    <a:gd name="T7" fmla="*/ 112 h 440"/>
                    <a:gd name="T8" fmla="*/ 8 w 375"/>
                    <a:gd name="T9" fmla="*/ 163 h 440"/>
                    <a:gd name="T10" fmla="*/ 2 w 375"/>
                    <a:gd name="T11" fmla="*/ 223 h 440"/>
                    <a:gd name="T12" fmla="*/ 0 w 375"/>
                    <a:gd name="T13" fmla="*/ 290 h 440"/>
                    <a:gd name="T14" fmla="*/ 7 w 375"/>
                    <a:gd name="T15" fmla="*/ 363 h 440"/>
                    <a:gd name="T16" fmla="*/ 23 w 375"/>
                    <a:gd name="T17" fmla="*/ 440 h 440"/>
                    <a:gd name="T18" fmla="*/ 23 w 375"/>
                    <a:gd name="T19" fmla="*/ 437 h 440"/>
                    <a:gd name="T20" fmla="*/ 23 w 375"/>
                    <a:gd name="T21" fmla="*/ 427 h 440"/>
                    <a:gd name="T22" fmla="*/ 23 w 375"/>
                    <a:gd name="T23" fmla="*/ 411 h 440"/>
                    <a:gd name="T24" fmla="*/ 23 w 375"/>
                    <a:gd name="T25" fmla="*/ 391 h 440"/>
                    <a:gd name="T26" fmla="*/ 25 w 375"/>
                    <a:gd name="T27" fmla="*/ 367 h 440"/>
                    <a:gd name="T28" fmla="*/ 28 w 375"/>
                    <a:gd name="T29" fmla="*/ 341 h 440"/>
                    <a:gd name="T30" fmla="*/ 33 w 375"/>
                    <a:gd name="T31" fmla="*/ 312 h 440"/>
                    <a:gd name="T32" fmla="*/ 39 w 375"/>
                    <a:gd name="T33" fmla="*/ 281 h 440"/>
                    <a:gd name="T34" fmla="*/ 49 w 375"/>
                    <a:gd name="T35" fmla="*/ 251 h 440"/>
                    <a:gd name="T36" fmla="*/ 61 w 375"/>
                    <a:gd name="T37" fmla="*/ 222 h 440"/>
                    <a:gd name="T38" fmla="*/ 75 w 375"/>
                    <a:gd name="T39" fmla="*/ 194 h 440"/>
                    <a:gd name="T40" fmla="*/ 93 w 375"/>
                    <a:gd name="T41" fmla="*/ 168 h 440"/>
                    <a:gd name="T42" fmla="*/ 116 w 375"/>
                    <a:gd name="T43" fmla="*/ 145 h 440"/>
                    <a:gd name="T44" fmla="*/ 141 w 375"/>
                    <a:gd name="T45" fmla="*/ 127 h 440"/>
                    <a:gd name="T46" fmla="*/ 173 w 375"/>
                    <a:gd name="T47" fmla="*/ 114 h 440"/>
                    <a:gd name="T48" fmla="*/ 208 w 375"/>
                    <a:gd name="T49" fmla="*/ 106 h 440"/>
                    <a:gd name="T50" fmla="*/ 210 w 375"/>
                    <a:gd name="T51" fmla="*/ 104 h 440"/>
                    <a:gd name="T52" fmla="*/ 217 w 375"/>
                    <a:gd name="T53" fmla="*/ 100 h 440"/>
                    <a:gd name="T54" fmla="*/ 227 w 375"/>
                    <a:gd name="T55" fmla="*/ 92 h 440"/>
                    <a:gd name="T56" fmla="*/ 245 w 375"/>
                    <a:gd name="T57" fmla="*/ 82 h 440"/>
                    <a:gd name="T58" fmla="*/ 267 w 375"/>
                    <a:gd name="T59" fmla="*/ 69 h 440"/>
                    <a:gd name="T60" fmla="*/ 296 w 375"/>
                    <a:gd name="T61" fmla="*/ 54 h 440"/>
                    <a:gd name="T62" fmla="*/ 332 w 375"/>
                    <a:gd name="T63" fmla="*/ 36 h 440"/>
                    <a:gd name="T64" fmla="*/ 375 w 375"/>
                    <a:gd name="T65" fmla="*/ 17 h 440"/>
                    <a:gd name="T66" fmla="*/ 373 w 375"/>
                    <a:gd name="T67" fmla="*/ 16 h 440"/>
                    <a:gd name="T68" fmla="*/ 366 w 375"/>
                    <a:gd name="T69" fmla="*/ 15 h 440"/>
                    <a:gd name="T70" fmla="*/ 357 w 375"/>
                    <a:gd name="T71" fmla="*/ 13 h 440"/>
                    <a:gd name="T72" fmla="*/ 343 w 375"/>
                    <a:gd name="T73" fmla="*/ 10 h 440"/>
                    <a:gd name="T74" fmla="*/ 326 w 375"/>
                    <a:gd name="T75" fmla="*/ 7 h 440"/>
                    <a:gd name="T76" fmla="*/ 307 w 375"/>
                    <a:gd name="T77" fmla="*/ 5 h 440"/>
                    <a:gd name="T78" fmla="*/ 285 w 375"/>
                    <a:gd name="T79" fmla="*/ 3 h 440"/>
                    <a:gd name="T80" fmla="*/ 261 w 375"/>
                    <a:gd name="T81" fmla="*/ 1 h 440"/>
                    <a:gd name="T82" fmla="*/ 235 w 375"/>
                    <a:gd name="T83" fmla="*/ 0 h 440"/>
                    <a:gd name="T84" fmla="*/ 208 w 375"/>
                    <a:gd name="T85" fmla="*/ 1 h 440"/>
                    <a:gd name="T86" fmla="*/ 180 w 375"/>
                    <a:gd name="T87" fmla="*/ 2 h 440"/>
                    <a:gd name="T88" fmla="*/ 151 w 375"/>
                    <a:gd name="T89" fmla="*/ 5 h 440"/>
                    <a:gd name="T90" fmla="*/ 122 w 375"/>
                    <a:gd name="T91" fmla="*/ 10 h 440"/>
                    <a:gd name="T92" fmla="*/ 92 w 375"/>
                    <a:gd name="T93" fmla="*/ 18 h 440"/>
                    <a:gd name="T94" fmla="*/ 63 w 375"/>
                    <a:gd name="T95" fmla="*/ 28 h 440"/>
                    <a:gd name="T96" fmla="*/ 35 w 375"/>
                    <a:gd name="T97" fmla="*/ 41 h 4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5"/>
                    <a:gd name="T148" fmla="*/ 0 h 440"/>
                    <a:gd name="T149" fmla="*/ 375 w 375"/>
                    <a:gd name="T150" fmla="*/ 440 h 4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5" h="440">
                      <a:moveTo>
                        <a:pt x="35" y="41"/>
                      </a:moveTo>
                      <a:lnTo>
                        <a:pt x="32" y="49"/>
                      </a:lnTo>
                      <a:lnTo>
                        <a:pt x="25" y="74"/>
                      </a:lnTo>
                      <a:lnTo>
                        <a:pt x="17" y="112"/>
                      </a:lnTo>
                      <a:lnTo>
                        <a:pt x="8" y="163"/>
                      </a:lnTo>
                      <a:lnTo>
                        <a:pt x="2" y="223"/>
                      </a:lnTo>
                      <a:lnTo>
                        <a:pt x="0" y="290"/>
                      </a:lnTo>
                      <a:lnTo>
                        <a:pt x="7" y="363"/>
                      </a:lnTo>
                      <a:lnTo>
                        <a:pt x="23" y="440"/>
                      </a:lnTo>
                      <a:lnTo>
                        <a:pt x="23" y="437"/>
                      </a:lnTo>
                      <a:lnTo>
                        <a:pt x="23" y="427"/>
                      </a:lnTo>
                      <a:lnTo>
                        <a:pt x="23" y="411"/>
                      </a:lnTo>
                      <a:lnTo>
                        <a:pt x="23" y="391"/>
                      </a:lnTo>
                      <a:lnTo>
                        <a:pt x="25" y="367"/>
                      </a:lnTo>
                      <a:lnTo>
                        <a:pt x="28" y="341"/>
                      </a:lnTo>
                      <a:lnTo>
                        <a:pt x="33" y="312"/>
                      </a:lnTo>
                      <a:lnTo>
                        <a:pt x="39" y="281"/>
                      </a:lnTo>
                      <a:lnTo>
                        <a:pt x="49" y="251"/>
                      </a:lnTo>
                      <a:lnTo>
                        <a:pt x="61" y="222"/>
                      </a:lnTo>
                      <a:lnTo>
                        <a:pt x="75" y="194"/>
                      </a:lnTo>
                      <a:lnTo>
                        <a:pt x="93" y="168"/>
                      </a:lnTo>
                      <a:lnTo>
                        <a:pt x="116" y="145"/>
                      </a:lnTo>
                      <a:lnTo>
                        <a:pt x="141" y="127"/>
                      </a:lnTo>
                      <a:lnTo>
                        <a:pt x="173" y="114"/>
                      </a:lnTo>
                      <a:lnTo>
                        <a:pt x="208" y="106"/>
                      </a:lnTo>
                      <a:lnTo>
                        <a:pt x="210" y="104"/>
                      </a:lnTo>
                      <a:lnTo>
                        <a:pt x="217" y="100"/>
                      </a:lnTo>
                      <a:lnTo>
                        <a:pt x="227" y="92"/>
                      </a:lnTo>
                      <a:lnTo>
                        <a:pt x="245" y="82"/>
                      </a:lnTo>
                      <a:lnTo>
                        <a:pt x="267" y="69"/>
                      </a:lnTo>
                      <a:lnTo>
                        <a:pt x="296" y="54"/>
                      </a:lnTo>
                      <a:lnTo>
                        <a:pt x="332" y="36"/>
                      </a:lnTo>
                      <a:lnTo>
                        <a:pt x="375" y="17"/>
                      </a:lnTo>
                      <a:lnTo>
                        <a:pt x="373" y="16"/>
                      </a:lnTo>
                      <a:lnTo>
                        <a:pt x="366" y="15"/>
                      </a:lnTo>
                      <a:lnTo>
                        <a:pt x="357" y="13"/>
                      </a:lnTo>
                      <a:lnTo>
                        <a:pt x="343" y="10"/>
                      </a:lnTo>
                      <a:lnTo>
                        <a:pt x="326" y="7"/>
                      </a:lnTo>
                      <a:lnTo>
                        <a:pt x="307" y="5"/>
                      </a:lnTo>
                      <a:lnTo>
                        <a:pt x="285" y="3"/>
                      </a:lnTo>
                      <a:lnTo>
                        <a:pt x="261" y="1"/>
                      </a:lnTo>
                      <a:lnTo>
                        <a:pt x="235" y="0"/>
                      </a:lnTo>
                      <a:lnTo>
                        <a:pt x="208" y="1"/>
                      </a:lnTo>
                      <a:lnTo>
                        <a:pt x="180" y="2"/>
                      </a:lnTo>
                      <a:lnTo>
                        <a:pt x="151" y="5"/>
                      </a:lnTo>
                      <a:lnTo>
                        <a:pt x="122" y="10"/>
                      </a:lnTo>
                      <a:lnTo>
                        <a:pt x="92" y="18"/>
                      </a:lnTo>
                      <a:lnTo>
                        <a:pt x="63" y="28"/>
                      </a:lnTo>
                      <a:lnTo>
                        <a:pt x="35" y="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1" name="Freeform 57"/>
                <p:cNvSpPr>
                  <a:spLocks/>
                </p:cNvSpPr>
                <p:nvPr/>
              </p:nvSpPr>
              <p:spPr bwMode="auto">
                <a:xfrm>
                  <a:off x="6061" y="13991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8 h 83"/>
                    <a:gd name="T6" fmla="*/ 5 w 305"/>
                    <a:gd name="T7" fmla="*/ 44 h 83"/>
                    <a:gd name="T8" fmla="*/ 11 w 305"/>
                    <a:gd name="T9" fmla="*/ 37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8 h 83"/>
                    <a:gd name="T16" fmla="*/ 54 w 305"/>
                    <a:gd name="T17" fmla="*/ 12 h 83"/>
                    <a:gd name="T18" fmla="*/ 72 w 305"/>
                    <a:gd name="T19" fmla="*/ 6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7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6 h 83"/>
                    <a:gd name="T38" fmla="*/ 289 w 305"/>
                    <a:gd name="T39" fmla="*/ 44 h 83"/>
                    <a:gd name="T40" fmla="*/ 277 w 305"/>
                    <a:gd name="T41" fmla="*/ 41 h 83"/>
                    <a:gd name="T42" fmla="*/ 262 w 305"/>
                    <a:gd name="T43" fmla="*/ 36 h 83"/>
                    <a:gd name="T44" fmla="*/ 244 w 305"/>
                    <a:gd name="T45" fmla="*/ 32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1 h 83"/>
                    <a:gd name="T56" fmla="*/ 101 w 305"/>
                    <a:gd name="T57" fmla="*/ 23 h 83"/>
                    <a:gd name="T58" fmla="*/ 77 w 305"/>
                    <a:gd name="T59" fmla="*/ 29 h 83"/>
                    <a:gd name="T60" fmla="*/ 55 w 305"/>
                    <a:gd name="T61" fmla="*/ 37 h 83"/>
                    <a:gd name="T62" fmla="*/ 33 w 305"/>
                    <a:gd name="T63" fmla="*/ 48 h 83"/>
                    <a:gd name="T64" fmla="*/ 15 w 305"/>
                    <a:gd name="T65" fmla="*/ 63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5" y="44"/>
                      </a:lnTo>
                      <a:lnTo>
                        <a:pt x="11" y="37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8"/>
                      </a:lnTo>
                      <a:lnTo>
                        <a:pt x="54" y="12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7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6"/>
                      </a:lnTo>
                      <a:lnTo>
                        <a:pt x="289" y="44"/>
                      </a:lnTo>
                      <a:lnTo>
                        <a:pt x="277" y="41"/>
                      </a:lnTo>
                      <a:lnTo>
                        <a:pt x="262" y="36"/>
                      </a:lnTo>
                      <a:lnTo>
                        <a:pt x="244" y="32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1"/>
                      </a:lnTo>
                      <a:lnTo>
                        <a:pt x="101" y="23"/>
                      </a:lnTo>
                      <a:lnTo>
                        <a:pt x="77" y="29"/>
                      </a:lnTo>
                      <a:lnTo>
                        <a:pt x="55" y="37"/>
                      </a:lnTo>
                      <a:lnTo>
                        <a:pt x="33" y="48"/>
                      </a:lnTo>
                      <a:lnTo>
                        <a:pt x="15" y="63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2" name="Freeform 58"/>
                <p:cNvSpPr>
                  <a:spLocks/>
                </p:cNvSpPr>
                <p:nvPr/>
              </p:nvSpPr>
              <p:spPr bwMode="auto">
                <a:xfrm>
                  <a:off x="6061" y="13793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9 h 83"/>
                    <a:gd name="T6" fmla="*/ 5 w 305"/>
                    <a:gd name="T7" fmla="*/ 44 h 83"/>
                    <a:gd name="T8" fmla="*/ 11 w 305"/>
                    <a:gd name="T9" fmla="*/ 38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7 h 83"/>
                    <a:gd name="T16" fmla="*/ 54 w 305"/>
                    <a:gd name="T17" fmla="*/ 12 h 83"/>
                    <a:gd name="T18" fmla="*/ 72 w 305"/>
                    <a:gd name="T19" fmla="*/ 7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8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5 h 83"/>
                    <a:gd name="T38" fmla="*/ 289 w 305"/>
                    <a:gd name="T39" fmla="*/ 43 h 83"/>
                    <a:gd name="T40" fmla="*/ 277 w 305"/>
                    <a:gd name="T41" fmla="*/ 40 h 83"/>
                    <a:gd name="T42" fmla="*/ 262 w 305"/>
                    <a:gd name="T43" fmla="*/ 36 h 83"/>
                    <a:gd name="T44" fmla="*/ 244 w 305"/>
                    <a:gd name="T45" fmla="*/ 33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2 h 83"/>
                    <a:gd name="T56" fmla="*/ 101 w 305"/>
                    <a:gd name="T57" fmla="*/ 24 h 83"/>
                    <a:gd name="T58" fmla="*/ 77 w 305"/>
                    <a:gd name="T59" fmla="*/ 29 h 83"/>
                    <a:gd name="T60" fmla="*/ 55 w 305"/>
                    <a:gd name="T61" fmla="*/ 38 h 83"/>
                    <a:gd name="T62" fmla="*/ 33 w 305"/>
                    <a:gd name="T63" fmla="*/ 49 h 83"/>
                    <a:gd name="T64" fmla="*/ 15 w 305"/>
                    <a:gd name="T65" fmla="*/ 64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5" y="44"/>
                      </a:lnTo>
                      <a:lnTo>
                        <a:pt x="11" y="38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7"/>
                      </a:lnTo>
                      <a:lnTo>
                        <a:pt x="54" y="12"/>
                      </a:lnTo>
                      <a:lnTo>
                        <a:pt x="72" y="7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8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5"/>
                      </a:lnTo>
                      <a:lnTo>
                        <a:pt x="289" y="43"/>
                      </a:lnTo>
                      <a:lnTo>
                        <a:pt x="277" y="40"/>
                      </a:lnTo>
                      <a:lnTo>
                        <a:pt x="262" y="36"/>
                      </a:lnTo>
                      <a:lnTo>
                        <a:pt x="244" y="33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2"/>
                      </a:lnTo>
                      <a:lnTo>
                        <a:pt x="101" y="24"/>
                      </a:lnTo>
                      <a:lnTo>
                        <a:pt x="77" y="29"/>
                      </a:lnTo>
                      <a:lnTo>
                        <a:pt x="55" y="38"/>
                      </a:lnTo>
                      <a:lnTo>
                        <a:pt x="33" y="49"/>
                      </a:lnTo>
                      <a:lnTo>
                        <a:pt x="15" y="64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3" name="Freeform 59"/>
                <p:cNvSpPr>
                  <a:spLocks/>
                </p:cNvSpPr>
                <p:nvPr/>
              </p:nvSpPr>
              <p:spPr bwMode="auto">
                <a:xfrm>
                  <a:off x="6348" y="13696"/>
                  <a:ext cx="496" cy="917"/>
                </a:xfrm>
                <a:custGeom>
                  <a:avLst/>
                  <a:gdLst>
                    <a:gd name="T0" fmla="*/ 0 w 496"/>
                    <a:gd name="T1" fmla="*/ 0 h 917"/>
                    <a:gd name="T2" fmla="*/ 0 w 496"/>
                    <a:gd name="T3" fmla="*/ 886 h 917"/>
                    <a:gd name="T4" fmla="*/ 150 w 496"/>
                    <a:gd name="T5" fmla="*/ 917 h 917"/>
                    <a:gd name="T6" fmla="*/ 143 w 496"/>
                    <a:gd name="T7" fmla="*/ 797 h 917"/>
                    <a:gd name="T8" fmla="*/ 496 w 496"/>
                    <a:gd name="T9" fmla="*/ 851 h 917"/>
                    <a:gd name="T10" fmla="*/ 490 w 496"/>
                    <a:gd name="T11" fmla="*/ 803 h 917"/>
                    <a:gd name="T12" fmla="*/ 245 w 496"/>
                    <a:gd name="T13" fmla="*/ 773 h 917"/>
                    <a:gd name="T14" fmla="*/ 239 w 496"/>
                    <a:gd name="T15" fmla="*/ 670 h 917"/>
                    <a:gd name="T16" fmla="*/ 72 w 496"/>
                    <a:gd name="T17" fmla="*/ 670 h 917"/>
                    <a:gd name="T18" fmla="*/ 68 w 496"/>
                    <a:gd name="T19" fmla="*/ 657 h 917"/>
                    <a:gd name="T20" fmla="*/ 56 w 496"/>
                    <a:gd name="T21" fmla="*/ 620 h 917"/>
                    <a:gd name="T22" fmla="*/ 41 w 496"/>
                    <a:gd name="T23" fmla="*/ 559 h 917"/>
                    <a:gd name="T24" fmla="*/ 26 w 496"/>
                    <a:gd name="T25" fmla="*/ 480 h 917"/>
                    <a:gd name="T26" fmla="*/ 15 w 496"/>
                    <a:gd name="T27" fmla="*/ 385 h 917"/>
                    <a:gd name="T28" fmla="*/ 11 w 496"/>
                    <a:gd name="T29" fmla="*/ 276 h 917"/>
                    <a:gd name="T30" fmla="*/ 20 w 496"/>
                    <a:gd name="T31" fmla="*/ 158 h 917"/>
                    <a:gd name="T32" fmla="*/ 42 w 496"/>
                    <a:gd name="T33" fmla="*/ 30 h 917"/>
                    <a:gd name="T34" fmla="*/ 0 w 496"/>
                    <a:gd name="T35" fmla="*/ 0 h 9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6"/>
                    <a:gd name="T55" fmla="*/ 0 h 917"/>
                    <a:gd name="T56" fmla="*/ 496 w 496"/>
                    <a:gd name="T57" fmla="*/ 917 h 9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6" h="917">
                      <a:moveTo>
                        <a:pt x="0" y="0"/>
                      </a:moveTo>
                      <a:lnTo>
                        <a:pt x="0" y="886"/>
                      </a:lnTo>
                      <a:lnTo>
                        <a:pt x="150" y="917"/>
                      </a:lnTo>
                      <a:lnTo>
                        <a:pt x="143" y="797"/>
                      </a:lnTo>
                      <a:lnTo>
                        <a:pt x="496" y="851"/>
                      </a:lnTo>
                      <a:lnTo>
                        <a:pt x="490" y="803"/>
                      </a:lnTo>
                      <a:lnTo>
                        <a:pt x="245" y="773"/>
                      </a:lnTo>
                      <a:lnTo>
                        <a:pt x="239" y="670"/>
                      </a:lnTo>
                      <a:lnTo>
                        <a:pt x="72" y="670"/>
                      </a:lnTo>
                      <a:lnTo>
                        <a:pt x="68" y="657"/>
                      </a:lnTo>
                      <a:lnTo>
                        <a:pt x="56" y="620"/>
                      </a:lnTo>
                      <a:lnTo>
                        <a:pt x="41" y="559"/>
                      </a:lnTo>
                      <a:lnTo>
                        <a:pt x="26" y="480"/>
                      </a:lnTo>
                      <a:lnTo>
                        <a:pt x="15" y="385"/>
                      </a:lnTo>
                      <a:lnTo>
                        <a:pt x="11" y="276"/>
                      </a:lnTo>
                      <a:lnTo>
                        <a:pt x="20" y="158"/>
                      </a:lnTo>
                      <a:lnTo>
                        <a:pt x="4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4" name="Freeform 60"/>
                <p:cNvSpPr>
                  <a:spLocks/>
                </p:cNvSpPr>
                <p:nvPr/>
              </p:nvSpPr>
              <p:spPr bwMode="auto">
                <a:xfrm>
                  <a:off x="6593" y="13487"/>
                  <a:ext cx="638" cy="125"/>
                </a:xfrm>
                <a:custGeom>
                  <a:avLst/>
                  <a:gdLst>
                    <a:gd name="T0" fmla="*/ 0 w 638"/>
                    <a:gd name="T1" fmla="*/ 125 h 125"/>
                    <a:gd name="T2" fmla="*/ 4 w 638"/>
                    <a:gd name="T3" fmla="*/ 124 h 125"/>
                    <a:gd name="T4" fmla="*/ 14 w 638"/>
                    <a:gd name="T5" fmla="*/ 119 h 125"/>
                    <a:gd name="T6" fmla="*/ 31 w 638"/>
                    <a:gd name="T7" fmla="*/ 114 h 125"/>
                    <a:gd name="T8" fmla="*/ 53 w 638"/>
                    <a:gd name="T9" fmla="*/ 106 h 125"/>
                    <a:gd name="T10" fmla="*/ 81 w 638"/>
                    <a:gd name="T11" fmla="*/ 98 h 125"/>
                    <a:gd name="T12" fmla="*/ 113 w 638"/>
                    <a:gd name="T13" fmla="*/ 89 h 125"/>
                    <a:gd name="T14" fmla="*/ 151 w 638"/>
                    <a:gd name="T15" fmla="*/ 81 h 125"/>
                    <a:gd name="T16" fmla="*/ 192 w 638"/>
                    <a:gd name="T17" fmla="*/ 73 h 125"/>
                    <a:gd name="T18" fmla="*/ 237 w 638"/>
                    <a:gd name="T19" fmla="*/ 65 h 125"/>
                    <a:gd name="T20" fmla="*/ 286 w 638"/>
                    <a:gd name="T21" fmla="*/ 60 h 125"/>
                    <a:gd name="T22" fmla="*/ 337 w 638"/>
                    <a:gd name="T23" fmla="*/ 56 h 125"/>
                    <a:gd name="T24" fmla="*/ 390 w 638"/>
                    <a:gd name="T25" fmla="*/ 55 h 125"/>
                    <a:gd name="T26" fmla="*/ 446 w 638"/>
                    <a:gd name="T27" fmla="*/ 56 h 125"/>
                    <a:gd name="T28" fmla="*/ 503 w 638"/>
                    <a:gd name="T29" fmla="*/ 61 h 125"/>
                    <a:gd name="T30" fmla="*/ 561 w 638"/>
                    <a:gd name="T31" fmla="*/ 70 h 125"/>
                    <a:gd name="T32" fmla="*/ 620 w 638"/>
                    <a:gd name="T33" fmla="*/ 83 h 125"/>
                    <a:gd name="T34" fmla="*/ 638 w 638"/>
                    <a:gd name="T35" fmla="*/ 0 h 125"/>
                    <a:gd name="T36" fmla="*/ 634 w 638"/>
                    <a:gd name="T37" fmla="*/ 0 h 125"/>
                    <a:gd name="T38" fmla="*/ 620 w 638"/>
                    <a:gd name="T39" fmla="*/ 0 h 125"/>
                    <a:gd name="T40" fmla="*/ 599 w 638"/>
                    <a:gd name="T41" fmla="*/ 0 h 125"/>
                    <a:gd name="T42" fmla="*/ 571 w 638"/>
                    <a:gd name="T43" fmla="*/ 1 h 125"/>
                    <a:gd name="T44" fmla="*/ 536 w 638"/>
                    <a:gd name="T45" fmla="*/ 2 h 125"/>
                    <a:gd name="T46" fmla="*/ 496 w 638"/>
                    <a:gd name="T47" fmla="*/ 3 h 125"/>
                    <a:gd name="T48" fmla="*/ 452 w 638"/>
                    <a:gd name="T49" fmla="*/ 6 h 125"/>
                    <a:gd name="T50" fmla="*/ 405 w 638"/>
                    <a:gd name="T51" fmla="*/ 8 h 125"/>
                    <a:gd name="T52" fmla="*/ 354 w 638"/>
                    <a:gd name="T53" fmla="*/ 13 h 125"/>
                    <a:gd name="T54" fmla="*/ 302 w 638"/>
                    <a:gd name="T55" fmla="*/ 17 h 125"/>
                    <a:gd name="T56" fmla="*/ 249 w 638"/>
                    <a:gd name="T57" fmla="*/ 22 h 125"/>
                    <a:gd name="T58" fmla="*/ 196 w 638"/>
                    <a:gd name="T59" fmla="*/ 30 h 125"/>
                    <a:gd name="T60" fmla="*/ 144 w 638"/>
                    <a:gd name="T61" fmla="*/ 37 h 125"/>
                    <a:gd name="T62" fmla="*/ 93 w 638"/>
                    <a:gd name="T63" fmla="*/ 47 h 125"/>
                    <a:gd name="T64" fmla="*/ 45 w 638"/>
                    <a:gd name="T65" fmla="*/ 58 h 125"/>
                    <a:gd name="T66" fmla="*/ 0 w 638"/>
                    <a:gd name="T67" fmla="*/ 71 h 125"/>
                    <a:gd name="T68" fmla="*/ 0 w 638"/>
                    <a:gd name="T69" fmla="*/ 125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38"/>
                    <a:gd name="T106" fmla="*/ 0 h 125"/>
                    <a:gd name="T107" fmla="*/ 638 w 638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38" h="125">
                      <a:moveTo>
                        <a:pt x="0" y="125"/>
                      </a:moveTo>
                      <a:lnTo>
                        <a:pt x="4" y="124"/>
                      </a:lnTo>
                      <a:lnTo>
                        <a:pt x="14" y="119"/>
                      </a:lnTo>
                      <a:lnTo>
                        <a:pt x="31" y="114"/>
                      </a:lnTo>
                      <a:lnTo>
                        <a:pt x="53" y="106"/>
                      </a:lnTo>
                      <a:lnTo>
                        <a:pt x="81" y="98"/>
                      </a:lnTo>
                      <a:lnTo>
                        <a:pt x="113" y="89"/>
                      </a:lnTo>
                      <a:lnTo>
                        <a:pt x="151" y="81"/>
                      </a:lnTo>
                      <a:lnTo>
                        <a:pt x="192" y="73"/>
                      </a:lnTo>
                      <a:lnTo>
                        <a:pt x="237" y="65"/>
                      </a:lnTo>
                      <a:lnTo>
                        <a:pt x="286" y="60"/>
                      </a:lnTo>
                      <a:lnTo>
                        <a:pt x="337" y="56"/>
                      </a:lnTo>
                      <a:lnTo>
                        <a:pt x="390" y="55"/>
                      </a:lnTo>
                      <a:lnTo>
                        <a:pt x="446" y="56"/>
                      </a:lnTo>
                      <a:lnTo>
                        <a:pt x="503" y="61"/>
                      </a:lnTo>
                      <a:lnTo>
                        <a:pt x="561" y="70"/>
                      </a:lnTo>
                      <a:lnTo>
                        <a:pt x="620" y="83"/>
                      </a:lnTo>
                      <a:lnTo>
                        <a:pt x="638" y="0"/>
                      </a:lnTo>
                      <a:lnTo>
                        <a:pt x="634" y="0"/>
                      </a:lnTo>
                      <a:lnTo>
                        <a:pt x="620" y="0"/>
                      </a:lnTo>
                      <a:lnTo>
                        <a:pt x="599" y="0"/>
                      </a:lnTo>
                      <a:lnTo>
                        <a:pt x="571" y="1"/>
                      </a:lnTo>
                      <a:lnTo>
                        <a:pt x="536" y="2"/>
                      </a:lnTo>
                      <a:lnTo>
                        <a:pt x="496" y="3"/>
                      </a:lnTo>
                      <a:lnTo>
                        <a:pt x="452" y="6"/>
                      </a:lnTo>
                      <a:lnTo>
                        <a:pt x="405" y="8"/>
                      </a:lnTo>
                      <a:lnTo>
                        <a:pt x="354" y="13"/>
                      </a:lnTo>
                      <a:lnTo>
                        <a:pt x="302" y="17"/>
                      </a:lnTo>
                      <a:lnTo>
                        <a:pt x="249" y="22"/>
                      </a:lnTo>
                      <a:lnTo>
                        <a:pt x="196" y="30"/>
                      </a:lnTo>
                      <a:lnTo>
                        <a:pt x="144" y="37"/>
                      </a:lnTo>
                      <a:lnTo>
                        <a:pt x="93" y="47"/>
                      </a:lnTo>
                      <a:lnTo>
                        <a:pt x="45" y="58"/>
                      </a:lnTo>
                      <a:lnTo>
                        <a:pt x="0" y="71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5" name="Freeform 61"/>
                <p:cNvSpPr>
                  <a:spLocks/>
                </p:cNvSpPr>
                <p:nvPr/>
              </p:nvSpPr>
              <p:spPr bwMode="auto">
                <a:xfrm>
                  <a:off x="6217" y="14634"/>
                  <a:ext cx="1075" cy="356"/>
                </a:xfrm>
                <a:custGeom>
                  <a:avLst/>
                  <a:gdLst>
                    <a:gd name="T0" fmla="*/ 454 w 1075"/>
                    <a:gd name="T1" fmla="*/ 344 h 356"/>
                    <a:gd name="T2" fmla="*/ 456 w 1075"/>
                    <a:gd name="T3" fmla="*/ 343 h 356"/>
                    <a:gd name="T4" fmla="*/ 463 w 1075"/>
                    <a:gd name="T5" fmla="*/ 341 h 356"/>
                    <a:gd name="T6" fmla="*/ 472 w 1075"/>
                    <a:gd name="T7" fmla="*/ 337 h 356"/>
                    <a:gd name="T8" fmla="*/ 485 w 1075"/>
                    <a:gd name="T9" fmla="*/ 332 h 356"/>
                    <a:gd name="T10" fmla="*/ 501 w 1075"/>
                    <a:gd name="T11" fmla="*/ 325 h 356"/>
                    <a:gd name="T12" fmla="*/ 518 w 1075"/>
                    <a:gd name="T13" fmla="*/ 317 h 356"/>
                    <a:gd name="T14" fmla="*/ 538 w 1075"/>
                    <a:gd name="T15" fmla="*/ 308 h 356"/>
                    <a:gd name="T16" fmla="*/ 558 w 1075"/>
                    <a:gd name="T17" fmla="*/ 298 h 356"/>
                    <a:gd name="T18" fmla="*/ 580 w 1075"/>
                    <a:gd name="T19" fmla="*/ 287 h 356"/>
                    <a:gd name="T20" fmla="*/ 600 w 1075"/>
                    <a:gd name="T21" fmla="*/ 274 h 356"/>
                    <a:gd name="T22" fmla="*/ 621 w 1075"/>
                    <a:gd name="T23" fmla="*/ 262 h 356"/>
                    <a:gd name="T24" fmla="*/ 640 w 1075"/>
                    <a:gd name="T25" fmla="*/ 248 h 356"/>
                    <a:gd name="T26" fmla="*/ 658 w 1075"/>
                    <a:gd name="T27" fmla="*/ 234 h 356"/>
                    <a:gd name="T28" fmla="*/ 674 w 1075"/>
                    <a:gd name="T29" fmla="*/ 219 h 356"/>
                    <a:gd name="T30" fmla="*/ 688 w 1075"/>
                    <a:gd name="T31" fmla="*/ 204 h 356"/>
                    <a:gd name="T32" fmla="*/ 699 w 1075"/>
                    <a:gd name="T33" fmla="*/ 189 h 356"/>
                    <a:gd name="T34" fmla="*/ 0 w 1075"/>
                    <a:gd name="T35" fmla="*/ 18 h 356"/>
                    <a:gd name="T36" fmla="*/ 54 w 1075"/>
                    <a:gd name="T37" fmla="*/ 0 h 356"/>
                    <a:gd name="T38" fmla="*/ 1075 w 1075"/>
                    <a:gd name="T39" fmla="*/ 251 h 356"/>
                    <a:gd name="T40" fmla="*/ 1033 w 1075"/>
                    <a:gd name="T41" fmla="*/ 274 h 356"/>
                    <a:gd name="T42" fmla="*/ 738 w 1075"/>
                    <a:gd name="T43" fmla="*/ 199 h 356"/>
                    <a:gd name="T44" fmla="*/ 737 w 1075"/>
                    <a:gd name="T45" fmla="*/ 200 h 356"/>
                    <a:gd name="T46" fmla="*/ 735 w 1075"/>
                    <a:gd name="T47" fmla="*/ 203 h 356"/>
                    <a:gd name="T48" fmla="*/ 730 w 1075"/>
                    <a:gd name="T49" fmla="*/ 207 h 356"/>
                    <a:gd name="T50" fmla="*/ 724 w 1075"/>
                    <a:gd name="T51" fmla="*/ 214 h 356"/>
                    <a:gd name="T52" fmla="*/ 716 w 1075"/>
                    <a:gd name="T53" fmla="*/ 222 h 356"/>
                    <a:gd name="T54" fmla="*/ 706 w 1075"/>
                    <a:gd name="T55" fmla="*/ 231 h 356"/>
                    <a:gd name="T56" fmla="*/ 694 w 1075"/>
                    <a:gd name="T57" fmla="*/ 242 h 356"/>
                    <a:gd name="T58" fmla="*/ 679 w 1075"/>
                    <a:gd name="T59" fmla="*/ 253 h 356"/>
                    <a:gd name="T60" fmla="*/ 662 w 1075"/>
                    <a:gd name="T61" fmla="*/ 265 h 356"/>
                    <a:gd name="T62" fmla="*/ 643 w 1075"/>
                    <a:gd name="T63" fmla="*/ 278 h 356"/>
                    <a:gd name="T64" fmla="*/ 621 w 1075"/>
                    <a:gd name="T65" fmla="*/ 291 h 356"/>
                    <a:gd name="T66" fmla="*/ 597 w 1075"/>
                    <a:gd name="T67" fmla="*/ 303 h 356"/>
                    <a:gd name="T68" fmla="*/ 570 w 1075"/>
                    <a:gd name="T69" fmla="*/ 317 h 356"/>
                    <a:gd name="T70" fmla="*/ 540 w 1075"/>
                    <a:gd name="T71" fmla="*/ 330 h 356"/>
                    <a:gd name="T72" fmla="*/ 508 w 1075"/>
                    <a:gd name="T73" fmla="*/ 343 h 356"/>
                    <a:gd name="T74" fmla="*/ 472 w 1075"/>
                    <a:gd name="T75" fmla="*/ 356 h 356"/>
                    <a:gd name="T76" fmla="*/ 454 w 1075"/>
                    <a:gd name="T77" fmla="*/ 344 h 3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75"/>
                    <a:gd name="T118" fmla="*/ 0 h 356"/>
                    <a:gd name="T119" fmla="*/ 1075 w 1075"/>
                    <a:gd name="T120" fmla="*/ 356 h 3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75" h="356">
                      <a:moveTo>
                        <a:pt x="454" y="344"/>
                      </a:moveTo>
                      <a:lnTo>
                        <a:pt x="456" y="343"/>
                      </a:lnTo>
                      <a:lnTo>
                        <a:pt x="463" y="341"/>
                      </a:lnTo>
                      <a:lnTo>
                        <a:pt x="472" y="337"/>
                      </a:lnTo>
                      <a:lnTo>
                        <a:pt x="485" y="332"/>
                      </a:lnTo>
                      <a:lnTo>
                        <a:pt x="501" y="325"/>
                      </a:lnTo>
                      <a:lnTo>
                        <a:pt x="518" y="317"/>
                      </a:lnTo>
                      <a:lnTo>
                        <a:pt x="538" y="308"/>
                      </a:lnTo>
                      <a:lnTo>
                        <a:pt x="558" y="298"/>
                      </a:lnTo>
                      <a:lnTo>
                        <a:pt x="580" y="287"/>
                      </a:lnTo>
                      <a:lnTo>
                        <a:pt x="600" y="274"/>
                      </a:lnTo>
                      <a:lnTo>
                        <a:pt x="621" y="262"/>
                      </a:lnTo>
                      <a:lnTo>
                        <a:pt x="640" y="248"/>
                      </a:lnTo>
                      <a:lnTo>
                        <a:pt x="658" y="234"/>
                      </a:lnTo>
                      <a:lnTo>
                        <a:pt x="674" y="219"/>
                      </a:lnTo>
                      <a:lnTo>
                        <a:pt x="688" y="204"/>
                      </a:lnTo>
                      <a:lnTo>
                        <a:pt x="699" y="189"/>
                      </a:lnTo>
                      <a:lnTo>
                        <a:pt x="0" y="18"/>
                      </a:lnTo>
                      <a:lnTo>
                        <a:pt x="54" y="0"/>
                      </a:lnTo>
                      <a:lnTo>
                        <a:pt x="1075" y="251"/>
                      </a:lnTo>
                      <a:lnTo>
                        <a:pt x="1033" y="274"/>
                      </a:lnTo>
                      <a:lnTo>
                        <a:pt x="738" y="199"/>
                      </a:lnTo>
                      <a:lnTo>
                        <a:pt x="737" y="200"/>
                      </a:lnTo>
                      <a:lnTo>
                        <a:pt x="735" y="203"/>
                      </a:lnTo>
                      <a:lnTo>
                        <a:pt x="730" y="207"/>
                      </a:lnTo>
                      <a:lnTo>
                        <a:pt x="724" y="214"/>
                      </a:lnTo>
                      <a:lnTo>
                        <a:pt x="716" y="222"/>
                      </a:lnTo>
                      <a:lnTo>
                        <a:pt x="706" y="231"/>
                      </a:lnTo>
                      <a:lnTo>
                        <a:pt x="694" y="242"/>
                      </a:lnTo>
                      <a:lnTo>
                        <a:pt x="679" y="253"/>
                      </a:lnTo>
                      <a:lnTo>
                        <a:pt x="662" y="265"/>
                      </a:lnTo>
                      <a:lnTo>
                        <a:pt x="643" y="278"/>
                      </a:lnTo>
                      <a:lnTo>
                        <a:pt x="621" y="291"/>
                      </a:lnTo>
                      <a:lnTo>
                        <a:pt x="597" y="303"/>
                      </a:lnTo>
                      <a:lnTo>
                        <a:pt x="570" y="317"/>
                      </a:lnTo>
                      <a:lnTo>
                        <a:pt x="540" y="330"/>
                      </a:lnTo>
                      <a:lnTo>
                        <a:pt x="508" y="343"/>
                      </a:lnTo>
                      <a:lnTo>
                        <a:pt x="472" y="356"/>
                      </a:lnTo>
                      <a:lnTo>
                        <a:pt x="454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6" name="Freeform 62"/>
                <p:cNvSpPr>
                  <a:spLocks/>
                </p:cNvSpPr>
                <p:nvPr/>
              </p:nvSpPr>
              <p:spPr bwMode="auto">
                <a:xfrm>
                  <a:off x="5997" y="14727"/>
                  <a:ext cx="1095" cy="319"/>
                </a:xfrm>
                <a:custGeom>
                  <a:avLst/>
                  <a:gdLst>
                    <a:gd name="T0" fmla="*/ 0 w 1095"/>
                    <a:gd name="T1" fmla="*/ 0 h 319"/>
                    <a:gd name="T2" fmla="*/ 1071 w 1095"/>
                    <a:gd name="T3" fmla="*/ 319 h 319"/>
                    <a:gd name="T4" fmla="*/ 1095 w 1095"/>
                    <a:gd name="T5" fmla="*/ 319 h 319"/>
                    <a:gd name="T6" fmla="*/ 33 w 1095"/>
                    <a:gd name="T7" fmla="*/ 0 h 319"/>
                    <a:gd name="T8" fmla="*/ 0 w 1095"/>
                    <a:gd name="T9" fmla="*/ 0 h 3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319"/>
                    <a:gd name="T17" fmla="*/ 1095 w 1095"/>
                    <a:gd name="T18" fmla="*/ 319 h 3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319">
                      <a:moveTo>
                        <a:pt x="0" y="0"/>
                      </a:moveTo>
                      <a:lnTo>
                        <a:pt x="1071" y="319"/>
                      </a:lnTo>
                      <a:lnTo>
                        <a:pt x="1095" y="319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7" name="Freeform 63"/>
                <p:cNvSpPr>
                  <a:spLocks/>
                </p:cNvSpPr>
                <p:nvPr/>
              </p:nvSpPr>
              <p:spPr bwMode="auto">
                <a:xfrm>
                  <a:off x="6181" y="14684"/>
                  <a:ext cx="1082" cy="285"/>
                </a:xfrm>
                <a:custGeom>
                  <a:avLst/>
                  <a:gdLst>
                    <a:gd name="T0" fmla="*/ 0 w 1082"/>
                    <a:gd name="T1" fmla="*/ 1 h 285"/>
                    <a:gd name="T2" fmla="*/ 1058 w 1082"/>
                    <a:gd name="T3" fmla="*/ 285 h 285"/>
                    <a:gd name="T4" fmla="*/ 1082 w 1082"/>
                    <a:gd name="T5" fmla="*/ 284 h 285"/>
                    <a:gd name="T6" fmla="*/ 33 w 1082"/>
                    <a:gd name="T7" fmla="*/ 0 h 285"/>
                    <a:gd name="T8" fmla="*/ 0 w 1082"/>
                    <a:gd name="T9" fmla="*/ 1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2"/>
                    <a:gd name="T16" fmla="*/ 0 h 285"/>
                    <a:gd name="T17" fmla="*/ 1082 w 1082"/>
                    <a:gd name="T18" fmla="*/ 285 h 2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2" h="285">
                      <a:moveTo>
                        <a:pt x="0" y="1"/>
                      </a:moveTo>
                      <a:lnTo>
                        <a:pt x="1058" y="285"/>
                      </a:lnTo>
                      <a:lnTo>
                        <a:pt x="1082" y="284"/>
                      </a:lnTo>
                      <a:lnTo>
                        <a:pt x="3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8" name="Freeform 64"/>
                <p:cNvSpPr>
                  <a:spLocks/>
                </p:cNvSpPr>
                <p:nvPr/>
              </p:nvSpPr>
              <p:spPr bwMode="auto">
                <a:xfrm>
                  <a:off x="6093" y="14699"/>
                  <a:ext cx="1087" cy="315"/>
                </a:xfrm>
                <a:custGeom>
                  <a:avLst/>
                  <a:gdLst>
                    <a:gd name="T0" fmla="*/ 0 w 1087"/>
                    <a:gd name="T1" fmla="*/ 0 h 315"/>
                    <a:gd name="T2" fmla="*/ 1066 w 1087"/>
                    <a:gd name="T3" fmla="*/ 315 h 315"/>
                    <a:gd name="T4" fmla="*/ 1087 w 1087"/>
                    <a:gd name="T5" fmla="*/ 308 h 315"/>
                    <a:gd name="T6" fmla="*/ 31 w 1087"/>
                    <a:gd name="T7" fmla="*/ 0 h 315"/>
                    <a:gd name="T8" fmla="*/ 0 w 1087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7"/>
                    <a:gd name="T16" fmla="*/ 0 h 315"/>
                    <a:gd name="T17" fmla="*/ 1087 w 1087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7" h="315">
                      <a:moveTo>
                        <a:pt x="0" y="0"/>
                      </a:moveTo>
                      <a:lnTo>
                        <a:pt x="1066" y="315"/>
                      </a:lnTo>
                      <a:lnTo>
                        <a:pt x="1087" y="308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65"/>
              <p:cNvGrpSpPr>
                <a:grpSpLocks/>
              </p:cNvGrpSpPr>
              <p:nvPr/>
            </p:nvGrpSpPr>
            <p:grpSpPr bwMode="auto">
              <a:xfrm>
                <a:off x="12806" y="10667"/>
                <a:ext cx="983" cy="1369"/>
                <a:chOff x="12762" y="10336"/>
                <a:chExt cx="1027" cy="1700"/>
              </a:xfrm>
            </p:grpSpPr>
            <p:sp>
              <p:nvSpPr>
                <p:cNvPr id="30914" name="Rectangle 66"/>
                <p:cNvSpPr>
                  <a:spLocks noChangeArrowheads="1"/>
                </p:cNvSpPr>
                <p:nvPr/>
              </p:nvSpPr>
              <p:spPr bwMode="auto">
                <a:xfrm>
                  <a:off x="12824" y="10394"/>
                  <a:ext cx="965" cy="164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5" name="Rectangle 67"/>
                <p:cNvSpPr>
                  <a:spLocks noChangeArrowheads="1"/>
                </p:cNvSpPr>
                <p:nvPr/>
              </p:nvSpPr>
              <p:spPr bwMode="auto">
                <a:xfrm>
                  <a:off x="12766" y="10336"/>
                  <a:ext cx="965" cy="1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6" name="Line 68"/>
                <p:cNvSpPr>
                  <a:spLocks noChangeShapeType="1"/>
                </p:cNvSpPr>
                <p:nvPr/>
              </p:nvSpPr>
              <p:spPr bwMode="auto">
                <a:xfrm>
                  <a:off x="12766" y="10682"/>
                  <a:ext cx="965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7" name="Line 69"/>
                <p:cNvSpPr>
                  <a:spLocks noChangeShapeType="1"/>
                </p:cNvSpPr>
                <p:nvPr/>
              </p:nvSpPr>
              <p:spPr bwMode="auto">
                <a:xfrm>
                  <a:off x="12780" y="11042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8" name="Line 70"/>
                <p:cNvSpPr>
                  <a:spLocks noChangeShapeType="1"/>
                </p:cNvSpPr>
                <p:nvPr/>
              </p:nvSpPr>
              <p:spPr bwMode="auto">
                <a:xfrm>
                  <a:off x="12764" y="11374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9" name="Line 71"/>
                <p:cNvSpPr>
                  <a:spLocks noChangeShapeType="1"/>
                </p:cNvSpPr>
                <p:nvPr/>
              </p:nvSpPr>
              <p:spPr bwMode="auto">
                <a:xfrm>
                  <a:off x="12762" y="11675"/>
                  <a:ext cx="96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913" name="Text Box 72"/>
              <p:cNvSpPr txBox="1">
                <a:spLocks noChangeArrowheads="1"/>
              </p:cNvSpPr>
              <p:nvPr/>
            </p:nvSpPr>
            <p:spPr bwMode="auto">
              <a:xfrm>
                <a:off x="12809" y="10193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r>
                  <a:rPr lang="en-US" sz="1000">
                    <a:solidFill>
                      <a:schemeClr val="tx2"/>
                    </a:solidFill>
                    <a:latin typeface="Arial" charset="0"/>
                  </a:rPr>
                  <a:t>Host A</a:t>
                </a:r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0741" name="Text Box 73"/>
            <p:cNvSpPr txBox="1">
              <a:spLocks noChangeArrowheads="1"/>
            </p:cNvSpPr>
            <p:nvPr/>
          </p:nvSpPr>
          <p:spPr bwMode="auto">
            <a:xfrm>
              <a:off x="2540" y="2764"/>
              <a:ext cx="7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40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1200" baseline="-25000">
                  <a:solidFill>
                    <a:srgbClr val="FF0000"/>
                  </a:solidFill>
                  <a:latin typeface="Arial" charset="0"/>
                </a:rPr>
                <a:t>in </a:t>
              </a:r>
              <a:r>
                <a:rPr lang="en-US" sz="1200">
                  <a:solidFill>
                    <a:srgbClr val="FF0000"/>
                  </a:solidFill>
                  <a:latin typeface="Arial" charset="0"/>
                </a:rPr>
                <a:t>: </a:t>
              </a:r>
              <a:r>
                <a:rPr lang="en-US" sz="1000">
                  <a:solidFill>
                    <a:srgbClr val="FF0000"/>
                  </a:solidFill>
                  <a:latin typeface="Arial" charset="0"/>
                </a:rPr>
                <a:t>original data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0742" name="Line 74"/>
            <p:cNvSpPr>
              <a:spLocks noChangeShapeType="1"/>
            </p:cNvSpPr>
            <p:nvPr/>
          </p:nvSpPr>
          <p:spPr bwMode="auto">
            <a:xfrm flipH="1">
              <a:off x="1892" y="4084"/>
              <a:ext cx="2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1448" y="3268"/>
              <a:ext cx="617" cy="947"/>
              <a:chOff x="12464" y="10193"/>
              <a:chExt cx="1481" cy="2272"/>
            </a:xfrm>
          </p:grpSpPr>
          <p:grpSp>
            <p:nvGrpSpPr>
              <p:cNvPr id="9" name="Group 76"/>
              <p:cNvGrpSpPr>
                <a:grpSpLocks/>
              </p:cNvGrpSpPr>
              <p:nvPr/>
            </p:nvGrpSpPr>
            <p:grpSpPr bwMode="auto">
              <a:xfrm>
                <a:off x="12464" y="11102"/>
                <a:ext cx="1481" cy="1363"/>
                <a:chOff x="5850" y="13487"/>
                <a:chExt cx="2023" cy="1840"/>
              </a:xfrm>
            </p:grpSpPr>
            <p:sp>
              <p:nvSpPr>
                <p:cNvPr id="30872" name="Freeform 77"/>
                <p:cNvSpPr>
                  <a:spLocks/>
                </p:cNvSpPr>
                <p:nvPr/>
              </p:nvSpPr>
              <p:spPr bwMode="auto">
                <a:xfrm>
                  <a:off x="5850" y="13632"/>
                  <a:ext cx="2023" cy="1695"/>
                </a:xfrm>
                <a:custGeom>
                  <a:avLst/>
                  <a:gdLst>
                    <a:gd name="T0" fmla="*/ 570 w 2023"/>
                    <a:gd name="T1" fmla="*/ 121 h 1695"/>
                    <a:gd name="T2" fmla="*/ 575 w 2023"/>
                    <a:gd name="T3" fmla="*/ 120 h 1695"/>
                    <a:gd name="T4" fmla="*/ 586 w 2023"/>
                    <a:gd name="T5" fmla="*/ 116 h 1695"/>
                    <a:gd name="T6" fmla="*/ 607 w 2023"/>
                    <a:gd name="T7" fmla="*/ 108 h 1695"/>
                    <a:gd name="T8" fmla="*/ 636 w 2023"/>
                    <a:gd name="T9" fmla="*/ 101 h 1695"/>
                    <a:gd name="T10" fmla="*/ 672 w 2023"/>
                    <a:gd name="T11" fmla="*/ 90 h 1695"/>
                    <a:gd name="T12" fmla="*/ 718 w 2023"/>
                    <a:gd name="T13" fmla="*/ 79 h 1695"/>
                    <a:gd name="T14" fmla="*/ 771 w 2023"/>
                    <a:gd name="T15" fmla="*/ 67 h 1695"/>
                    <a:gd name="T16" fmla="*/ 834 w 2023"/>
                    <a:gd name="T17" fmla="*/ 55 h 1695"/>
                    <a:gd name="T18" fmla="*/ 904 w 2023"/>
                    <a:gd name="T19" fmla="*/ 43 h 1695"/>
                    <a:gd name="T20" fmla="*/ 982 w 2023"/>
                    <a:gd name="T21" fmla="*/ 33 h 1695"/>
                    <a:gd name="T22" fmla="*/ 1071 w 2023"/>
                    <a:gd name="T23" fmla="*/ 22 h 1695"/>
                    <a:gd name="T24" fmla="*/ 1166 w 2023"/>
                    <a:gd name="T25" fmla="*/ 13 h 1695"/>
                    <a:gd name="T26" fmla="*/ 1271 w 2023"/>
                    <a:gd name="T27" fmla="*/ 7 h 1695"/>
                    <a:gd name="T28" fmla="*/ 1384 w 2023"/>
                    <a:gd name="T29" fmla="*/ 1 h 1695"/>
                    <a:gd name="T30" fmla="*/ 1506 w 2023"/>
                    <a:gd name="T31" fmla="*/ 0 h 1695"/>
                    <a:gd name="T32" fmla="*/ 1636 w 2023"/>
                    <a:gd name="T33" fmla="*/ 1 h 1695"/>
                    <a:gd name="T34" fmla="*/ 1692 w 2023"/>
                    <a:gd name="T35" fmla="*/ 233 h 1695"/>
                    <a:gd name="T36" fmla="*/ 1713 w 2023"/>
                    <a:gd name="T37" fmla="*/ 243 h 1695"/>
                    <a:gd name="T38" fmla="*/ 1758 w 2023"/>
                    <a:gd name="T39" fmla="*/ 274 h 1695"/>
                    <a:gd name="T40" fmla="*/ 1806 w 2023"/>
                    <a:gd name="T41" fmla="*/ 329 h 1695"/>
                    <a:gd name="T42" fmla="*/ 1836 w 2023"/>
                    <a:gd name="T43" fmla="*/ 409 h 1695"/>
                    <a:gd name="T44" fmla="*/ 1955 w 2023"/>
                    <a:gd name="T45" fmla="*/ 948 h 1695"/>
                    <a:gd name="T46" fmla="*/ 2003 w 2023"/>
                    <a:gd name="T47" fmla="*/ 1171 h 1695"/>
                    <a:gd name="T48" fmla="*/ 2011 w 2023"/>
                    <a:gd name="T49" fmla="*/ 1188 h 1695"/>
                    <a:gd name="T50" fmla="*/ 2022 w 2023"/>
                    <a:gd name="T51" fmla="*/ 1231 h 1695"/>
                    <a:gd name="T52" fmla="*/ 2021 w 2023"/>
                    <a:gd name="T53" fmla="*/ 1297 h 1695"/>
                    <a:gd name="T54" fmla="*/ 1992 w 2023"/>
                    <a:gd name="T55" fmla="*/ 1380 h 1695"/>
                    <a:gd name="T56" fmla="*/ 0 w 2023"/>
                    <a:gd name="T57" fmla="*/ 1328 h 1695"/>
                    <a:gd name="T58" fmla="*/ 199 w 2023"/>
                    <a:gd name="T59" fmla="*/ 1223 h 1695"/>
                    <a:gd name="T60" fmla="*/ 200 w 2023"/>
                    <a:gd name="T61" fmla="*/ 232 h 1695"/>
                    <a:gd name="T62" fmla="*/ 210 w 2023"/>
                    <a:gd name="T63" fmla="*/ 226 h 1695"/>
                    <a:gd name="T64" fmla="*/ 230 w 2023"/>
                    <a:gd name="T65" fmla="*/ 214 h 1695"/>
                    <a:gd name="T66" fmla="*/ 259 w 2023"/>
                    <a:gd name="T67" fmla="*/ 201 h 1695"/>
                    <a:gd name="T68" fmla="*/ 297 w 2023"/>
                    <a:gd name="T69" fmla="*/ 189 h 1695"/>
                    <a:gd name="T70" fmla="*/ 344 w 2023"/>
                    <a:gd name="T71" fmla="*/ 183 h 1695"/>
                    <a:gd name="T72" fmla="*/ 399 w 2023"/>
                    <a:gd name="T73" fmla="*/ 181 h 1695"/>
                    <a:gd name="T74" fmla="*/ 464 w 2023"/>
                    <a:gd name="T75" fmla="*/ 191 h 1695"/>
                    <a:gd name="T76" fmla="*/ 548 w 2023"/>
                    <a:gd name="T77" fmla="*/ 225 h 16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23"/>
                    <a:gd name="T118" fmla="*/ 0 h 1695"/>
                    <a:gd name="T119" fmla="*/ 2023 w 2023"/>
                    <a:gd name="T120" fmla="*/ 1695 h 16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23" h="1695">
                      <a:moveTo>
                        <a:pt x="548" y="225"/>
                      </a:moveTo>
                      <a:lnTo>
                        <a:pt x="570" y="121"/>
                      </a:lnTo>
                      <a:lnTo>
                        <a:pt x="571" y="121"/>
                      </a:lnTo>
                      <a:lnTo>
                        <a:pt x="575" y="120"/>
                      </a:lnTo>
                      <a:lnTo>
                        <a:pt x="580" y="118"/>
                      </a:lnTo>
                      <a:lnTo>
                        <a:pt x="586" y="116"/>
                      </a:lnTo>
                      <a:lnTo>
                        <a:pt x="596" y="112"/>
                      </a:lnTo>
                      <a:lnTo>
                        <a:pt x="607" y="108"/>
                      </a:lnTo>
                      <a:lnTo>
                        <a:pt x="620" y="105"/>
                      </a:lnTo>
                      <a:lnTo>
                        <a:pt x="636" y="101"/>
                      </a:lnTo>
                      <a:lnTo>
                        <a:pt x="653" y="95"/>
                      </a:lnTo>
                      <a:lnTo>
                        <a:pt x="672" y="90"/>
                      </a:lnTo>
                      <a:lnTo>
                        <a:pt x="694" y="84"/>
                      </a:lnTo>
                      <a:lnTo>
                        <a:pt x="718" y="79"/>
                      </a:lnTo>
                      <a:lnTo>
                        <a:pt x="743" y="74"/>
                      </a:lnTo>
                      <a:lnTo>
                        <a:pt x="771" y="67"/>
                      </a:lnTo>
                      <a:lnTo>
                        <a:pt x="802" y="61"/>
                      </a:lnTo>
                      <a:lnTo>
                        <a:pt x="834" y="55"/>
                      </a:lnTo>
                      <a:lnTo>
                        <a:pt x="867" y="49"/>
                      </a:lnTo>
                      <a:lnTo>
                        <a:pt x="904" y="43"/>
                      </a:lnTo>
                      <a:lnTo>
                        <a:pt x="943" y="38"/>
                      </a:lnTo>
                      <a:lnTo>
                        <a:pt x="982" y="33"/>
                      </a:lnTo>
                      <a:lnTo>
                        <a:pt x="1025" y="27"/>
                      </a:lnTo>
                      <a:lnTo>
                        <a:pt x="1071" y="22"/>
                      </a:lnTo>
                      <a:lnTo>
                        <a:pt x="1117" y="17"/>
                      </a:lnTo>
                      <a:lnTo>
                        <a:pt x="1166" y="13"/>
                      </a:lnTo>
                      <a:lnTo>
                        <a:pt x="1218" y="10"/>
                      </a:lnTo>
                      <a:lnTo>
                        <a:pt x="1271" y="7"/>
                      </a:lnTo>
                      <a:lnTo>
                        <a:pt x="1327" y="3"/>
                      </a:lnTo>
                      <a:lnTo>
                        <a:pt x="1384" y="1"/>
                      </a:lnTo>
                      <a:lnTo>
                        <a:pt x="1444" y="0"/>
                      </a:lnTo>
                      <a:lnTo>
                        <a:pt x="1506" y="0"/>
                      </a:lnTo>
                      <a:lnTo>
                        <a:pt x="1570" y="0"/>
                      </a:lnTo>
                      <a:lnTo>
                        <a:pt x="1636" y="1"/>
                      </a:lnTo>
                      <a:lnTo>
                        <a:pt x="1709" y="41"/>
                      </a:lnTo>
                      <a:lnTo>
                        <a:pt x="1692" y="233"/>
                      </a:lnTo>
                      <a:lnTo>
                        <a:pt x="1698" y="235"/>
                      </a:lnTo>
                      <a:lnTo>
                        <a:pt x="1713" y="243"/>
                      </a:lnTo>
                      <a:lnTo>
                        <a:pt x="1733" y="256"/>
                      </a:lnTo>
                      <a:lnTo>
                        <a:pt x="1758" y="274"/>
                      </a:lnTo>
                      <a:lnTo>
                        <a:pt x="1784" y="299"/>
                      </a:lnTo>
                      <a:lnTo>
                        <a:pt x="1806" y="329"/>
                      </a:lnTo>
                      <a:lnTo>
                        <a:pt x="1825" y="366"/>
                      </a:lnTo>
                      <a:lnTo>
                        <a:pt x="1836" y="409"/>
                      </a:lnTo>
                      <a:lnTo>
                        <a:pt x="1999" y="557"/>
                      </a:lnTo>
                      <a:lnTo>
                        <a:pt x="1955" y="948"/>
                      </a:lnTo>
                      <a:lnTo>
                        <a:pt x="1692" y="1080"/>
                      </a:lnTo>
                      <a:lnTo>
                        <a:pt x="2003" y="1171"/>
                      </a:lnTo>
                      <a:lnTo>
                        <a:pt x="2006" y="1176"/>
                      </a:lnTo>
                      <a:lnTo>
                        <a:pt x="2011" y="1188"/>
                      </a:lnTo>
                      <a:lnTo>
                        <a:pt x="2016" y="1206"/>
                      </a:lnTo>
                      <a:lnTo>
                        <a:pt x="2022" y="1231"/>
                      </a:lnTo>
                      <a:lnTo>
                        <a:pt x="2023" y="1261"/>
                      </a:lnTo>
                      <a:lnTo>
                        <a:pt x="2021" y="1297"/>
                      </a:lnTo>
                      <a:lnTo>
                        <a:pt x="2010" y="1337"/>
                      </a:lnTo>
                      <a:lnTo>
                        <a:pt x="1992" y="1380"/>
                      </a:lnTo>
                      <a:lnTo>
                        <a:pt x="1171" y="1695"/>
                      </a:lnTo>
                      <a:lnTo>
                        <a:pt x="0" y="1328"/>
                      </a:lnTo>
                      <a:lnTo>
                        <a:pt x="20" y="1285"/>
                      </a:lnTo>
                      <a:lnTo>
                        <a:pt x="199" y="1223"/>
                      </a:lnTo>
                      <a:lnTo>
                        <a:pt x="199" y="233"/>
                      </a:lnTo>
                      <a:lnTo>
                        <a:pt x="200" y="232"/>
                      </a:lnTo>
                      <a:lnTo>
                        <a:pt x="204" y="229"/>
                      </a:lnTo>
                      <a:lnTo>
                        <a:pt x="210" y="226"/>
                      </a:lnTo>
                      <a:lnTo>
                        <a:pt x="218" y="220"/>
                      </a:lnTo>
                      <a:lnTo>
                        <a:pt x="230" y="214"/>
                      </a:lnTo>
                      <a:lnTo>
                        <a:pt x="243" y="207"/>
                      </a:lnTo>
                      <a:lnTo>
                        <a:pt x="259" y="201"/>
                      </a:lnTo>
                      <a:lnTo>
                        <a:pt x="277" y="194"/>
                      </a:lnTo>
                      <a:lnTo>
                        <a:pt x="297" y="189"/>
                      </a:lnTo>
                      <a:lnTo>
                        <a:pt x="320" y="185"/>
                      </a:lnTo>
                      <a:lnTo>
                        <a:pt x="344" y="183"/>
                      </a:lnTo>
                      <a:lnTo>
                        <a:pt x="370" y="180"/>
                      </a:lnTo>
                      <a:lnTo>
                        <a:pt x="399" y="181"/>
                      </a:lnTo>
                      <a:lnTo>
                        <a:pt x="430" y="185"/>
                      </a:lnTo>
                      <a:lnTo>
                        <a:pt x="464" y="191"/>
                      </a:lnTo>
                      <a:lnTo>
                        <a:pt x="498" y="201"/>
                      </a:lnTo>
                      <a:lnTo>
                        <a:pt x="548" y="22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3" name="Freeform 78"/>
                <p:cNvSpPr>
                  <a:spLocks/>
                </p:cNvSpPr>
                <p:nvPr/>
              </p:nvSpPr>
              <p:spPr bwMode="auto">
                <a:xfrm>
                  <a:off x="6551" y="13597"/>
                  <a:ext cx="650" cy="735"/>
                </a:xfrm>
                <a:custGeom>
                  <a:avLst/>
                  <a:gdLst>
                    <a:gd name="T0" fmla="*/ 645 w 650"/>
                    <a:gd name="T1" fmla="*/ 27 h 735"/>
                    <a:gd name="T2" fmla="*/ 642 w 650"/>
                    <a:gd name="T3" fmla="*/ 26 h 735"/>
                    <a:gd name="T4" fmla="*/ 631 w 650"/>
                    <a:gd name="T5" fmla="*/ 23 h 735"/>
                    <a:gd name="T6" fmla="*/ 615 w 650"/>
                    <a:gd name="T7" fmla="*/ 19 h 735"/>
                    <a:gd name="T8" fmla="*/ 592 w 650"/>
                    <a:gd name="T9" fmla="*/ 15 h 735"/>
                    <a:gd name="T10" fmla="*/ 565 w 650"/>
                    <a:gd name="T11" fmla="*/ 10 h 735"/>
                    <a:gd name="T12" fmla="*/ 533 w 650"/>
                    <a:gd name="T13" fmla="*/ 6 h 735"/>
                    <a:gd name="T14" fmla="*/ 496 w 650"/>
                    <a:gd name="T15" fmla="*/ 3 h 735"/>
                    <a:gd name="T16" fmla="*/ 456 w 650"/>
                    <a:gd name="T17" fmla="*/ 1 h 735"/>
                    <a:gd name="T18" fmla="*/ 411 w 650"/>
                    <a:gd name="T19" fmla="*/ 0 h 735"/>
                    <a:gd name="T20" fmla="*/ 364 w 650"/>
                    <a:gd name="T21" fmla="*/ 2 h 735"/>
                    <a:gd name="T22" fmla="*/ 315 w 650"/>
                    <a:gd name="T23" fmla="*/ 6 h 735"/>
                    <a:gd name="T24" fmla="*/ 262 w 650"/>
                    <a:gd name="T25" fmla="*/ 15 h 735"/>
                    <a:gd name="T26" fmla="*/ 209 w 650"/>
                    <a:gd name="T27" fmla="*/ 26 h 735"/>
                    <a:gd name="T28" fmla="*/ 154 w 650"/>
                    <a:gd name="T29" fmla="*/ 42 h 735"/>
                    <a:gd name="T30" fmla="*/ 98 w 650"/>
                    <a:gd name="T31" fmla="*/ 61 h 735"/>
                    <a:gd name="T32" fmla="*/ 42 w 650"/>
                    <a:gd name="T33" fmla="*/ 87 h 735"/>
                    <a:gd name="T34" fmla="*/ 38 w 650"/>
                    <a:gd name="T35" fmla="*/ 101 h 735"/>
                    <a:gd name="T36" fmla="*/ 28 w 650"/>
                    <a:gd name="T37" fmla="*/ 141 h 735"/>
                    <a:gd name="T38" fmla="*/ 17 w 650"/>
                    <a:gd name="T39" fmla="*/ 203 h 735"/>
                    <a:gd name="T40" fmla="*/ 6 w 650"/>
                    <a:gd name="T41" fmla="*/ 283 h 735"/>
                    <a:gd name="T42" fmla="*/ 0 w 650"/>
                    <a:gd name="T43" fmla="*/ 378 h 735"/>
                    <a:gd name="T44" fmla="*/ 5 w 650"/>
                    <a:gd name="T45" fmla="*/ 484 h 735"/>
                    <a:gd name="T46" fmla="*/ 21 w 650"/>
                    <a:gd name="T47" fmla="*/ 599 h 735"/>
                    <a:gd name="T48" fmla="*/ 54 w 650"/>
                    <a:gd name="T49" fmla="*/ 716 h 735"/>
                    <a:gd name="T50" fmla="*/ 58 w 650"/>
                    <a:gd name="T51" fmla="*/ 716 h 735"/>
                    <a:gd name="T52" fmla="*/ 66 w 650"/>
                    <a:gd name="T53" fmla="*/ 715 h 735"/>
                    <a:gd name="T54" fmla="*/ 80 w 650"/>
                    <a:gd name="T55" fmla="*/ 713 h 735"/>
                    <a:gd name="T56" fmla="*/ 99 w 650"/>
                    <a:gd name="T57" fmla="*/ 712 h 735"/>
                    <a:gd name="T58" fmla="*/ 124 w 650"/>
                    <a:gd name="T59" fmla="*/ 710 h 735"/>
                    <a:gd name="T60" fmla="*/ 153 w 650"/>
                    <a:gd name="T61" fmla="*/ 708 h 735"/>
                    <a:gd name="T62" fmla="*/ 188 w 650"/>
                    <a:gd name="T63" fmla="*/ 707 h 735"/>
                    <a:gd name="T64" fmla="*/ 225 w 650"/>
                    <a:gd name="T65" fmla="*/ 706 h 735"/>
                    <a:gd name="T66" fmla="*/ 267 w 650"/>
                    <a:gd name="T67" fmla="*/ 705 h 735"/>
                    <a:gd name="T68" fmla="*/ 313 w 650"/>
                    <a:gd name="T69" fmla="*/ 706 h 735"/>
                    <a:gd name="T70" fmla="*/ 362 w 650"/>
                    <a:gd name="T71" fmla="*/ 707 h 735"/>
                    <a:gd name="T72" fmla="*/ 415 w 650"/>
                    <a:gd name="T73" fmla="*/ 709 h 735"/>
                    <a:gd name="T74" fmla="*/ 470 w 650"/>
                    <a:gd name="T75" fmla="*/ 713 h 735"/>
                    <a:gd name="T76" fmla="*/ 528 w 650"/>
                    <a:gd name="T77" fmla="*/ 719 h 735"/>
                    <a:gd name="T78" fmla="*/ 588 w 650"/>
                    <a:gd name="T79" fmla="*/ 726 h 735"/>
                    <a:gd name="T80" fmla="*/ 650 w 650"/>
                    <a:gd name="T81" fmla="*/ 735 h 735"/>
                    <a:gd name="T82" fmla="*/ 647 w 650"/>
                    <a:gd name="T83" fmla="*/ 713 h 735"/>
                    <a:gd name="T84" fmla="*/ 641 w 650"/>
                    <a:gd name="T85" fmla="*/ 655 h 735"/>
                    <a:gd name="T86" fmla="*/ 631 w 650"/>
                    <a:gd name="T87" fmla="*/ 568 h 735"/>
                    <a:gd name="T88" fmla="*/ 623 w 650"/>
                    <a:gd name="T89" fmla="*/ 462 h 735"/>
                    <a:gd name="T90" fmla="*/ 618 w 650"/>
                    <a:gd name="T91" fmla="*/ 345 h 735"/>
                    <a:gd name="T92" fmla="*/ 618 w 650"/>
                    <a:gd name="T93" fmla="*/ 229 h 735"/>
                    <a:gd name="T94" fmla="*/ 627 w 650"/>
                    <a:gd name="T95" fmla="*/ 119 h 735"/>
                    <a:gd name="T96" fmla="*/ 645 w 650"/>
                    <a:gd name="T97" fmla="*/ 27 h 73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50"/>
                    <a:gd name="T148" fmla="*/ 0 h 735"/>
                    <a:gd name="T149" fmla="*/ 650 w 650"/>
                    <a:gd name="T150" fmla="*/ 735 h 73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50" h="735">
                      <a:moveTo>
                        <a:pt x="645" y="27"/>
                      </a:moveTo>
                      <a:lnTo>
                        <a:pt x="642" y="26"/>
                      </a:lnTo>
                      <a:lnTo>
                        <a:pt x="631" y="23"/>
                      </a:lnTo>
                      <a:lnTo>
                        <a:pt x="615" y="19"/>
                      </a:lnTo>
                      <a:lnTo>
                        <a:pt x="592" y="15"/>
                      </a:lnTo>
                      <a:lnTo>
                        <a:pt x="565" y="10"/>
                      </a:lnTo>
                      <a:lnTo>
                        <a:pt x="533" y="6"/>
                      </a:lnTo>
                      <a:lnTo>
                        <a:pt x="496" y="3"/>
                      </a:lnTo>
                      <a:lnTo>
                        <a:pt x="456" y="1"/>
                      </a:lnTo>
                      <a:lnTo>
                        <a:pt x="411" y="0"/>
                      </a:lnTo>
                      <a:lnTo>
                        <a:pt x="364" y="2"/>
                      </a:lnTo>
                      <a:lnTo>
                        <a:pt x="315" y="6"/>
                      </a:lnTo>
                      <a:lnTo>
                        <a:pt x="262" y="15"/>
                      </a:lnTo>
                      <a:lnTo>
                        <a:pt x="209" y="26"/>
                      </a:lnTo>
                      <a:lnTo>
                        <a:pt x="154" y="42"/>
                      </a:lnTo>
                      <a:lnTo>
                        <a:pt x="98" y="61"/>
                      </a:lnTo>
                      <a:lnTo>
                        <a:pt x="42" y="87"/>
                      </a:lnTo>
                      <a:lnTo>
                        <a:pt x="38" y="101"/>
                      </a:lnTo>
                      <a:lnTo>
                        <a:pt x="28" y="141"/>
                      </a:lnTo>
                      <a:lnTo>
                        <a:pt x="17" y="203"/>
                      </a:lnTo>
                      <a:lnTo>
                        <a:pt x="6" y="283"/>
                      </a:lnTo>
                      <a:lnTo>
                        <a:pt x="0" y="378"/>
                      </a:lnTo>
                      <a:lnTo>
                        <a:pt x="5" y="484"/>
                      </a:lnTo>
                      <a:lnTo>
                        <a:pt x="21" y="599"/>
                      </a:lnTo>
                      <a:lnTo>
                        <a:pt x="54" y="716"/>
                      </a:lnTo>
                      <a:lnTo>
                        <a:pt x="58" y="716"/>
                      </a:lnTo>
                      <a:lnTo>
                        <a:pt x="66" y="715"/>
                      </a:lnTo>
                      <a:lnTo>
                        <a:pt x="80" y="713"/>
                      </a:lnTo>
                      <a:lnTo>
                        <a:pt x="99" y="712"/>
                      </a:lnTo>
                      <a:lnTo>
                        <a:pt x="124" y="710"/>
                      </a:lnTo>
                      <a:lnTo>
                        <a:pt x="153" y="708"/>
                      </a:lnTo>
                      <a:lnTo>
                        <a:pt x="188" y="707"/>
                      </a:lnTo>
                      <a:lnTo>
                        <a:pt x="225" y="706"/>
                      </a:lnTo>
                      <a:lnTo>
                        <a:pt x="267" y="705"/>
                      </a:lnTo>
                      <a:lnTo>
                        <a:pt x="313" y="706"/>
                      </a:lnTo>
                      <a:lnTo>
                        <a:pt x="362" y="707"/>
                      </a:lnTo>
                      <a:lnTo>
                        <a:pt x="415" y="709"/>
                      </a:lnTo>
                      <a:lnTo>
                        <a:pt x="470" y="713"/>
                      </a:lnTo>
                      <a:lnTo>
                        <a:pt x="528" y="719"/>
                      </a:lnTo>
                      <a:lnTo>
                        <a:pt x="588" y="726"/>
                      </a:lnTo>
                      <a:lnTo>
                        <a:pt x="650" y="735"/>
                      </a:lnTo>
                      <a:lnTo>
                        <a:pt x="647" y="713"/>
                      </a:lnTo>
                      <a:lnTo>
                        <a:pt x="641" y="655"/>
                      </a:lnTo>
                      <a:lnTo>
                        <a:pt x="631" y="568"/>
                      </a:lnTo>
                      <a:lnTo>
                        <a:pt x="623" y="462"/>
                      </a:lnTo>
                      <a:lnTo>
                        <a:pt x="618" y="345"/>
                      </a:lnTo>
                      <a:lnTo>
                        <a:pt x="618" y="229"/>
                      </a:lnTo>
                      <a:lnTo>
                        <a:pt x="627" y="119"/>
                      </a:lnTo>
                      <a:lnTo>
                        <a:pt x="645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4" name="Freeform 79"/>
                <p:cNvSpPr>
                  <a:spLocks/>
                </p:cNvSpPr>
                <p:nvPr/>
              </p:nvSpPr>
              <p:spPr bwMode="auto">
                <a:xfrm>
                  <a:off x="6623" y="13797"/>
                  <a:ext cx="1071" cy="731"/>
                </a:xfrm>
                <a:custGeom>
                  <a:avLst/>
                  <a:gdLst>
                    <a:gd name="T0" fmla="*/ 6 w 1071"/>
                    <a:gd name="T1" fmla="*/ 552 h 731"/>
                    <a:gd name="T2" fmla="*/ 0 w 1071"/>
                    <a:gd name="T3" fmla="*/ 642 h 731"/>
                    <a:gd name="T4" fmla="*/ 698 w 1071"/>
                    <a:gd name="T5" fmla="*/ 731 h 731"/>
                    <a:gd name="T6" fmla="*/ 703 w 1071"/>
                    <a:gd name="T7" fmla="*/ 729 h 731"/>
                    <a:gd name="T8" fmla="*/ 717 w 1071"/>
                    <a:gd name="T9" fmla="*/ 722 h 731"/>
                    <a:gd name="T10" fmla="*/ 740 w 1071"/>
                    <a:gd name="T11" fmla="*/ 710 h 731"/>
                    <a:gd name="T12" fmla="*/ 768 w 1071"/>
                    <a:gd name="T13" fmla="*/ 694 h 731"/>
                    <a:gd name="T14" fmla="*/ 801 w 1071"/>
                    <a:gd name="T15" fmla="*/ 672 h 731"/>
                    <a:gd name="T16" fmla="*/ 838 w 1071"/>
                    <a:gd name="T17" fmla="*/ 645 h 731"/>
                    <a:gd name="T18" fmla="*/ 876 w 1071"/>
                    <a:gd name="T19" fmla="*/ 614 h 731"/>
                    <a:gd name="T20" fmla="*/ 915 w 1071"/>
                    <a:gd name="T21" fmla="*/ 577 h 731"/>
                    <a:gd name="T22" fmla="*/ 953 w 1071"/>
                    <a:gd name="T23" fmla="*/ 536 h 731"/>
                    <a:gd name="T24" fmla="*/ 988 w 1071"/>
                    <a:gd name="T25" fmla="*/ 491 h 731"/>
                    <a:gd name="T26" fmla="*/ 1018 w 1071"/>
                    <a:gd name="T27" fmla="*/ 439 h 731"/>
                    <a:gd name="T28" fmla="*/ 1043 w 1071"/>
                    <a:gd name="T29" fmla="*/ 383 h 731"/>
                    <a:gd name="T30" fmla="*/ 1061 w 1071"/>
                    <a:gd name="T31" fmla="*/ 322 h 731"/>
                    <a:gd name="T32" fmla="*/ 1071 w 1071"/>
                    <a:gd name="T33" fmla="*/ 255 h 731"/>
                    <a:gd name="T34" fmla="*/ 1070 w 1071"/>
                    <a:gd name="T35" fmla="*/ 185 h 731"/>
                    <a:gd name="T36" fmla="*/ 1057 w 1071"/>
                    <a:gd name="T37" fmla="*/ 108 h 731"/>
                    <a:gd name="T38" fmla="*/ 1055 w 1071"/>
                    <a:gd name="T39" fmla="*/ 104 h 731"/>
                    <a:gd name="T40" fmla="*/ 1049 w 1071"/>
                    <a:gd name="T41" fmla="*/ 92 h 731"/>
                    <a:gd name="T42" fmla="*/ 1037 w 1071"/>
                    <a:gd name="T43" fmla="*/ 76 h 731"/>
                    <a:gd name="T44" fmla="*/ 1022 w 1071"/>
                    <a:gd name="T45" fmla="*/ 57 h 731"/>
                    <a:gd name="T46" fmla="*/ 1002 w 1071"/>
                    <a:gd name="T47" fmla="*/ 37 h 731"/>
                    <a:gd name="T48" fmla="*/ 979 w 1071"/>
                    <a:gd name="T49" fmla="*/ 20 h 731"/>
                    <a:gd name="T50" fmla="*/ 951 w 1071"/>
                    <a:gd name="T51" fmla="*/ 7 h 731"/>
                    <a:gd name="T52" fmla="*/ 919 w 1071"/>
                    <a:gd name="T53" fmla="*/ 0 h 731"/>
                    <a:gd name="T54" fmla="*/ 924 w 1071"/>
                    <a:gd name="T55" fmla="*/ 12 h 731"/>
                    <a:gd name="T56" fmla="*/ 934 w 1071"/>
                    <a:gd name="T57" fmla="*/ 44 h 731"/>
                    <a:gd name="T58" fmla="*/ 947 w 1071"/>
                    <a:gd name="T59" fmla="*/ 94 h 731"/>
                    <a:gd name="T60" fmla="*/ 958 w 1071"/>
                    <a:gd name="T61" fmla="*/ 159 h 731"/>
                    <a:gd name="T62" fmla="*/ 961 w 1071"/>
                    <a:gd name="T63" fmla="*/ 238 h 731"/>
                    <a:gd name="T64" fmla="*/ 953 w 1071"/>
                    <a:gd name="T65" fmla="*/ 324 h 731"/>
                    <a:gd name="T66" fmla="*/ 928 w 1071"/>
                    <a:gd name="T67" fmla="*/ 418 h 731"/>
                    <a:gd name="T68" fmla="*/ 884 w 1071"/>
                    <a:gd name="T69" fmla="*/ 516 h 731"/>
                    <a:gd name="T70" fmla="*/ 883 w 1071"/>
                    <a:gd name="T71" fmla="*/ 518 h 731"/>
                    <a:gd name="T72" fmla="*/ 879 w 1071"/>
                    <a:gd name="T73" fmla="*/ 521 h 731"/>
                    <a:gd name="T74" fmla="*/ 872 w 1071"/>
                    <a:gd name="T75" fmla="*/ 526 h 731"/>
                    <a:gd name="T76" fmla="*/ 862 w 1071"/>
                    <a:gd name="T77" fmla="*/ 534 h 731"/>
                    <a:gd name="T78" fmla="*/ 851 w 1071"/>
                    <a:gd name="T79" fmla="*/ 541 h 731"/>
                    <a:gd name="T80" fmla="*/ 837 w 1071"/>
                    <a:gd name="T81" fmla="*/ 550 h 731"/>
                    <a:gd name="T82" fmla="*/ 819 w 1071"/>
                    <a:gd name="T83" fmla="*/ 559 h 731"/>
                    <a:gd name="T84" fmla="*/ 800 w 1071"/>
                    <a:gd name="T85" fmla="*/ 567 h 731"/>
                    <a:gd name="T86" fmla="*/ 778 w 1071"/>
                    <a:gd name="T87" fmla="*/ 575 h 731"/>
                    <a:gd name="T88" fmla="*/ 754 w 1071"/>
                    <a:gd name="T89" fmla="*/ 582 h 731"/>
                    <a:gd name="T90" fmla="*/ 727 w 1071"/>
                    <a:gd name="T91" fmla="*/ 588 h 731"/>
                    <a:gd name="T92" fmla="*/ 697 w 1071"/>
                    <a:gd name="T93" fmla="*/ 592 h 731"/>
                    <a:gd name="T94" fmla="*/ 666 w 1071"/>
                    <a:gd name="T95" fmla="*/ 593 h 731"/>
                    <a:gd name="T96" fmla="*/ 631 w 1071"/>
                    <a:gd name="T97" fmla="*/ 592 h 731"/>
                    <a:gd name="T98" fmla="*/ 593 w 1071"/>
                    <a:gd name="T99" fmla="*/ 589 h 731"/>
                    <a:gd name="T100" fmla="*/ 555 w 1071"/>
                    <a:gd name="T101" fmla="*/ 581 h 731"/>
                    <a:gd name="T102" fmla="*/ 555 w 1071"/>
                    <a:gd name="T103" fmla="*/ 677 h 731"/>
                    <a:gd name="T104" fmla="*/ 24 w 1071"/>
                    <a:gd name="T105" fmla="*/ 623 h 731"/>
                    <a:gd name="T106" fmla="*/ 6 w 1071"/>
                    <a:gd name="T107" fmla="*/ 552 h 7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71"/>
                    <a:gd name="T163" fmla="*/ 0 h 731"/>
                    <a:gd name="T164" fmla="*/ 1071 w 1071"/>
                    <a:gd name="T165" fmla="*/ 731 h 7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71" h="731">
                      <a:moveTo>
                        <a:pt x="6" y="552"/>
                      </a:moveTo>
                      <a:lnTo>
                        <a:pt x="0" y="642"/>
                      </a:lnTo>
                      <a:lnTo>
                        <a:pt x="698" y="731"/>
                      </a:lnTo>
                      <a:lnTo>
                        <a:pt x="703" y="729"/>
                      </a:lnTo>
                      <a:lnTo>
                        <a:pt x="717" y="722"/>
                      </a:lnTo>
                      <a:lnTo>
                        <a:pt x="740" y="710"/>
                      </a:lnTo>
                      <a:lnTo>
                        <a:pt x="768" y="694"/>
                      </a:lnTo>
                      <a:lnTo>
                        <a:pt x="801" y="672"/>
                      </a:lnTo>
                      <a:lnTo>
                        <a:pt x="838" y="645"/>
                      </a:lnTo>
                      <a:lnTo>
                        <a:pt x="876" y="614"/>
                      </a:lnTo>
                      <a:lnTo>
                        <a:pt x="915" y="577"/>
                      </a:lnTo>
                      <a:lnTo>
                        <a:pt x="953" y="536"/>
                      </a:lnTo>
                      <a:lnTo>
                        <a:pt x="988" y="491"/>
                      </a:lnTo>
                      <a:lnTo>
                        <a:pt x="1018" y="439"/>
                      </a:lnTo>
                      <a:lnTo>
                        <a:pt x="1043" y="383"/>
                      </a:lnTo>
                      <a:lnTo>
                        <a:pt x="1061" y="322"/>
                      </a:lnTo>
                      <a:lnTo>
                        <a:pt x="1071" y="255"/>
                      </a:lnTo>
                      <a:lnTo>
                        <a:pt x="1070" y="185"/>
                      </a:lnTo>
                      <a:lnTo>
                        <a:pt x="1057" y="108"/>
                      </a:lnTo>
                      <a:lnTo>
                        <a:pt x="1055" y="104"/>
                      </a:lnTo>
                      <a:lnTo>
                        <a:pt x="1049" y="92"/>
                      </a:lnTo>
                      <a:lnTo>
                        <a:pt x="1037" y="76"/>
                      </a:lnTo>
                      <a:lnTo>
                        <a:pt x="1022" y="57"/>
                      </a:lnTo>
                      <a:lnTo>
                        <a:pt x="1002" y="37"/>
                      </a:lnTo>
                      <a:lnTo>
                        <a:pt x="979" y="20"/>
                      </a:lnTo>
                      <a:lnTo>
                        <a:pt x="951" y="7"/>
                      </a:lnTo>
                      <a:lnTo>
                        <a:pt x="919" y="0"/>
                      </a:lnTo>
                      <a:lnTo>
                        <a:pt x="924" y="12"/>
                      </a:lnTo>
                      <a:lnTo>
                        <a:pt x="934" y="44"/>
                      </a:lnTo>
                      <a:lnTo>
                        <a:pt x="947" y="94"/>
                      </a:lnTo>
                      <a:lnTo>
                        <a:pt x="958" y="159"/>
                      </a:lnTo>
                      <a:lnTo>
                        <a:pt x="961" y="238"/>
                      </a:lnTo>
                      <a:lnTo>
                        <a:pt x="953" y="324"/>
                      </a:lnTo>
                      <a:lnTo>
                        <a:pt x="928" y="418"/>
                      </a:lnTo>
                      <a:lnTo>
                        <a:pt x="884" y="516"/>
                      </a:lnTo>
                      <a:lnTo>
                        <a:pt x="883" y="518"/>
                      </a:lnTo>
                      <a:lnTo>
                        <a:pt x="879" y="521"/>
                      </a:lnTo>
                      <a:lnTo>
                        <a:pt x="872" y="526"/>
                      </a:lnTo>
                      <a:lnTo>
                        <a:pt x="862" y="534"/>
                      </a:lnTo>
                      <a:lnTo>
                        <a:pt x="851" y="541"/>
                      </a:lnTo>
                      <a:lnTo>
                        <a:pt x="837" y="550"/>
                      </a:lnTo>
                      <a:lnTo>
                        <a:pt x="819" y="559"/>
                      </a:lnTo>
                      <a:lnTo>
                        <a:pt x="800" y="567"/>
                      </a:lnTo>
                      <a:lnTo>
                        <a:pt x="778" y="575"/>
                      </a:lnTo>
                      <a:lnTo>
                        <a:pt x="754" y="582"/>
                      </a:lnTo>
                      <a:lnTo>
                        <a:pt x="727" y="588"/>
                      </a:lnTo>
                      <a:lnTo>
                        <a:pt x="697" y="592"/>
                      </a:lnTo>
                      <a:lnTo>
                        <a:pt x="666" y="593"/>
                      </a:lnTo>
                      <a:lnTo>
                        <a:pt x="631" y="592"/>
                      </a:lnTo>
                      <a:lnTo>
                        <a:pt x="593" y="589"/>
                      </a:lnTo>
                      <a:lnTo>
                        <a:pt x="555" y="581"/>
                      </a:lnTo>
                      <a:lnTo>
                        <a:pt x="555" y="677"/>
                      </a:lnTo>
                      <a:lnTo>
                        <a:pt x="24" y="623"/>
                      </a:lnTo>
                      <a:lnTo>
                        <a:pt x="6" y="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5" name="Freeform 80"/>
                <p:cNvSpPr>
                  <a:spLocks/>
                </p:cNvSpPr>
                <p:nvPr/>
              </p:nvSpPr>
              <p:spPr bwMode="auto">
                <a:xfrm>
                  <a:off x="6486" y="14516"/>
                  <a:ext cx="787" cy="253"/>
                </a:xfrm>
                <a:custGeom>
                  <a:avLst/>
                  <a:gdLst>
                    <a:gd name="T0" fmla="*/ 787 w 787"/>
                    <a:gd name="T1" fmla="*/ 91 h 253"/>
                    <a:gd name="T2" fmla="*/ 12 w 787"/>
                    <a:gd name="T3" fmla="*/ 0 h 253"/>
                    <a:gd name="T4" fmla="*/ 0 w 787"/>
                    <a:gd name="T5" fmla="*/ 91 h 253"/>
                    <a:gd name="T6" fmla="*/ 764 w 787"/>
                    <a:gd name="T7" fmla="*/ 253 h 253"/>
                    <a:gd name="T8" fmla="*/ 787 w 787"/>
                    <a:gd name="T9" fmla="*/ 91 h 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7"/>
                    <a:gd name="T16" fmla="*/ 0 h 253"/>
                    <a:gd name="T17" fmla="*/ 787 w 787"/>
                    <a:gd name="T18" fmla="*/ 253 h 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7" h="253">
                      <a:moveTo>
                        <a:pt x="787" y="91"/>
                      </a:move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764" y="253"/>
                      </a:lnTo>
                      <a:lnTo>
                        <a:pt x="787" y="9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6" name="Freeform 81"/>
                <p:cNvSpPr>
                  <a:spLocks/>
                </p:cNvSpPr>
                <p:nvPr/>
              </p:nvSpPr>
              <p:spPr bwMode="auto">
                <a:xfrm>
                  <a:off x="6879" y="14597"/>
                  <a:ext cx="336" cy="115"/>
                </a:xfrm>
                <a:custGeom>
                  <a:avLst/>
                  <a:gdLst>
                    <a:gd name="T0" fmla="*/ 336 w 336"/>
                    <a:gd name="T1" fmla="*/ 50 h 115"/>
                    <a:gd name="T2" fmla="*/ 4 w 336"/>
                    <a:gd name="T3" fmla="*/ 0 h 115"/>
                    <a:gd name="T4" fmla="*/ 0 w 336"/>
                    <a:gd name="T5" fmla="*/ 48 h 115"/>
                    <a:gd name="T6" fmla="*/ 327 w 336"/>
                    <a:gd name="T7" fmla="*/ 115 h 115"/>
                    <a:gd name="T8" fmla="*/ 336 w 336"/>
                    <a:gd name="T9" fmla="*/ 5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15"/>
                    <a:gd name="T17" fmla="*/ 336 w 336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15">
                      <a:moveTo>
                        <a:pt x="336" y="50"/>
                      </a:moveTo>
                      <a:lnTo>
                        <a:pt x="4" y="0"/>
                      </a:lnTo>
                      <a:lnTo>
                        <a:pt x="0" y="48"/>
                      </a:lnTo>
                      <a:lnTo>
                        <a:pt x="327" y="115"/>
                      </a:lnTo>
                      <a:lnTo>
                        <a:pt x="336" y="5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7" name="Freeform 82"/>
                <p:cNvSpPr>
                  <a:spLocks/>
                </p:cNvSpPr>
                <p:nvPr/>
              </p:nvSpPr>
              <p:spPr bwMode="auto">
                <a:xfrm>
                  <a:off x="6536" y="14540"/>
                  <a:ext cx="225" cy="85"/>
                </a:xfrm>
                <a:custGeom>
                  <a:avLst/>
                  <a:gdLst>
                    <a:gd name="T0" fmla="*/ 225 w 225"/>
                    <a:gd name="T1" fmla="*/ 39 h 85"/>
                    <a:gd name="T2" fmla="*/ 0 w 225"/>
                    <a:gd name="T3" fmla="*/ 0 h 85"/>
                    <a:gd name="T4" fmla="*/ 3 w 225"/>
                    <a:gd name="T5" fmla="*/ 41 h 85"/>
                    <a:gd name="T6" fmla="*/ 218 w 225"/>
                    <a:gd name="T7" fmla="*/ 85 h 85"/>
                    <a:gd name="T8" fmla="*/ 225 w 22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85"/>
                    <a:gd name="T17" fmla="*/ 225 w 22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85">
                      <a:moveTo>
                        <a:pt x="225" y="39"/>
                      </a:moveTo>
                      <a:lnTo>
                        <a:pt x="0" y="0"/>
                      </a:lnTo>
                      <a:lnTo>
                        <a:pt x="3" y="41"/>
                      </a:lnTo>
                      <a:lnTo>
                        <a:pt x="218" y="85"/>
                      </a:lnTo>
                      <a:lnTo>
                        <a:pt x="225" y="3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8" name="Freeform 83"/>
                <p:cNvSpPr>
                  <a:spLocks/>
                </p:cNvSpPr>
                <p:nvPr/>
              </p:nvSpPr>
              <p:spPr bwMode="auto">
                <a:xfrm>
                  <a:off x="5972" y="14624"/>
                  <a:ext cx="1325" cy="439"/>
                </a:xfrm>
                <a:custGeom>
                  <a:avLst/>
                  <a:gdLst>
                    <a:gd name="T0" fmla="*/ 0 w 1325"/>
                    <a:gd name="T1" fmla="*/ 132 h 439"/>
                    <a:gd name="T2" fmla="*/ 3 w 1325"/>
                    <a:gd name="T3" fmla="*/ 132 h 439"/>
                    <a:gd name="T4" fmla="*/ 10 w 1325"/>
                    <a:gd name="T5" fmla="*/ 130 h 439"/>
                    <a:gd name="T6" fmla="*/ 24 w 1325"/>
                    <a:gd name="T7" fmla="*/ 128 h 439"/>
                    <a:gd name="T8" fmla="*/ 42 w 1325"/>
                    <a:gd name="T9" fmla="*/ 125 h 439"/>
                    <a:gd name="T10" fmla="*/ 62 w 1325"/>
                    <a:gd name="T11" fmla="*/ 121 h 439"/>
                    <a:gd name="T12" fmla="*/ 86 w 1325"/>
                    <a:gd name="T13" fmla="*/ 116 h 439"/>
                    <a:gd name="T14" fmla="*/ 113 w 1325"/>
                    <a:gd name="T15" fmla="*/ 109 h 439"/>
                    <a:gd name="T16" fmla="*/ 141 w 1325"/>
                    <a:gd name="T17" fmla="*/ 102 h 439"/>
                    <a:gd name="T18" fmla="*/ 170 w 1325"/>
                    <a:gd name="T19" fmla="*/ 94 h 439"/>
                    <a:gd name="T20" fmla="*/ 199 w 1325"/>
                    <a:gd name="T21" fmla="*/ 85 h 439"/>
                    <a:gd name="T22" fmla="*/ 228 w 1325"/>
                    <a:gd name="T23" fmla="*/ 74 h 439"/>
                    <a:gd name="T24" fmla="*/ 257 w 1325"/>
                    <a:gd name="T25" fmla="*/ 62 h 439"/>
                    <a:gd name="T26" fmla="*/ 285 w 1325"/>
                    <a:gd name="T27" fmla="*/ 48 h 439"/>
                    <a:gd name="T28" fmla="*/ 309 w 1325"/>
                    <a:gd name="T29" fmla="*/ 34 h 439"/>
                    <a:gd name="T30" fmla="*/ 333 w 1325"/>
                    <a:gd name="T31" fmla="*/ 18 h 439"/>
                    <a:gd name="T32" fmla="*/ 352 w 1325"/>
                    <a:gd name="T33" fmla="*/ 0 h 439"/>
                    <a:gd name="T34" fmla="*/ 1325 w 1325"/>
                    <a:gd name="T35" fmla="*/ 223 h 439"/>
                    <a:gd name="T36" fmla="*/ 1323 w 1325"/>
                    <a:gd name="T37" fmla="*/ 225 h 439"/>
                    <a:gd name="T38" fmla="*/ 1318 w 1325"/>
                    <a:gd name="T39" fmla="*/ 230 h 439"/>
                    <a:gd name="T40" fmla="*/ 1309 w 1325"/>
                    <a:gd name="T41" fmla="*/ 239 h 439"/>
                    <a:gd name="T42" fmla="*/ 1297 w 1325"/>
                    <a:gd name="T43" fmla="*/ 250 h 439"/>
                    <a:gd name="T44" fmla="*/ 1282 w 1325"/>
                    <a:gd name="T45" fmla="*/ 263 h 439"/>
                    <a:gd name="T46" fmla="*/ 1265 w 1325"/>
                    <a:gd name="T47" fmla="*/ 278 h 439"/>
                    <a:gd name="T48" fmla="*/ 1247 w 1325"/>
                    <a:gd name="T49" fmla="*/ 295 h 439"/>
                    <a:gd name="T50" fmla="*/ 1225 w 1325"/>
                    <a:gd name="T51" fmla="*/ 312 h 439"/>
                    <a:gd name="T52" fmla="*/ 1202 w 1325"/>
                    <a:gd name="T53" fmla="*/ 331 h 439"/>
                    <a:gd name="T54" fmla="*/ 1179 w 1325"/>
                    <a:gd name="T55" fmla="*/ 349 h 439"/>
                    <a:gd name="T56" fmla="*/ 1154 w 1325"/>
                    <a:gd name="T57" fmla="*/ 367 h 439"/>
                    <a:gd name="T58" fmla="*/ 1128 w 1325"/>
                    <a:gd name="T59" fmla="*/ 385 h 439"/>
                    <a:gd name="T60" fmla="*/ 1102 w 1325"/>
                    <a:gd name="T61" fmla="*/ 401 h 439"/>
                    <a:gd name="T62" fmla="*/ 1077 w 1325"/>
                    <a:gd name="T63" fmla="*/ 415 h 439"/>
                    <a:gd name="T64" fmla="*/ 1051 w 1325"/>
                    <a:gd name="T65" fmla="*/ 428 h 439"/>
                    <a:gd name="T66" fmla="*/ 1026 w 1325"/>
                    <a:gd name="T67" fmla="*/ 439 h 439"/>
                    <a:gd name="T68" fmla="*/ 0 w 1325"/>
                    <a:gd name="T69" fmla="*/ 132 h 4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5"/>
                    <a:gd name="T106" fmla="*/ 0 h 439"/>
                    <a:gd name="T107" fmla="*/ 1325 w 1325"/>
                    <a:gd name="T108" fmla="*/ 439 h 4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5" h="439">
                      <a:moveTo>
                        <a:pt x="0" y="132"/>
                      </a:moveTo>
                      <a:lnTo>
                        <a:pt x="3" y="132"/>
                      </a:lnTo>
                      <a:lnTo>
                        <a:pt x="10" y="130"/>
                      </a:lnTo>
                      <a:lnTo>
                        <a:pt x="24" y="128"/>
                      </a:lnTo>
                      <a:lnTo>
                        <a:pt x="42" y="125"/>
                      </a:lnTo>
                      <a:lnTo>
                        <a:pt x="62" y="121"/>
                      </a:lnTo>
                      <a:lnTo>
                        <a:pt x="86" y="116"/>
                      </a:lnTo>
                      <a:lnTo>
                        <a:pt x="113" y="109"/>
                      </a:lnTo>
                      <a:lnTo>
                        <a:pt x="141" y="102"/>
                      </a:lnTo>
                      <a:lnTo>
                        <a:pt x="170" y="94"/>
                      </a:lnTo>
                      <a:lnTo>
                        <a:pt x="199" y="85"/>
                      </a:lnTo>
                      <a:lnTo>
                        <a:pt x="228" y="74"/>
                      </a:lnTo>
                      <a:lnTo>
                        <a:pt x="257" y="62"/>
                      </a:lnTo>
                      <a:lnTo>
                        <a:pt x="285" y="48"/>
                      </a:lnTo>
                      <a:lnTo>
                        <a:pt x="309" y="34"/>
                      </a:lnTo>
                      <a:lnTo>
                        <a:pt x="333" y="18"/>
                      </a:lnTo>
                      <a:lnTo>
                        <a:pt x="352" y="0"/>
                      </a:lnTo>
                      <a:lnTo>
                        <a:pt x="1325" y="223"/>
                      </a:lnTo>
                      <a:lnTo>
                        <a:pt x="1323" y="225"/>
                      </a:lnTo>
                      <a:lnTo>
                        <a:pt x="1318" y="230"/>
                      </a:lnTo>
                      <a:lnTo>
                        <a:pt x="1309" y="239"/>
                      </a:lnTo>
                      <a:lnTo>
                        <a:pt x="1297" y="250"/>
                      </a:lnTo>
                      <a:lnTo>
                        <a:pt x="1282" y="263"/>
                      </a:lnTo>
                      <a:lnTo>
                        <a:pt x="1265" y="278"/>
                      </a:lnTo>
                      <a:lnTo>
                        <a:pt x="1247" y="295"/>
                      </a:lnTo>
                      <a:lnTo>
                        <a:pt x="1225" y="312"/>
                      </a:lnTo>
                      <a:lnTo>
                        <a:pt x="1202" y="331"/>
                      </a:lnTo>
                      <a:lnTo>
                        <a:pt x="1179" y="349"/>
                      </a:lnTo>
                      <a:lnTo>
                        <a:pt x="1154" y="367"/>
                      </a:lnTo>
                      <a:lnTo>
                        <a:pt x="1128" y="385"/>
                      </a:lnTo>
                      <a:lnTo>
                        <a:pt x="1102" y="401"/>
                      </a:lnTo>
                      <a:lnTo>
                        <a:pt x="1077" y="415"/>
                      </a:lnTo>
                      <a:lnTo>
                        <a:pt x="1051" y="428"/>
                      </a:lnTo>
                      <a:lnTo>
                        <a:pt x="1026" y="439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9" name="Freeform 84"/>
                <p:cNvSpPr>
                  <a:spLocks/>
                </p:cNvSpPr>
                <p:nvPr/>
              </p:nvSpPr>
              <p:spPr bwMode="auto">
                <a:xfrm>
                  <a:off x="7292" y="14577"/>
                  <a:ext cx="472" cy="209"/>
                </a:xfrm>
                <a:custGeom>
                  <a:avLst/>
                  <a:gdLst>
                    <a:gd name="T0" fmla="*/ 47 w 472"/>
                    <a:gd name="T1" fmla="*/ 209 h 209"/>
                    <a:gd name="T2" fmla="*/ 472 w 472"/>
                    <a:gd name="T3" fmla="*/ 84 h 209"/>
                    <a:gd name="T4" fmla="*/ 215 w 472"/>
                    <a:gd name="T5" fmla="*/ 0 h 209"/>
                    <a:gd name="T6" fmla="*/ 5 w 472"/>
                    <a:gd name="T7" fmla="*/ 24 h 209"/>
                    <a:gd name="T8" fmla="*/ 0 w 472"/>
                    <a:gd name="T9" fmla="*/ 197 h 209"/>
                    <a:gd name="T10" fmla="*/ 47 w 472"/>
                    <a:gd name="T11" fmla="*/ 209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209"/>
                    <a:gd name="T20" fmla="*/ 472 w 472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209">
                      <a:moveTo>
                        <a:pt x="47" y="209"/>
                      </a:moveTo>
                      <a:lnTo>
                        <a:pt x="472" y="84"/>
                      </a:lnTo>
                      <a:lnTo>
                        <a:pt x="215" y="0"/>
                      </a:lnTo>
                      <a:lnTo>
                        <a:pt x="5" y="24"/>
                      </a:lnTo>
                      <a:lnTo>
                        <a:pt x="0" y="197"/>
                      </a:lnTo>
                      <a:lnTo>
                        <a:pt x="47" y="20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0" name="Freeform 85"/>
                <p:cNvSpPr>
                  <a:spLocks/>
                </p:cNvSpPr>
                <p:nvPr/>
              </p:nvSpPr>
              <p:spPr bwMode="auto">
                <a:xfrm>
                  <a:off x="6073" y="13679"/>
                  <a:ext cx="251" cy="999"/>
                </a:xfrm>
                <a:custGeom>
                  <a:avLst/>
                  <a:gdLst>
                    <a:gd name="T0" fmla="*/ 251 w 251"/>
                    <a:gd name="T1" fmla="*/ 23 h 999"/>
                    <a:gd name="T2" fmla="*/ 250 w 251"/>
                    <a:gd name="T3" fmla="*/ 22 h 999"/>
                    <a:gd name="T4" fmla="*/ 246 w 251"/>
                    <a:gd name="T5" fmla="*/ 20 h 999"/>
                    <a:gd name="T6" fmla="*/ 239 w 251"/>
                    <a:gd name="T7" fmla="*/ 18 h 999"/>
                    <a:gd name="T8" fmla="*/ 230 w 251"/>
                    <a:gd name="T9" fmla="*/ 15 h 999"/>
                    <a:gd name="T10" fmla="*/ 218 w 251"/>
                    <a:gd name="T11" fmla="*/ 11 h 999"/>
                    <a:gd name="T12" fmla="*/ 205 w 251"/>
                    <a:gd name="T13" fmla="*/ 7 h 999"/>
                    <a:gd name="T14" fmla="*/ 190 w 251"/>
                    <a:gd name="T15" fmla="*/ 4 h 999"/>
                    <a:gd name="T16" fmla="*/ 173 w 251"/>
                    <a:gd name="T17" fmla="*/ 1 h 999"/>
                    <a:gd name="T18" fmla="*/ 155 w 251"/>
                    <a:gd name="T19" fmla="*/ 0 h 999"/>
                    <a:gd name="T20" fmla="*/ 134 w 251"/>
                    <a:gd name="T21" fmla="*/ 0 h 999"/>
                    <a:gd name="T22" fmla="*/ 114 w 251"/>
                    <a:gd name="T23" fmla="*/ 2 h 999"/>
                    <a:gd name="T24" fmla="*/ 92 w 251"/>
                    <a:gd name="T25" fmla="*/ 5 h 999"/>
                    <a:gd name="T26" fmla="*/ 70 w 251"/>
                    <a:gd name="T27" fmla="*/ 12 h 999"/>
                    <a:gd name="T28" fmla="*/ 47 w 251"/>
                    <a:gd name="T29" fmla="*/ 20 h 999"/>
                    <a:gd name="T30" fmla="*/ 23 w 251"/>
                    <a:gd name="T31" fmla="*/ 32 h 999"/>
                    <a:gd name="T32" fmla="*/ 0 w 251"/>
                    <a:gd name="T33" fmla="*/ 47 h 999"/>
                    <a:gd name="T34" fmla="*/ 0 w 251"/>
                    <a:gd name="T35" fmla="*/ 999 h 999"/>
                    <a:gd name="T36" fmla="*/ 1 w 251"/>
                    <a:gd name="T37" fmla="*/ 999 h 999"/>
                    <a:gd name="T38" fmla="*/ 6 w 251"/>
                    <a:gd name="T39" fmla="*/ 999 h 999"/>
                    <a:gd name="T40" fmla="*/ 14 w 251"/>
                    <a:gd name="T41" fmla="*/ 998 h 999"/>
                    <a:gd name="T42" fmla="*/ 23 w 251"/>
                    <a:gd name="T43" fmla="*/ 997 h 999"/>
                    <a:gd name="T44" fmla="*/ 35 w 251"/>
                    <a:gd name="T45" fmla="*/ 995 h 999"/>
                    <a:gd name="T46" fmla="*/ 49 w 251"/>
                    <a:gd name="T47" fmla="*/ 993 h 999"/>
                    <a:gd name="T48" fmla="*/ 65 w 251"/>
                    <a:gd name="T49" fmla="*/ 990 h 999"/>
                    <a:gd name="T50" fmla="*/ 83 w 251"/>
                    <a:gd name="T51" fmla="*/ 985 h 999"/>
                    <a:gd name="T52" fmla="*/ 102 w 251"/>
                    <a:gd name="T53" fmla="*/ 980 h 999"/>
                    <a:gd name="T54" fmla="*/ 121 w 251"/>
                    <a:gd name="T55" fmla="*/ 973 h 999"/>
                    <a:gd name="T56" fmla="*/ 143 w 251"/>
                    <a:gd name="T57" fmla="*/ 966 h 999"/>
                    <a:gd name="T58" fmla="*/ 164 w 251"/>
                    <a:gd name="T59" fmla="*/ 956 h 999"/>
                    <a:gd name="T60" fmla="*/ 186 w 251"/>
                    <a:gd name="T61" fmla="*/ 945 h 999"/>
                    <a:gd name="T62" fmla="*/ 208 w 251"/>
                    <a:gd name="T63" fmla="*/ 934 h 999"/>
                    <a:gd name="T64" fmla="*/ 230 w 251"/>
                    <a:gd name="T65" fmla="*/ 919 h 999"/>
                    <a:gd name="T66" fmla="*/ 251 w 251"/>
                    <a:gd name="T67" fmla="*/ 903 h 999"/>
                    <a:gd name="T68" fmla="*/ 251 w 251"/>
                    <a:gd name="T69" fmla="*/ 23 h 9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1"/>
                    <a:gd name="T106" fmla="*/ 0 h 999"/>
                    <a:gd name="T107" fmla="*/ 251 w 251"/>
                    <a:gd name="T108" fmla="*/ 999 h 9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1" h="999">
                      <a:moveTo>
                        <a:pt x="251" y="23"/>
                      </a:moveTo>
                      <a:lnTo>
                        <a:pt x="250" y="22"/>
                      </a:lnTo>
                      <a:lnTo>
                        <a:pt x="246" y="20"/>
                      </a:lnTo>
                      <a:lnTo>
                        <a:pt x="239" y="18"/>
                      </a:lnTo>
                      <a:lnTo>
                        <a:pt x="230" y="15"/>
                      </a:lnTo>
                      <a:lnTo>
                        <a:pt x="218" y="11"/>
                      </a:lnTo>
                      <a:lnTo>
                        <a:pt x="205" y="7"/>
                      </a:lnTo>
                      <a:lnTo>
                        <a:pt x="190" y="4"/>
                      </a:lnTo>
                      <a:lnTo>
                        <a:pt x="173" y="1"/>
                      </a:lnTo>
                      <a:lnTo>
                        <a:pt x="155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47" y="20"/>
                      </a:lnTo>
                      <a:lnTo>
                        <a:pt x="23" y="32"/>
                      </a:lnTo>
                      <a:lnTo>
                        <a:pt x="0" y="47"/>
                      </a:lnTo>
                      <a:lnTo>
                        <a:pt x="0" y="999"/>
                      </a:lnTo>
                      <a:lnTo>
                        <a:pt x="1" y="999"/>
                      </a:lnTo>
                      <a:lnTo>
                        <a:pt x="6" y="999"/>
                      </a:lnTo>
                      <a:lnTo>
                        <a:pt x="14" y="998"/>
                      </a:lnTo>
                      <a:lnTo>
                        <a:pt x="23" y="997"/>
                      </a:lnTo>
                      <a:lnTo>
                        <a:pt x="35" y="995"/>
                      </a:lnTo>
                      <a:lnTo>
                        <a:pt x="49" y="993"/>
                      </a:lnTo>
                      <a:lnTo>
                        <a:pt x="65" y="990"/>
                      </a:lnTo>
                      <a:lnTo>
                        <a:pt x="83" y="985"/>
                      </a:lnTo>
                      <a:lnTo>
                        <a:pt x="102" y="980"/>
                      </a:lnTo>
                      <a:lnTo>
                        <a:pt x="121" y="973"/>
                      </a:lnTo>
                      <a:lnTo>
                        <a:pt x="143" y="966"/>
                      </a:lnTo>
                      <a:lnTo>
                        <a:pt x="164" y="956"/>
                      </a:lnTo>
                      <a:lnTo>
                        <a:pt x="186" y="945"/>
                      </a:lnTo>
                      <a:lnTo>
                        <a:pt x="208" y="934"/>
                      </a:lnTo>
                      <a:lnTo>
                        <a:pt x="230" y="919"/>
                      </a:lnTo>
                      <a:lnTo>
                        <a:pt x="251" y="903"/>
                      </a:lnTo>
                      <a:lnTo>
                        <a:pt x="251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1" name="Freeform 86"/>
                <p:cNvSpPr>
                  <a:spLocks/>
                </p:cNvSpPr>
                <p:nvPr/>
              </p:nvSpPr>
              <p:spPr bwMode="auto">
                <a:xfrm>
                  <a:off x="6080" y="13687"/>
                  <a:ext cx="215" cy="843"/>
                </a:xfrm>
                <a:custGeom>
                  <a:avLst/>
                  <a:gdLst>
                    <a:gd name="T0" fmla="*/ 215 w 215"/>
                    <a:gd name="T1" fmla="*/ 20 h 843"/>
                    <a:gd name="T2" fmla="*/ 214 w 215"/>
                    <a:gd name="T3" fmla="*/ 19 h 843"/>
                    <a:gd name="T4" fmla="*/ 211 w 215"/>
                    <a:gd name="T5" fmla="*/ 18 h 843"/>
                    <a:gd name="T6" fmla="*/ 205 w 215"/>
                    <a:gd name="T7" fmla="*/ 15 h 843"/>
                    <a:gd name="T8" fmla="*/ 197 w 215"/>
                    <a:gd name="T9" fmla="*/ 12 h 843"/>
                    <a:gd name="T10" fmla="*/ 187 w 215"/>
                    <a:gd name="T11" fmla="*/ 9 h 843"/>
                    <a:gd name="T12" fmla="*/ 176 w 215"/>
                    <a:gd name="T13" fmla="*/ 6 h 843"/>
                    <a:gd name="T14" fmla="*/ 163 w 215"/>
                    <a:gd name="T15" fmla="*/ 4 h 843"/>
                    <a:gd name="T16" fmla="*/ 149 w 215"/>
                    <a:gd name="T17" fmla="*/ 1 h 843"/>
                    <a:gd name="T18" fmla="*/ 133 w 215"/>
                    <a:gd name="T19" fmla="*/ 0 h 843"/>
                    <a:gd name="T20" fmla="*/ 115 w 215"/>
                    <a:gd name="T21" fmla="*/ 0 h 843"/>
                    <a:gd name="T22" fmla="*/ 98 w 215"/>
                    <a:gd name="T23" fmla="*/ 1 h 843"/>
                    <a:gd name="T24" fmla="*/ 79 w 215"/>
                    <a:gd name="T25" fmla="*/ 5 h 843"/>
                    <a:gd name="T26" fmla="*/ 60 w 215"/>
                    <a:gd name="T27" fmla="*/ 10 h 843"/>
                    <a:gd name="T28" fmla="*/ 40 w 215"/>
                    <a:gd name="T29" fmla="*/ 18 h 843"/>
                    <a:gd name="T30" fmla="*/ 21 w 215"/>
                    <a:gd name="T31" fmla="*/ 27 h 843"/>
                    <a:gd name="T32" fmla="*/ 0 w 215"/>
                    <a:gd name="T33" fmla="*/ 40 h 843"/>
                    <a:gd name="T34" fmla="*/ 0 w 215"/>
                    <a:gd name="T35" fmla="*/ 843 h 843"/>
                    <a:gd name="T36" fmla="*/ 1 w 215"/>
                    <a:gd name="T37" fmla="*/ 843 h 843"/>
                    <a:gd name="T38" fmla="*/ 6 w 215"/>
                    <a:gd name="T39" fmla="*/ 843 h 843"/>
                    <a:gd name="T40" fmla="*/ 12 w 215"/>
                    <a:gd name="T41" fmla="*/ 842 h 843"/>
                    <a:gd name="T42" fmla="*/ 21 w 215"/>
                    <a:gd name="T43" fmla="*/ 841 h 843"/>
                    <a:gd name="T44" fmla="*/ 30 w 215"/>
                    <a:gd name="T45" fmla="*/ 840 h 843"/>
                    <a:gd name="T46" fmla="*/ 43 w 215"/>
                    <a:gd name="T47" fmla="*/ 838 h 843"/>
                    <a:gd name="T48" fmla="*/ 56 w 215"/>
                    <a:gd name="T49" fmla="*/ 835 h 843"/>
                    <a:gd name="T50" fmla="*/ 71 w 215"/>
                    <a:gd name="T51" fmla="*/ 831 h 843"/>
                    <a:gd name="T52" fmla="*/ 87 w 215"/>
                    <a:gd name="T53" fmla="*/ 826 h 843"/>
                    <a:gd name="T54" fmla="*/ 105 w 215"/>
                    <a:gd name="T55" fmla="*/ 821 h 843"/>
                    <a:gd name="T56" fmla="*/ 123 w 215"/>
                    <a:gd name="T57" fmla="*/ 814 h 843"/>
                    <a:gd name="T58" fmla="*/ 141 w 215"/>
                    <a:gd name="T59" fmla="*/ 806 h 843"/>
                    <a:gd name="T60" fmla="*/ 159 w 215"/>
                    <a:gd name="T61" fmla="*/ 797 h 843"/>
                    <a:gd name="T62" fmla="*/ 179 w 215"/>
                    <a:gd name="T63" fmla="*/ 786 h 843"/>
                    <a:gd name="T64" fmla="*/ 197 w 215"/>
                    <a:gd name="T65" fmla="*/ 774 h 843"/>
                    <a:gd name="T66" fmla="*/ 215 w 215"/>
                    <a:gd name="T67" fmla="*/ 760 h 843"/>
                    <a:gd name="T68" fmla="*/ 215 w 215"/>
                    <a:gd name="T69" fmla="*/ 20 h 8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5"/>
                    <a:gd name="T106" fmla="*/ 0 h 843"/>
                    <a:gd name="T107" fmla="*/ 215 w 215"/>
                    <a:gd name="T108" fmla="*/ 843 h 8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5" h="843">
                      <a:moveTo>
                        <a:pt x="215" y="20"/>
                      </a:moveTo>
                      <a:lnTo>
                        <a:pt x="214" y="19"/>
                      </a:lnTo>
                      <a:lnTo>
                        <a:pt x="211" y="18"/>
                      </a:lnTo>
                      <a:lnTo>
                        <a:pt x="205" y="15"/>
                      </a:lnTo>
                      <a:lnTo>
                        <a:pt x="197" y="12"/>
                      </a:lnTo>
                      <a:lnTo>
                        <a:pt x="187" y="9"/>
                      </a:lnTo>
                      <a:lnTo>
                        <a:pt x="176" y="6"/>
                      </a:lnTo>
                      <a:lnTo>
                        <a:pt x="163" y="4"/>
                      </a:lnTo>
                      <a:lnTo>
                        <a:pt x="149" y="1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8" y="1"/>
                      </a:lnTo>
                      <a:lnTo>
                        <a:pt x="79" y="5"/>
                      </a:lnTo>
                      <a:lnTo>
                        <a:pt x="60" y="10"/>
                      </a:lnTo>
                      <a:lnTo>
                        <a:pt x="40" y="18"/>
                      </a:lnTo>
                      <a:lnTo>
                        <a:pt x="21" y="27"/>
                      </a:lnTo>
                      <a:lnTo>
                        <a:pt x="0" y="40"/>
                      </a:lnTo>
                      <a:lnTo>
                        <a:pt x="0" y="843"/>
                      </a:lnTo>
                      <a:lnTo>
                        <a:pt x="1" y="843"/>
                      </a:lnTo>
                      <a:lnTo>
                        <a:pt x="6" y="843"/>
                      </a:lnTo>
                      <a:lnTo>
                        <a:pt x="12" y="842"/>
                      </a:lnTo>
                      <a:lnTo>
                        <a:pt x="21" y="841"/>
                      </a:lnTo>
                      <a:lnTo>
                        <a:pt x="30" y="840"/>
                      </a:lnTo>
                      <a:lnTo>
                        <a:pt x="43" y="838"/>
                      </a:lnTo>
                      <a:lnTo>
                        <a:pt x="56" y="835"/>
                      </a:lnTo>
                      <a:lnTo>
                        <a:pt x="71" y="831"/>
                      </a:lnTo>
                      <a:lnTo>
                        <a:pt x="87" y="826"/>
                      </a:lnTo>
                      <a:lnTo>
                        <a:pt x="105" y="821"/>
                      </a:lnTo>
                      <a:lnTo>
                        <a:pt x="123" y="814"/>
                      </a:lnTo>
                      <a:lnTo>
                        <a:pt x="141" y="806"/>
                      </a:lnTo>
                      <a:lnTo>
                        <a:pt x="159" y="797"/>
                      </a:lnTo>
                      <a:lnTo>
                        <a:pt x="179" y="786"/>
                      </a:lnTo>
                      <a:lnTo>
                        <a:pt x="197" y="774"/>
                      </a:lnTo>
                      <a:lnTo>
                        <a:pt x="215" y="76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2" name="Freeform 87"/>
                <p:cNvSpPr>
                  <a:spLocks/>
                </p:cNvSpPr>
                <p:nvPr/>
              </p:nvSpPr>
              <p:spPr bwMode="auto">
                <a:xfrm>
                  <a:off x="6087" y="13696"/>
                  <a:ext cx="180" cy="685"/>
                </a:xfrm>
                <a:custGeom>
                  <a:avLst/>
                  <a:gdLst>
                    <a:gd name="T0" fmla="*/ 180 w 180"/>
                    <a:gd name="T1" fmla="*/ 16 h 685"/>
                    <a:gd name="T2" fmla="*/ 179 w 180"/>
                    <a:gd name="T3" fmla="*/ 16 h 685"/>
                    <a:gd name="T4" fmla="*/ 176 w 180"/>
                    <a:gd name="T5" fmla="*/ 14 h 685"/>
                    <a:gd name="T6" fmla="*/ 172 w 180"/>
                    <a:gd name="T7" fmla="*/ 12 h 685"/>
                    <a:gd name="T8" fmla="*/ 165 w 180"/>
                    <a:gd name="T9" fmla="*/ 10 h 685"/>
                    <a:gd name="T10" fmla="*/ 157 w 180"/>
                    <a:gd name="T11" fmla="*/ 8 h 685"/>
                    <a:gd name="T12" fmla="*/ 147 w 180"/>
                    <a:gd name="T13" fmla="*/ 4 h 685"/>
                    <a:gd name="T14" fmla="*/ 136 w 180"/>
                    <a:gd name="T15" fmla="*/ 2 h 685"/>
                    <a:gd name="T16" fmla="*/ 125 w 180"/>
                    <a:gd name="T17" fmla="*/ 0 h 685"/>
                    <a:gd name="T18" fmla="*/ 111 w 180"/>
                    <a:gd name="T19" fmla="*/ 0 h 685"/>
                    <a:gd name="T20" fmla="*/ 97 w 180"/>
                    <a:gd name="T21" fmla="*/ 0 h 685"/>
                    <a:gd name="T22" fmla="*/ 81 w 180"/>
                    <a:gd name="T23" fmla="*/ 1 h 685"/>
                    <a:gd name="T24" fmla="*/ 66 w 180"/>
                    <a:gd name="T25" fmla="*/ 3 h 685"/>
                    <a:gd name="T26" fmla="*/ 50 w 180"/>
                    <a:gd name="T27" fmla="*/ 8 h 685"/>
                    <a:gd name="T28" fmla="*/ 33 w 180"/>
                    <a:gd name="T29" fmla="*/ 14 h 685"/>
                    <a:gd name="T30" fmla="*/ 17 w 180"/>
                    <a:gd name="T31" fmla="*/ 23 h 685"/>
                    <a:gd name="T32" fmla="*/ 0 w 180"/>
                    <a:gd name="T33" fmla="*/ 33 h 685"/>
                    <a:gd name="T34" fmla="*/ 0 w 180"/>
                    <a:gd name="T35" fmla="*/ 685 h 685"/>
                    <a:gd name="T36" fmla="*/ 1 w 180"/>
                    <a:gd name="T37" fmla="*/ 685 h 685"/>
                    <a:gd name="T38" fmla="*/ 4 w 180"/>
                    <a:gd name="T39" fmla="*/ 685 h 685"/>
                    <a:gd name="T40" fmla="*/ 9 w 180"/>
                    <a:gd name="T41" fmla="*/ 684 h 685"/>
                    <a:gd name="T42" fmla="*/ 17 w 180"/>
                    <a:gd name="T43" fmla="*/ 683 h 685"/>
                    <a:gd name="T44" fmla="*/ 26 w 180"/>
                    <a:gd name="T45" fmla="*/ 682 h 685"/>
                    <a:gd name="T46" fmla="*/ 35 w 180"/>
                    <a:gd name="T47" fmla="*/ 681 h 685"/>
                    <a:gd name="T48" fmla="*/ 47 w 180"/>
                    <a:gd name="T49" fmla="*/ 678 h 685"/>
                    <a:gd name="T50" fmla="*/ 60 w 180"/>
                    <a:gd name="T51" fmla="*/ 676 h 685"/>
                    <a:gd name="T52" fmla="*/ 73 w 180"/>
                    <a:gd name="T53" fmla="*/ 671 h 685"/>
                    <a:gd name="T54" fmla="*/ 87 w 180"/>
                    <a:gd name="T55" fmla="*/ 667 h 685"/>
                    <a:gd name="T56" fmla="*/ 102 w 180"/>
                    <a:gd name="T57" fmla="*/ 662 h 685"/>
                    <a:gd name="T58" fmla="*/ 118 w 180"/>
                    <a:gd name="T59" fmla="*/ 655 h 685"/>
                    <a:gd name="T60" fmla="*/ 133 w 180"/>
                    <a:gd name="T61" fmla="*/ 648 h 685"/>
                    <a:gd name="T62" fmla="*/ 149 w 180"/>
                    <a:gd name="T63" fmla="*/ 639 h 685"/>
                    <a:gd name="T64" fmla="*/ 165 w 180"/>
                    <a:gd name="T65" fmla="*/ 628 h 685"/>
                    <a:gd name="T66" fmla="*/ 180 w 180"/>
                    <a:gd name="T67" fmla="*/ 617 h 685"/>
                    <a:gd name="T68" fmla="*/ 180 w 180"/>
                    <a:gd name="T69" fmla="*/ 16 h 6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685"/>
                    <a:gd name="T107" fmla="*/ 180 w 180"/>
                    <a:gd name="T108" fmla="*/ 685 h 6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685">
                      <a:moveTo>
                        <a:pt x="180" y="16"/>
                      </a:moveTo>
                      <a:lnTo>
                        <a:pt x="179" y="16"/>
                      </a:lnTo>
                      <a:lnTo>
                        <a:pt x="176" y="14"/>
                      </a:lnTo>
                      <a:lnTo>
                        <a:pt x="172" y="12"/>
                      </a:lnTo>
                      <a:lnTo>
                        <a:pt x="165" y="10"/>
                      </a:lnTo>
                      <a:lnTo>
                        <a:pt x="157" y="8"/>
                      </a:lnTo>
                      <a:lnTo>
                        <a:pt x="147" y="4"/>
                      </a:lnTo>
                      <a:lnTo>
                        <a:pt x="136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0"/>
                      </a:lnTo>
                      <a:lnTo>
                        <a:pt x="81" y="1"/>
                      </a:lnTo>
                      <a:lnTo>
                        <a:pt x="66" y="3"/>
                      </a:lnTo>
                      <a:lnTo>
                        <a:pt x="50" y="8"/>
                      </a:lnTo>
                      <a:lnTo>
                        <a:pt x="33" y="14"/>
                      </a:lnTo>
                      <a:lnTo>
                        <a:pt x="17" y="23"/>
                      </a:lnTo>
                      <a:lnTo>
                        <a:pt x="0" y="33"/>
                      </a:lnTo>
                      <a:lnTo>
                        <a:pt x="0" y="685"/>
                      </a:lnTo>
                      <a:lnTo>
                        <a:pt x="1" y="685"/>
                      </a:lnTo>
                      <a:lnTo>
                        <a:pt x="4" y="685"/>
                      </a:lnTo>
                      <a:lnTo>
                        <a:pt x="9" y="684"/>
                      </a:lnTo>
                      <a:lnTo>
                        <a:pt x="17" y="683"/>
                      </a:lnTo>
                      <a:lnTo>
                        <a:pt x="26" y="682"/>
                      </a:lnTo>
                      <a:lnTo>
                        <a:pt x="35" y="681"/>
                      </a:lnTo>
                      <a:lnTo>
                        <a:pt x="47" y="678"/>
                      </a:lnTo>
                      <a:lnTo>
                        <a:pt x="60" y="676"/>
                      </a:lnTo>
                      <a:lnTo>
                        <a:pt x="73" y="671"/>
                      </a:lnTo>
                      <a:lnTo>
                        <a:pt x="87" y="667"/>
                      </a:lnTo>
                      <a:lnTo>
                        <a:pt x="102" y="662"/>
                      </a:lnTo>
                      <a:lnTo>
                        <a:pt x="118" y="655"/>
                      </a:lnTo>
                      <a:lnTo>
                        <a:pt x="133" y="648"/>
                      </a:lnTo>
                      <a:lnTo>
                        <a:pt x="149" y="639"/>
                      </a:lnTo>
                      <a:lnTo>
                        <a:pt x="165" y="628"/>
                      </a:lnTo>
                      <a:lnTo>
                        <a:pt x="180" y="617"/>
                      </a:lnTo>
                      <a:lnTo>
                        <a:pt x="180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3" name="Freeform 88"/>
                <p:cNvSpPr>
                  <a:spLocks/>
                </p:cNvSpPr>
                <p:nvPr/>
              </p:nvSpPr>
              <p:spPr bwMode="auto">
                <a:xfrm>
                  <a:off x="6093" y="13704"/>
                  <a:ext cx="146" cy="530"/>
                </a:xfrm>
                <a:custGeom>
                  <a:avLst/>
                  <a:gdLst>
                    <a:gd name="T0" fmla="*/ 146 w 146"/>
                    <a:gd name="T1" fmla="*/ 14 h 530"/>
                    <a:gd name="T2" fmla="*/ 143 w 146"/>
                    <a:gd name="T3" fmla="*/ 12 h 530"/>
                    <a:gd name="T4" fmla="*/ 134 w 146"/>
                    <a:gd name="T5" fmla="*/ 8 h 530"/>
                    <a:gd name="T6" fmla="*/ 120 w 146"/>
                    <a:gd name="T7" fmla="*/ 4 h 530"/>
                    <a:gd name="T8" fmla="*/ 101 w 146"/>
                    <a:gd name="T9" fmla="*/ 1 h 530"/>
                    <a:gd name="T10" fmla="*/ 79 w 146"/>
                    <a:gd name="T11" fmla="*/ 0 h 530"/>
                    <a:gd name="T12" fmla="*/ 54 w 146"/>
                    <a:gd name="T13" fmla="*/ 3 h 530"/>
                    <a:gd name="T14" fmla="*/ 27 w 146"/>
                    <a:gd name="T15" fmla="*/ 11 h 530"/>
                    <a:gd name="T16" fmla="*/ 0 w 146"/>
                    <a:gd name="T17" fmla="*/ 27 h 530"/>
                    <a:gd name="T18" fmla="*/ 0 w 146"/>
                    <a:gd name="T19" fmla="*/ 530 h 530"/>
                    <a:gd name="T20" fmla="*/ 3 w 146"/>
                    <a:gd name="T21" fmla="*/ 530 h 530"/>
                    <a:gd name="T22" fmla="*/ 14 w 146"/>
                    <a:gd name="T23" fmla="*/ 529 h 530"/>
                    <a:gd name="T24" fmla="*/ 29 w 146"/>
                    <a:gd name="T25" fmla="*/ 526 h 530"/>
                    <a:gd name="T26" fmla="*/ 49 w 146"/>
                    <a:gd name="T27" fmla="*/ 521 h 530"/>
                    <a:gd name="T28" fmla="*/ 71 w 146"/>
                    <a:gd name="T29" fmla="*/ 514 h 530"/>
                    <a:gd name="T30" fmla="*/ 96 w 146"/>
                    <a:gd name="T31" fmla="*/ 505 h 530"/>
                    <a:gd name="T32" fmla="*/ 121 w 146"/>
                    <a:gd name="T33" fmla="*/ 492 h 530"/>
                    <a:gd name="T34" fmla="*/ 146 w 146"/>
                    <a:gd name="T35" fmla="*/ 475 h 530"/>
                    <a:gd name="T36" fmla="*/ 146 w 146"/>
                    <a:gd name="T37" fmla="*/ 14 h 5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530"/>
                    <a:gd name="T59" fmla="*/ 146 w 146"/>
                    <a:gd name="T60" fmla="*/ 530 h 5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530">
                      <a:moveTo>
                        <a:pt x="146" y="14"/>
                      </a:moveTo>
                      <a:lnTo>
                        <a:pt x="143" y="12"/>
                      </a:lnTo>
                      <a:lnTo>
                        <a:pt x="134" y="8"/>
                      </a:lnTo>
                      <a:lnTo>
                        <a:pt x="120" y="4"/>
                      </a:lnTo>
                      <a:lnTo>
                        <a:pt x="101" y="1"/>
                      </a:lnTo>
                      <a:lnTo>
                        <a:pt x="79" y="0"/>
                      </a:lnTo>
                      <a:lnTo>
                        <a:pt x="54" y="3"/>
                      </a:lnTo>
                      <a:lnTo>
                        <a:pt x="27" y="11"/>
                      </a:lnTo>
                      <a:lnTo>
                        <a:pt x="0" y="27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14" y="529"/>
                      </a:lnTo>
                      <a:lnTo>
                        <a:pt x="29" y="526"/>
                      </a:lnTo>
                      <a:lnTo>
                        <a:pt x="49" y="521"/>
                      </a:lnTo>
                      <a:lnTo>
                        <a:pt x="71" y="514"/>
                      </a:lnTo>
                      <a:lnTo>
                        <a:pt x="96" y="505"/>
                      </a:lnTo>
                      <a:lnTo>
                        <a:pt x="121" y="492"/>
                      </a:lnTo>
                      <a:lnTo>
                        <a:pt x="146" y="475"/>
                      </a:lnTo>
                      <a:lnTo>
                        <a:pt x="146" y="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4" name="Freeform 89"/>
                <p:cNvSpPr>
                  <a:spLocks/>
                </p:cNvSpPr>
                <p:nvPr/>
              </p:nvSpPr>
              <p:spPr bwMode="auto">
                <a:xfrm>
                  <a:off x="6101" y="13712"/>
                  <a:ext cx="109" cy="373"/>
                </a:xfrm>
                <a:custGeom>
                  <a:avLst/>
                  <a:gdLst>
                    <a:gd name="T0" fmla="*/ 109 w 109"/>
                    <a:gd name="T1" fmla="*/ 10 h 373"/>
                    <a:gd name="T2" fmla="*/ 107 w 109"/>
                    <a:gd name="T3" fmla="*/ 9 h 373"/>
                    <a:gd name="T4" fmla="*/ 100 w 109"/>
                    <a:gd name="T5" fmla="*/ 6 h 373"/>
                    <a:gd name="T6" fmla="*/ 89 w 109"/>
                    <a:gd name="T7" fmla="*/ 2 h 373"/>
                    <a:gd name="T8" fmla="*/ 75 w 109"/>
                    <a:gd name="T9" fmla="*/ 0 h 373"/>
                    <a:gd name="T10" fmla="*/ 59 w 109"/>
                    <a:gd name="T11" fmla="*/ 0 h 373"/>
                    <a:gd name="T12" fmla="*/ 39 w 109"/>
                    <a:gd name="T13" fmla="*/ 2 h 373"/>
                    <a:gd name="T14" fmla="*/ 20 w 109"/>
                    <a:gd name="T15" fmla="*/ 9 h 373"/>
                    <a:gd name="T16" fmla="*/ 0 w 109"/>
                    <a:gd name="T17" fmla="*/ 21 h 373"/>
                    <a:gd name="T18" fmla="*/ 0 w 109"/>
                    <a:gd name="T19" fmla="*/ 373 h 373"/>
                    <a:gd name="T20" fmla="*/ 2 w 109"/>
                    <a:gd name="T21" fmla="*/ 373 h 373"/>
                    <a:gd name="T22" fmla="*/ 9 w 109"/>
                    <a:gd name="T23" fmla="*/ 372 h 373"/>
                    <a:gd name="T24" fmla="*/ 21 w 109"/>
                    <a:gd name="T25" fmla="*/ 369 h 373"/>
                    <a:gd name="T26" fmla="*/ 36 w 109"/>
                    <a:gd name="T27" fmla="*/ 366 h 373"/>
                    <a:gd name="T28" fmla="*/ 53 w 109"/>
                    <a:gd name="T29" fmla="*/ 362 h 373"/>
                    <a:gd name="T30" fmla="*/ 72 w 109"/>
                    <a:gd name="T31" fmla="*/ 354 h 373"/>
                    <a:gd name="T32" fmla="*/ 90 w 109"/>
                    <a:gd name="T33" fmla="*/ 343 h 373"/>
                    <a:gd name="T34" fmla="*/ 109 w 109"/>
                    <a:gd name="T35" fmla="*/ 331 h 373"/>
                    <a:gd name="T36" fmla="*/ 109 w 109"/>
                    <a:gd name="T37" fmla="*/ 10 h 3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373"/>
                    <a:gd name="T59" fmla="*/ 109 w 109"/>
                    <a:gd name="T60" fmla="*/ 373 h 3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373">
                      <a:moveTo>
                        <a:pt x="109" y="10"/>
                      </a:moveTo>
                      <a:lnTo>
                        <a:pt x="107" y="9"/>
                      </a:lnTo>
                      <a:lnTo>
                        <a:pt x="100" y="6"/>
                      </a:lnTo>
                      <a:lnTo>
                        <a:pt x="89" y="2"/>
                      </a:lnTo>
                      <a:lnTo>
                        <a:pt x="75" y="0"/>
                      </a:lnTo>
                      <a:lnTo>
                        <a:pt x="59" y="0"/>
                      </a:lnTo>
                      <a:lnTo>
                        <a:pt x="39" y="2"/>
                      </a:lnTo>
                      <a:lnTo>
                        <a:pt x="20" y="9"/>
                      </a:lnTo>
                      <a:lnTo>
                        <a:pt x="0" y="21"/>
                      </a:lnTo>
                      <a:lnTo>
                        <a:pt x="0" y="373"/>
                      </a:lnTo>
                      <a:lnTo>
                        <a:pt x="2" y="373"/>
                      </a:lnTo>
                      <a:lnTo>
                        <a:pt x="9" y="372"/>
                      </a:lnTo>
                      <a:lnTo>
                        <a:pt x="21" y="369"/>
                      </a:lnTo>
                      <a:lnTo>
                        <a:pt x="36" y="366"/>
                      </a:lnTo>
                      <a:lnTo>
                        <a:pt x="53" y="362"/>
                      </a:lnTo>
                      <a:lnTo>
                        <a:pt x="72" y="354"/>
                      </a:lnTo>
                      <a:lnTo>
                        <a:pt x="90" y="343"/>
                      </a:lnTo>
                      <a:lnTo>
                        <a:pt x="109" y="331"/>
                      </a:lnTo>
                      <a:lnTo>
                        <a:pt x="109" y="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5" name="Freeform 90"/>
                <p:cNvSpPr>
                  <a:spLocks/>
                </p:cNvSpPr>
                <p:nvPr/>
              </p:nvSpPr>
              <p:spPr bwMode="auto">
                <a:xfrm>
                  <a:off x="6107" y="13721"/>
                  <a:ext cx="75" cy="216"/>
                </a:xfrm>
                <a:custGeom>
                  <a:avLst/>
                  <a:gdLst>
                    <a:gd name="T0" fmla="*/ 75 w 75"/>
                    <a:gd name="T1" fmla="*/ 6 h 216"/>
                    <a:gd name="T2" fmla="*/ 73 w 75"/>
                    <a:gd name="T3" fmla="*/ 5 h 216"/>
                    <a:gd name="T4" fmla="*/ 69 w 75"/>
                    <a:gd name="T5" fmla="*/ 4 h 216"/>
                    <a:gd name="T6" fmla="*/ 61 w 75"/>
                    <a:gd name="T7" fmla="*/ 2 h 216"/>
                    <a:gd name="T8" fmla="*/ 52 w 75"/>
                    <a:gd name="T9" fmla="*/ 0 h 216"/>
                    <a:gd name="T10" fmla="*/ 41 w 75"/>
                    <a:gd name="T11" fmla="*/ 0 h 216"/>
                    <a:gd name="T12" fmla="*/ 28 w 75"/>
                    <a:gd name="T13" fmla="*/ 1 h 216"/>
                    <a:gd name="T14" fmla="*/ 14 w 75"/>
                    <a:gd name="T15" fmla="*/ 6 h 216"/>
                    <a:gd name="T16" fmla="*/ 0 w 75"/>
                    <a:gd name="T17" fmla="*/ 14 h 216"/>
                    <a:gd name="T18" fmla="*/ 0 w 75"/>
                    <a:gd name="T19" fmla="*/ 216 h 216"/>
                    <a:gd name="T20" fmla="*/ 2 w 75"/>
                    <a:gd name="T21" fmla="*/ 216 h 216"/>
                    <a:gd name="T22" fmla="*/ 7 w 75"/>
                    <a:gd name="T23" fmla="*/ 215 h 216"/>
                    <a:gd name="T24" fmla="*/ 15 w 75"/>
                    <a:gd name="T25" fmla="*/ 214 h 216"/>
                    <a:gd name="T26" fmla="*/ 25 w 75"/>
                    <a:gd name="T27" fmla="*/ 211 h 216"/>
                    <a:gd name="T28" fmla="*/ 37 w 75"/>
                    <a:gd name="T29" fmla="*/ 208 h 216"/>
                    <a:gd name="T30" fmla="*/ 50 w 75"/>
                    <a:gd name="T31" fmla="*/ 203 h 216"/>
                    <a:gd name="T32" fmla="*/ 63 w 75"/>
                    <a:gd name="T33" fmla="*/ 195 h 216"/>
                    <a:gd name="T34" fmla="*/ 75 w 75"/>
                    <a:gd name="T35" fmla="*/ 187 h 216"/>
                    <a:gd name="T36" fmla="*/ 75 w 75"/>
                    <a:gd name="T37" fmla="*/ 6 h 2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"/>
                    <a:gd name="T58" fmla="*/ 0 h 216"/>
                    <a:gd name="T59" fmla="*/ 75 w 75"/>
                    <a:gd name="T60" fmla="*/ 216 h 2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" h="216">
                      <a:moveTo>
                        <a:pt x="75" y="6"/>
                      </a:moveTo>
                      <a:lnTo>
                        <a:pt x="73" y="5"/>
                      </a:lnTo>
                      <a:lnTo>
                        <a:pt x="69" y="4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8" y="1"/>
                      </a:lnTo>
                      <a:lnTo>
                        <a:pt x="14" y="6"/>
                      </a:lnTo>
                      <a:lnTo>
                        <a:pt x="0" y="14"/>
                      </a:lnTo>
                      <a:lnTo>
                        <a:pt x="0" y="216"/>
                      </a:lnTo>
                      <a:lnTo>
                        <a:pt x="2" y="216"/>
                      </a:lnTo>
                      <a:lnTo>
                        <a:pt x="7" y="215"/>
                      </a:lnTo>
                      <a:lnTo>
                        <a:pt x="15" y="214"/>
                      </a:lnTo>
                      <a:lnTo>
                        <a:pt x="25" y="211"/>
                      </a:lnTo>
                      <a:lnTo>
                        <a:pt x="37" y="208"/>
                      </a:lnTo>
                      <a:lnTo>
                        <a:pt x="50" y="203"/>
                      </a:lnTo>
                      <a:lnTo>
                        <a:pt x="63" y="195"/>
                      </a:lnTo>
                      <a:lnTo>
                        <a:pt x="75" y="187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6" name="Freeform 91"/>
                <p:cNvSpPr>
                  <a:spLocks/>
                </p:cNvSpPr>
                <p:nvPr/>
              </p:nvSpPr>
              <p:spPr bwMode="auto">
                <a:xfrm>
                  <a:off x="7013" y="14340"/>
                  <a:ext cx="110" cy="111"/>
                </a:xfrm>
                <a:custGeom>
                  <a:avLst/>
                  <a:gdLst>
                    <a:gd name="T0" fmla="*/ 55 w 110"/>
                    <a:gd name="T1" fmla="*/ 111 h 111"/>
                    <a:gd name="T2" fmla="*/ 66 w 110"/>
                    <a:gd name="T3" fmla="*/ 110 h 111"/>
                    <a:gd name="T4" fmla="*/ 76 w 110"/>
                    <a:gd name="T5" fmla="*/ 106 h 111"/>
                    <a:gd name="T6" fmla="*/ 85 w 110"/>
                    <a:gd name="T7" fmla="*/ 101 h 111"/>
                    <a:gd name="T8" fmla="*/ 94 w 110"/>
                    <a:gd name="T9" fmla="*/ 94 h 111"/>
                    <a:gd name="T10" fmla="*/ 100 w 110"/>
                    <a:gd name="T11" fmla="*/ 86 h 111"/>
                    <a:gd name="T12" fmla="*/ 106 w 110"/>
                    <a:gd name="T13" fmla="*/ 77 h 111"/>
                    <a:gd name="T14" fmla="*/ 109 w 110"/>
                    <a:gd name="T15" fmla="*/ 66 h 111"/>
                    <a:gd name="T16" fmla="*/ 110 w 110"/>
                    <a:gd name="T17" fmla="*/ 56 h 111"/>
                    <a:gd name="T18" fmla="*/ 109 w 110"/>
                    <a:gd name="T19" fmla="*/ 44 h 111"/>
                    <a:gd name="T20" fmla="*/ 106 w 110"/>
                    <a:gd name="T21" fmla="*/ 34 h 111"/>
                    <a:gd name="T22" fmla="*/ 100 w 110"/>
                    <a:gd name="T23" fmla="*/ 24 h 111"/>
                    <a:gd name="T24" fmla="*/ 94 w 110"/>
                    <a:gd name="T25" fmla="*/ 17 h 111"/>
                    <a:gd name="T26" fmla="*/ 85 w 110"/>
                    <a:gd name="T27" fmla="*/ 9 h 111"/>
                    <a:gd name="T28" fmla="*/ 76 w 110"/>
                    <a:gd name="T29" fmla="*/ 5 h 111"/>
                    <a:gd name="T30" fmla="*/ 66 w 110"/>
                    <a:gd name="T31" fmla="*/ 2 h 111"/>
                    <a:gd name="T32" fmla="*/ 55 w 110"/>
                    <a:gd name="T33" fmla="*/ 0 h 111"/>
                    <a:gd name="T34" fmla="*/ 44 w 110"/>
                    <a:gd name="T35" fmla="*/ 2 h 111"/>
                    <a:gd name="T36" fmla="*/ 33 w 110"/>
                    <a:gd name="T37" fmla="*/ 5 h 111"/>
                    <a:gd name="T38" fmla="*/ 25 w 110"/>
                    <a:gd name="T39" fmla="*/ 9 h 111"/>
                    <a:gd name="T40" fmla="*/ 16 w 110"/>
                    <a:gd name="T41" fmla="*/ 17 h 111"/>
                    <a:gd name="T42" fmla="*/ 10 w 110"/>
                    <a:gd name="T43" fmla="*/ 24 h 111"/>
                    <a:gd name="T44" fmla="*/ 4 w 110"/>
                    <a:gd name="T45" fmla="*/ 34 h 111"/>
                    <a:gd name="T46" fmla="*/ 1 w 110"/>
                    <a:gd name="T47" fmla="*/ 44 h 111"/>
                    <a:gd name="T48" fmla="*/ 0 w 110"/>
                    <a:gd name="T49" fmla="*/ 56 h 111"/>
                    <a:gd name="T50" fmla="*/ 1 w 110"/>
                    <a:gd name="T51" fmla="*/ 66 h 111"/>
                    <a:gd name="T52" fmla="*/ 4 w 110"/>
                    <a:gd name="T53" fmla="*/ 77 h 111"/>
                    <a:gd name="T54" fmla="*/ 10 w 110"/>
                    <a:gd name="T55" fmla="*/ 86 h 111"/>
                    <a:gd name="T56" fmla="*/ 16 w 110"/>
                    <a:gd name="T57" fmla="*/ 94 h 111"/>
                    <a:gd name="T58" fmla="*/ 25 w 110"/>
                    <a:gd name="T59" fmla="*/ 101 h 111"/>
                    <a:gd name="T60" fmla="*/ 33 w 110"/>
                    <a:gd name="T61" fmla="*/ 106 h 111"/>
                    <a:gd name="T62" fmla="*/ 44 w 110"/>
                    <a:gd name="T63" fmla="*/ 110 h 111"/>
                    <a:gd name="T64" fmla="*/ 55 w 110"/>
                    <a:gd name="T65" fmla="*/ 111 h 1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1"/>
                    <a:gd name="T101" fmla="*/ 110 w 110"/>
                    <a:gd name="T102" fmla="*/ 111 h 1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1">
                      <a:moveTo>
                        <a:pt x="55" y="111"/>
                      </a:moveTo>
                      <a:lnTo>
                        <a:pt x="66" y="110"/>
                      </a:lnTo>
                      <a:lnTo>
                        <a:pt x="76" y="106"/>
                      </a:lnTo>
                      <a:lnTo>
                        <a:pt x="85" y="101"/>
                      </a:lnTo>
                      <a:lnTo>
                        <a:pt x="94" y="94"/>
                      </a:lnTo>
                      <a:lnTo>
                        <a:pt x="100" y="86"/>
                      </a:lnTo>
                      <a:lnTo>
                        <a:pt x="106" y="77"/>
                      </a:lnTo>
                      <a:lnTo>
                        <a:pt x="109" y="66"/>
                      </a:lnTo>
                      <a:lnTo>
                        <a:pt x="110" y="56"/>
                      </a:lnTo>
                      <a:lnTo>
                        <a:pt x="109" y="44"/>
                      </a:lnTo>
                      <a:lnTo>
                        <a:pt x="106" y="34"/>
                      </a:lnTo>
                      <a:lnTo>
                        <a:pt x="100" y="24"/>
                      </a:lnTo>
                      <a:lnTo>
                        <a:pt x="94" y="17"/>
                      </a:lnTo>
                      <a:lnTo>
                        <a:pt x="85" y="9"/>
                      </a:lnTo>
                      <a:lnTo>
                        <a:pt x="76" y="5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44" y="2"/>
                      </a:lnTo>
                      <a:lnTo>
                        <a:pt x="33" y="5"/>
                      </a:lnTo>
                      <a:lnTo>
                        <a:pt x="25" y="9"/>
                      </a:lnTo>
                      <a:lnTo>
                        <a:pt x="16" y="17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6"/>
                      </a:lnTo>
                      <a:lnTo>
                        <a:pt x="1" y="66"/>
                      </a:lnTo>
                      <a:lnTo>
                        <a:pt x="4" y="77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5" y="101"/>
                      </a:lnTo>
                      <a:lnTo>
                        <a:pt x="33" y="106"/>
                      </a:lnTo>
                      <a:lnTo>
                        <a:pt x="44" y="110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7" name="Freeform 92"/>
                <p:cNvSpPr>
                  <a:spLocks/>
                </p:cNvSpPr>
                <p:nvPr/>
              </p:nvSpPr>
              <p:spPr bwMode="auto">
                <a:xfrm>
                  <a:off x="6676" y="14343"/>
                  <a:ext cx="55" cy="55"/>
                </a:xfrm>
                <a:custGeom>
                  <a:avLst/>
                  <a:gdLst>
                    <a:gd name="T0" fmla="*/ 27 w 55"/>
                    <a:gd name="T1" fmla="*/ 55 h 55"/>
                    <a:gd name="T2" fmla="*/ 38 w 55"/>
                    <a:gd name="T3" fmla="*/ 53 h 55"/>
                    <a:gd name="T4" fmla="*/ 48 w 55"/>
                    <a:gd name="T5" fmla="*/ 46 h 55"/>
                    <a:gd name="T6" fmla="*/ 53 w 55"/>
                    <a:gd name="T7" fmla="*/ 37 h 55"/>
                    <a:gd name="T8" fmla="*/ 55 w 55"/>
                    <a:gd name="T9" fmla="*/ 27 h 55"/>
                    <a:gd name="T10" fmla="*/ 53 w 55"/>
                    <a:gd name="T11" fmla="*/ 16 h 55"/>
                    <a:gd name="T12" fmla="*/ 48 w 55"/>
                    <a:gd name="T13" fmla="*/ 7 h 55"/>
                    <a:gd name="T14" fmla="*/ 38 w 55"/>
                    <a:gd name="T15" fmla="*/ 2 h 55"/>
                    <a:gd name="T16" fmla="*/ 27 w 55"/>
                    <a:gd name="T17" fmla="*/ 0 h 55"/>
                    <a:gd name="T18" fmla="*/ 16 w 55"/>
                    <a:gd name="T19" fmla="*/ 2 h 55"/>
                    <a:gd name="T20" fmla="*/ 8 w 55"/>
                    <a:gd name="T21" fmla="*/ 7 h 55"/>
                    <a:gd name="T22" fmla="*/ 2 w 55"/>
                    <a:gd name="T23" fmla="*/ 16 h 55"/>
                    <a:gd name="T24" fmla="*/ 0 w 55"/>
                    <a:gd name="T25" fmla="*/ 27 h 55"/>
                    <a:gd name="T26" fmla="*/ 2 w 55"/>
                    <a:gd name="T27" fmla="*/ 37 h 55"/>
                    <a:gd name="T28" fmla="*/ 8 w 55"/>
                    <a:gd name="T29" fmla="*/ 46 h 55"/>
                    <a:gd name="T30" fmla="*/ 16 w 55"/>
                    <a:gd name="T31" fmla="*/ 53 h 55"/>
                    <a:gd name="T32" fmla="*/ 27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8" y="46"/>
                      </a:lnTo>
                      <a:lnTo>
                        <a:pt x="53" y="37"/>
                      </a:lnTo>
                      <a:lnTo>
                        <a:pt x="55" y="27"/>
                      </a:lnTo>
                      <a:lnTo>
                        <a:pt x="53" y="16"/>
                      </a:lnTo>
                      <a:lnTo>
                        <a:pt x="48" y="7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6"/>
                      </a:ln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8" y="46"/>
                      </a:lnTo>
                      <a:lnTo>
                        <a:pt x="16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8" name="Freeform 93"/>
                <p:cNvSpPr>
                  <a:spLocks/>
                </p:cNvSpPr>
                <p:nvPr/>
              </p:nvSpPr>
              <p:spPr bwMode="auto">
                <a:xfrm>
                  <a:off x="6770" y="14345"/>
                  <a:ext cx="55" cy="55"/>
                </a:xfrm>
                <a:custGeom>
                  <a:avLst/>
                  <a:gdLst>
                    <a:gd name="T0" fmla="*/ 28 w 55"/>
                    <a:gd name="T1" fmla="*/ 55 h 55"/>
                    <a:gd name="T2" fmla="*/ 39 w 55"/>
                    <a:gd name="T3" fmla="*/ 53 h 55"/>
                    <a:gd name="T4" fmla="*/ 47 w 55"/>
                    <a:gd name="T5" fmla="*/ 47 h 55"/>
                    <a:gd name="T6" fmla="*/ 53 w 55"/>
                    <a:gd name="T7" fmla="*/ 39 h 55"/>
                    <a:gd name="T8" fmla="*/ 55 w 55"/>
                    <a:gd name="T9" fmla="*/ 28 h 55"/>
                    <a:gd name="T10" fmla="*/ 53 w 55"/>
                    <a:gd name="T11" fmla="*/ 17 h 55"/>
                    <a:gd name="T12" fmla="*/ 47 w 55"/>
                    <a:gd name="T13" fmla="*/ 8 h 55"/>
                    <a:gd name="T14" fmla="*/ 39 w 55"/>
                    <a:gd name="T15" fmla="*/ 2 h 55"/>
                    <a:gd name="T16" fmla="*/ 28 w 55"/>
                    <a:gd name="T17" fmla="*/ 0 h 55"/>
                    <a:gd name="T18" fmla="*/ 17 w 55"/>
                    <a:gd name="T19" fmla="*/ 2 h 55"/>
                    <a:gd name="T20" fmla="*/ 9 w 55"/>
                    <a:gd name="T21" fmla="*/ 8 h 55"/>
                    <a:gd name="T22" fmla="*/ 2 w 55"/>
                    <a:gd name="T23" fmla="*/ 17 h 55"/>
                    <a:gd name="T24" fmla="*/ 0 w 55"/>
                    <a:gd name="T25" fmla="*/ 28 h 55"/>
                    <a:gd name="T26" fmla="*/ 2 w 55"/>
                    <a:gd name="T27" fmla="*/ 39 h 55"/>
                    <a:gd name="T28" fmla="*/ 9 w 55"/>
                    <a:gd name="T29" fmla="*/ 47 h 55"/>
                    <a:gd name="T30" fmla="*/ 17 w 55"/>
                    <a:gd name="T31" fmla="*/ 53 h 55"/>
                    <a:gd name="T32" fmla="*/ 28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8" y="55"/>
                      </a:moveTo>
                      <a:lnTo>
                        <a:pt x="39" y="53"/>
                      </a:lnTo>
                      <a:lnTo>
                        <a:pt x="47" y="47"/>
                      </a:lnTo>
                      <a:lnTo>
                        <a:pt x="53" y="39"/>
                      </a:lnTo>
                      <a:lnTo>
                        <a:pt x="55" y="28"/>
                      </a:lnTo>
                      <a:lnTo>
                        <a:pt x="53" y="17"/>
                      </a:lnTo>
                      <a:lnTo>
                        <a:pt x="47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9" y="47"/>
                      </a:lnTo>
                      <a:lnTo>
                        <a:pt x="17" y="53"/>
                      </a:ln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9" name="Freeform 94"/>
                <p:cNvSpPr>
                  <a:spLocks/>
                </p:cNvSpPr>
                <p:nvPr/>
              </p:nvSpPr>
              <p:spPr bwMode="auto">
                <a:xfrm>
                  <a:off x="6401" y="13591"/>
                  <a:ext cx="156" cy="752"/>
                </a:xfrm>
                <a:custGeom>
                  <a:avLst/>
                  <a:gdLst>
                    <a:gd name="T0" fmla="*/ 48 w 156"/>
                    <a:gd name="T1" fmla="*/ 15 h 752"/>
                    <a:gd name="T2" fmla="*/ 44 w 156"/>
                    <a:gd name="T3" fmla="*/ 30 h 752"/>
                    <a:gd name="T4" fmla="*/ 33 w 156"/>
                    <a:gd name="T5" fmla="*/ 73 h 752"/>
                    <a:gd name="T6" fmla="*/ 19 w 156"/>
                    <a:gd name="T7" fmla="*/ 140 h 752"/>
                    <a:gd name="T8" fmla="*/ 7 w 156"/>
                    <a:gd name="T9" fmla="*/ 229 h 752"/>
                    <a:gd name="T10" fmla="*/ 0 w 156"/>
                    <a:gd name="T11" fmla="*/ 337 h 752"/>
                    <a:gd name="T12" fmla="*/ 1 w 156"/>
                    <a:gd name="T13" fmla="*/ 462 h 752"/>
                    <a:gd name="T14" fmla="*/ 14 w 156"/>
                    <a:gd name="T15" fmla="*/ 602 h 752"/>
                    <a:gd name="T16" fmla="*/ 43 w 156"/>
                    <a:gd name="T17" fmla="*/ 752 h 752"/>
                    <a:gd name="T18" fmla="*/ 150 w 156"/>
                    <a:gd name="T19" fmla="*/ 746 h 752"/>
                    <a:gd name="T20" fmla="*/ 146 w 156"/>
                    <a:gd name="T21" fmla="*/ 724 h 752"/>
                    <a:gd name="T22" fmla="*/ 135 w 156"/>
                    <a:gd name="T23" fmla="*/ 663 h 752"/>
                    <a:gd name="T24" fmla="*/ 123 w 156"/>
                    <a:gd name="T25" fmla="*/ 574 h 752"/>
                    <a:gd name="T26" fmla="*/ 111 w 156"/>
                    <a:gd name="T27" fmla="*/ 463 h 752"/>
                    <a:gd name="T28" fmla="*/ 104 w 156"/>
                    <a:gd name="T29" fmla="*/ 342 h 752"/>
                    <a:gd name="T30" fmla="*/ 107 w 156"/>
                    <a:gd name="T31" fmla="*/ 220 h 752"/>
                    <a:gd name="T32" fmla="*/ 124 w 156"/>
                    <a:gd name="T33" fmla="*/ 106 h 752"/>
                    <a:gd name="T34" fmla="*/ 156 w 156"/>
                    <a:gd name="T35" fmla="*/ 9 h 752"/>
                    <a:gd name="T36" fmla="*/ 156 w 156"/>
                    <a:gd name="T37" fmla="*/ 8 h 752"/>
                    <a:gd name="T38" fmla="*/ 156 w 156"/>
                    <a:gd name="T39" fmla="*/ 6 h 752"/>
                    <a:gd name="T40" fmla="*/ 154 w 156"/>
                    <a:gd name="T41" fmla="*/ 4 h 752"/>
                    <a:gd name="T42" fmla="*/ 147 w 156"/>
                    <a:gd name="T43" fmla="*/ 0 h 752"/>
                    <a:gd name="T44" fmla="*/ 134 w 156"/>
                    <a:gd name="T45" fmla="*/ 0 h 752"/>
                    <a:gd name="T46" fmla="*/ 115 w 156"/>
                    <a:gd name="T47" fmla="*/ 1 h 752"/>
                    <a:gd name="T48" fmla="*/ 87 w 156"/>
                    <a:gd name="T49" fmla="*/ 7 h 752"/>
                    <a:gd name="T50" fmla="*/ 48 w 156"/>
                    <a:gd name="T51" fmla="*/ 15 h 7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"/>
                    <a:gd name="T79" fmla="*/ 0 h 752"/>
                    <a:gd name="T80" fmla="*/ 156 w 156"/>
                    <a:gd name="T81" fmla="*/ 752 h 7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" h="752">
                      <a:moveTo>
                        <a:pt x="48" y="15"/>
                      </a:moveTo>
                      <a:lnTo>
                        <a:pt x="44" y="30"/>
                      </a:lnTo>
                      <a:lnTo>
                        <a:pt x="33" y="73"/>
                      </a:lnTo>
                      <a:lnTo>
                        <a:pt x="19" y="140"/>
                      </a:lnTo>
                      <a:lnTo>
                        <a:pt x="7" y="229"/>
                      </a:lnTo>
                      <a:lnTo>
                        <a:pt x="0" y="337"/>
                      </a:lnTo>
                      <a:lnTo>
                        <a:pt x="1" y="462"/>
                      </a:lnTo>
                      <a:lnTo>
                        <a:pt x="14" y="602"/>
                      </a:lnTo>
                      <a:lnTo>
                        <a:pt x="43" y="752"/>
                      </a:lnTo>
                      <a:lnTo>
                        <a:pt x="150" y="746"/>
                      </a:lnTo>
                      <a:lnTo>
                        <a:pt x="146" y="724"/>
                      </a:lnTo>
                      <a:lnTo>
                        <a:pt x="135" y="663"/>
                      </a:lnTo>
                      <a:lnTo>
                        <a:pt x="123" y="574"/>
                      </a:lnTo>
                      <a:lnTo>
                        <a:pt x="111" y="463"/>
                      </a:lnTo>
                      <a:lnTo>
                        <a:pt x="104" y="342"/>
                      </a:lnTo>
                      <a:lnTo>
                        <a:pt x="107" y="220"/>
                      </a:lnTo>
                      <a:lnTo>
                        <a:pt x="124" y="106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6"/>
                      </a:lnTo>
                      <a:lnTo>
                        <a:pt x="154" y="4"/>
                      </a:lnTo>
                      <a:lnTo>
                        <a:pt x="147" y="0"/>
                      </a:lnTo>
                      <a:lnTo>
                        <a:pt x="134" y="0"/>
                      </a:lnTo>
                      <a:lnTo>
                        <a:pt x="115" y="1"/>
                      </a:lnTo>
                      <a:lnTo>
                        <a:pt x="87" y="7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0" name="Freeform 95"/>
                <p:cNvSpPr>
                  <a:spLocks/>
                </p:cNvSpPr>
                <p:nvPr/>
              </p:nvSpPr>
              <p:spPr bwMode="auto">
                <a:xfrm>
                  <a:off x="7205" y="13498"/>
                  <a:ext cx="212" cy="839"/>
                </a:xfrm>
                <a:custGeom>
                  <a:avLst/>
                  <a:gdLst>
                    <a:gd name="T0" fmla="*/ 212 w 212"/>
                    <a:gd name="T1" fmla="*/ 6 h 839"/>
                    <a:gd name="T2" fmla="*/ 206 w 212"/>
                    <a:gd name="T3" fmla="*/ 11 h 839"/>
                    <a:gd name="T4" fmla="*/ 192 w 212"/>
                    <a:gd name="T5" fmla="*/ 33 h 839"/>
                    <a:gd name="T6" fmla="*/ 174 w 212"/>
                    <a:gd name="T7" fmla="*/ 77 h 839"/>
                    <a:gd name="T8" fmla="*/ 156 w 212"/>
                    <a:gd name="T9" fmla="*/ 148 h 839"/>
                    <a:gd name="T10" fmla="*/ 141 w 212"/>
                    <a:gd name="T11" fmla="*/ 254 h 839"/>
                    <a:gd name="T12" fmla="*/ 133 w 212"/>
                    <a:gd name="T13" fmla="*/ 401 h 839"/>
                    <a:gd name="T14" fmla="*/ 137 w 212"/>
                    <a:gd name="T15" fmla="*/ 593 h 839"/>
                    <a:gd name="T16" fmla="*/ 158 w 212"/>
                    <a:gd name="T17" fmla="*/ 839 h 839"/>
                    <a:gd name="T18" fmla="*/ 38 w 212"/>
                    <a:gd name="T19" fmla="*/ 839 h 839"/>
                    <a:gd name="T20" fmla="*/ 34 w 212"/>
                    <a:gd name="T21" fmla="*/ 814 h 839"/>
                    <a:gd name="T22" fmla="*/ 24 w 212"/>
                    <a:gd name="T23" fmla="*/ 746 h 839"/>
                    <a:gd name="T24" fmla="*/ 12 w 212"/>
                    <a:gd name="T25" fmla="*/ 645 h 839"/>
                    <a:gd name="T26" fmla="*/ 3 w 212"/>
                    <a:gd name="T27" fmla="*/ 521 h 839"/>
                    <a:gd name="T28" fmla="*/ 0 w 212"/>
                    <a:gd name="T29" fmla="*/ 384 h 839"/>
                    <a:gd name="T30" fmla="*/ 6 w 212"/>
                    <a:gd name="T31" fmla="*/ 244 h 839"/>
                    <a:gd name="T32" fmla="*/ 29 w 212"/>
                    <a:gd name="T33" fmla="*/ 114 h 839"/>
                    <a:gd name="T34" fmla="*/ 68 w 212"/>
                    <a:gd name="T35" fmla="*/ 0 h 839"/>
                    <a:gd name="T36" fmla="*/ 212 w 212"/>
                    <a:gd name="T37" fmla="*/ 6 h 8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2"/>
                    <a:gd name="T58" fmla="*/ 0 h 839"/>
                    <a:gd name="T59" fmla="*/ 212 w 212"/>
                    <a:gd name="T60" fmla="*/ 839 h 8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2" h="839">
                      <a:moveTo>
                        <a:pt x="212" y="6"/>
                      </a:moveTo>
                      <a:lnTo>
                        <a:pt x="206" y="11"/>
                      </a:lnTo>
                      <a:lnTo>
                        <a:pt x="192" y="33"/>
                      </a:lnTo>
                      <a:lnTo>
                        <a:pt x="174" y="77"/>
                      </a:lnTo>
                      <a:lnTo>
                        <a:pt x="156" y="148"/>
                      </a:lnTo>
                      <a:lnTo>
                        <a:pt x="141" y="254"/>
                      </a:lnTo>
                      <a:lnTo>
                        <a:pt x="133" y="401"/>
                      </a:lnTo>
                      <a:lnTo>
                        <a:pt x="137" y="593"/>
                      </a:lnTo>
                      <a:lnTo>
                        <a:pt x="158" y="839"/>
                      </a:lnTo>
                      <a:lnTo>
                        <a:pt x="38" y="839"/>
                      </a:lnTo>
                      <a:lnTo>
                        <a:pt x="34" y="814"/>
                      </a:lnTo>
                      <a:lnTo>
                        <a:pt x="24" y="746"/>
                      </a:lnTo>
                      <a:lnTo>
                        <a:pt x="12" y="645"/>
                      </a:lnTo>
                      <a:lnTo>
                        <a:pt x="3" y="521"/>
                      </a:lnTo>
                      <a:lnTo>
                        <a:pt x="0" y="384"/>
                      </a:lnTo>
                      <a:lnTo>
                        <a:pt x="6" y="244"/>
                      </a:lnTo>
                      <a:lnTo>
                        <a:pt x="29" y="114"/>
                      </a:lnTo>
                      <a:lnTo>
                        <a:pt x="68" y="0"/>
                      </a:lnTo>
                      <a:lnTo>
                        <a:pt x="212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1" name="Freeform 96"/>
                <p:cNvSpPr>
                  <a:spLocks/>
                </p:cNvSpPr>
                <p:nvPr/>
              </p:nvSpPr>
              <p:spPr bwMode="auto">
                <a:xfrm>
                  <a:off x="6406" y="13636"/>
                  <a:ext cx="137" cy="656"/>
                </a:xfrm>
                <a:custGeom>
                  <a:avLst/>
                  <a:gdLst>
                    <a:gd name="T0" fmla="*/ 43 w 137"/>
                    <a:gd name="T1" fmla="*/ 12 h 656"/>
                    <a:gd name="T2" fmla="*/ 39 w 137"/>
                    <a:gd name="T3" fmla="*/ 25 h 656"/>
                    <a:gd name="T4" fmla="*/ 30 w 137"/>
                    <a:gd name="T5" fmla="*/ 62 h 656"/>
                    <a:gd name="T6" fmla="*/ 19 w 137"/>
                    <a:gd name="T7" fmla="*/ 122 h 656"/>
                    <a:gd name="T8" fmla="*/ 7 w 137"/>
                    <a:gd name="T9" fmla="*/ 199 h 656"/>
                    <a:gd name="T10" fmla="*/ 0 w 137"/>
                    <a:gd name="T11" fmla="*/ 294 h 656"/>
                    <a:gd name="T12" fmla="*/ 1 w 137"/>
                    <a:gd name="T13" fmla="*/ 403 h 656"/>
                    <a:gd name="T14" fmla="*/ 12 w 137"/>
                    <a:gd name="T15" fmla="*/ 524 h 656"/>
                    <a:gd name="T16" fmla="*/ 38 w 137"/>
                    <a:gd name="T17" fmla="*/ 656 h 656"/>
                    <a:gd name="T18" fmla="*/ 132 w 137"/>
                    <a:gd name="T19" fmla="*/ 650 h 656"/>
                    <a:gd name="T20" fmla="*/ 127 w 137"/>
                    <a:gd name="T21" fmla="*/ 631 h 656"/>
                    <a:gd name="T22" fmla="*/ 119 w 137"/>
                    <a:gd name="T23" fmla="*/ 578 h 656"/>
                    <a:gd name="T24" fmla="*/ 107 w 137"/>
                    <a:gd name="T25" fmla="*/ 499 h 656"/>
                    <a:gd name="T26" fmla="*/ 97 w 137"/>
                    <a:gd name="T27" fmla="*/ 403 h 656"/>
                    <a:gd name="T28" fmla="*/ 92 w 137"/>
                    <a:gd name="T29" fmla="*/ 297 h 656"/>
                    <a:gd name="T30" fmla="*/ 94 w 137"/>
                    <a:gd name="T31" fmla="*/ 192 h 656"/>
                    <a:gd name="T32" fmla="*/ 108 w 137"/>
                    <a:gd name="T33" fmla="*/ 91 h 656"/>
                    <a:gd name="T34" fmla="*/ 137 w 137"/>
                    <a:gd name="T35" fmla="*/ 7 h 656"/>
                    <a:gd name="T36" fmla="*/ 137 w 137"/>
                    <a:gd name="T37" fmla="*/ 6 h 656"/>
                    <a:gd name="T38" fmla="*/ 137 w 137"/>
                    <a:gd name="T39" fmla="*/ 4 h 656"/>
                    <a:gd name="T40" fmla="*/ 135 w 137"/>
                    <a:gd name="T41" fmla="*/ 2 h 656"/>
                    <a:gd name="T42" fmla="*/ 129 w 137"/>
                    <a:gd name="T43" fmla="*/ 0 h 656"/>
                    <a:gd name="T44" fmla="*/ 119 w 137"/>
                    <a:gd name="T45" fmla="*/ 0 h 656"/>
                    <a:gd name="T46" fmla="*/ 101 w 137"/>
                    <a:gd name="T47" fmla="*/ 1 h 656"/>
                    <a:gd name="T48" fmla="*/ 77 w 137"/>
                    <a:gd name="T49" fmla="*/ 5 h 656"/>
                    <a:gd name="T50" fmla="*/ 43 w 137"/>
                    <a:gd name="T51" fmla="*/ 12 h 6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7"/>
                    <a:gd name="T79" fmla="*/ 0 h 656"/>
                    <a:gd name="T80" fmla="*/ 137 w 137"/>
                    <a:gd name="T81" fmla="*/ 656 h 6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7" h="656">
                      <a:moveTo>
                        <a:pt x="43" y="12"/>
                      </a:moveTo>
                      <a:lnTo>
                        <a:pt x="39" y="25"/>
                      </a:lnTo>
                      <a:lnTo>
                        <a:pt x="30" y="62"/>
                      </a:lnTo>
                      <a:lnTo>
                        <a:pt x="19" y="122"/>
                      </a:lnTo>
                      <a:lnTo>
                        <a:pt x="7" y="199"/>
                      </a:lnTo>
                      <a:lnTo>
                        <a:pt x="0" y="294"/>
                      </a:lnTo>
                      <a:lnTo>
                        <a:pt x="1" y="403"/>
                      </a:lnTo>
                      <a:lnTo>
                        <a:pt x="12" y="524"/>
                      </a:lnTo>
                      <a:lnTo>
                        <a:pt x="38" y="656"/>
                      </a:lnTo>
                      <a:lnTo>
                        <a:pt x="132" y="650"/>
                      </a:lnTo>
                      <a:lnTo>
                        <a:pt x="127" y="631"/>
                      </a:lnTo>
                      <a:lnTo>
                        <a:pt x="119" y="578"/>
                      </a:lnTo>
                      <a:lnTo>
                        <a:pt x="107" y="499"/>
                      </a:lnTo>
                      <a:lnTo>
                        <a:pt x="97" y="403"/>
                      </a:lnTo>
                      <a:lnTo>
                        <a:pt x="92" y="297"/>
                      </a:lnTo>
                      <a:lnTo>
                        <a:pt x="94" y="192"/>
                      </a:lnTo>
                      <a:lnTo>
                        <a:pt x="108" y="91"/>
                      </a:lnTo>
                      <a:lnTo>
                        <a:pt x="137" y="7"/>
                      </a:lnTo>
                      <a:lnTo>
                        <a:pt x="137" y="6"/>
                      </a:lnTo>
                      <a:lnTo>
                        <a:pt x="137" y="4"/>
                      </a:lnTo>
                      <a:lnTo>
                        <a:pt x="135" y="2"/>
                      </a:lnTo>
                      <a:lnTo>
                        <a:pt x="129" y="0"/>
                      </a:lnTo>
                      <a:lnTo>
                        <a:pt x="119" y="0"/>
                      </a:lnTo>
                      <a:lnTo>
                        <a:pt x="101" y="1"/>
                      </a:lnTo>
                      <a:lnTo>
                        <a:pt x="77" y="5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2" name="Freeform 97"/>
                <p:cNvSpPr>
                  <a:spLocks/>
                </p:cNvSpPr>
                <p:nvPr/>
              </p:nvSpPr>
              <p:spPr bwMode="auto">
                <a:xfrm>
                  <a:off x="6412" y="13680"/>
                  <a:ext cx="116" cy="560"/>
                </a:xfrm>
                <a:custGeom>
                  <a:avLst/>
                  <a:gdLst>
                    <a:gd name="T0" fmla="*/ 36 w 116"/>
                    <a:gd name="T1" fmla="*/ 11 h 560"/>
                    <a:gd name="T2" fmla="*/ 33 w 116"/>
                    <a:gd name="T3" fmla="*/ 21 h 560"/>
                    <a:gd name="T4" fmla="*/ 24 w 116"/>
                    <a:gd name="T5" fmla="*/ 53 h 560"/>
                    <a:gd name="T6" fmla="*/ 15 w 116"/>
                    <a:gd name="T7" fmla="*/ 103 h 560"/>
                    <a:gd name="T8" fmla="*/ 5 w 116"/>
                    <a:gd name="T9" fmla="*/ 169 h 560"/>
                    <a:gd name="T10" fmla="*/ 0 w 116"/>
                    <a:gd name="T11" fmla="*/ 250 h 560"/>
                    <a:gd name="T12" fmla="*/ 1 w 116"/>
                    <a:gd name="T13" fmla="*/ 344 h 560"/>
                    <a:gd name="T14" fmla="*/ 10 w 116"/>
                    <a:gd name="T15" fmla="*/ 448 h 560"/>
                    <a:gd name="T16" fmla="*/ 32 w 116"/>
                    <a:gd name="T17" fmla="*/ 560 h 560"/>
                    <a:gd name="T18" fmla="*/ 112 w 116"/>
                    <a:gd name="T19" fmla="*/ 555 h 560"/>
                    <a:gd name="T20" fmla="*/ 108 w 116"/>
                    <a:gd name="T21" fmla="*/ 538 h 560"/>
                    <a:gd name="T22" fmla="*/ 101 w 116"/>
                    <a:gd name="T23" fmla="*/ 493 h 560"/>
                    <a:gd name="T24" fmla="*/ 91 w 116"/>
                    <a:gd name="T25" fmla="*/ 426 h 560"/>
                    <a:gd name="T26" fmla="*/ 82 w 116"/>
                    <a:gd name="T27" fmla="*/ 344 h 560"/>
                    <a:gd name="T28" fmla="*/ 77 w 116"/>
                    <a:gd name="T29" fmla="*/ 255 h 560"/>
                    <a:gd name="T30" fmla="*/ 79 w 116"/>
                    <a:gd name="T31" fmla="*/ 164 h 560"/>
                    <a:gd name="T32" fmla="*/ 91 w 116"/>
                    <a:gd name="T33" fmla="*/ 79 h 560"/>
                    <a:gd name="T34" fmla="*/ 116 w 116"/>
                    <a:gd name="T35" fmla="*/ 6 h 560"/>
                    <a:gd name="T36" fmla="*/ 116 w 116"/>
                    <a:gd name="T37" fmla="*/ 5 h 560"/>
                    <a:gd name="T38" fmla="*/ 116 w 116"/>
                    <a:gd name="T39" fmla="*/ 4 h 560"/>
                    <a:gd name="T40" fmla="*/ 114 w 116"/>
                    <a:gd name="T41" fmla="*/ 2 h 560"/>
                    <a:gd name="T42" fmla="*/ 109 w 116"/>
                    <a:gd name="T43" fmla="*/ 0 h 560"/>
                    <a:gd name="T44" fmla="*/ 100 w 116"/>
                    <a:gd name="T45" fmla="*/ 0 h 560"/>
                    <a:gd name="T46" fmla="*/ 86 w 116"/>
                    <a:gd name="T47" fmla="*/ 1 h 560"/>
                    <a:gd name="T48" fmla="*/ 65 w 116"/>
                    <a:gd name="T49" fmla="*/ 4 h 560"/>
                    <a:gd name="T50" fmla="*/ 36 w 116"/>
                    <a:gd name="T51" fmla="*/ 11 h 5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6"/>
                    <a:gd name="T79" fmla="*/ 0 h 560"/>
                    <a:gd name="T80" fmla="*/ 116 w 116"/>
                    <a:gd name="T81" fmla="*/ 560 h 5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6" h="560">
                      <a:moveTo>
                        <a:pt x="36" y="11"/>
                      </a:moveTo>
                      <a:lnTo>
                        <a:pt x="33" y="21"/>
                      </a:lnTo>
                      <a:lnTo>
                        <a:pt x="24" y="53"/>
                      </a:lnTo>
                      <a:lnTo>
                        <a:pt x="15" y="103"/>
                      </a:lnTo>
                      <a:lnTo>
                        <a:pt x="5" y="169"/>
                      </a:lnTo>
                      <a:lnTo>
                        <a:pt x="0" y="250"/>
                      </a:lnTo>
                      <a:lnTo>
                        <a:pt x="1" y="344"/>
                      </a:lnTo>
                      <a:lnTo>
                        <a:pt x="10" y="448"/>
                      </a:lnTo>
                      <a:lnTo>
                        <a:pt x="32" y="560"/>
                      </a:lnTo>
                      <a:lnTo>
                        <a:pt x="112" y="555"/>
                      </a:lnTo>
                      <a:lnTo>
                        <a:pt x="108" y="538"/>
                      </a:lnTo>
                      <a:lnTo>
                        <a:pt x="101" y="493"/>
                      </a:lnTo>
                      <a:lnTo>
                        <a:pt x="91" y="426"/>
                      </a:lnTo>
                      <a:lnTo>
                        <a:pt x="82" y="344"/>
                      </a:lnTo>
                      <a:lnTo>
                        <a:pt x="77" y="255"/>
                      </a:lnTo>
                      <a:lnTo>
                        <a:pt x="79" y="164"/>
                      </a:lnTo>
                      <a:lnTo>
                        <a:pt x="91" y="79"/>
                      </a:lnTo>
                      <a:lnTo>
                        <a:pt x="116" y="6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65" y="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3" name="Freeform 98"/>
                <p:cNvSpPr>
                  <a:spLocks/>
                </p:cNvSpPr>
                <p:nvPr/>
              </p:nvSpPr>
              <p:spPr bwMode="auto">
                <a:xfrm>
                  <a:off x="6417" y="13724"/>
                  <a:ext cx="97" cy="463"/>
                </a:xfrm>
                <a:custGeom>
                  <a:avLst/>
                  <a:gdLst>
                    <a:gd name="T0" fmla="*/ 30 w 97"/>
                    <a:gd name="T1" fmla="*/ 9 h 463"/>
                    <a:gd name="T2" fmla="*/ 27 w 97"/>
                    <a:gd name="T3" fmla="*/ 17 h 463"/>
                    <a:gd name="T4" fmla="*/ 20 w 97"/>
                    <a:gd name="T5" fmla="*/ 44 h 463"/>
                    <a:gd name="T6" fmla="*/ 12 w 97"/>
                    <a:gd name="T7" fmla="*/ 85 h 463"/>
                    <a:gd name="T8" fmla="*/ 4 w 97"/>
                    <a:gd name="T9" fmla="*/ 140 h 463"/>
                    <a:gd name="T10" fmla="*/ 0 w 97"/>
                    <a:gd name="T11" fmla="*/ 207 h 463"/>
                    <a:gd name="T12" fmla="*/ 0 w 97"/>
                    <a:gd name="T13" fmla="*/ 285 h 463"/>
                    <a:gd name="T14" fmla="*/ 9 w 97"/>
                    <a:gd name="T15" fmla="*/ 370 h 463"/>
                    <a:gd name="T16" fmla="*/ 26 w 97"/>
                    <a:gd name="T17" fmla="*/ 463 h 463"/>
                    <a:gd name="T18" fmla="*/ 93 w 97"/>
                    <a:gd name="T19" fmla="*/ 460 h 463"/>
                    <a:gd name="T20" fmla="*/ 89 w 97"/>
                    <a:gd name="T21" fmla="*/ 446 h 463"/>
                    <a:gd name="T22" fmla="*/ 83 w 97"/>
                    <a:gd name="T23" fmla="*/ 408 h 463"/>
                    <a:gd name="T24" fmla="*/ 75 w 97"/>
                    <a:gd name="T25" fmla="*/ 353 h 463"/>
                    <a:gd name="T26" fmla="*/ 68 w 97"/>
                    <a:gd name="T27" fmla="*/ 285 h 463"/>
                    <a:gd name="T28" fmla="*/ 65 w 97"/>
                    <a:gd name="T29" fmla="*/ 211 h 463"/>
                    <a:gd name="T30" fmla="*/ 67 w 97"/>
                    <a:gd name="T31" fmla="*/ 136 h 463"/>
                    <a:gd name="T32" fmla="*/ 76 w 97"/>
                    <a:gd name="T33" fmla="*/ 65 h 463"/>
                    <a:gd name="T34" fmla="*/ 97 w 97"/>
                    <a:gd name="T35" fmla="*/ 5 h 463"/>
                    <a:gd name="T36" fmla="*/ 97 w 97"/>
                    <a:gd name="T37" fmla="*/ 4 h 463"/>
                    <a:gd name="T38" fmla="*/ 97 w 97"/>
                    <a:gd name="T39" fmla="*/ 3 h 463"/>
                    <a:gd name="T40" fmla="*/ 95 w 97"/>
                    <a:gd name="T41" fmla="*/ 1 h 463"/>
                    <a:gd name="T42" fmla="*/ 91 w 97"/>
                    <a:gd name="T43" fmla="*/ 0 h 463"/>
                    <a:gd name="T44" fmla="*/ 84 w 97"/>
                    <a:gd name="T45" fmla="*/ 0 h 463"/>
                    <a:gd name="T46" fmla="*/ 71 w 97"/>
                    <a:gd name="T47" fmla="*/ 0 h 463"/>
                    <a:gd name="T48" fmla="*/ 54 w 97"/>
                    <a:gd name="T49" fmla="*/ 3 h 463"/>
                    <a:gd name="T50" fmla="*/ 30 w 97"/>
                    <a:gd name="T51" fmla="*/ 9 h 4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7"/>
                    <a:gd name="T79" fmla="*/ 0 h 463"/>
                    <a:gd name="T80" fmla="*/ 97 w 97"/>
                    <a:gd name="T81" fmla="*/ 463 h 4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7" h="463">
                      <a:moveTo>
                        <a:pt x="30" y="9"/>
                      </a:moveTo>
                      <a:lnTo>
                        <a:pt x="27" y="17"/>
                      </a:lnTo>
                      <a:lnTo>
                        <a:pt x="20" y="44"/>
                      </a:lnTo>
                      <a:lnTo>
                        <a:pt x="12" y="85"/>
                      </a:lnTo>
                      <a:lnTo>
                        <a:pt x="4" y="140"/>
                      </a:lnTo>
                      <a:lnTo>
                        <a:pt x="0" y="207"/>
                      </a:lnTo>
                      <a:lnTo>
                        <a:pt x="0" y="285"/>
                      </a:lnTo>
                      <a:lnTo>
                        <a:pt x="9" y="370"/>
                      </a:lnTo>
                      <a:lnTo>
                        <a:pt x="26" y="463"/>
                      </a:lnTo>
                      <a:lnTo>
                        <a:pt x="93" y="460"/>
                      </a:lnTo>
                      <a:lnTo>
                        <a:pt x="89" y="446"/>
                      </a:lnTo>
                      <a:lnTo>
                        <a:pt x="83" y="408"/>
                      </a:lnTo>
                      <a:lnTo>
                        <a:pt x="75" y="353"/>
                      </a:lnTo>
                      <a:lnTo>
                        <a:pt x="68" y="285"/>
                      </a:lnTo>
                      <a:lnTo>
                        <a:pt x="65" y="211"/>
                      </a:lnTo>
                      <a:lnTo>
                        <a:pt x="67" y="136"/>
                      </a:lnTo>
                      <a:lnTo>
                        <a:pt x="76" y="65"/>
                      </a:lnTo>
                      <a:lnTo>
                        <a:pt x="97" y="5"/>
                      </a:lnTo>
                      <a:lnTo>
                        <a:pt x="97" y="4"/>
                      </a:lnTo>
                      <a:lnTo>
                        <a:pt x="97" y="3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1" y="0"/>
                      </a:lnTo>
                      <a:lnTo>
                        <a:pt x="54" y="3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4" name="Freeform 99"/>
                <p:cNvSpPr>
                  <a:spLocks/>
                </p:cNvSpPr>
                <p:nvPr/>
              </p:nvSpPr>
              <p:spPr bwMode="auto">
                <a:xfrm>
                  <a:off x="6422" y="13768"/>
                  <a:ext cx="77" cy="367"/>
                </a:xfrm>
                <a:custGeom>
                  <a:avLst/>
                  <a:gdLst>
                    <a:gd name="T0" fmla="*/ 24 w 77"/>
                    <a:gd name="T1" fmla="*/ 8 h 367"/>
                    <a:gd name="T2" fmla="*/ 22 w 77"/>
                    <a:gd name="T3" fmla="*/ 15 h 367"/>
                    <a:gd name="T4" fmla="*/ 17 w 77"/>
                    <a:gd name="T5" fmla="*/ 36 h 367"/>
                    <a:gd name="T6" fmla="*/ 10 w 77"/>
                    <a:gd name="T7" fmla="*/ 68 h 367"/>
                    <a:gd name="T8" fmla="*/ 4 w 77"/>
                    <a:gd name="T9" fmla="*/ 112 h 367"/>
                    <a:gd name="T10" fmla="*/ 0 w 77"/>
                    <a:gd name="T11" fmla="*/ 164 h 367"/>
                    <a:gd name="T12" fmla="*/ 0 w 77"/>
                    <a:gd name="T13" fmla="*/ 226 h 367"/>
                    <a:gd name="T14" fmla="*/ 7 w 77"/>
                    <a:gd name="T15" fmla="*/ 294 h 367"/>
                    <a:gd name="T16" fmla="*/ 21 w 77"/>
                    <a:gd name="T17" fmla="*/ 367 h 367"/>
                    <a:gd name="T18" fmla="*/ 74 w 77"/>
                    <a:gd name="T19" fmla="*/ 364 h 367"/>
                    <a:gd name="T20" fmla="*/ 71 w 77"/>
                    <a:gd name="T21" fmla="*/ 353 h 367"/>
                    <a:gd name="T22" fmla="*/ 66 w 77"/>
                    <a:gd name="T23" fmla="*/ 323 h 367"/>
                    <a:gd name="T24" fmla="*/ 60 w 77"/>
                    <a:gd name="T25" fmla="*/ 280 h 367"/>
                    <a:gd name="T26" fmla="*/ 54 w 77"/>
                    <a:gd name="T27" fmla="*/ 226 h 367"/>
                    <a:gd name="T28" fmla="*/ 51 w 77"/>
                    <a:gd name="T29" fmla="*/ 168 h 367"/>
                    <a:gd name="T30" fmla="*/ 53 w 77"/>
                    <a:gd name="T31" fmla="*/ 107 h 367"/>
                    <a:gd name="T32" fmla="*/ 61 w 77"/>
                    <a:gd name="T33" fmla="*/ 52 h 367"/>
                    <a:gd name="T34" fmla="*/ 77 w 77"/>
                    <a:gd name="T35" fmla="*/ 5 h 367"/>
                    <a:gd name="T36" fmla="*/ 77 w 77"/>
                    <a:gd name="T37" fmla="*/ 5 h 367"/>
                    <a:gd name="T38" fmla="*/ 77 w 77"/>
                    <a:gd name="T39" fmla="*/ 2 h 367"/>
                    <a:gd name="T40" fmla="*/ 76 w 77"/>
                    <a:gd name="T41" fmla="*/ 1 h 367"/>
                    <a:gd name="T42" fmla="*/ 72 w 77"/>
                    <a:gd name="T43" fmla="*/ 0 h 367"/>
                    <a:gd name="T44" fmla="*/ 66 w 77"/>
                    <a:gd name="T45" fmla="*/ 0 h 367"/>
                    <a:gd name="T46" fmla="*/ 56 w 77"/>
                    <a:gd name="T47" fmla="*/ 1 h 367"/>
                    <a:gd name="T48" fmla="*/ 43 w 77"/>
                    <a:gd name="T49" fmla="*/ 4 h 367"/>
                    <a:gd name="T50" fmla="*/ 24 w 77"/>
                    <a:gd name="T51" fmla="*/ 8 h 3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367"/>
                    <a:gd name="T80" fmla="*/ 77 w 77"/>
                    <a:gd name="T81" fmla="*/ 367 h 3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367">
                      <a:moveTo>
                        <a:pt x="24" y="8"/>
                      </a:moveTo>
                      <a:lnTo>
                        <a:pt x="22" y="15"/>
                      </a:lnTo>
                      <a:lnTo>
                        <a:pt x="17" y="36"/>
                      </a:lnTo>
                      <a:lnTo>
                        <a:pt x="10" y="68"/>
                      </a:lnTo>
                      <a:lnTo>
                        <a:pt x="4" y="112"/>
                      </a:lnTo>
                      <a:lnTo>
                        <a:pt x="0" y="164"/>
                      </a:lnTo>
                      <a:lnTo>
                        <a:pt x="0" y="226"/>
                      </a:lnTo>
                      <a:lnTo>
                        <a:pt x="7" y="294"/>
                      </a:lnTo>
                      <a:lnTo>
                        <a:pt x="21" y="367"/>
                      </a:lnTo>
                      <a:lnTo>
                        <a:pt x="74" y="364"/>
                      </a:lnTo>
                      <a:lnTo>
                        <a:pt x="71" y="353"/>
                      </a:lnTo>
                      <a:lnTo>
                        <a:pt x="66" y="323"/>
                      </a:lnTo>
                      <a:lnTo>
                        <a:pt x="60" y="280"/>
                      </a:lnTo>
                      <a:lnTo>
                        <a:pt x="54" y="226"/>
                      </a:lnTo>
                      <a:lnTo>
                        <a:pt x="51" y="168"/>
                      </a:lnTo>
                      <a:lnTo>
                        <a:pt x="53" y="107"/>
                      </a:lnTo>
                      <a:lnTo>
                        <a:pt x="61" y="52"/>
                      </a:lnTo>
                      <a:lnTo>
                        <a:pt x="77" y="5"/>
                      </a:lnTo>
                      <a:lnTo>
                        <a:pt x="77" y="2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56" y="1"/>
                      </a:lnTo>
                      <a:lnTo>
                        <a:pt x="43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5" name="Freeform 100"/>
                <p:cNvSpPr>
                  <a:spLocks/>
                </p:cNvSpPr>
                <p:nvPr/>
              </p:nvSpPr>
              <p:spPr bwMode="auto">
                <a:xfrm>
                  <a:off x="6428" y="13813"/>
                  <a:ext cx="56" cy="271"/>
                </a:xfrm>
                <a:custGeom>
                  <a:avLst/>
                  <a:gdLst>
                    <a:gd name="T0" fmla="*/ 17 w 56"/>
                    <a:gd name="T1" fmla="*/ 5 h 271"/>
                    <a:gd name="T2" fmla="*/ 16 w 56"/>
                    <a:gd name="T3" fmla="*/ 10 h 271"/>
                    <a:gd name="T4" fmla="*/ 12 w 56"/>
                    <a:gd name="T5" fmla="*/ 25 h 271"/>
                    <a:gd name="T6" fmla="*/ 6 w 56"/>
                    <a:gd name="T7" fmla="*/ 49 h 271"/>
                    <a:gd name="T8" fmla="*/ 2 w 56"/>
                    <a:gd name="T9" fmla="*/ 82 h 271"/>
                    <a:gd name="T10" fmla="*/ 0 w 56"/>
                    <a:gd name="T11" fmla="*/ 122 h 271"/>
                    <a:gd name="T12" fmla="*/ 0 w 56"/>
                    <a:gd name="T13" fmla="*/ 166 h 271"/>
                    <a:gd name="T14" fmla="*/ 4 w 56"/>
                    <a:gd name="T15" fmla="*/ 217 h 271"/>
                    <a:gd name="T16" fmla="*/ 15 w 56"/>
                    <a:gd name="T17" fmla="*/ 271 h 271"/>
                    <a:gd name="T18" fmla="*/ 54 w 56"/>
                    <a:gd name="T19" fmla="*/ 268 h 271"/>
                    <a:gd name="T20" fmla="*/ 52 w 56"/>
                    <a:gd name="T21" fmla="*/ 261 h 271"/>
                    <a:gd name="T22" fmla="*/ 48 w 56"/>
                    <a:gd name="T23" fmla="*/ 238 h 271"/>
                    <a:gd name="T24" fmla="*/ 44 w 56"/>
                    <a:gd name="T25" fmla="*/ 206 h 271"/>
                    <a:gd name="T26" fmla="*/ 40 w 56"/>
                    <a:gd name="T27" fmla="*/ 166 h 271"/>
                    <a:gd name="T28" fmla="*/ 37 w 56"/>
                    <a:gd name="T29" fmla="*/ 123 h 271"/>
                    <a:gd name="T30" fmla="*/ 39 w 56"/>
                    <a:gd name="T31" fmla="*/ 78 h 271"/>
                    <a:gd name="T32" fmla="*/ 44 w 56"/>
                    <a:gd name="T33" fmla="*/ 37 h 271"/>
                    <a:gd name="T34" fmla="*/ 56 w 56"/>
                    <a:gd name="T35" fmla="*/ 3 h 271"/>
                    <a:gd name="T36" fmla="*/ 56 w 56"/>
                    <a:gd name="T37" fmla="*/ 3 h 271"/>
                    <a:gd name="T38" fmla="*/ 56 w 56"/>
                    <a:gd name="T39" fmla="*/ 2 h 271"/>
                    <a:gd name="T40" fmla="*/ 55 w 56"/>
                    <a:gd name="T41" fmla="*/ 1 h 271"/>
                    <a:gd name="T42" fmla="*/ 52 w 56"/>
                    <a:gd name="T43" fmla="*/ 0 h 271"/>
                    <a:gd name="T44" fmla="*/ 48 w 56"/>
                    <a:gd name="T45" fmla="*/ 0 h 271"/>
                    <a:gd name="T46" fmla="*/ 42 w 56"/>
                    <a:gd name="T47" fmla="*/ 0 h 271"/>
                    <a:gd name="T48" fmla="*/ 31 w 56"/>
                    <a:gd name="T49" fmla="*/ 2 h 271"/>
                    <a:gd name="T50" fmla="*/ 17 w 56"/>
                    <a:gd name="T51" fmla="*/ 5 h 2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271"/>
                    <a:gd name="T80" fmla="*/ 56 w 56"/>
                    <a:gd name="T81" fmla="*/ 271 h 2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271">
                      <a:moveTo>
                        <a:pt x="17" y="5"/>
                      </a:moveTo>
                      <a:lnTo>
                        <a:pt x="16" y="10"/>
                      </a:lnTo>
                      <a:lnTo>
                        <a:pt x="12" y="25"/>
                      </a:lnTo>
                      <a:lnTo>
                        <a:pt x="6" y="49"/>
                      </a:lnTo>
                      <a:lnTo>
                        <a:pt x="2" y="82"/>
                      </a:lnTo>
                      <a:lnTo>
                        <a:pt x="0" y="122"/>
                      </a:lnTo>
                      <a:lnTo>
                        <a:pt x="0" y="166"/>
                      </a:lnTo>
                      <a:lnTo>
                        <a:pt x="4" y="217"/>
                      </a:lnTo>
                      <a:lnTo>
                        <a:pt x="15" y="271"/>
                      </a:lnTo>
                      <a:lnTo>
                        <a:pt x="54" y="268"/>
                      </a:lnTo>
                      <a:lnTo>
                        <a:pt x="52" y="261"/>
                      </a:lnTo>
                      <a:lnTo>
                        <a:pt x="48" y="238"/>
                      </a:lnTo>
                      <a:lnTo>
                        <a:pt x="44" y="206"/>
                      </a:lnTo>
                      <a:lnTo>
                        <a:pt x="40" y="166"/>
                      </a:lnTo>
                      <a:lnTo>
                        <a:pt x="37" y="123"/>
                      </a:lnTo>
                      <a:lnTo>
                        <a:pt x="39" y="78"/>
                      </a:lnTo>
                      <a:lnTo>
                        <a:pt x="44" y="37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1" y="2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6" name="Freeform 101"/>
                <p:cNvSpPr>
                  <a:spLocks/>
                </p:cNvSpPr>
                <p:nvPr/>
              </p:nvSpPr>
              <p:spPr bwMode="auto">
                <a:xfrm>
                  <a:off x="7211" y="13549"/>
                  <a:ext cx="186" cy="732"/>
                </a:xfrm>
                <a:custGeom>
                  <a:avLst/>
                  <a:gdLst>
                    <a:gd name="T0" fmla="*/ 186 w 186"/>
                    <a:gd name="T1" fmla="*/ 6 h 732"/>
                    <a:gd name="T2" fmla="*/ 182 w 186"/>
                    <a:gd name="T3" fmla="*/ 11 h 732"/>
                    <a:gd name="T4" fmla="*/ 169 w 186"/>
                    <a:gd name="T5" fmla="*/ 29 h 732"/>
                    <a:gd name="T6" fmla="*/ 153 w 186"/>
                    <a:gd name="T7" fmla="*/ 67 h 732"/>
                    <a:gd name="T8" fmla="*/ 137 w 186"/>
                    <a:gd name="T9" fmla="*/ 130 h 732"/>
                    <a:gd name="T10" fmla="*/ 124 w 186"/>
                    <a:gd name="T11" fmla="*/ 221 h 732"/>
                    <a:gd name="T12" fmla="*/ 117 w 186"/>
                    <a:gd name="T13" fmla="*/ 350 h 732"/>
                    <a:gd name="T14" fmla="*/ 122 w 186"/>
                    <a:gd name="T15" fmla="*/ 517 h 732"/>
                    <a:gd name="T16" fmla="*/ 139 w 186"/>
                    <a:gd name="T17" fmla="*/ 732 h 732"/>
                    <a:gd name="T18" fmla="*/ 34 w 186"/>
                    <a:gd name="T19" fmla="*/ 732 h 732"/>
                    <a:gd name="T20" fmla="*/ 31 w 186"/>
                    <a:gd name="T21" fmla="*/ 711 h 732"/>
                    <a:gd name="T22" fmla="*/ 22 w 186"/>
                    <a:gd name="T23" fmla="*/ 651 h 732"/>
                    <a:gd name="T24" fmla="*/ 12 w 186"/>
                    <a:gd name="T25" fmla="*/ 563 h 732"/>
                    <a:gd name="T26" fmla="*/ 3 w 186"/>
                    <a:gd name="T27" fmla="*/ 454 h 732"/>
                    <a:gd name="T28" fmla="*/ 0 w 186"/>
                    <a:gd name="T29" fmla="*/ 335 h 732"/>
                    <a:gd name="T30" fmla="*/ 6 w 186"/>
                    <a:gd name="T31" fmla="*/ 213 h 732"/>
                    <a:gd name="T32" fmla="*/ 25 w 186"/>
                    <a:gd name="T33" fmla="*/ 98 h 732"/>
                    <a:gd name="T34" fmla="*/ 60 w 186"/>
                    <a:gd name="T35" fmla="*/ 0 h 732"/>
                    <a:gd name="T36" fmla="*/ 186 w 186"/>
                    <a:gd name="T37" fmla="*/ 6 h 7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6"/>
                    <a:gd name="T58" fmla="*/ 0 h 732"/>
                    <a:gd name="T59" fmla="*/ 186 w 186"/>
                    <a:gd name="T60" fmla="*/ 732 h 7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6" h="732">
                      <a:moveTo>
                        <a:pt x="186" y="6"/>
                      </a:moveTo>
                      <a:lnTo>
                        <a:pt x="182" y="11"/>
                      </a:lnTo>
                      <a:lnTo>
                        <a:pt x="169" y="29"/>
                      </a:lnTo>
                      <a:lnTo>
                        <a:pt x="153" y="67"/>
                      </a:lnTo>
                      <a:lnTo>
                        <a:pt x="137" y="130"/>
                      </a:lnTo>
                      <a:lnTo>
                        <a:pt x="124" y="221"/>
                      </a:lnTo>
                      <a:lnTo>
                        <a:pt x="117" y="350"/>
                      </a:lnTo>
                      <a:lnTo>
                        <a:pt x="122" y="517"/>
                      </a:lnTo>
                      <a:lnTo>
                        <a:pt x="139" y="732"/>
                      </a:lnTo>
                      <a:lnTo>
                        <a:pt x="34" y="732"/>
                      </a:lnTo>
                      <a:lnTo>
                        <a:pt x="31" y="711"/>
                      </a:lnTo>
                      <a:lnTo>
                        <a:pt x="22" y="651"/>
                      </a:lnTo>
                      <a:lnTo>
                        <a:pt x="12" y="563"/>
                      </a:lnTo>
                      <a:lnTo>
                        <a:pt x="3" y="454"/>
                      </a:lnTo>
                      <a:lnTo>
                        <a:pt x="0" y="335"/>
                      </a:lnTo>
                      <a:lnTo>
                        <a:pt x="6" y="213"/>
                      </a:lnTo>
                      <a:lnTo>
                        <a:pt x="25" y="98"/>
                      </a:lnTo>
                      <a:lnTo>
                        <a:pt x="60" y="0"/>
                      </a:lnTo>
                      <a:lnTo>
                        <a:pt x="186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7" name="Freeform 102"/>
                <p:cNvSpPr>
                  <a:spLocks/>
                </p:cNvSpPr>
                <p:nvPr/>
              </p:nvSpPr>
              <p:spPr bwMode="auto">
                <a:xfrm>
                  <a:off x="7219" y="13600"/>
                  <a:ext cx="158" cy="625"/>
                </a:xfrm>
                <a:custGeom>
                  <a:avLst/>
                  <a:gdLst>
                    <a:gd name="T0" fmla="*/ 158 w 158"/>
                    <a:gd name="T1" fmla="*/ 4 h 625"/>
                    <a:gd name="T2" fmla="*/ 153 w 158"/>
                    <a:gd name="T3" fmla="*/ 9 h 625"/>
                    <a:gd name="T4" fmla="*/ 144 w 158"/>
                    <a:gd name="T5" fmla="*/ 25 h 625"/>
                    <a:gd name="T6" fmla="*/ 130 w 158"/>
                    <a:gd name="T7" fmla="*/ 57 h 625"/>
                    <a:gd name="T8" fmla="*/ 116 w 158"/>
                    <a:gd name="T9" fmla="*/ 110 h 625"/>
                    <a:gd name="T10" fmla="*/ 105 w 158"/>
                    <a:gd name="T11" fmla="*/ 189 h 625"/>
                    <a:gd name="T12" fmla="*/ 100 w 158"/>
                    <a:gd name="T13" fmla="*/ 298 h 625"/>
                    <a:gd name="T14" fmla="*/ 103 w 158"/>
                    <a:gd name="T15" fmla="*/ 441 h 625"/>
                    <a:gd name="T16" fmla="*/ 118 w 158"/>
                    <a:gd name="T17" fmla="*/ 625 h 625"/>
                    <a:gd name="T18" fmla="*/ 29 w 158"/>
                    <a:gd name="T19" fmla="*/ 625 h 625"/>
                    <a:gd name="T20" fmla="*/ 25 w 158"/>
                    <a:gd name="T21" fmla="*/ 607 h 625"/>
                    <a:gd name="T22" fmla="*/ 18 w 158"/>
                    <a:gd name="T23" fmla="*/ 556 h 625"/>
                    <a:gd name="T24" fmla="*/ 9 w 158"/>
                    <a:gd name="T25" fmla="*/ 480 h 625"/>
                    <a:gd name="T26" fmla="*/ 2 w 158"/>
                    <a:gd name="T27" fmla="*/ 387 h 625"/>
                    <a:gd name="T28" fmla="*/ 0 w 158"/>
                    <a:gd name="T29" fmla="*/ 286 h 625"/>
                    <a:gd name="T30" fmla="*/ 5 w 158"/>
                    <a:gd name="T31" fmla="*/ 182 h 625"/>
                    <a:gd name="T32" fmla="*/ 21 w 158"/>
                    <a:gd name="T33" fmla="*/ 84 h 625"/>
                    <a:gd name="T34" fmla="*/ 51 w 158"/>
                    <a:gd name="T35" fmla="*/ 0 h 625"/>
                    <a:gd name="T36" fmla="*/ 158 w 158"/>
                    <a:gd name="T37" fmla="*/ 4 h 6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8"/>
                    <a:gd name="T58" fmla="*/ 0 h 625"/>
                    <a:gd name="T59" fmla="*/ 158 w 158"/>
                    <a:gd name="T60" fmla="*/ 625 h 6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8" h="625">
                      <a:moveTo>
                        <a:pt x="158" y="4"/>
                      </a:moveTo>
                      <a:lnTo>
                        <a:pt x="153" y="9"/>
                      </a:lnTo>
                      <a:lnTo>
                        <a:pt x="144" y="25"/>
                      </a:lnTo>
                      <a:lnTo>
                        <a:pt x="130" y="57"/>
                      </a:lnTo>
                      <a:lnTo>
                        <a:pt x="116" y="110"/>
                      </a:lnTo>
                      <a:lnTo>
                        <a:pt x="105" y="189"/>
                      </a:lnTo>
                      <a:lnTo>
                        <a:pt x="100" y="298"/>
                      </a:lnTo>
                      <a:lnTo>
                        <a:pt x="103" y="441"/>
                      </a:lnTo>
                      <a:lnTo>
                        <a:pt x="118" y="625"/>
                      </a:lnTo>
                      <a:lnTo>
                        <a:pt x="29" y="625"/>
                      </a:lnTo>
                      <a:lnTo>
                        <a:pt x="25" y="607"/>
                      </a:lnTo>
                      <a:lnTo>
                        <a:pt x="18" y="556"/>
                      </a:lnTo>
                      <a:lnTo>
                        <a:pt x="9" y="480"/>
                      </a:lnTo>
                      <a:lnTo>
                        <a:pt x="2" y="387"/>
                      </a:lnTo>
                      <a:lnTo>
                        <a:pt x="0" y="286"/>
                      </a:lnTo>
                      <a:lnTo>
                        <a:pt x="5" y="182"/>
                      </a:lnTo>
                      <a:lnTo>
                        <a:pt x="21" y="84"/>
                      </a:lnTo>
                      <a:lnTo>
                        <a:pt x="51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8" name="Freeform 103"/>
                <p:cNvSpPr>
                  <a:spLocks/>
                </p:cNvSpPr>
                <p:nvPr/>
              </p:nvSpPr>
              <p:spPr bwMode="auto">
                <a:xfrm>
                  <a:off x="7225" y="13651"/>
                  <a:ext cx="131" cy="517"/>
                </a:xfrm>
                <a:custGeom>
                  <a:avLst/>
                  <a:gdLst>
                    <a:gd name="T0" fmla="*/ 131 w 131"/>
                    <a:gd name="T1" fmla="*/ 4 h 517"/>
                    <a:gd name="T2" fmla="*/ 128 w 131"/>
                    <a:gd name="T3" fmla="*/ 7 h 517"/>
                    <a:gd name="T4" fmla="*/ 119 w 131"/>
                    <a:gd name="T5" fmla="*/ 21 h 517"/>
                    <a:gd name="T6" fmla="*/ 109 w 131"/>
                    <a:gd name="T7" fmla="*/ 47 h 517"/>
                    <a:gd name="T8" fmla="*/ 97 w 131"/>
                    <a:gd name="T9" fmla="*/ 91 h 517"/>
                    <a:gd name="T10" fmla="*/ 88 w 131"/>
                    <a:gd name="T11" fmla="*/ 156 h 517"/>
                    <a:gd name="T12" fmla="*/ 84 w 131"/>
                    <a:gd name="T13" fmla="*/ 247 h 517"/>
                    <a:gd name="T14" fmla="*/ 86 w 131"/>
                    <a:gd name="T15" fmla="*/ 366 h 517"/>
                    <a:gd name="T16" fmla="*/ 99 w 131"/>
                    <a:gd name="T17" fmla="*/ 517 h 517"/>
                    <a:gd name="T18" fmla="*/ 25 w 131"/>
                    <a:gd name="T19" fmla="*/ 517 h 517"/>
                    <a:gd name="T20" fmla="*/ 23 w 131"/>
                    <a:gd name="T21" fmla="*/ 502 h 517"/>
                    <a:gd name="T22" fmla="*/ 16 w 131"/>
                    <a:gd name="T23" fmla="*/ 460 h 517"/>
                    <a:gd name="T24" fmla="*/ 9 w 131"/>
                    <a:gd name="T25" fmla="*/ 397 h 517"/>
                    <a:gd name="T26" fmla="*/ 2 w 131"/>
                    <a:gd name="T27" fmla="*/ 320 h 517"/>
                    <a:gd name="T28" fmla="*/ 0 w 131"/>
                    <a:gd name="T29" fmla="*/ 236 h 517"/>
                    <a:gd name="T30" fmla="*/ 4 w 131"/>
                    <a:gd name="T31" fmla="*/ 151 h 517"/>
                    <a:gd name="T32" fmla="*/ 18 w 131"/>
                    <a:gd name="T33" fmla="*/ 70 h 517"/>
                    <a:gd name="T34" fmla="*/ 43 w 131"/>
                    <a:gd name="T35" fmla="*/ 0 h 517"/>
                    <a:gd name="T36" fmla="*/ 131 w 131"/>
                    <a:gd name="T37" fmla="*/ 4 h 5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1"/>
                    <a:gd name="T58" fmla="*/ 0 h 517"/>
                    <a:gd name="T59" fmla="*/ 131 w 131"/>
                    <a:gd name="T60" fmla="*/ 517 h 5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1" h="517">
                      <a:moveTo>
                        <a:pt x="131" y="4"/>
                      </a:moveTo>
                      <a:lnTo>
                        <a:pt x="128" y="7"/>
                      </a:lnTo>
                      <a:lnTo>
                        <a:pt x="119" y="21"/>
                      </a:lnTo>
                      <a:lnTo>
                        <a:pt x="109" y="47"/>
                      </a:lnTo>
                      <a:lnTo>
                        <a:pt x="97" y="91"/>
                      </a:lnTo>
                      <a:lnTo>
                        <a:pt x="88" y="156"/>
                      </a:lnTo>
                      <a:lnTo>
                        <a:pt x="84" y="247"/>
                      </a:lnTo>
                      <a:lnTo>
                        <a:pt x="86" y="366"/>
                      </a:lnTo>
                      <a:lnTo>
                        <a:pt x="99" y="517"/>
                      </a:lnTo>
                      <a:lnTo>
                        <a:pt x="25" y="517"/>
                      </a:lnTo>
                      <a:lnTo>
                        <a:pt x="23" y="502"/>
                      </a:lnTo>
                      <a:lnTo>
                        <a:pt x="16" y="460"/>
                      </a:lnTo>
                      <a:lnTo>
                        <a:pt x="9" y="397"/>
                      </a:lnTo>
                      <a:lnTo>
                        <a:pt x="2" y="320"/>
                      </a:lnTo>
                      <a:lnTo>
                        <a:pt x="0" y="236"/>
                      </a:lnTo>
                      <a:lnTo>
                        <a:pt x="4" y="151"/>
                      </a:lnTo>
                      <a:lnTo>
                        <a:pt x="18" y="70"/>
                      </a:lnTo>
                      <a:lnTo>
                        <a:pt x="43" y="0"/>
                      </a:lnTo>
                      <a:lnTo>
                        <a:pt x="131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9" name="Freeform 104"/>
                <p:cNvSpPr>
                  <a:spLocks/>
                </p:cNvSpPr>
                <p:nvPr/>
              </p:nvSpPr>
              <p:spPr bwMode="auto">
                <a:xfrm>
                  <a:off x="7233" y="13701"/>
                  <a:ext cx="104" cy="411"/>
                </a:xfrm>
                <a:custGeom>
                  <a:avLst/>
                  <a:gdLst>
                    <a:gd name="T0" fmla="*/ 104 w 104"/>
                    <a:gd name="T1" fmla="*/ 4 h 411"/>
                    <a:gd name="T2" fmla="*/ 101 w 104"/>
                    <a:gd name="T3" fmla="*/ 7 h 411"/>
                    <a:gd name="T4" fmla="*/ 94 w 104"/>
                    <a:gd name="T5" fmla="*/ 17 h 411"/>
                    <a:gd name="T6" fmla="*/ 86 w 104"/>
                    <a:gd name="T7" fmla="*/ 38 h 411"/>
                    <a:gd name="T8" fmla="*/ 76 w 104"/>
                    <a:gd name="T9" fmla="*/ 73 h 411"/>
                    <a:gd name="T10" fmla="*/ 69 w 104"/>
                    <a:gd name="T11" fmla="*/ 125 h 411"/>
                    <a:gd name="T12" fmla="*/ 65 w 104"/>
                    <a:gd name="T13" fmla="*/ 196 h 411"/>
                    <a:gd name="T14" fmla="*/ 67 w 104"/>
                    <a:gd name="T15" fmla="*/ 291 h 411"/>
                    <a:gd name="T16" fmla="*/ 77 w 104"/>
                    <a:gd name="T17" fmla="*/ 411 h 411"/>
                    <a:gd name="T18" fmla="*/ 19 w 104"/>
                    <a:gd name="T19" fmla="*/ 411 h 411"/>
                    <a:gd name="T20" fmla="*/ 17 w 104"/>
                    <a:gd name="T21" fmla="*/ 399 h 411"/>
                    <a:gd name="T22" fmla="*/ 11 w 104"/>
                    <a:gd name="T23" fmla="*/ 365 h 411"/>
                    <a:gd name="T24" fmla="*/ 6 w 104"/>
                    <a:gd name="T25" fmla="*/ 316 h 411"/>
                    <a:gd name="T26" fmla="*/ 2 w 104"/>
                    <a:gd name="T27" fmla="*/ 255 h 411"/>
                    <a:gd name="T28" fmla="*/ 0 w 104"/>
                    <a:gd name="T29" fmla="*/ 188 h 411"/>
                    <a:gd name="T30" fmla="*/ 4 w 104"/>
                    <a:gd name="T31" fmla="*/ 120 h 411"/>
                    <a:gd name="T32" fmla="*/ 15 w 104"/>
                    <a:gd name="T33" fmla="*/ 55 h 411"/>
                    <a:gd name="T34" fmla="*/ 34 w 104"/>
                    <a:gd name="T35" fmla="*/ 0 h 411"/>
                    <a:gd name="T36" fmla="*/ 104 w 104"/>
                    <a:gd name="T37" fmla="*/ 4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11"/>
                    <a:gd name="T59" fmla="*/ 104 w 104"/>
                    <a:gd name="T60" fmla="*/ 411 h 4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11">
                      <a:moveTo>
                        <a:pt x="104" y="4"/>
                      </a:moveTo>
                      <a:lnTo>
                        <a:pt x="101" y="7"/>
                      </a:lnTo>
                      <a:lnTo>
                        <a:pt x="94" y="17"/>
                      </a:lnTo>
                      <a:lnTo>
                        <a:pt x="86" y="38"/>
                      </a:lnTo>
                      <a:lnTo>
                        <a:pt x="76" y="73"/>
                      </a:lnTo>
                      <a:lnTo>
                        <a:pt x="69" y="125"/>
                      </a:lnTo>
                      <a:lnTo>
                        <a:pt x="65" y="196"/>
                      </a:lnTo>
                      <a:lnTo>
                        <a:pt x="67" y="291"/>
                      </a:lnTo>
                      <a:lnTo>
                        <a:pt x="77" y="411"/>
                      </a:lnTo>
                      <a:lnTo>
                        <a:pt x="19" y="411"/>
                      </a:lnTo>
                      <a:lnTo>
                        <a:pt x="17" y="399"/>
                      </a:lnTo>
                      <a:lnTo>
                        <a:pt x="11" y="365"/>
                      </a:lnTo>
                      <a:lnTo>
                        <a:pt x="6" y="316"/>
                      </a:lnTo>
                      <a:lnTo>
                        <a:pt x="2" y="255"/>
                      </a:lnTo>
                      <a:lnTo>
                        <a:pt x="0" y="188"/>
                      </a:lnTo>
                      <a:lnTo>
                        <a:pt x="4" y="120"/>
                      </a:lnTo>
                      <a:lnTo>
                        <a:pt x="15" y="55"/>
                      </a:lnTo>
                      <a:lnTo>
                        <a:pt x="3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0" name="Freeform 105"/>
                <p:cNvSpPr>
                  <a:spLocks/>
                </p:cNvSpPr>
                <p:nvPr/>
              </p:nvSpPr>
              <p:spPr bwMode="auto">
                <a:xfrm>
                  <a:off x="7240" y="13752"/>
                  <a:ext cx="76" cy="302"/>
                </a:xfrm>
                <a:custGeom>
                  <a:avLst/>
                  <a:gdLst>
                    <a:gd name="T0" fmla="*/ 76 w 76"/>
                    <a:gd name="T1" fmla="*/ 2 h 302"/>
                    <a:gd name="T2" fmla="*/ 74 w 76"/>
                    <a:gd name="T3" fmla="*/ 4 h 302"/>
                    <a:gd name="T4" fmla="*/ 70 w 76"/>
                    <a:gd name="T5" fmla="*/ 12 h 302"/>
                    <a:gd name="T6" fmla="*/ 62 w 76"/>
                    <a:gd name="T7" fmla="*/ 28 h 302"/>
                    <a:gd name="T8" fmla="*/ 56 w 76"/>
                    <a:gd name="T9" fmla="*/ 53 h 302"/>
                    <a:gd name="T10" fmla="*/ 51 w 76"/>
                    <a:gd name="T11" fmla="*/ 92 h 302"/>
                    <a:gd name="T12" fmla="*/ 49 w 76"/>
                    <a:gd name="T13" fmla="*/ 145 h 302"/>
                    <a:gd name="T14" fmla="*/ 50 w 76"/>
                    <a:gd name="T15" fmla="*/ 214 h 302"/>
                    <a:gd name="T16" fmla="*/ 57 w 76"/>
                    <a:gd name="T17" fmla="*/ 302 h 302"/>
                    <a:gd name="T18" fmla="*/ 14 w 76"/>
                    <a:gd name="T19" fmla="*/ 302 h 302"/>
                    <a:gd name="T20" fmla="*/ 13 w 76"/>
                    <a:gd name="T21" fmla="*/ 294 h 302"/>
                    <a:gd name="T22" fmla="*/ 9 w 76"/>
                    <a:gd name="T23" fmla="*/ 269 h 302"/>
                    <a:gd name="T24" fmla="*/ 4 w 76"/>
                    <a:gd name="T25" fmla="*/ 232 h 302"/>
                    <a:gd name="T26" fmla="*/ 1 w 76"/>
                    <a:gd name="T27" fmla="*/ 188 h 302"/>
                    <a:gd name="T28" fmla="*/ 0 w 76"/>
                    <a:gd name="T29" fmla="*/ 138 h 302"/>
                    <a:gd name="T30" fmla="*/ 2 w 76"/>
                    <a:gd name="T31" fmla="*/ 89 h 302"/>
                    <a:gd name="T32" fmla="*/ 10 w 76"/>
                    <a:gd name="T33" fmla="*/ 41 h 302"/>
                    <a:gd name="T34" fmla="*/ 25 w 76"/>
                    <a:gd name="T35" fmla="*/ 0 h 302"/>
                    <a:gd name="T36" fmla="*/ 76 w 76"/>
                    <a:gd name="T37" fmla="*/ 2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302"/>
                    <a:gd name="T59" fmla="*/ 76 w 76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302">
                      <a:moveTo>
                        <a:pt x="76" y="2"/>
                      </a:moveTo>
                      <a:lnTo>
                        <a:pt x="74" y="4"/>
                      </a:lnTo>
                      <a:lnTo>
                        <a:pt x="70" y="12"/>
                      </a:lnTo>
                      <a:lnTo>
                        <a:pt x="62" y="28"/>
                      </a:lnTo>
                      <a:lnTo>
                        <a:pt x="56" y="53"/>
                      </a:lnTo>
                      <a:lnTo>
                        <a:pt x="51" y="92"/>
                      </a:lnTo>
                      <a:lnTo>
                        <a:pt x="49" y="145"/>
                      </a:lnTo>
                      <a:lnTo>
                        <a:pt x="50" y="214"/>
                      </a:lnTo>
                      <a:lnTo>
                        <a:pt x="57" y="302"/>
                      </a:lnTo>
                      <a:lnTo>
                        <a:pt x="14" y="302"/>
                      </a:lnTo>
                      <a:lnTo>
                        <a:pt x="13" y="294"/>
                      </a:lnTo>
                      <a:lnTo>
                        <a:pt x="9" y="269"/>
                      </a:lnTo>
                      <a:lnTo>
                        <a:pt x="4" y="232"/>
                      </a:lnTo>
                      <a:lnTo>
                        <a:pt x="1" y="188"/>
                      </a:lnTo>
                      <a:lnTo>
                        <a:pt x="0" y="138"/>
                      </a:lnTo>
                      <a:lnTo>
                        <a:pt x="2" y="89"/>
                      </a:lnTo>
                      <a:lnTo>
                        <a:pt x="10" y="41"/>
                      </a:lnTo>
                      <a:lnTo>
                        <a:pt x="25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1" name="Rectangle 106"/>
                <p:cNvSpPr>
                  <a:spLocks noChangeArrowheads="1"/>
                </p:cNvSpPr>
                <p:nvPr/>
              </p:nvSpPr>
              <p:spPr bwMode="auto">
                <a:xfrm>
                  <a:off x="6241" y="13678"/>
                  <a:ext cx="23" cy="9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2" name="Freeform 107"/>
                <p:cNvSpPr>
                  <a:spLocks/>
                </p:cNvSpPr>
                <p:nvPr/>
              </p:nvSpPr>
              <p:spPr bwMode="auto">
                <a:xfrm>
                  <a:off x="6579" y="13664"/>
                  <a:ext cx="375" cy="440"/>
                </a:xfrm>
                <a:custGeom>
                  <a:avLst/>
                  <a:gdLst>
                    <a:gd name="T0" fmla="*/ 35 w 375"/>
                    <a:gd name="T1" fmla="*/ 41 h 440"/>
                    <a:gd name="T2" fmla="*/ 32 w 375"/>
                    <a:gd name="T3" fmla="*/ 49 h 440"/>
                    <a:gd name="T4" fmla="*/ 25 w 375"/>
                    <a:gd name="T5" fmla="*/ 74 h 440"/>
                    <a:gd name="T6" fmla="*/ 17 w 375"/>
                    <a:gd name="T7" fmla="*/ 112 h 440"/>
                    <a:gd name="T8" fmla="*/ 8 w 375"/>
                    <a:gd name="T9" fmla="*/ 163 h 440"/>
                    <a:gd name="T10" fmla="*/ 2 w 375"/>
                    <a:gd name="T11" fmla="*/ 223 h 440"/>
                    <a:gd name="T12" fmla="*/ 0 w 375"/>
                    <a:gd name="T13" fmla="*/ 290 h 440"/>
                    <a:gd name="T14" fmla="*/ 7 w 375"/>
                    <a:gd name="T15" fmla="*/ 363 h 440"/>
                    <a:gd name="T16" fmla="*/ 23 w 375"/>
                    <a:gd name="T17" fmla="*/ 440 h 440"/>
                    <a:gd name="T18" fmla="*/ 23 w 375"/>
                    <a:gd name="T19" fmla="*/ 437 h 440"/>
                    <a:gd name="T20" fmla="*/ 23 w 375"/>
                    <a:gd name="T21" fmla="*/ 427 h 440"/>
                    <a:gd name="T22" fmla="*/ 23 w 375"/>
                    <a:gd name="T23" fmla="*/ 411 h 440"/>
                    <a:gd name="T24" fmla="*/ 23 w 375"/>
                    <a:gd name="T25" fmla="*/ 391 h 440"/>
                    <a:gd name="T26" fmla="*/ 25 w 375"/>
                    <a:gd name="T27" fmla="*/ 367 h 440"/>
                    <a:gd name="T28" fmla="*/ 28 w 375"/>
                    <a:gd name="T29" fmla="*/ 341 h 440"/>
                    <a:gd name="T30" fmla="*/ 33 w 375"/>
                    <a:gd name="T31" fmla="*/ 312 h 440"/>
                    <a:gd name="T32" fmla="*/ 39 w 375"/>
                    <a:gd name="T33" fmla="*/ 281 h 440"/>
                    <a:gd name="T34" fmla="*/ 49 w 375"/>
                    <a:gd name="T35" fmla="*/ 251 h 440"/>
                    <a:gd name="T36" fmla="*/ 61 w 375"/>
                    <a:gd name="T37" fmla="*/ 222 h 440"/>
                    <a:gd name="T38" fmla="*/ 75 w 375"/>
                    <a:gd name="T39" fmla="*/ 194 h 440"/>
                    <a:gd name="T40" fmla="*/ 93 w 375"/>
                    <a:gd name="T41" fmla="*/ 168 h 440"/>
                    <a:gd name="T42" fmla="*/ 116 w 375"/>
                    <a:gd name="T43" fmla="*/ 145 h 440"/>
                    <a:gd name="T44" fmla="*/ 141 w 375"/>
                    <a:gd name="T45" fmla="*/ 127 h 440"/>
                    <a:gd name="T46" fmla="*/ 173 w 375"/>
                    <a:gd name="T47" fmla="*/ 114 h 440"/>
                    <a:gd name="T48" fmla="*/ 208 w 375"/>
                    <a:gd name="T49" fmla="*/ 106 h 440"/>
                    <a:gd name="T50" fmla="*/ 210 w 375"/>
                    <a:gd name="T51" fmla="*/ 104 h 440"/>
                    <a:gd name="T52" fmla="*/ 217 w 375"/>
                    <a:gd name="T53" fmla="*/ 100 h 440"/>
                    <a:gd name="T54" fmla="*/ 227 w 375"/>
                    <a:gd name="T55" fmla="*/ 92 h 440"/>
                    <a:gd name="T56" fmla="*/ 245 w 375"/>
                    <a:gd name="T57" fmla="*/ 82 h 440"/>
                    <a:gd name="T58" fmla="*/ 267 w 375"/>
                    <a:gd name="T59" fmla="*/ 69 h 440"/>
                    <a:gd name="T60" fmla="*/ 296 w 375"/>
                    <a:gd name="T61" fmla="*/ 54 h 440"/>
                    <a:gd name="T62" fmla="*/ 332 w 375"/>
                    <a:gd name="T63" fmla="*/ 36 h 440"/>
                    <a:gd name="T64" fmla="*/ 375 w 375"/>
                    <a:gd name="T65" fmla="*/ 17 h 440"/>
                    <a:gd name="T66" fmla="*/ 373 w 375"/>
                    <a:gd name="T67" fmla="*/ 16 h 440"/>
                    <a:gd name="T68" fmla="*/ 366 w 375"/>
                    <a:gd name="T69" fmla="*/ 15 h 440"/>
                    <a:gd name="T70" fmla="*/ 357 w 375"/>
                    <a:gd name="T71" fmla="*/ 13 h 440"/>
                    <a:gd name="T72" fmla="*/ 343 w 375"/>
                    <a:gd name="T73" fmla="*/ 10 h 440"/>
                    <a:gd name="T74" fmla="*/ 326 w 375"/>
                    <a:gd name="T75" fmla="*/ 7 h 440"/>
                    <a:gd name="T76" fmla="*/ 307 w 375"/>
                    <a:gd name="T77" fmla="*/ 5 h 440"/>
                    <a:gd name="T78" fmla="*/ 285 w 375"/>
                    <a:gd name="T79" fmla="*/ 3 h 440"/>
                    <a:gd name="T80" fmla="*/ 261 w 375"/>
                    <a:gd name="T81" fmla="*/ 1 h 440"/>
                    <a:gd name="T82" fmla="*/ 235 w 375"/>
                    <a:gd name="T83" fmla="*/ 0 h 440"/>
                    <a:gd name="T84" fmla="*/ 208 w 375"/>
                    <a:gd name="T85" fmla="*/ 1 h 440"/>
                    <a:gd name="T86" fmla="*/ 180 w 375"/>
                    <a:gd name="T87" fmla="*/ 2 h 440"/>
                    <a:gd name="T88" fmla="*/ 151 w 375"/>
                    <a:gd name="T89" fmla="*/ 5 h 440"/>
                    <a:gd name="T90" fmla="*/ 122 w 375"/>
                    <a:gd name="T91" fmla="*/ 10 h 440"/>
                    <a:gd name="T92" fmla="*/ 92 w 375"/>
                    <a:gd name="T93" fmla="*/ 18 h 440"/>
                    <a:gd name="T94" fmla="*/ 63 w 375"/>
                    <a:gd name="T95" fmla="*/ 28 h 440"/>
                    <a:gd name="T96" fmla="*/ 35 w 375"/>
                    <a:gd name="T97" fmla="*/ 41 h 4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5"/>
                    <a:gd name="T148" fmla="*/ 0 h 440"/>
                    <a:gd name="T149" fmla="*/ 375 w 375"/>
                    <a:gd name="T150" fmla="*/ 440 h 4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5" h="440">
                      <a:moveTo>
                        <a:pt x="35" y="41"/>
                      </a:moveTo>
                      <a:lnTo>
                        <a:pt x="32" y="49"/>
                      </a:lnTo>
                      <a:lnTo>
                        <a:pt x="25" y="74"/>
                      </a:lnTo>
                      <a:lnTo>
                        <a:pt x="17" y="112"/>
                      </a:lnTo>
                      <a:lnTo>
                        <a:pt x="8" y="163"/>
                      </a:lnTo>
                      <a:lnTo>
                        <a:pt x="2" y="223"/>
                      </a:lnTo>
                      <a:lnTo>
                        <a:pt x="0" y="290"/>
                      </a:lnTo>
                      <a:lnTo>
                        <a:pt x="7" y="363"/>
                      </a:lnTo>
                      <a:lnTo>
                        <a:pt x="23" y="440"/>
                      </a:lnTo>
                      <a:lnTo>
                        <a:pt x="23" y="437"/>
                      </a:lnTo>
                      <a:lnTo>
                        <a:pt x="23" y="427"/>
                      </a:lnTo>
                      <a:lnTo>
                        <a:pt x="23" y="411"/>
                      </a:lnTo>
                      <a:lnTo>
                        <a:pt x="23" y="391"/>
                      </a:lnTo>
                      <a:lnTo>
                        <a:pt x="25" y="367"/>
                      </a:lnTo>
                      <a:lnTo>
                        <a:pt x="28" y="341"/>
                      </a:lnTo>
                      <a:lnTo>
                        <a:pt x="33" y="312"/>
                      </a:lnTo>
                      <a:lnTo>
                        <a:pt x="39" y="281"/>
                      </a:lnTo>
                      <a:lnTo>
                        <a:pt x="49" y="251"/>
                      </a:lnTo>
                      <a:lnTo>
                        <a:pt x="61" y="222"/>
                      </a:lnTo>
                      <a:lnTo>
                        <a:pt x="75" y="194"/>
                      </a:lnTo>
                      <a:lnTo>
                        <a:pt x="93" y="168"/>
                      </a:lnTo>
                      <a:lnTo>
                        <a:pt x="116" y="145"/>
                      </a:lnTo>
                      <a:lnTo>
                        <a:pt x="141" y="127"/>
                      </a:lnTo>
                      <a:lnTo>
                        <a:pt x="173" y="114"/>
                      </a:lnTo>
                      <a:lnTo>
                        <a:pt x="208" y="106"/>
                      </a:lnTo>
                      <a:lnTo>
                        <a:pt x="210" y="104"/>
                      </a:lnTo>
                      <a:lnTo>
                        <a:pt x="217" y="100"/>
                      </a:lnTo>
                      <a:lnTo>
                        <a:pt x="227" y="92"/>
                      </a:lnTo>
                      <a:lnTo>
                        <a:pt x="245" y="82"/>
                      </a:lnTo>
                      <a:lnTo>
                        <a:pt x="267" y="69"/>
                      </a:lnTo>
                      <a:lnTo>
                        <a:pt x="296" y="54"/>
                      </a:lnTo>
                      <a:lnTo>
                        <a:pt x="332" y="36"/>
                      </a:lnTo>
                      <a:lnTo>
                        <a:pt x="375" y="17"/>
                      </a:lnTo>
                      <a:lnTo>
                        <a:pt x="373" y="16"/>
                      </a:lnTo>
                      <a:lnTo>
                        <a:pt x="366" y="15"/>
                      </a:lnTo>
                      <a:lnTo>
                        <a:pt x="357" y="13"/>
                      </a:lnTo>
                      <a:lnTo>
                        <a:pt x="343" y="10"/>
                      </a:lnTo>
                      <a:lnTo>
                        <a:pt x="326" y="7"/>
                      </a:lnTo>
                      <a:lnTo>
                        <a:pt x="307" y="5"/>
                      </a:lnTo>
                      <a:lnTo>
                        <a:pt x="285" y="3"/>
                      </a:lnTo>
                      <a:lnTo>
                        <a:pt x="261" y="1"/>
                      </a:lnTo>
                      <a:lnTo>
                        <a:pt x="235" y="0"/>
                      </a:lnTo>
                      <a:lnTo>
                        <a:pt x="208" y="1"/>
                      </a:lnTo>
                      <a:lnTo>
                        <a:pt x="180" y="2"/>
                      </a:lnTo>
                      <a:lnTo>
                        <a:pt x="151" y="5"/>
                      </a:lnTo>
                      <a:lnTo>
                        <a:pt x="122" y="10"/>
                      </a:lnTo>
                      <a:lnTo>
                        <a:pt x="92" y="18"/>
                      </a:lnTo>
                      <a:lnTo>
                        <a:pt x="63" y="28"/>
                      </a:lnTo>
                      <a:lnTo>
                        <a:pt x="35" y="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3" name="Freeform 108"/>
                <p:cNvSpPr>
                  <a:spLocks/>
                </p:cNvSpPr>
                <p:nvPr/>
              </p:nvSpPr>
              <p:spPr bwMode="auto">
                <a:xfrm>
                  <a:off x="6061" y="13991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8 h 83"/>
                    <a:gd name="T6" fmla="*/ 5 w 305"/>
                    <a:gd name="T7" fmla="*/ 44 h 83"/>
                    <a:gd name="T8" fmla="*/ 11 w 305"/>
                    <a:gd name="T9" fmla="*/ 37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8 h 83"/>
                    <a:gd name="T16" fmla="*/ 54 w 305"/>
                    <a:gd name="T17" fmla="*/ 12 h 83"/>
                    <a:gd name="T18" fmla="*/ 72 w 305"/>
                    <a:gd name="T19" fmla="*/ 6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7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6 h 83"/>
                    <a:gd name="T38" fmla="*/ 289 w 305"/>
                    <a:gd name="T39" fmla="*/ 44 h 83"/>
                    <a:gd name="T40" fmla="*/ 277 w 305"/>
                    <a:gd name="T41" fmla="*/ 41 h 83"/>
                    <a:gd name="T42" fmla="*/ 262 w 305"/>
                    <a:gd name="T43" fmla="*/ 36 h 83"/>
                    <a:gd name="T44" fmla="*/ 244 w 305"/>
                    <a:gd name="T45" fmla="*/ 32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1 h 83"/>
                    <a:gd name="T56" fmla="*/ 101 w 305"/>
                    <a:gd name="T57" fmla="*/ 23 h 83"/>
                    <a:gd name="T58" fmla="*/ 77 w 305"/>
                    <a:gd name="T59" fmla="*/ 29 h 83"/>
                    <a:gd name="T60" fmla="*/ 55 w 305"/>
                    <a:gd name="T61" fmla="*/ 37 h 83"/>
                    <a:gd name="T62" fmla="*/ 33 w 305"/>
                    <a:gd name="T63" fmla="*/ 48 h 83"/>
                    <a:gd name="T64" fmla="*/ 15 w 305"/>
                    <a:gd name="T65" fmla="*/ 63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5" y="44"/>
                      </a:lnTo>
                      <a:lnTo>
                        <a:pt x="11" y="37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8"/>
                      </a:lnTo>
                      <a:lnTo>
                        <a:pt x="54" y="12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7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6"/>
                      </a:lnTo>
                      <a:lnTo>
                        <a:pt x="289" y="44"/>
                      </a:lnTo>
                      <a:lnTo>
                        <a:pt x="277" y="41"/>
                      </a:lnTo>
                      <a:lnTo>
                        <a:pt x="262" y="36"/>
                      </a:lnTo>
                      <a:lnTo>
                        <a:pt x="244" y="32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1"/>
                      </a:lnTo>
                      <a:lnTo>
                        <a:pt x="101" y="23"/>
                      </a:lnTo>
                      <a:lnTo>
                        <a:pt x="77" y="29"/>
                      </a:lnTo>
                      <a:lnTo>
                        <a:pt x="55" y="37"/>
                      </a:lnTo>
                      <a:lnTo>
                        <a:pt x="33" y="48"/>
                      </a:lnTo>
                      <a:lnTo>
                        <a:pt x="15" y="63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4" name="Freeform 109"/>
                <p:cNvSpPr>
                  <a:spLocks/>
                </p:cNvSpPr>
                <p:nvPr/>
              </p:nvSpPr>
              <p:spPr bwMode="auto">
                <a:xfrm>
                  <a:off x="6061" y="13793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9 h 83"/>
                    <a:gd name="T6" fmla="*/ 5 w 305"/>
                    <a:gd name="T7" fmla="*/ 44 h 83"/>
                    <a:gd name="T8" fmla="*/ 11 w 305"/>
                    <a:gd name="T9" fmla="*/ 38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7 h 83"/>
                    <a:gd name="T16" fmla="*/ 54 w 305"/>
                    <a:gd name="T17" fmla="*/ 12 h 83"/>
                    <a:gd name="T18" fmla="*/ 72 w 305"/>
                    <a:gd name="T19" fmla="*/ 7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8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5 h 83"/>
                    <a:gd name="T38" fmla="*/ 289 w 305"/>
                    <a:gd name="T39" fmla="*/ 43 h 83"/>
                    <a:gd name="T40" fmla="*/ 277 w 305"/>
                    <a:gd name="T41" fmla="*/ 40 h 83"/>
                    <a:gd name="T42" fmla="*/ 262 w 305"/>
                    <a:gd name="T43" fmla="*/ 36 h 83"/>
                    <a:gd name="T44" fmla="*/ 244 w 305"/>
                    <a:gd name="T45" fmla="*/ 33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2 h 83"/>
                    <a:gd name="T56" fmla="*/ 101 w 305"/>
                    <a:gd name="T57" fmla="*/ 24 h 83"/>
                    <a:gd name="T58" fmla="*/ 77 w 305"/>
                    <a:gd name="T59" fmla="*/ 29 h 83"/>
                    <a:gd name="T60" fmla="*/ 55 w 305"/>
                    <a:gd name="T61" fmla="*/ 38 h 83"/>
                    <a:gd name="T62" fmla="*/ 33 w 305"/>
                    <a:gd name="T63" fmla="*/ 49 h 83"/>
                    <a:gd name="T64" fmla="*/ 15 w 305"/>
                    <a:gd name="T65" fmla="*/ 64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5" y="44"/>
                      </a:lnTo>
                      <a:lnTo>
                        <a:pt x="11" y="38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7"/>
                      </a:lnTo>
                      <a:lnTo>
                        <a:pt x="54" y="12"/>
                      </a:lnTo>
                      <a:lnTo>
                        <a:pt x="72" y="7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8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5"/>
                      </a:lnTo>
                      <a:lnTo>
                        <a:pt x="289" y="43"/>
                      </a:lnTo>
                      <a:lnTo>
                        <a:pt x="277" y="40"/>
                      </a:lnTo>
                      <a:lnTo>
                        <a:pt x="262" y="36"/>
                      </a:lnTo>
                      <a:lnTo>
                        <a:pt x="244" y="33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2"/>
                      </a:lnTo>
                      <a:lnTo>
                        <a:pt x="101" y="24"/>
                      </a:lnTo>
                      <a:lnTo>
                        <a:pt x="77" y="29"/>
                      </a:lnTo>
                      <a:lnTo>
                        <a:pt x="55" y="38"/>
                      </a:lnTo>
                      <a:lnTo>
                        <a:pt x="33" y="49"/>
                      </a:lnTo>
                      <a:lnTo>
                        <a:pt x="15" y="64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5" name="Freeform 110"/>
                <p:cNvSpPr>
                  <a:spLocks/>
                </p:cNvSpPr>
                <p:nvPr/>
              </p:nvSpPr>
              <p:spPr bwMode="auto">
                <a:xfrm>
                  <a:off x="6348" y="13696"/>
                  <a:ext cx="496" cy="917"/>
                </a:xfrm>
                <a:custGeom>
                  <a:avLst/>
                  <a:gdLst>
                    <a:gd name="T0" fmla="*/ 0 w 496"/>
                    <a:gd name="T1" fmla="*/ 0 h 917"/>
                    <a:gd name="T2" fmla="*/ 0 w 496"/>
                    <a:gd name="T3" fmla="*/ 886 h 917"/>
                    <a:gd name="T4" fmla="*/ 150 w 496"/>
                    <a:gd name="T5" fmla="*/ 917 h 917"/>
                    <a:gd name="T6" fmla="*/ 143 w 496"/>
                    <a:gd name="T7" fmla="*/ 797 h 917"/>
                    <a:gd name="T8" fmla="*/ 496 w 496"/>
                    <a:gd name="T9" fmla="*/ 851 h 917"/>
                    <a:gd name="T10" fmla="*/ 490 w 496"/>
                    <a:gd name="T11" fmla="*/ 803 h 917"/>
                    <a:gd name="T12" fmla="*/ 245 w 496"/>
                    <a:gd name="T13" fmla="*/ 773 h 917"/>
                    <a:gd name="T14" fmla="*/ 239 w 496"/>
                    <a:gd name="T15" fmla="*/ 670 h 917"/>
                    <a:gd name="T16" fmla="*/ 72 w 496"/>
                    <a:gd name="T17" fmla="*/ 670 h 917"/>
                    <a:gd name="T18" fmla="*/ 68 w 496"/>
                    <a:gd name="T19" fmla="*/ 657 h 917"/>
                    <a:gd name="T20" fmla="*/ 56 w 496"/>
                    <a:gd name="T21" fmla="*/ 620 h 917"/>
                    <a:gd name="T22" fmla="*/ 41 w 496"/>
                    <a:gd name="T23" fmla="*/ 559 h 917"/>
                    <a:gd name="T24" fmla="*/ 26 w 496"/>
                    <a:gd name="T25" fmla="*/ 480 h 917"/>
                    <a:gd name="T26" fmla="*/ 15 w 496"/>
                    <a:gd name="T27" fmla="*/ 385 h 917"/>
                    <a:gd name="T28" fmla="*/ 11 w 496"/>
                    <a:gd name="T29" fmla="*/ 276 h 917"/>
                    <a:gd name="T30" fmla="*/ 20 w 496"/>
                    <a:gd name="T31" fmla="*/ 158 h 917"/>
                    <a:gd name="T32" fmla="*/ 42 w 496"/>
                    <a:gd name="T33" fmla="*/ 30 h 917"/>
                    <a:gd name="T34" fmla="*/ 0 w 496"/>
                    <a:gd name="T35" fmla="*/ 0 h 9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6"/>
                    <a:gd name="T55" fmla="*/ 0 h 917"/>
                    <a:gd name="T56" fmla="*/ 496 w 496"/>
                    <a:gd name="T57" fmla="*/ 917 h 9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6" h="917">
                      <a:moveTo>
                        <a:pt x="0" y="0"/>
                      </a:moveTo>
                      <a:lnTo>
                        <a:pt x="0" y="886"/>
                      </a:lnTo>
                      <a:lnTo>
                        <a:pt x="150" y="917"/>
                      </a:lnTo>
                      <a:lnTo>
                        <a:pt x="143" y="797"/>
                      </a:lnTo>
                      <a:lnTo>
                        <a:pt x="496" y="851"/>
                      </a:lnTo>
                      <a:lnTo>
                        <a:pt x="490" y="803"/>
                      </a:lnTo>
                      <a:lnTo>
                        <a:pt x="245" y="773"/>
                      </a:lnTo>
                      <a:lnTo>
                        <a:pt x="239" y="670"/>
                      </a:lnTo>
                      <a:lnTo>
                        <a:pt x="72" y="670"/>
                      </a:lnTo>
                      <a:lnTo>
                        <a:pt x="68" y="657"/>
                      </a:lnTo>
                      <a:lnTo>
                        <a:pt x="56" y="620"/>
                      </a:lnTo>
                      <a:lnTo>
                        <a:pt x="41" y="559"/>
                      </a:lnTo>
                      <a:lnTo>
                        <a:pt x="26" y="480"/>
                      </a:lnTo>
                      <a:lnTo>
                        <a:pt x="15" y="385"/>
                      </a:lnTo>
                      <a:lnTo>
                        <a:pt x="11" y="276"/>
                      </a:lnTo>
                      <a:lnTo>
                        <a:pt x="20" y="158"/>
                      </a:lnTo>
                      <a:lnTo>
                        <a:pt x="4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6" name="Freeform 111"/>
                <p:cNvSpPr>
                  <a:spLocks/>
                </p:cNvSpPr>
                <p:nvPr/>
              </p:nvSpPr>
              <p:spPr bwMode="auto">
                <a:xfrm>
                  <a:off x="6593" y="13487"/>
                  <a:ext cx="638" cy="125"/>
                </a:xfrm>
                <a:custGeom>
                  <a:avLst/>
                  <a:gdLst>
                    <a:gd name="T0" fmla="*/ 0 w 638"/>
                    <a:gd name="T1" fmla="*/ 125 h 125"/>
                    <a:gd name="T2" fmla="*/ 4 w 638"/>
                    <a:gd name="T3" fmla="*/ 124 h 125"/>
                    <a:gd name="T4" fmla="*/ 14 w 638"/>
                    <a:gd name="T5" fmla="*/ 119 h 125"/>
                    <a:gd name="T6" fmla="*/ 31 w 638"/>
                    <a:gd name="T7" fmla="*/ 114 h 125"/>
                    <a:gd name="T8" fmla="*/ 53 w 638"/>
                    <a:gd name="T9" fmla="*/ 106 h 125"/>
                    <a:gd name="T10" fmla="*/ 81 w 638"/>
                    <a:gd name="T11" fmla="*/ 98 h 125"/>
                    <a:gd name="T12" fmla="*/ 113 w 638"/>
                    <a:gd name="T13" fmla="*/ 89 h 125"/>
                    <a:gd name="T14" fmla="*/ 151 w 638"/>
                    <a:gd name="T15" fmla="*/ 81 h 125"/>
                    <a:gd name="T16" fmla="*/ 192 w 638"/>
                    <a:gd name="T17" fmla="*/ 73 h 125"/>
                    <a:gd name="T18" fmla="*/ 237 w 638"/>
                    <a:gd name="T19" fmla="*/ 65 h 125"/>
                    <a:gd name="T20" fmla="*/ 286 w 638"/>
                    <a:gd name="T21" fmla="*/ 60 h 125"/>
                    <a:gd name="T22" fmla="*/ 337 w 638"/>
                    <a:gd name="T23" fmla="*/ 56 h 125"/>
                    <a:gd name="T24" fmla="*/ 390 w 638"/>
                    <a:gd name="T25" fmla="*/ 55 h 125"/>
                    <a:gd name="T26" fmla="*/ 446 w 638"/>
                    <a:gd name="T27" fmla="*/ 56 h 125"/>
                    <a:gd name="T28" fmla="*/ 503 w 638"/>
                    <a:gd name="T29" fmla="*/ 61 h 125"/>
                    <a:gd name="T30" fmla="*/ 561 w 638"/>
                    <a:gd name="T31" fmla="*/ 70 h 125"/>
                    <a:gd name="T32" fmla="*/ 620 w 638"/>
                    <a:gd name="T33" fmla="*/ 83 h 125"/>
                    <a:gd name="T34" fmla="*/ 638 w 638"/>
                    <a:gd name="T35" fmla="*/ 0 h 125"/>
                    <a:gd name="T36" fmla="*/ 634 w 638"/>
                    <a:gd name="T37" fmla="*/ 0 h 125"/>
                    <a:gd name="T38" fmla="*/ 620 w 638"/>
                    <a:gd name="T39" fmla="*/ 0 h 125"/>
                    <a:gd name="T40" fmla="*/ 599 w 638"/>
                    <a:gd name="T41" fmla="*/ 0 h 125"/>
                    <a:gd name="T42" fmla="*/ 571 w 638"/>
                    <a:gd name="T43" fmla="*/ 1 h 125"/>
                    <a:gd name="T44" fmla="*/ 536 w 638"/>
                    <a:gd name="T45" fmla="*/ 2 h 125"/>
                    <a:gd name="T46" fmla="*/ 496 w 638"/>
                    <a:gd name="T47" fmla="*/ 3 h 125"/>
                    <a:gd name="T48" fmla="*/ 452 w 638"/>
                    <a:gd name="T49" fmla="*/ 6 h 125"/>
                    <a:gd name="T50" fmla="*/ 405 w 638"/>
                    <a:gd name="T51" fmla="*/ 8 h 125"/>
                    <a:gd name="T52" fmla="*/ 354 w 638"/>
                    <a:gd name="T53" fmla="*/ 13 h 125"/>
                    <a:gd name="T54" fmla="*/ 302 w 638"/>
                    <a:gd name="T55" fmla="*/ 17 h 125"/>
                    <a:gd name="T56" fmla="*/ 249 w 638"/>
                    <a:gd name="T57" fmla="*/ 22 h 125"/>
                    <a:gd name="T58" fmla="*/ 196 w 638"/>
                    <a:gd name="T59" fmla="*/ 30 h 125"/>
                    <a:gd name="T60" fmla="*/ 144 w 638"/>
                    <a:gd name="T61" fmla="*/ 37 h 125"/>
                    <a:gd name="T62" fmla="*/ 93 w 638"/>
                    <a:gd name="T63" fmla="*/ 47 h 125"/>
                    <a:gd name="T64" fmla="*/ 45 w 638"/>
                    <a:gd name="T65" fmla="*/ 58 h 125"/>
                    <a:gd name="T66" fmla="*/ 0 w 638"/>
                    <a:gd name="T67" fmla="*/ 71 h 125"/>
                    <a:gd name="T68" fmla="*/ 0 w 638"/>
                    <a:gd name="T69" fmla="*/ 125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38"/>
                    <a:gd name="T106" fmla="*/ 0 h 125"/>
                    <a:gd name="T107" fmla="*/ 638 w 638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38" h="125">
                      <a:moveTo>
                        <a:pt x="0" y="125"/>
                      </a:moveTo>
                      <a:lnTo>
                        <a:pt x="4" y="124"/>
                      </a:lnTo>
                      <a:lnTo>
                        <a:pt x="14" y="119"/>
                      </a:lnTo>
                      <a:lnTo>
                        <a:pt x="31" y="114"/>
                      </a:lnTo>
                      <a:lnTo>
                        <a:pt x="53" y="106"/>
                      </a:lnTo>
                      <a:lnTo>
                        <a:pt x="81" y="98"/>
                      </a:lnTo>
                      <a:lnTo>
                        <a:pt x="113" y="89"/>
                      </a:lnTo>
                      <a:lnTo>
                        <a:pt x="151" y="81"/>
                      </a:lnTo>
                      <a:lnTo>
                        <a:pt x="192" y="73"/>
                      </a:lnTo>
                      <a:lnTo>
                        <a:pt x="237" y="65"/>
                      </a:lnTo>
                      <a:lnTo>
                        <a:pt x="286" y="60"/>
                      </a:lnTo>
                      <a:lnTo>
                        <a:pt x="337" y="56"/>
                      </a:lnTo>
                      <a:lnTo>
                        <a:pt x="390" y="55"/>
                      </a:lnTo>
                      <a:lnTo>
                        <a:pt x="446" y="56"/>
                      </a:lnTo>
                      <a:lnTo>
                        <a:pt x="503" y="61"/>
                      </a:lnTo>
                      <a:lnTo>
                        <a:pt x="561" y="70"/>
                      </a:lnTo>
                      <a:lnTo>
                        <a:pt x="620" y="83"/>
                      </a:lnTo>
                      <a:lnTo>
                        <a:pt x="638" y="0"/>
                      </a:lnTo>
                      <a:lnTo>
                        <a:pt x="634" y="0"/>
                      </a:lnTo>
                      <a:lnTo>
                        <a:pt x="620" y="0"/>
                      </a:lnTo>
                      <a:lnTo>
                        <a:pt x="599" y="0"/>
                      </a:lnTo>
                      <a:lnTo>
                        <a:pt x="571" y="1"/>
                      </a:lnTo>
                      <a:lnTo>
                        <a:pt x="536" y="2"/>
                      </a:lnTo>
                      <a:lnTo>
                        <a:pt x="496" y="3"/>
                      </a:lnTo>
                      <a:lnTo>
                        <a:pt x="452" y="6"/>
                      </a:lnTo>
                      <a:lnTo>
                        <a:pt x="405" y="8"/>
                      </a:lnTo>
                      <a:lnTo>
                        <a:pt x="354" y="13"/>
                      </a:lnTo>
                      <a:lnTo>
                        <a:pt x="302" y="17"/>
                      </a:lnTo>
                      <a:lnTo>
                        <a:pt x="249" y="22"/>
                      </a:lnTo>
                      <a:lnTo>
                        <a:pt x="196" y="30"/>
                      </a:lnTo>
                      <a:lnTo>
                        <a:pt x="144" y="37"/>
                      </a:lnTo>
                      <a:lnTo>
                        <a:pt x="93" y="47"/>
                      </a:lnTo>
                      <a:lnTo>
                        <a:pt x="45" y="58"/>
                      </a:lnTo>
                      <a:lnTo>
                        <a:pt x="0" y="71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7" name="Freeform 112"/>
                <p:cNvSpPr>
                  <a:spLocks/>
                </p:cNvSpPr>
                <p:nvPr/>
              </p:nvSpPr>
              <p:spPr bwMode="auto">
                <a:xfrm>
                  <a:off x="6217" y="14634"/>
                  <a:ext cx="1075" cy="356"/>
                </a:xfrm>
                <a:custGeom>
                  <a:avLst/>
                  <a:gdLst>
                    <a:gd name="T0" fmla="*/ 454 w 1075"/>
                    <a:gd name="T1" fmla="*/ 344 h 356"/>
                    <a:gd name="T2" fmla="*/ 456 w 1075"/>
                    <a:gd name="T3" fmla="*/ 343 h 356"/>
                    <a:gd name="T4" fmla="*/ 463 w 1075"/>
                    <a:gd name="T5" fmla="*/ 341 h 356"/>
                    <a:gd name="T6" fmla="*/ 472 w 1075"/>
                    <a:gd name="T7" fmla="*/ 337 h 356"/>
                    <a:gd name="T8" fmla="*/ 485 w 1075"/>
                    <a:gd name="T9" fmla="*/ 332 h 356"/>
                    <a:gd name="T10" fmla="*/ 501 w 1075"/>
                    <a:gd name="T11" fmla="*/ 325 h 356"/>
                    <a:gd name="T12" fmla="*/ 518 w 1075"/>
                    <a:gd name="T13" fmla="*/ 317 h 356"/>
                    <a:gd name="T14" fmla="*/ 538 w 1075"/>
                    <a:gd name="T15" fmla="*/ 308 h 356"/>
                    <a:gd name="T16" fmla="*/ 558 w 1075"/>
                    <a:gd name="T17" fmla="*/ 298 h 356"/>
                    <a:gd name="T18" fmla="*/ 580 w 1075"/>
                    <a:gd name="T19" fmla="*/ 287 h 356"/>
                    <a:gd name="T20" fmla="*/ 600 w 1075"/>
                    <a:gd name="T21" fmla="*/ 274 h 356"/>
                    <a:gd name="T22" fmla="*/ 621 w 1075"/>
                    <a:gd name="T23" fmla="*/ 262 h 356"/>
                    <a:gd name="T24" fmla="*/ 640 w 1075"/>
                    <a:gd name="T25" fmla="*/ 248 h 356"/>
                    <a:gd name="T26" fmla="*/ 658 w 1075"/>
                    <a:gd name="T27" fmla="*/ 234 h 356"/>
                    <a:gd name="T28" fmla="*/ 674 w 1075"/>
                    <a:gd name="T29" fmla="*/ 219 h 356"/>
                    <a:gd name="T30" fmla="*/ 688 w 1075"/>
                    <a:gd name="T31" fmla="*/ 204 h 356"/>
                    <a:gd name="T32" fmla="*/ 699 w 1075"/>
                    <a:gd name="T33" fmla="*/ 189 h 356"/>
                    <a:gd name="T34" fmla="*/ 0 w 1075"/>
                    <a:gd name="T35" fmla="*/ 18 h 356"/>
                    <a:gd name="T36" fmla="*/ 54 w 1075"/>
                    <a:gd name="T37" fmla="*/ 0 h 356"/>
                    <a:gd name="T38" fmla="*/ 1075 w 1075"/>
                    <a:gd name="T39" fmla="*/ 251 h 356"/>
                    <a:gd name="T40" fmla="*/ 1033 w 1075"/>
                    <a:gd name="T41" fmla="*/ 274 h 356"/>
                    <a:gd name="T42" fmla="*/ 738 w 1075"/>
                    <a:gd name="T43" fmla="*/ 199 h 356"/>
                    <a:gd name="T44" fmla="*/ 737 w 1075"/>
                    <a:gd name="T45" fmla="*/ 200 h 356"/>
                    <a:gd name="T46" fmla="*/ 735 w 1075"/>
                    <a:gd name="T47" fmla="*/ 203 h 356"/>
                    <a:gd name="T48" fmla="*/ 730 w 1075"/>
                    <a:gd name="T49" fmla="*/ 207 h 356"/>
                    <a:gd name="T50" fmla="*/ 724 w 1075"/>
                    <a:gd name="T51" fmla="*/ 214 h 356"/>
                    <a:gd name="T52" fmla="*/ 716 w 1075"/>
                    <a:gd name="T53" fmla="*/ 222 h 356"/>
                    <a:gd name="T54" fmla="*/ 706 w 1075"/>
                    <a:gd name="T55" fmla="*/ 231 h 356"/>
                    <a:gd name="T56" fmla="*/ 694 w 1075"/>
                    <a:gd name="T57" fmla="*/ 242 h 356"/>
                    <a:gd name="T58" fmla="*/ 679 w 1075"/>
                    <a:gd name="T59" fmla="*/ 253 h 356"/>
                    <a:gd name="T60" fmla="*/ 662 w 1075"/>
                    <a:gd name="T61" fmla="*/ 265 h 356"/>
                    <a:gd name="T62" fmla="*/ 643 w 1075"/>
                    <a:gd name="T63" fmla="*/ 278 h 356"/>
                    <a:gd name="T64" fmla="*/ 621 w 1075"/>
                    <a:gd name="T65" fmla="*/ 291 h 356"/>
                    <a:gd name="T66" fmla="*/ 597 w 1075"/>
                    <a:gd name="T67" fmla="*/ 303 h 356"/>
                    <a:gd name="T68" fmla="*/ 570 w 1075"/>
                    <a:gd name="T69" fmla="*/ 317 h 356"/>
                    <a:gd name="T70" fmla="*/ 540 w 1075"/>
                    <a:gd name="T71" fmla="*/ 330 h 356"/>
                    <a:gd name="T72" fmla="*/ 508 w 1075"/>
                    <a:gd name="T73" fmla="*/ 343 h 356"/>
                    <a:gd name="T74" fmla="*/ 472 w 1075"/>
                    <a:gd name="T75" fmla="*/ 356 h 356"/>
                    <a:gd name="T76" fmla="*/ 454 w 1075"/>
                    <a:gd name="T77" fmla="*/ 344 h 3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75"/>
                    <a:gd name="T118" fmla="*/ 0 h 356"/>
                    <a:gd name="T119" fmla="*/ 1075 w 1075"/>
                    <a:gd name="T120" fmla="*/ 356 h 3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75" h="356">
                      <a:moveTo>
                        <a:pt x="454" y="344"/>
                      </a:moveTo>
                      <a:lnTo>
                        <a:pt x="456" y="343"/>
                      </a:lnTo>
                      <a:lnTo>
                        <a:pt x="463" y="341"/>
                      </a:lnTo>
                      <a:lnTo>
                        <a:pt x="472" y="337"/>
                      </a:lnTo>
                      <a:lnTo>
                        <a:pt x="485" y="332"/>
                      </a:lnTo>
                      <a:lnTo>
                        <a:pt x="501" y="325"/>
                      </a:lnTo>
                      <a:lnTo>
                        <a:pt x="518" y="317"/>
                      </a:lnTo>
                      <a:lnTo>
                        <a:pt x="538" y="308"/>
                      </a:lnTo>
                      <a:lnTo>
                        <a:pt x="558" y="298"/>
                      </a:lnTo>
                      <a:lnTo>
                        <a:pt x="580" y="287"/>
                      </a:lnTo>
                      <a:lnTo>
                        <a:pt x="600" y="274"/>
                      </a:lnTo>
                      <a:lnTo>
                        <a:pt x="621" y="262"/>
                      </a:lnTo>
                      <a:lnTo>
                        <a:pt x="640" y="248"/>
                      </a:lnTo>
                      <a:lnTo>
                        <a:pt x="658" y="234"/>
                      </a:lnTo>
                      <a:lnTo>
                        <a:pt x="674" y="219"/>
                      </a:lnTo>
                      <a:lnTo>
                        <a:pt x="688" y="204"/>
                      </a:lnTo>
                      <a:lnTo>
                        <a:pt x="699" y="189"/>
                      </a:lnTo>
                      <a:lnTo>
                        <a:pt x="0" y="18"/>
                      </a:lnTo>
                      <a:lnTo>
                        <a:pt x="54" y="0"/>
                      </a:lnTo>
                      <a:lnTo>
                        <a:pt x="1075" y="251"/>
                      </a:lnTo>
                      <a:lnTo>
                        <a:pt x="1033" y="274"/>
                      </a:lnTo>
                      <a:lnTo>
                        <a:pt x="738" y="199"/>
                      </a:lnTo>
                      <a:lnTo>
                        <a:pt x="737" y="200"/>
                      </a:lnTo>
                      <a:lnTo>
                        <a:pt x="735" y="203"/>
                      </a:lnTo>
                      <a:lnTo>
                        <a:pt x="730" y="207"/>
                      </a:lnTo>
                      <a:lnTo>
                        <a:pt x="724" y="214"/>
                      </a:lnTo>
                      <a:lnTo>
                        <a:pt x="716" y="222"/>
                      </a:lnTo>
                      <a:lnTo>
                        <a:pt x="706" y="231"/>
                      </a:lnTo>
                      <a:lnTo>
                        <a:pt x="694" y="242"/>
                      </a:lnTo>
                      <a:lnTo>
                        <a:pt x="679" y="253"/>
                      </a:lnTo>
                      <a:lnTo>
                        <a:pt x="662" y="265"/>
                      </a:lnTo>
                      <a:lnTo>
                        <a:pt x="643" y="278"/>
                      </a:lnTo>
                      <a:lnTo>
                        <a:pt x="621" y="291"/>
                      </a:lnTo>
                      <a:lnTo>
                        <a:pt x="597" y="303"/>
                      </a:lnTo>
                      <a:lnTo>
                        <a:pt x="570" y="317"/>
                      </a:lnTo>
                      <a:lnTo>
                        <a:pt x="540" y="330"/>
                      </a:lnTo>
                      <a:lnTo>
                        <a:pt x="508" y="343"/>
                      </a:lnTo>
                      <a:lnTo>
                        <a:pt x="472" y="356"/>
                      </a:lnTo>
                      <a:lnTo>
                        <a:pt x="454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8" name="Freeform 113"/>
                <p:cNvSpPr>
                  <a:spLocks/>
                </p:cNvSpPr>
                <p:nvPr/>
              </p:nvSpPr>
              <p:spPr bwMode="auto">
                <a:xfrm>
                  <a:off x="5997" y="14727"/>
                  <a:ext cx="1095" cy="319"/>
                </a:xfrm>
                <a:custGeom>
                  <a:avLst/>
                  <a:gdLst>
                    <a:gd name="T0" fmla="*/ 0 w 1095"/>
                    <a:gd name="T1" fmla="*/ 0 h 319"/>
                    <a:gd name="T2" fmla="*/ 1071 w 1095"/>
                    <a:gd name="T3" fmla="*/ 319 h 319"/>
                    <a:gd name="T4" fmla="*/ 1095 w 1095"/>
                    <a:gd name="T5" fmla="*/ 319 h 319"/>
                    <a:gd name="T6" fmla="*/ 33 w 1095"/>
                    <a:gd name="T7" fmla="*/ 0 h 319"/>
                    <a:gd name="T8" fmla="*/ 0 w 1095"/>
                    <a:gd name="T9" fmla="*/ 0 h 3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319"/>
                    <a:gd name="T17" fmla="*/ 1095 w 1095"/>
                    <a:gd name="T18" fmla="*/ 319 h 3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319">
                      <a:moveTo>
                        <a:pt x="0" y="0"/>
                      </a:moveTo>
                      <a:lnTo>
                        <a:pt x="1071" y="319"/>
                      </a:lnTo>
                      <a:lnTo>
                        <a:pt x="1095" y="319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9" name="Freeform 114"/>
                <p:cNvSpPr>
                  <a:spLocks/>
                </p:cNvSpPr>
                <p:nvPr/>
              </p:nvSpPr>
              <p:spPr bwMode="auto">
                <a:xfrm>
                  <a:off x="6181" y="14684"/>
                  <a:ext cx="1082" cy="285"/>
                </a:xfrm>
                <a:custGeom>
                  <a:avLst/>
                  <a:gdLst>
                    <a:gd name="T0" fmla="*/ 0 w 1082"/>
                    <a:gd name="T1" fmla="*/ 1 h 285"/>
                    <a:gd name="T2" fmla="*/ 1058 w 1082"/>
                    <a:gd name="T3" fmla="*/ 285 h 285"/>
                    <a:gd name="T4" fmla="*/ 1082 w 1082"/>
                    <a:gd name="T5" fmla="*/ 284 h 285"/>
                    <a:gd name="T6" fmla="*/ 33 w 1082"/>
                    <a:gd name="T7" fmla="*/ 0 h 285"/>
                    <a:gd name="T8" fmla="*/ 0 w 1082"/>
                    <a:gd name="T9" fmla="*/ 1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2"/>
                    <a:gd name="T16" fmla="*/ 0 h 285"/>
                    <a:gd name="T17" fmla="*/ 1082 w 1082"/>
                    <a:gd name="T18" fmla="*/ 285 h 2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2" h="285">
                      <a:moveTo>
                        <a:pt x="0" y="1"/>
                      </a:moveTo>
                      <a:lnTo>
                        <a:pt x="1058" y="285"/>
                      </a:lnTo>
                      <a:lnTo>
                        <a:pt x="1082" y="284"/>
                      </a:lnTo>
                      <a:lnTo>
                        <a:pt x="3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0" name="Freeform 115"/>
                <p:cNvSpPr>
                  <a:spLocks/>
                </p:cNvSpPr>
                <p:nvPr/>
              </p:nvSpPr>
              <p:spPr bwMode="auto">
                <a:xfrm>
                  <a:off x="6093" y="14699"/>
                  <a:ext cx="1087" cy="315"/>
                </a:xfrm>
                <a:custGeom>
                  <a:avLst/>
                  <a:gdLst>
                    <a:gd name="T0" fmla="*/ 0 w 1087"/>
                    <a:gd name="T1" fmla="*/ 0 h 315"/>
                    <a:gd name="T2" fmla="*/ 1066 w 1087"/>
                    <a:gd name="T3" fmla="*/ 315 h 315"/>
                    <a:gd name="T4" fmla="*/ 1087 w 1087"/>
                    <a:gd name="T5" fmla="*/ 308 h 315"/>
                    <a:gd name="T6" fmla="*/ 31 w 1087"/>
                    <a:gd name="T7" fmla="*/ 0 h 315"/>
                    <a:gd name="T8" fmla="*/ 0 w 1087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7"/>
                    <a:gd name="T16" fmla="*/ 0 h 315"/>
                    <a:gd name="T17" fmla="*/ 1087 w 1087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7" h="315">
                      <a:moveTo>
                        <a:pt x="0" y="0"/>
                      </a:moveTo>
                      <a:lnTo>
                        <a:pt x="1066" y="315"/>
                      </a:lnTo>
                      <a:lnTo>
                        <a:pt x="1087" y="308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16"/>
              <p:cNvGrpSpPr>
                <a:grpSpLocks/>
              </p:cNvGrpSpPr>
              <p:nvPr/>
            </p:nvGrpSpPr>
            <p:grpSpPr bwMode="auto">
              <a:xfrm>
                <a:off x="12806" y="10667"/>
                <a:ext cx="983" cy="1369"/>
                <a:chOff x="12762" y="10336"/>
                <a:chExt cx="1027" cy="1700"/>
              </a:xfrm>
            </p:grpSpPr>
            <p:sp>
              <p:nvSpPr>
                <p:cNvPr id="30866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824" y="10394"/>
                  <a:ext cx="965" cy="164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7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766" y="10336"/>
                  <a:ext cx="965" cy="1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8" name="Line 119"/>
                <p:cNvSpPr>
                  <a:spLocks noChangeShapeType="1"/>
                </p:cNvSpPr>
                <p:nvPr/>
              </p:nvSpPr>
              <p:spPr bwMode="auto">
                <a:xfrm>
                  <a:off x="12766" y="10682"/>
                  <a:ext cx="965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9" name="Line 120"/>
                <p:cNvSpPr>
                  <a:spLocks noChangeShapeType="1"/>
                </p:cNvSpPr>
                <p:nvPr/>
              </p:nvSpPr>
              <p:spPr bwMode="auto">
                <a:xfrm>
                  <a:off x="12780" y="11042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0" name="Line 121"/>
                <p:cNvSpPr>
                  <a:spLocks noChangeShapeType="1"/>
                </p:cNvSpPr>
                <p:nvPr/>
              </p:nvSpPr>
              <p:spPr bwMode="auto">
                <a:xfrm>
                  <a:off x="12764" y="11374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1" name="Line 122"/>
                <p:cNvSpPr>
                  <a:spLocks noChangeShapeType="1"/>
                </p:cNvSpPr>
                <p:nvPr/>
              </p:nvSpPr>
              <p:spPr bwMode="auto">
                <a:xfrm>
                  <a:off x="12762" y="11675"/>
                  <a:ext cx="96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65" name="Text Box 123"/>
              <p:cNvSpPr txBox="1">
                <a:spLocks noChangeArrowheads="1"/>
              </p:cNvSpPr>
              <p:nvPr/>
            </p:nvSpPr>
            <p:spPr bwMode="auto">
              <a:xfrm>
                <a:off x="12809" y="10193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r>
                  <a:rPr lang="en-US" sz="1000">
                    <a:solidFill>
                      <a:schemeClr val="tx2"/>
                    </a:solidFill>
                    <a:latin typeface="Arial" charset="0"/>
                  </a:rPr>
                  <a:t>Host B</a:t>
                </a:r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0744" name="Line 124"/>
            <p:cNvSpPr>
              <a:spLocks noChangeShapeType="1"/>
            </p:cNvSpPr>
            <p:nvPr/>
          </p:nvSpPr>
          <p:spPr bwMode="auto">
            <a:xfrm flipH="1">
              <a:off x="2474" y="379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125"/>
            <p:cNvSpPr>
              <a:spLocks noChangeShapeType="1"/>
            </p:cNvSpPr>
            <p:nvPr/>
          </p:nvSpPr>
          <p:spPr bwMode="auto">
            <a:xfrm flipH="1">
              <a:off x="3494" y="379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126"/>
            <p:cNvSpPr>
              <a:spLocks noChangeShapeType="1"/>
            </p:cNvSpPr>
            <p:nvPr/>
          </p:nvSpPr>
          <p:spPr bwMode="auto">
            <a:xfrm flipH="1">
              <a:off x="3572" y="3544"/>
              <a:ext cx="582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127"/>
            <p:cNvSpPr>
              <a:spLocks noChangeShapeType="1"/>
            </p:cNvSpPr>
            <p:nvPr/>
          </p:nvSpPr>
          <p:spPr bwMode="auto">
            <a:xfrm flipH="1">
              <a:off x="3566" y="4090"/>
              <a:ext cx="3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128"/>
            <p:cNvSpPr>
              <a:spLocks noChangeShapeType="1"/>
            </p:cNvSpPr>
            <p:nvPr/>
          </p:nvSpPr>
          <p:spPr bwMode="auto">
            <a:xfrm flipH="1">
              <a:off x="4135" y="3550"/>
              <a:ext cx="2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9"/>
            <p:cNvGrpSpPr>
              <a:grpSpLocks/>
            </p:cNvGrpSpPr>
            <p:nvPr/>
          </p:nvGrpSpPr>
          <p:grpSpPr bwMode="auto">
            <a:xfrm>
              <a:off x="4190" y="3149"/>
              <a:ext cx="617" cy="568"/>
              <a:chOff x="5850" y="13487"/>
              <a:chExt cx="2023" cy="1840"/>
            </a:xfrm>
          </p:grpSpPr>
          <p:sp>
            <p:nvSpPr>
              <p:cNvPr id="30824" name="Freeform 130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5" name="Freeform 131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" name="Freeform 132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7" name="Freeform 133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" name="Freeform 134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" name="Freeform 135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" name="Freeform 136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Freeform 137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Freeform 138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Freeform 139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4" name="Freeform 140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" name="Freeform 141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Freeform 142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Freeform 143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Freeform 144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9" name="Freeform 145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0" name="Freeform 146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Freeform 147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Freeform 148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Freeform 149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4" name="Freeform 150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5" name="Freeform 151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Freeform 152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Freeform 153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Freeform 154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9" name="Freeform 155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0" name="Freeform 156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1" name="Freeform 157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2" name="Freeform 158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3" name="Rectangle 159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4" name="Freeform 160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5" name="Freeform 161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6" name="Freeform 162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7" name="Freeform 163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8" name="Freeform 164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9" name="Freeform 165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0" name="Freeform 166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1" name="Freeform 167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2" name="Freeform 168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69"/>
            <p:cNvGrpSpPr>
              <a:grpSpLocks/>
            </p:cNvGrpSpPr>
            <p:nvPr/>
          </p:nvGrpSpPr>
          <p:grpSpPr bwMode="auto">
            <a:xfrm>
              <a:off x="4332" y="2968"/>
              <a:ext cx="410" cy="570"/>
              <a:chOff x="12762" y="10336"/>
              <a:chExt cx="1027" cy="1700"/>
            </a:xfrm>
          </p:grpSpPr>
          <p:sp>
            <p:nvSpPr>
              <p:cNvPr id="30818" name="Rectangle 170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9" name="Rectangle 171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0" name="Line 172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1" name="Line 173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2" name="Line 174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" name="Line 175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76"/>
            <p:cNvGrpSpPr>
              <a:grpSpLocks/>
            </p:cNvGrpSpPr>
            <p:nvPr/>
          </p:nvGrpSpPr>
          <p:grpSpPr bwMode="auto">
            <a:xfrm>
              <a:off x="3811" y="3748"/>
              <a:ext cx="618" cy="568"/>
              <a:chOff x="5850" y="13487"/>
              <a:chExt cx="2023" cy="1840"/>
            </a:xfrm>
          </p:grpSpPr>
          <p:sp>
            <p:nvSpPr>
              <p:cNvPr id="30779" name="Freeform 177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Freeform 178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Freeform 179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2" name="Freeform 180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3" name="Freeform 181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Freeform 182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Freeform 183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Freeform 184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7" name="Freeform 185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Freeform 186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9" name="Freeform 187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0" name="Freeform 188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1" name="Freeform 189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Freeform 190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3" name="Freeform 191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4" name="Freeform 192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5" name="Freeform 193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6" name="Freeform 194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7" name="Freeform 195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8" name="Freeform 196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Freeform 197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0" name="Freeform 198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1" name="Freeform 199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2" name="Freeform 200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3" name="Freeform 201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4" name="Freeform 202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5" name="Freeform 203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6" name="Freeform 204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7" name="Freeform 205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8" name="Rectangle 206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9" name="Freeform 207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0" name="Freeform 208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1" name="Freeform 209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2" name="Freeform 210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3" name="Freeform 211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4" name="Freeform 212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5" name="Freeform 213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6" name="Freeform 214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7" name="Freeform 215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16"/>
            <p:cNvGrpSpPr>
              <a:grpSpLocks/>
            </p:cNvGrpSpPr>
            <p:nvPr/>
          </p:nvGrpSpPr>
          <p:grpSpPr bwMode="auto">
            <a:xfrm>
              <a:off x="4092" y="3609"/>
              <a:ext cx="410" cy="571"/>
              <a:chOff x="12762" y="10336"/>
              <a:chExt cx="1027" cy="1700"/>
            </a:xfrm>
          </p:grpSpPr>
          <p:sp>
            <p:nvSpPr>
              <p:cNvPr id="30773" name="Rectangle 217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Rectangle 218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Line 219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Line 220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7" name="Line 221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8" name="Line 222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53" name="Oval 223"/>
            <p:cNvSpPr>
              <a:spLocks noChangeArrowheads="1"/>
            </p:cNvSpPr>
            <p:nvPr/>
          </p:nvSpPr>
          <p:spPr bwMode="auto">
            <a:xfrm>
              <a:off x="2342" y="2938"/>
              <a:ext cx="58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Oval 224"/>
            <p:cNvSpPr>
              <a:spLocks noChangeArrowheads="1"/>
            </p:cNvSpPr>
            <p:nvPr/>
          </p:nvSpPr>
          <p:spPr bwMode="auto">
            <a:xfrm>
              <a:off x="1748" y="3490"/>
              <a:ext cx="58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225"/>
            <p:cNvSpPr>
              <a:spLocks noChangeShapeType="1"/>
            </p:cNvSpPr>
            <p:nvPr/>
          </p:nvSpPr>
          <p:spPr bwMode="auto">
            <a:xfrm flipH="1">
              <a:off x="2414" y="2878"/>
              <a:ext cx="18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Text Box 226"/>
            <p:cNvSpPr txBox="1">
              <a:spLocks noChangeArrowheads="1"/>
            </p:cNvSpPr>
            <p:nvPr/>
          </p:nvSpPr>
          <p:spPr bwMode="auto">
            <a:xfrm>
              <a:off x="4220" y="2710"/>
              <a:ext cx="3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40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1200" baseline="-25000">
                  <a:solidFill>
                    <a:srgbClr val="FF0000"/>
                  </a:solidFill>
                  <a:latin typeface="Arial" charset="0"/>
                </a:rPr>
                <a:t>out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0757" name="Line 227"/>
            <p:cNvSpPr>
              <a:spLocks noChangeShapeType="1"/>
            </p:cNvSpPr>
            <p:nvPr/>
          </p:nvSpPr>
          <p:spPr bwMode="auto">
            <a:xfrm>
              <a:off x="4340" y="2890"/>
              <a:ext cx="126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228"/>
            <p:cNvSpPr>
              <a:spLocks noChangeShapeType="1"/>
            </p:cNvSpPr>
            <p:nvPr/>
          </p:nvSpPr>
          <p:spPr bwMode="auto">
            <a:xfrm flipH="1">
              <a:off x="3368" y="3466"/>
              <a:ext cx="21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229"/>
            <p:cNvGrpSpPr>
              <a:grpSpLocks/>
            </p:cNvGrpSpPr>
            <p:nvPr/>
          </p:nvGrpSpPr>
          <p:grpSpPr bwMode="auto">
            <a:xfrm>
              <a:off x="3098" y="3712"/>
              <a:ext cx="424" cy="168"/>
              <a:chOff x="10808" y="10250"/>
              <a:chExt cx="1018" cy="403"/>
            </a:xfrm>
          </p:grpSpPr>
          <p:sp>
            <p:nvSpPr>
              <p:cNvPr id="30762" name="Rectangle 230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3" name="Freeform 231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610 w 855"/>
                  <a:gd name="T3" fmla="*/ 0 h 390"/>
                  <a:gd name="T4" fmla="*/ 610 w 855"/>
                  <a:gd name="T5" fmla="*/ 374 h 390"/>
                  <a:gd name="T6" fmla="*/ 32 w 855"/>
                  <a:gd name="T7" fmla="*/ 374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4" name="Line 232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5" name="Line 233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6" name="Line 234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7" name="Line 235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8" name="Line 236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Line 237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Line 238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Line 239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2" name="Line 240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60" name="Freeform 241"/>
            <p:cNvSpPr>
              <a:spLocks/>
            </p:cNvSpPr>
            <p:nvPr/>
          </p:nvSpPr>
          <p:spPr bwMode="auto">
            <a:xfrm>
              <a:off x="1778" y="3538"/>
              <a:ext cx="2490" cy="6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594 h 1501"/>
                <a:gd name="T4" fmla="*/ 402 w 6225"/>
                <a:gd name="T5" fmla="*/ 600 h 1501"/>
                <a:gd name="T6" fmla="*/ 744 w 6225"/>
                <a:gd name="T7" fmla="*/ 282 h 1501"/>
                <a:gd name="T8" fmla="*/ 2034 w 6225"/>
                <a:gd name="T9" fmla="*/ 288 h 1501"/>
                <a:gd name="T10" fmla="*/ 1722 w 6225"/>
                <a:gd name="T11" fmla="*/ 582 h 1501"/>
                <a:gd name="T12" fmla="*/ 2490 w 6225"/>
                <a:gd name="T13" fmla="*/ 582 h 1501"/>
                <a:gd name="T14" fmla="*/ 2488 w 6225"/>
                <a:gd name="T15" fmla="*/ 156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25"/>
                <a:gd name="T25" fmla="*/ 0 h 1501"/>
                <a:gd name="T26" fmla="*/ 6225 w 6225"/>
                <a:gd name="T27" fmla="*/ 1501 h 15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242"/>
            <p:cNvSpPr>
              <a:spLocks/>
            </p:cNvSpPr>
            <p:nvPr/>
          </p:nvSpPr>
          <p:spPr bwMode="auto">
            <a:xfrm>
              <a:off x="2372" y="2968"/>
              <a:ext cx="2160" cy="804"/>
            </a:xfrm>
            <a:custGeom>
              <a:avLst/>
              <a:gdLst>
                <a:gd name="T0" fmla="*/ 0 w 5400"/>
                <a:gd name="T1" fmla="*/ 0 h 2010"/>
                <a:gd name="T2" fmla="*/ 0 w 5400"/>
                <a:gd name="T3" fmla="*/ 594 h 2010"/>
                <a:gd name="T4" fmla="*/ 402 w 5400"/>
                <a:gd name="T5" fmla="*/ 600 h 2010"/>
                <a:gd name="T6" fmla="*/ 216 w 5400"/>
                <a:gd name="T7" fmla="*/ 804 h 2010"/>
                <a:gd name="T8" fmla="*/ 1446 w 5400"/>
                <a:gd name="T9" fmla="*/ 804 h 2010"/>
                <a:gd name="T10" fmla="*/ 1740 w 5400"/>
                <a:gd name="T11" fmla="*/ 510 h 2010"/>
                <a:gd name="T12" fmla="*/ 2160 w 5400"/>
                <a:gd name="T13" fmla="*/ 516 h 2010"/>
                <a:gd name="T14" fmla="*/ 2160 w 5400"/>
                <a:gd name="T15" fmla="*/ 48 h 20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00"/>
                <a:gd name="T25" fmla="*/ 0 h 2010"/>
                <a:gd name="T26" fmla="*/ 5400 w 5400"/>
                <a:gd name="T27" fmla="*/ 2010 h 20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00" h="2010">
                  <a:moveTo>
                    <a:pt x="0" y="0"/>
                  </a:moveTo>
                  <a:lnTo>
                    <a:pt x="0" y="1485"/>
                  </a:lnTo>
                  <a:lnTo>
                    <a:pt x="1005" y="1500"/>
                  </a:lnTo>
                  <a:lnTo>
                    <a:pt x="540" y="2010"/>
                  </a:lnTo>
                  <a:lnTo>
                    <a:pt x="3615" y="2010"/>
                  </a:lnTo>
                  <a:lnTo>
                    <a:pt x="4350" y="1275"/>
                  </a:lnTo>
                  <a:lnTo>
                    <a:pt x="5400" y="1290"/>
                  </a:lnTo>
                  <a:lnTo>
                    <a:pt x="5400" y="12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7C6AD94-E62C-4D08-A5E8-3505A6DF15C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Causes/costs of congestion: scenario 2</a:t>
            </a:r>
            <a:r>
              <a:rPr lang="en-US" smtClean="0"/>
              <a:t> 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95425"/>
            <a:ext cx="6391275" cy="4648200"/>
          </a:xfrm>
        </p:spPr>
        <p:txBody>
          <a:bodyPr/>
          <a:lstStyle/>
          <a:p>
            <a:r>
              <a:rPr lang="en-US" sz="2400" smtClean="0"/>
              <a:t>one router, </a:t>
            </a:r>
            <a:r>
              <a:rPr lang="en-US" sz="2400" i="1" smtClean="0">
                <a:solidFill>
                  <a:schemeClr val="accent2"/>
                </a:solidFill>
              </a:rPr>
              <a:t>finite</a:t>
            </a:r>
            <a:r>
              <a:rPr lang="en-US" sz="2400" smtClean="0"/>
              <a:t> buffers </a:t>
            </a:r>
          </a:p>
          <a:p>
            <a:r>
              <a:rPr lang="en-US" sz="2400" smtClean="0"/>
              <a:t>sender retransmission of lost packet</a:t>
            </a:r>
          </a:p>
          <a:p>
            <a:endParaRPr lang="en-US" sz="2400" smtClean="0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3795713" y="5014913"/>
            <a:ext cx="1304925" cy="3032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3795713" y="499110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5100638" y="499110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3795713" y="4991100"/>
            <a:ext cx="309562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4705350" y="4978400"/>
            <a:ext cx="395288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1755" name="Oval 10"/>
          <p:cNvSpPr>
            <a:spLocks noChangeArrowheads="1"/>
          </p:cNvSpPr>
          <p:nvPr/>
        </p:nvSpPr>
        <p:spPr bwMode="auto">
          <a:xfrm>
            <a:off x="3781425" y="4773613"/>
            <a:ext cx="1306513" cy="35242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97338" y="4849813"/>
            <a:ext cx="647700" cy="206375"/>
            <a:chOff x="2848" y="848"/>
            <a:chExt cx="140" cy="98"/>
          </a:xfrm>
        </p:grpSpPr>
        <p:sp>
          <p:nvSpPr>
            <p:cNvPr id="31981" name="Line 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2" name="Line 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3" name="Line 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flipV="1">
            <a:off x="4097338" y="4848225"/>
            <a:ext cx="647700" cy="204788"/>
            <a:chOff x="2848" y="848"/>
            <a:chExt cx="140" cy="98"/>
          </a:xfrm>
        </p:grpSpPr>
        <p:sp>
          <p:nvSpPr>
            <p:cNvPr id="31978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9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0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3746500" y="3989388"/>
            <a:ext cx="21367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1759" name="Line 20"/>
          <p:cNvSpPr>
            <a:spLocks noChangeShapeType="1"/>
          </p:cNvSpPr>
          <p:nvPr/>
        </p:nvSpPr>
        <p:spPr bwMode="auto">
          <a:xfrm flipH="1">
            <a:off x="2424113" y="454501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21"/>
          <p:cNvSpPr>
            <a:spLocks noChangeShapeType="1"/>
          </p:cNvSpPr>
          <p:nvPr/>
        </p:nvSpPr>
        <p:spPr bwMode="auto">
          <a:xfrm flipH="1">
            <a:off x="3021013" y="454501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73275" y="3602038"/>
            <a:ext cx="1203325" cy="1162050"/>
            <a:chOff x="5850" y="13487"/>
            <a:chExt cx="2023" cy="1840"/>
          </a:xfrm>
        </p:grpSpPr>
        <p:sp>
          <p:nvSpPr>
            <p:cNvPr id="31939" name="Freeform 24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0" name="Freeform 25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1" name="Freeform 26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2" name="Freeform 27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3" name="Freeform 28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4" name="Freeform 29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5" name="Freeform 30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6" name="Freeform 31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7" name="Freeform 32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8" name="Freeform 33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9" name="Freeform 34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0" name="Freeform 35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1" name="Freeform 36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2" name="Freeform 37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3" name="Freeform 38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4" name="Freeform 39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5" name="Freeform 40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" name="Freeform 41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7" name="Freeform 42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8" name="Freeform 43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9" name="Freeform 44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0" name="Freeform 45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1" name="Freeform 46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2" name="Freeform 47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3" name="Freeform 48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4" name="Freeform 49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5" name="Freeform 50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6" name="Freeform 51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7" name="Freeform 52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8" name="Rectangle 53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9" name="Freeform 54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0" name="Freeform 55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1" name="Freeform 56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2" name="Freeform 57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3" name="Freeform 58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4" name="Freeform 59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5" name="Freeform 60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6" name="Freeform 61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7" name="Freeform 62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2351088" y="3230563"/>
            <a:ext cx="798512" cy="1166812"/>
            <a:chOff x="12762" y="10336"/>
            <a:chExt cx="1027" cy="1700"/>
          </a:xfrm>
        </p:grpSpPr>
        <p:sp>
          <p:nvSpPr>
            <p:cNvPr id="31933" name="Rectangle 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4" name="Rectangle 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5" name="Line 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6" name="Line 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7" name="Line 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8" name="Line 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3" name="Text Box 70"/>
          <p:cNvSpPr txBox="1">
            <a:spLocks noChangeArrowheads="1"/>
          </p:cNvSpPr>
          <p:nvPr/>
        </p:nvSpPr>
        <p:spPr bwMode="auto">
          <a:xfrm>
            <a:off x="2354263" y="2825750"/>
            <a:ext cx="8524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1764" name="Text Box 71"/>
          <p:cNvSpPr txBox="1">
            <a:spLocks noChangeArrowheads="1"/>
          </p:cNvSpPr>
          <p:nvPr/>
        </p:nvSpPr>
        <p:spPr bwMode="auto">
          <a:xfrm>
            <a:off x="3362325" y="2922588"/>
            <a:ext cx="14684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1765" name="Line 72"/>
          <p:cNvSpPr>
            <a:spLocks noChangeShapeType="1"/>
          </p:cNvSpPr>
          <p:nvPr/>
        </p:nvSpPr>
        <p:spPr bwMode="auto">
          <a:xfrm flipH="1">
            <a:off x="1885950" y="564991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1020763" y="4756150"/>
            <a:ext cx="1203325" cy="1162050"/>
            <a:chOff x="5850" y="13487"/>
            <a:chExt cx="2023" cy="1840"/>
          </a:xfrm>
        </p:grpSpPr>
        <p:sp>
          <p:nvSpPr>
            <p:cNvPr id="31894" name="Freeform 7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Freeform 7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7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7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Freeform 7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Freeform 8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8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8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8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8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8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Freeform 8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Freeform 8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Freeform 8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8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9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Freeform 9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Freeform 9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9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Freeform 9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4" name="Freeform 9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Freeform 9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6" name="Freeform 9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7" name="Freeform 9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8" name="Freeform 9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9" name="Freeform 10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0" name="Freeform 10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1" name="Freeform 10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2" name="Freeform 10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3" name="Rectangle 10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4" name="Freeform 10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5" name="Freeform 10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6" name="Freeform 10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7" name="Freeform 10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8" name="Freeform 10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9" name="Freeform 11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0" name="Freeform 11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1" name="Freeform 11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2" name="Freeform 11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14"/>
          <p:cNvGrpSpPr>
            <a:grpSpLocks/>
          </p:cNvGrpSpPr>
          <p:nvPr/>
        </p:nvGrpSpPr>
        <p:grpSpPr bwMode="auto">
          <a:xfrm>
            <a:off x="1298575" y="4384675"/>
            <a:ext cx="798513" cy="1166813"/>
            <a:chOff x="12762" y="10336"/>
            <a:chExt cx="1027" cy="1700"/>
          </a:xfrm>
        </p:grpSpPr>
        <p:sp>
          <p:nvSpPr>
            <p:cNvPr id="31888" name="Rectangle 11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Rectangle 11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Line 11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Line 11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Line 11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Line 12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8" name="Text Box 121"/>
          <p:cNvSpPr txBox="1">
            <a:spLocks noChangeArrowheads="1"/>
          </p:cNvSpPr>
          <p:nvPr/>
        </p:nvSpPr>
        <p:spPr bwMode="auto">
          <a:xfrm>
            <a:off x="1250950" y="3967163"/>
            <a:ext cx="8778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B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1769" name="Line 122"/>
          <p:cNvSpPr>
            <a:spLocks noChangeShapeType="1"/>
          </p:cNvSpPr>
          <p:nvPr/>
        </p:nvSpPr>
        <p:spPr bwMode="auto">
          <a:xfrm flipH="1">
            <a:off x="3021013" y="506095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Line 123"/>
          <p:cNvSpPr>
            <a:spLocks noChangeShapeType="1"/>
          </p:cNvSpPr>
          <p:nvPr/>
        </p:nvSpPr>
        <p:spPr bwMode="auto">
          <a:xfrm flipH="1">
            <a:off x="5010150" y="506095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Line 124"/>
          <p:cNvSpPr>
            <a:spLocks noChangeShapeType="1"/>
          </p:cNvSpPr>
          <p:nvPr/>
        </p:nvSpPr>
        <p:spPr bwMode="auto">
          <a:xfrm flipH="1">
            <a:off x="5160963" y="454501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Line 125"/>
          <p:cNvSpPr>
            <a:spLocks noChangeShapeType="1"/>
          </p:cNvSpPr>
          <p:nvPr/>
        </p:nvSpPr>
        <p:spPr bwMode="auto">
          <a:xfrm flipH="1">
            <a:off x="5149850" y="566261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Line 126"/>
          <p:cNvSpPr>
            <a:spLocks noChangeShapeType="1"/>
          </p:cNvSpPr>
          <p:nvPr/>
        </p:nvSpPr>
        <p:spPr bwMode="auto">
          <a:xfrm flipH="1">
            <a:off x="6259513" y="455771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6365875" y="3736975"/>
            <a:ext cx="1203325" cy="1162050"/>
            <a:chOff x="5850" y="13487"/>
            <a:chExt cx="2023" cy="1840"/>
          </a:xfrm>
        </p:grpSpPr>
        <p:sp>
          <p:nvSpPr>
            <p:cNvPr id="31849" name="Freeform 128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129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Freeform 130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131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132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133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134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135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136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137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138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139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140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Freeform 141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142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143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144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145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146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147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48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49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150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Freeform 151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52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153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154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Freeform 155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156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Rectangle 157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58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59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60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61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Freeform 162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Freeform 163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64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65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Freeform 166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6643688" y="3365500"/>
            <a:ext cx="798512" cy="1166813"/>
            <a:chOff x="12762" y="10336"/>
            <a:chExt cx="1027" cy="1700"/>
          </a:xfrm>
        </p:grpSpPr>
        <p:sp>
          <p:nvSpPr>
            <p:cNvPr id="31843" name="Rectangle 168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Rectangle 169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Line 170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Line 171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Line 172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Line 173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74"/>
          <p:cNvGrpSpPr>
            <a:grpSpLocks/>
          </p:cNvGrpSpPr>
          <p:nvPr/>
        </p:nvGrpSpPr>
        <p:grpSpPr bwMode="auto">
          <a:xfrm>
            <a:off x="5627688" y="4962525"/>
            <a:ext cx="1204912" cy="1162050"/>
            <a:chOff x="5850" y="13487"/>
            <a:chExt cx="2023" cy="1840"/>
          </a:xfrm>
        </p:grpSpPr>
        <p:sp>
          <p:nvSpPr>
            <p:cNvPr id="31804" name="Freeform 17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17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17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17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17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18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18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18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18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18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18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18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18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Freeform 18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Freeform 18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19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19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19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19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19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19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19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19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19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Freeform 19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20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20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20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Freeform 20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Rectangle 20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20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20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20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20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Freeform 20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Freeform 21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21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21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21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14"/>
          <p:cNvGrpSpPr>
            <a:grpSpLocks/>
          </p:cNvGrpSpPr>
          <p:nvPr/>
        </p:nvGrpSpPr>
        <p:grpSpPr bwMode="auto">
          <a:xfrm>
            <a:off x="6175375" y="4678363"/>
            <a:ext cx="798513" cy="1168400"/>
            <a:chOff x="12762" y="10336"/>
            <a:chExt cx="1027" cy="1700"/>
          </a:xfrm>
        </p:grpSpPr>
        <p:sp>
          <p:nvSpPr>
            <p:cNvPr id="31798" name="Rectangle 21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Rectangle 21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21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Line 21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21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Line 22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78" name="Oval 221"/>
          <p:cNvSpPr>
            <a:spLocks noChangeArrowheads="1"/>
          </p:cNvSpPr>
          <p:nvPr/>
        </p:nvSpPr>
        <p:spPr bwMode="auto">
          <a:xfrm>
            <a:off x="2763838" y="330517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Oval 222"/>
          <p:cNvSpPr>
            <a:spLocks noChangeArrowheads="1"/>
          </p:cNvSpPr>
          <p:nvPr/>
        </p:nvSpPr>
        <p:spPr bwMode="auto">
          <a:xfrm>
            <a:off x="1604963" y="4433888"/>
            <a:ext cx="114300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Line 223"/>
          <p:cNvSpPr>
            <a:spLocks noChangeShapeType="1"/>
          </p:cNvSpPr>
          <p:nvPr/>
        </p:nvSpPr>
        <p:spPr bwMode="auto">
          <a:xfrm flipH="1">
            <a:off x="2903538" y="3181350"/>
            <a:ext cx="363537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Text Box 224"/>
          <p:cNvSpPr txBox="1">
            <a:spLocks noChangeArrowheads="1"/>
          </p:cNvSpPr>
          <p:nvPr/>
        </p:nvSpPr>
        <p:spPr bwMode="auto">
          <a:xfrm>
            <a:off x="6424613" y="2838450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1782" name="Line 225"/>
          <p:cNvSpPr>
            <a:spLocks noChangeShapeType="1"/>
          </p:cNvSpPr>
          <p:nvPr/>
        </p:nvSpPr>
        <p:spPr bwMode="auto">
          <a:xfrm>
            <a:off x="6659563" y="3206750"/>
            <a:ext cx="244475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Line 226"/>
          <p:cNvSpPr>
            <a:spLocks noChangeShapeType="1"/>
          </p:cNvSpPr>
          <p:nvPr/>
        </p:nvSpPr>
        <p:spPr bwMode="auto">
          <a:xfrm flipH="1">
            <a:off x="4764088" y="4495800"/>
            <a:ext cx="303212" cy="30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227"/>
          <p:cNvGrpSpPr>
            <a:grpSpLocks/>
          </p:cNvGrpSpPr>
          <p:nvPr/>
        </p:nvGrpSpPr>
        <p:grpSpPr bwMode="auto">
          <a:xfrm>
            <a:off x="4587875" y="4900613"/>
            <a:ext cx="385763" cy="319087"/>
            <a:chOff x="11283" y="10423"/>
            <a:chExt cx="475" cy="374"/>
          </a:xfrm>
        </p:grpSpPr>
        <p:sp>
          <p:nvSpPr>
            <p:cNvPr id="31791" name="Rectangle 22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22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23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23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23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23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23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5" name="Line 235"/>
          <p:cNvSpPr>
            <a:spLocks noChangeShapeType="1"/>
          </p:cNvSpPr>
          <p:nvPr/>
        </p:nvSpPr>
        <p:spPr bwMode="auto">
          <a:xfrm>
            <a:off x="4845050" y="368458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Freeform 236"/>
          <p:cNvSpPr>
            <a:spLocks/>
          </p:cNvSpPr>
          <p:nvPr/>
        </p:nvSpPr>
        <p:spPr bwMode="auto">
          <a:xfrm>
            <a:off x="1663700" y="453231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1216446 h 1501"/>
              <a:gd name="T4" fmla="*/ 783751 w 6225"/>
              <a:gd name="T5" fmla="*/ 1228725 h 1501"/>
              <a:gd name="T6" fmla="*/ 1450524 w 6225"/>
              <a:gd name="T7" fmla="*/ 577935 h 1501"/>
              <a:gd name="T8" fmla="*/ 3965545 w 6225"/>
              <a:gd name="T9" fmla="*/ 590214 h 1501"/>
              <a:gd name="T10" fmla="*/ 3357261 w 6225"/>
              <a:gd name="T11" fmla="*/ 1191888 h 1501"/>
              <a:gd name="T12" fmla="*/ 4854575 w 6225"/>
              <a:gd name="T13" fmla="*/ 1191888 h 1501"/>
              <a:gd name="T14" fmla="*/ 4850676 w 6225"/>
              <a:gd name="T15" fmla="*/ 320074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5"/>
              <a:gd name="T25" fmla="*/ 0 h 1501"/>
              <a:gd name="T26" fmla="*/ 6225 w 6225"/>
              <a:gd name="T27" fmla="*/ 1501 h 1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Freeform 237"/>
          <p:cNvSpPr>
            <a:spLocks/>
          </p:cNvSpPr>
          <p:nvPr/>
        </p:nvSpPr>
        <p:spPr bwMode="auto">
          <a:xfrm>
            <a:off x="2822575" y="336550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1216251 h 2010"/>
              <a:gd name="T4" fmla="*/ 783537 w 5400"/>
              <a:gd name="T5" fmla="*/ 1228536 h 2010"/>
              <a:gd name="T6" fmla="*/ 421005 w 5400"/>
              <a:gd name="T7" fmla="*/ 1646238 h 2010"/>
              <a:gd name="T8" fmla="*/ 2818394 w 5400"/>
              <a:gd name="T9" fmla="*/ 1646238 h 2010"/>
              <a:gd name="T10" fmla="*/ 3391429 w 5400"/>
              <a:gd name="T11" fmla="*/ 1044256 h 2010"/>
              <a:gd name="T12" fmla="*/ 4210050 w 5400"/>
              <a:gd name="T13" fmla="*/ 1056541 h 2010"/>
              <a:gd name="T14" fmla="*/ 4210050 w 5400"/>
              <a:gd name="T15" fmla="*/ 98283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00"/>
              <a:gd name="T25" fmla="*/ 0 h 2010"/>
              <a:gd name="T26" fmla="*/ 5400 w 5400"/>
              <a:gd name="T27" fmla="*/ 2010 h 2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8" name="Oval 238"/>
          <p:cNvSpPr>
            <a:spLocks noChangeArrowheads="1"/>
          </p:cNvSpPr>
          <p:nvPr/>
        </p:nvSpPr>
        <p:spPr bwMode="auto">
          <a:xfrm>
            <a:off x="2763838" y="353853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Text Box 239"/>
          <p:cNvSpPr txBox="1">
            <a:spLocks noChangeArrowheads="1"/>
          </p:cNvSpPr>
          <p:nvPr/>
        </p:nvSpPr>
        <p:spPr bwMode="auto">
          <a:xfrm>
            <a:off x="3041650" y="3341688"/>
            <a:ext cx="22367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: original data, plus retransmitted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1790" name="Line 240"/>
          <p:cNvSpPr>
            <a:spLocks noChangeShapeType="1"/>
          </p:cNvSpPr>
          <p:nvPr/>
        </p:nvSpPr>
        <p:spPr bwMode="auto">
          <a:xfrm flipH="1">
            <a:off x="2916238" y="3524250"/>
            <a:ext cx="37306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0E70564-AA02-4055-8586-97D26483EA7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Causes/costs of congestion: scenario 2</a:t>
            </a:r>
            <a:r>
              <a:rPr lang="en-US" smtClean="0"/>
              <a:t> 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39850"/>
            <a:ext cx="8334375" cy="1924050"/>
          </a:xfrm>
        </p:spPr>
        <p:txBody>
          <a:bodyPr/>
          <a:lstStyle/>
          <a:p>
            <a:r>
              <a:rPr lang="en-US" sz="2000" smtClean="0"/>
              <a:t>always:                   (goodput)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“perfect” retransmission only when loss: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retransmission of delayed (not lost) packet makes         larger (than perfect case) for same</a:t>
            </a:r>
          </a:p>
          <a:p>
            <a:endParaRPr lang="en-US" sz="24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11338" y="1225550"/>
            <a:ext cx="1385887" cy="687388"/>
            <a:chOff x="1129" y="700"/>
            <a:chExt cx="873" cy="43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29" y="704"/>
              <a:ext cx="364" cy="429"/>
              <a:chOff x="1129" y="704"/>
              <a:chExt cx="364" cy="429"/>
            </a:xfrm>
          </p:grpSpPr>
          <p:sp>
            <p:nvSpPr>
              <p:cNvPr id="32801" name="Text Box 6"/>
              <p:cNvSpPr txBox="1">
                <a:spLocks noChangeArrowheads="1"/>
              </p:cNvSpPr>
              <p:nvPr/>
            </p:nvSpPr>
            <p:spPr bwMode="auto">
              <a:xfrm>
                <a:off x="1129" y="70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l</a:t>
                </a:r>
                <a:endParaRPr lang="en-US" sz="2000">
                  <a:latin typeface="Symbol" pitchFamily="18" charset="2"/>
                </a:endParaRPr>
              </a:p>
            </p:txBody>
          </p:sp>
          <p:sp>
            <p:nvSpPr>
              <p:cNvPr id="32802" name="Text Box 7"/>
              <p:cNvSpPr txBox="1">
                <a:spLocks noChangeArrowheads="1"/>
              </p:cNvSpPr>
              <p:nvPr/>
            </p:nvSpPr>
            <p:spPr bwMode="auto">
              <a:xfrm>
                <a:off x="1252" y="883"/>
                <a:ext cx="24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in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541" y="700"/>
              <a:ext cx="461" cy="413"/>
              <a:chOff x="1645" y="788"/>
              <a:chExt cx="461" cy="413"/>
            </a:xfrm>
          </p:grpSpPr>
          <p:sp>
            <p:nvSpPr>
              <p:cNvPr id="32799" name="Text Box 9"/>
              <p:cNvSpPr txBox="1">
                <a:spLocks noChangeArrowheads="1"/>
              </p:cNvSpPr>
              <p:nvPr/>
            </p:nvSpPr>
            <p:spPr bwMode="auto">
              <a:xfrm>
                <a:off x="1645" y="788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l</a:t>
                </a:r>
                <a:endParaRPr lang="en-US" sz="2000">
                  <a:latin typeface="Symbol" pitchFamily="18" charset="2"/>
                </a:endParaRPr>
              </a:p>
            </p:txBody>
          </p:sp>
          <p:sp>
            <p:nvSpPr>
              <p:cNvPr id="32800" name="Text Box 10"/>
              <p:cNvSpPr txBox="1">
                <a:spLocks noChangeArrowheads="1"/>
              </p:cNvSpPr>
              <p:nvPr/>
            </p:nvSpPr>
            <p:spPr bwMode="auto">
              <a:xfrm>
                <a:off x="1768" y="951"/>
                <a:ext cx="33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out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32798" name="Text Box 11"/>
            <p:cNvSpPr txBox="1">
              <a:spLocks noChangeArrowheads="1"/>
            </p:cNvSpPr>
            <p:nvPr/>
          </p:nvSpPr>
          <p:spPr bwMode="auto">
            <a:xfrm>
              <a:off x="1360" y="759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=</a:t>
              </a:r>
              <a:endParaRPr lang="en-US" sz="2000">
                <a:latin typeface="Times New Roman" pitchFamily="18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748338" y="1657350"/>
            <a:ext cx="1385887" cy="687388"/>
            <a:chOff x="2461" y="1256"/>
            <a:chExt cx="873" cy="433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461" y="1256"/>
              <a:ext cx="873" cy="433"/>
              <a:chOff x="1129" y="700"/>
              <a:chExt cx="873" cy="433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129" y="704"/>
                <a:ext cx="364" cy="429"/>
                <a:chOff x="1129" y="704"/>
                <a:chExt cx="364" cy="429"/>
              </a:xfrm>
            </p:grpSpPr>
            <p:sp>
              <p:nvSpPr>
                <p:cNvPr id="3279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29" y="704"/>
                  <a:ext cx="23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latin typeface="Symbol" pitchFamily="18" charset="2"/>
                    </a:rPr>
                    <a:t>l</a:t>
                  </a:r>
                  <a:endParaRPr lang="en-US" sz="2000">
                    <a:latin typeface="Symbol" pitchFamily="18" charset="2"/>
                  </a:endParaRPr>
                </a:p>
              </p:txBody>
            </p:sp>
            <p:sp>
              <p:nvSpPr>
                <p:cNvPr id="3279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52" y="883"/>
                  <a:ext cx="24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in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1541" y="700"/>
                <a:ext cx="461" cy="413"/>
                <a:chOff x="1645" y="788"/>
                <a:chExt cx="461" cy="413"/>
              </a:xfrm>
            </p:grpSpPr>
            <p:sp>
              <p:nvSpPr>
                <p:cNvPr id="3279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45" y="788"/>
                  <a:ext cx="23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latin typeface="Symbol" pitchFamily="18" charset="2"/>
                    </a:rPr>
                    <a:t>l</a:t>
                  </a:r>
                  <a:endParaRPr lang="en-US" sz="2000">
                    <a:latin typeface="Symbol" pitchFamily="18" charset="2"/>
                  </a:endParaRPr>
                </a:p>
              </p:txBody>
            </p:sp>
            <p:sp>
              <p:nvSpPr>
                <p:cNvPr id="3279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768" y="951"/>
                  <a:ext cx="33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out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1" name="Text Box 20"/>
              <p:cNvSpPr txBox="1">
                <a:spLocks noChangeArrowheads="1"/>
              </p:cNvSpPr>
              <p:nvPr/>
            </p:nvSpPr>
            <p:spPr bwMode="auto">
              <a:xfrm>
                <a:off x="1352" y="729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  <a:latin typeface="Arial" charset="0"/>
                  </a:rPr>
                  <a:t>&gt;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 flipV="1">
              <a:off x="2660" y="1332"/>
              <a:ext cx="20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862763" y="2130425"/>
            <a:ext cx="577850" cy="681038"/>
            <a:chOff x="3663" y="2092"/>
            <a:chExt cx="364" cy="429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3663" y="2092"/>
              <a:ext cx="364" cy="429"/>
              <a:chOff x="1129" y="704"/>
              <a:chExt cx="364" cy="429"/>
            </a:xfrm>
          </p:grpSpPr>
          <p:sp>
            <p:nvSpPr>
              <p:cNvPr id="32785" name="Text Box 24"/>
              <p:cNvSpPr txBox="1">
                <a:spLocks noChangeArrowheads="1"/>
              </p:cNvSpPr>
              <p:nvPr/>
            </p:nvSpPr>
            <p:spPr bwMode="auto">
              <a:xfrm>
                <a:off x="1129" y="70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l</a:t>
                </a:r>
                <a:endParaRPr lang="en-US" sz="2000">
                  <a:latin typeface="Symbol" pitchFamily="18" charset="2"/>
                </a:endParaRPr>
              </a:p>
            </p:txBody>
          </p:sp>
          <p:sp>
            <p:nvSpPr>
              <p:cNvPr id="32786" name="Text Box 25"/>
              <p:cNvSpPr txBox="1">
                <a:spLocks noChangeArrowheads="1"/>
              </p:cNvSpPr>
              <p:nvPr/>
            </p:nvSpPr>
            <p:spPr bwMode="auto">
              <a:xfrm>
                <a:off x="1252" y="883"/>
                <a:ext cx="24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in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32784" name="Line 26"/>
            <p:cNvSpPr>
              <a:spLocks noChangeShapeType="1"/>
            </p:cNvSpPr>
            <p:nvPr/>
          </p:nvSpPr>
          <p:spPr bwMode="auto">
            <a:xfrm flipV="1">
              <a:off x="3862" y="2164"/>
              <a:ext cx="20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4440238" y="2486025"/>
            <a:ext cx="731837" cy="655638"/>
            <a:chOff x="1645" y="788"/>
            <a:chExt cx="461" cy="413"/>
          </a:xfrm>
        </p:grpSpPr>
        <p:sp>
          <p:nvSpPr>
            <p:cNvPr id="32781" name="Text Box 28"/>
            <p:cNvSpPr txBox="1">
              <a:spLocks noChangeArrowheads="1"/>
            </p:cNvSpPr>
            <p:nvPr/>
          </p:nvSpPr>
          <p:spPr bwMode="auto">
            <a:xfrm>
              <a:off x="1645" y="788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Symbol" pitchFamily="18" charset="2"/>
                </a:rPr>
                <a:t>l</a:t>
              </a:r>
              <a:endParaRPr lang="en-US" sz="2000">
                <a:latin typeface="Symbol" pitchFamily="18" charset="2"/>
              </a:endParaRPr>
            </a:p>
          </p:txBody>
        </p:sp>
        <p:sp>
          <p:nvSpPr>
            <p:cNvPr id="32782" name="Text Box 29"/>
            <p:cNvSpPr txBox="1">
              <a:spLocks noChangeArrowheads="1"/>
            </p:cNvSpPr>
            <p:nvPr/>
          </p:nvSpPr>
          <p:spPr bwMode="auto">
            <a:xfrm>
              <a:off x="1768" y="951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out</a:t>
              </a:r>
              <a:endParaRPr lang="en-US" sz="2000">
                <a:latin typeface="Times New Roman" pitchFamily="18" charset="0"/>
              </a:endParaRPr>
            </a:p>
          </p:txBody>
        </p:sp>
      </p:grpSp>
      <p:pic>
        <p:nvPicPr>
          <p:cNvPr id="32778" name="Picture 30" descr="congestion_per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3170238"/>
            <a:ext cx="77136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Rectangle 31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615950" y="5276850"/>
            <a:ext cx="8143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“costs” of congestion:</a:t>
            </a:r>
            <a:r>
              <a:rPr lang="en-US" sz="2000"/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more work (retrans) for given “goodput”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unneeded retransmissions: link carries multiple copies of pkt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5826559-D536-4899-A330-FBD40A32969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Causes/costs of congestion: scenario 3</a:t>
            </a:r>
            <a:r>
              <a:rPr lang="en-US" smtClean="0"/>
              <a:t> 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r>
              <a:rPr lang="en-US" sz="2000" smtClean="0"/>
              <a:t>four senders</a:t>
            </a:r>
          </a:p>
          <a:p>
            <a:r>
              <a:rPr lang="en-US" sz="2000" smtClean="0"/>
              <a:t>multihop paths</a:t>
            </a:r>
          </a:p>
          <a:p>
            <a:r>
              <a:rPr lang="en-US" sz="2000" smtClean="0"/>
              <a:t>timeout/retransmit</a:t>
            </a:r>
          </a:p>
          <a:p>
            <a:endParaRPr lang="en-US" sz="24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64413" y="1271588"/>
            <a:ext cx="577850" cy="681037"/>
            <a:chOff x="1129" y="704"/>
            <a:chExt cx="364" cy="429"/>
          </a:xfrm>
        </p:grpSpPr>
        <p:sp>
          <p:nvSpPr>
            <p:cNvPr id="34121" name="Text Box 5"/>
            <p:cNvSpPr txBox="1">
              <a:spLocks noChangeArrowheads="1"/>
            </p:cNvSpPr>
            <p:nvPr/>
          </p:nvSpPr>
          <p:spPr bwMode="auto">
            <a:xfrm>
              <a:off x="1129" y="704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Symbol" pitchFamily="18" charset="2"/>
                </a:rPr>
                <a:t>l</a:t>
              </a:r>
              <a:endParaRPr lang="en-US" sz="2000">
                <a:latin typeface="Symbol" pitchFamily="18" charset="2"/>
              </a:endParaRPr>
            </a:p>
          </p:txBody>
        </p:sp>
        <p:sp>
          <p:nvSpPr>
            <p:cNvPr id="34122" name="Text Box 6"/>
            <p:cNvSpPr txBox="1">
              <a:spLocks noChangeArrowheads="1"/>
            </p:cNvSpPr>
            <p:nvPr/>
          </p:nvSpPr>
          <p:spPr bwMode="auto">
            <a:xfrm>
              <a:off x="1252" y="883"/>
              <a:ext cx="2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in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578350" y="1333500"/>
            <a:ext cx="339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Q: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400"/>
              <a:t>what happens as      and     increase</a:t>
            </a:r>
            <a:r>
              <a:rPr lang="en-US" sz="2400">
                <a:solidFill>
                  <a:srgbClr val="FF0000"/>
                </a:solidFill>
              </a:rPr>
              <a:t> ?</a:t>
            </a:r>
            <a:endParaRPr lang="en-US" sz="240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526088" y="1643063"/>
            <a:ext cx="577850" cy="681037"/>
            <a:chOff x="4573" y="1575"/>
            <a:chExt cx="364" cy="42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573" y="1575"/>
              <a:ext cx="364" cy="429"/>
              <a:chOff x="1129" y="704"/>
              <a:chExt cx="364" cy="429"/>
            </a:xfrm>
          </p:grpSpPr>
          <p:sp>
            <p:nvSpPr>
              <p:cNvPr id="34119" name="Text Box 11"/>
              <p:cNvSpPr txBox="1">
                <a:spLocks noChangeArrowheads="1"/>
              </p:cNvSpPr>
              <p:nvPr/>
            </p:nvSpPr>
            <p:spPr bwMode="auto">
              <a:xfrm>
                <a:off x="1129" y="70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l</a:t>
                </a:r>
                <a:endParaRPr lang="en-US" sz="2000">
                  <a:latin typeface="Symbol" pitchFamily="18" charset="2"/>
                </a:endParaRPr>
              </a:p>
            </p:txBody>
          </p:sp>
          <p:sp>
            <p:nvSpPr>
              <p:cNvPr id="34120" name="Text Box 12"/>
              <p:cNvSpPr txBox="1">
                <a:spLocks noChangeArrowheads="1"/>
              </p:cNvSpPr>
              <p:nvPr/>
            </p:nvSpPr>
            <p:spPr bwMode="auto">
              <a:xfrm>
                <a:off x="1252" y="883"/>
                <a:ext cx="24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in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34118" name="Line 13"/>
            <p:cNvSpPr>
              <a:spLocks noChangeShapeType="1"/>
            </p:cNvSpPr>
            <p:nvPr/>
          </p:nvSpPr>
          <p:spPr bwMode="auto">
            <a:xfrm flipV="1">
              <a:off x="4764" y="1674"/>
              <a:ext cx="18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1" name="Text Box 14"/>
          <p:cNvSpPr txBox="1">
            <a:spLocks noChangeArrowheads="1"/>
          </p:cNvSpPr>
          <p:nvPr/>
        </p:nvSpPr>
        <p:spPr bwMode="auto">
          <a:xfrm>
            <a:off x="4672013" y="3511550"/>
            <a:ext cx="191293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3802" name="Line 15"/>
          <p:cNvSpPr>
            <a:spLocks noChangeShapeType="1"/>
          </p:cNvSpPr>
          <p:nvPr/>
        </p:nvSpPr>
        <p:spPr bwMode="auto">
          <a:xfrm flipH="1">
            <a:off x="3359150" y="389255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6"/>
          <p:cNvSpPr>
            <a:spLocks noChangeShapeType="1"/>
          </p:cNvSpPr>
          <p:nvPr/>
        </p:nvSpPr>
        <p:spPr bwMode="auto">
          <a:xfrm flipH="1">
            <a:off x="3844925" y="389255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073400" y="2559050"/>
            <a:ext cx="979488" cy="1503363"/>
            <a:chOff x="12464" y="10193"/>
            <a:chExt cx="1481" cy="2272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34078" name="Freeform 19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9" name="Freeform 20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0" name="Freeform 21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1" name="Freeform 22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2" name="Freeform 23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3" name="Freeform 24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4" name="Freeform 25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5" name="Freeform 26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6" name="Freeform 27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7" name="Freeform 28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8" name="Freeform 29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9" name="Freeform 30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0" name="Freeform 31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1" name="Freeform 32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2" name="Freeform 33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3" name="Freeform 34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4" name="Freeform 35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5" name="Freeform 36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6" name="Freeform 37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7" name="Freeform 38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8" name="Freeform 39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" name="Freeform 40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" name="Freeform 41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1" name="Freeform 42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2" name="Freeform 43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3" name="Freeform 44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4" name="Freeform 45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5" name="Freeform 46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6" name="Freeform 47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7" name="Rectangle 48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8" name="Freeform 49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9" name="Freeform 50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0" name="Freeform 51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1" name="Freeform 52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2" name="Freeform 53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3" name="Freeform 54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4" name="Freeform 55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5" name="Freeform 56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6" name="Freeform 57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34072" name="Rectangle 59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3" name="Rectangle 60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4" name="Line 61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5" name="Line 62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6" name="Line 63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7" name="Line 64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071" name="Text Box 65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Host A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33805" name="Text Box 66"/>
          <p:cNvSpPr txBox="1">
            <a:spLocks noChangeArrowheads="1"/>
          </p:cNvSpPr>
          <p:nvPr/>
        </p:nvSpPr>
        <p:spPr bwMode="auto">
          <a:xfrm>
            <a:off x="3978275" y="2635250"/>
            <a:ext cx="189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3806" name="Line 67"/>
          <p:cNvSpPr>
            <a:spLocks noChangeShapeType="1"/>
          </p:cNvSpPr>
          <p:nvPr/>
        </p:nvSpPr>
        <p:spPr bwMode="auto">
          <a:xfrm flipH="1">
            <a:off x="2005013" y="5873750"/>
            <a:ext cx="1458912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063625" y="4530725"/>
            <a:ext cx="979488" cy="1503363"/>
            <a:chOff x="12464" y="10193"/>
            <a:chExt cx="1481" cy="2272"/>
          </a:xfrm>
        </p:grpSpPr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34030" name="Freeform 70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1" name="Freeform 71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2" name="Freeform 72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3" name="Freeform 73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4" name="Freeform 74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5" name="Freeform 75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6" name="Freeform 76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7" name="Freeform 77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8" name="Freeform 78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9" name="Freeform 79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0" name="Freeform 80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1" name="Freeform 81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2" name="Freeform 82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3" name="Freeform 83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4" name="Freeform 84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5" name="Freeform 85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6" name="Freeform 86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7" name="Freeform 87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8" name="Freeform 88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9" name="Freeform 89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0" name="Freeform 90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1" name="Freeform 91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2" name="Freeform 92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3" name="Freeform 93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4" name="Freeform 94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5" name="Freeform 95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6" name="Freeform 96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7" name="Freeform 97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8" name="Freeform 98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9" name="Rectangle 99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0" name="Freeform 100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1" name="Freeform 101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2" name="Freeform 102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3" name="Freeform 103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4" name="Freeform 104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5" name="Freeform 105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6" name="Freeform 106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7" name="Freeform 107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8" name="Freeform 108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9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34024" name="Rectangle 110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5" name="Rectangle 111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6" name="Line 112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7" name="Line 113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8" name="Line 114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9" name="Line 115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023" name="Text Box 116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Host B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33808" name="Line 117"/>
          <p:cNvSpPr>
            <a:spLocks noChangeShapeType="1"/>
          </p:cNvSpPr>
          <p:nvPr/>
        </p:nvSpPr>
        <p:spPr bwMode="auto">
          <a:xfrm flipH="1">
            <a:off x="3844925" y="432117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18"/>
          <p:cNvSpPr>
            <a:spLocks noChangeShapeType="1"/>
          </p:cNvSpPr>
          <p:nvPr/>
        </p:nvSpPr>
        <p:spPr bwMode="auto">
          <a:xfrm flipH="1" flipV="1">
            <a:off x="5626100" y="4340225"/>
            <a:ext cx="77946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119"/>
          <p:cNvSpPr>
            <a:spLocks noChangeShapeType="1"/>
          </p:cNvSpPr>
          <p:nvPr/>
        </p:nvSpPr>
        <p:spPr bwMode="auto">
          <a:xfrm flipH="1">
            <a:off x="5568950" y="3911600"/>
            <a:ext cx="1296988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120"/>
          <p:cNvSpPr>
            <a:spLocks noChangeShapeType="1"/>
          </p:cNvSpPr>
          <p:nvPr/>
        </p:nvSpPr>
        <p:spPr bwMode="auto">
          <a:xfrm flipH="1">
            <a:off x="6824663" y="3930650"/>
            <a:ext cx="439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21"/>
          <p:cNvGrpSpPr>
            <a:grpSpLocks/>
          </p:cNvGrpSpPr>
          <p:nvPr/>
        </p:nvGrpSpPr>
        <p:grpSpPr bwMode="auto">
          <a:xfrm>
            <a:off x="6910388" y="3294063"/>
            <a:ext cx="981075" cy="901700"/>
            <a:chOff x="5850" y="13487"/>
            <a:chExt cx="2023" cy="1840"/>
          </a:xfrm>
        </p:grpSpPr>
        <p:sp>
          <p:nvSpPr>
            <p:cNvPr id="33982" name="Freeform 122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Freeform 123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Freeform 124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5" name="Freeform 125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6" name="Freeform 126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7" name="Freeform 127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8" name="Freeform 128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9" name="Freeform 129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0" name="Freeform 130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Freeform 131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2" name="Freeform 132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Freeform 133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Freeform 134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Freeform 135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Freeform 136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Freeform 137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8" name="Freeform 138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Freeform 139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0" name="Freeform 140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Freeform 141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2" name="Freeform 142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Freeform 143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4" name="Freeform 144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Freeform 145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6" name="Freeform 146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Freeform 147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8" name="Freeform 148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Freeform 149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0" name="Freeform 150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1" name="Rectangle 151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2" name="Freeform 152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3" name="Freeform 153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4" name="Freeform 154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5" name="Freeform 155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6" name="Freeform 156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7" name="Freeform 157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8" name="Freeform 158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9" name="Freeform 159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0" name="Freeform 160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61"/>
          <p:cNvGrpSpPr>
            <a:grpSpLocks/>
          </p:cNvGrpSpPr>
          <p:nvPr/>
        </p:nvGrpSpPr>
        <p:grpSpPr bwMode="auto">
          <a:xfrm>
            <a:off x="7138988" y="3006725"/>
            <a:ext cx="649287" cy="904875"/>
            <a:chOff x="12762" y="10336"/>
            <a:chExt cx="1027" cy="1700"/>
          </a:xfrm>
        </p:grpSpPr>
        <p:sp>
          <p:nvSpPr>
            <p:cNvPr id="33976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7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8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9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68"/>
          <p:cNvGrpSpPr>
            <a:grpSpLocks/>
          </p:cNvGrpSpPr>
          <p:nvPr/>
        </p:nvGrpSpPr>
        <p:grpSpPr bwMode="auto">
          <a:xfrm>
            <a:off x="6196013" y="5273675"/>
            <a:ext cx="981075" cy="901700"/>
            <a:chOff x="5850" y="13487"/>
            <a:chExt cx="2023" cy="1840"/>
          </a:xfrm>
        </p:grpSpPr>
        <p:sp>
          <p:nvSpPr>
            <p:cNvPr id="33937" name="Freeform 169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8" name="Freeform 170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9" name="Freeform 171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0" name="Freeform 172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1" name="Freeform 173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2" name="Freeform 174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Freeform 175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4" name="Freeform 176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5" name="Freeform 177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6" name="Freeform 178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7" name="Freeform 179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8" name="Freeform 180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9" name="Freeform 181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0" name="Freeform 182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1" name="Freeform 183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2" name="Freeform 184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3" name="Freeform 185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4" name="Freeform 186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5" name="Freeform 187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6" name="Freeform 188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7" name="Freeform 189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8" name="Freeform 190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9" name="Freeform 191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0" name="Freeform 192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1" name="Freeform 193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2" name="Freeform 194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3" name="Freeform 195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4" name="Freeform 196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5" name="Freeform 197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6" name="Rectangle 198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7" name="Freeform 199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8" name="Freeform 200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9" name="Freeform 201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0" name="Freeform 202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Freeform 203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2" name="Freeform 204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Freeform 205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4" name="Freeform 206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5" name="Freeform 207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08"/>
          <p:cNvGrpSpPr>
            <a:grpSpLocks/>
          </p:cNvGrpSpPr>
          <p:nvPr/>
        </p:nvGrpSpPr>
        <p:grpSpPr bwMode="auto">
          <a:xfrm>
            <a:off x="6653213" y="5081588"/>
            <a:ext cx="647700" cy="906462"/>
            <a:chOff x="12762" y="10336"/>
            <a:chExt cx="1027" cy="1700"/>
          </a:xfrm>
        </p:grpSpPr>
        <p:sp>
          <p:nvSpPr>
            <p:cNvPr id="33931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2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3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5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6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6" name="Line 215"/>
          <p:cNvSpPr>
            <a:spLocks noChangeShapeType="1"/>
          </p:cNvSpPr>
          <p:nvPr/>
        </p:nvSpPr>
        <p:spPr bwMode="auto">
          <a:xfrm flipH="1">
            <a:off x="3749675" y="283527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Text Box 216"/>
          <p:cNvSpPr txBox="1">
            <a:spLocks noChangeArrowheads="1"/>
          </p:cNvSpPr>
          <p:nvPr/>
        </p:nvSpPr>
        <p:spPr bwMode="auto">
          <a:xfrm>
            <a:off x="6781800" y="2535238"/>
            <a:ext cx="48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3818" name="Line 217"/>
          <p:cNvSpPr>
            <a:spLocks noChangeShapeType="1"/>
          </p:cNvSpPr>
          <p:nvPr/>
        </p:nvSpPr>
        <p:spPr bwMode="auto">
          <a:xfrm>
            <a:off x="7150100" y="288290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218"/>
          <p:cNvSpPr>
            <a:spLocks noChangeShapeType="1"/>
          </p:cNvSpPr>
          <p:nvPr/>
        </p:nvSpPr>
        <p:spPr bwMode="auto">
          <a:xfrm flipH="1">
            <a:off x="5457825" y="394652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219"/>
          <p:cNvGrpSpPr>
            <a:grpSpLocks/>
          </p:cNvGrpSpPr>
          <p:nvPr/>
        </p:nvGrpSpPr>
        <p:grpSpPr bwMode="auto">
          <a:xfrm>
            <a:off x="4541838" y="4089400"/>
            <a:ext cx="1073150" cy="422275"/>
            <a:chOff x="9542" y="11900"/>
            <a:chExt cx="1624" cy="640"/>
          </a:xfrm>
        </p:grpSpPr>
        <p:sp>
          <p:nvSpPr>
            <p:cNvPr id="33909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0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1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2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3913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3914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33928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9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30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33925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6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7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33918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9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2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3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821" name="Line 242"/>
          <p:cNvSpPr>
            <a:spLocks noChangeShapeType="1"/>
          </p:cNvSpPr>
          <p:nvPr/>
        </p:nvSpPr>
        <p:spPr bwMode="auto">
          <a:xfrm>
            <a:off x="5673725" y="325437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243"/>
          <p:cNvGrpSpPr>
            <a:grpSpLocks/>
          </p:cNvGrpSpPr>
          <p:nvPr/>
        </p:nvGrpSpPr>
        <p:grpSpPr bwMode="auto">
          <a:xfrm>
            <a:off x="3625850" y="2930525"/>
            <a:ext cx="90488" cy="271463"/>
            <a:chOff x="10104" y="10005"/>
            <a:chExt cx="137" cy="411"/>
          </a:xfrm>
        </p:grpSpPr>
        <p:sp>
          <p:nvSpPr>
            <p:cNvPr id="33907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3" name="Text Box 246"/>
          <p:cNvSpPr txBox="1">
            <a:spLocks noChangeArrowheads="1"/>
          </p:cNvSpPr>
          <p:nvPr/>
        </p:nvSpPr>
        <p:spPr bwMode="auto">
          <a:xfrm>
            <a:off x="3884613" y="2949575"/>
            <a:ext cx="2057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: original data, plus retransmitted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3824" name="Line 247"/>
          <p:cNvSpPr>
            <a:spLocks noChangeShapeType="1"/>
          </p:cNvSpPr>
          <p:nvPr/>
        </p:nvSpPr>
        <p:spPr bwMode="auto">
          <a:xfrm flipH="1">
            <a:off x="3759200" y="310197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Oval 248"/>
          <p:cNvSpPr>
            <a:spLocks noChangeArrowheads="1"/>
          </p:cNvSpPr>
          <p:nvPr/>
        </p:nvSpPr>
        <p:spPr bwMode="auto">
          <a:xfrm>
            <a:off x="5235575" y="5000625"/>
            <a:ext cx="1065213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Line 249"/>
          <p:cNvSpPr>
            <a:spLocks noChangeShapeType="1"/>
          </p:cNvSpPr>
          <p:nvPr/>
        </p:nvSpPr>
        <p:spPr bwMode="auto">
          <a:xfrm>
            <a:off x="5235575" y="4981575"/>
            <a:ext cx="1588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250"/>
          <p:cNvSpPr>
            <a:spLocks noChangeShapeType="1"/>
          </p:cNvSpPr>
          <p:nvPr/>
        </p:nvSpPr>
        <p:spPr bwMode="auto">
          <a:xfrm>
            <a:off x="6300788" y="498157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251"/>
          <p:cNvSpPr>
            <a:spLocks noChangeArrowheads="1"/>
          </p:cNvSpPr>
          <p:nvPr/>
        </p:nvSpPr>
        <p:spPr bwMode="auto">
          <a:xfrm>
            <a:off x="5235575" y="4981575"/>
            <a:ext cx="25241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3829" name="Rectangle 252"/>
          <p:cNvSpPr>
            <a:spLocks noChangeArrowheads="1"/>
          </p:cNvSpPr>
          <p:nvPr/>
        </p:nvSpPr>
        <p:spPr bwMode="auto">
          <a:xfrm>
            <a:off x="5978525" y="4972050"/>
            <a:ext cx="32226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3830" name="Oval 253"/>
          <p:cNvSpPr>
            <a:spLocks noChangeArrowheads="1"/>
          </p:cNvSpPr>
          <p:nvPr/>
        </p:nvSpPr>
        <p:spPr bwMode="auto">
          <a:xfrm>
            <a:off x="5216525" y="48133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254"/>
          <p:cNvGrpSpPr>
            <a:grpSpLocks/>
          </p:cNvGrpSpPr>
          <p:nvPr/>
        </p:nvGrpSpPr>
        <p:grpSpPr bwMode="auto">
          <a:xfrm>
            <a:off x="5483225" y="4873625"/>
            <a:ext cx="527050" cy="158750"/>
            <a:chOff x="2848" y="848"/>
            <a:chExt cx="140" cy="98"/>
          </a:xfrm>
        </p:grpSpPr>
        <p:sp>
          <p:nvSpPr>
            <p:cNvPr id="33904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5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58"/>
          <p:cNvGrpSpPr>
            <a:grpSpLocks/>
          </p:cNvGrpSpPr>
          <p:nvPr/>
        </p:nvGrpSpPr>
        <p:grpSpPr bwMode="auto">
          <a:xfrm flipV="1">
            <a:off x="5483225" y="4870450"/>
            <a:ext cx="527050" cy="160338"/>
            <a:chOff x="2848" y="848"/>
            <a:chExt cx="140" cy="98"/>
          </a:xfrm>
        </p:grpSpPr>
        <p:sp>
          <p:nvSpPr>
            <p:cNvPr id="33901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3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62"/>
          <p:cNvGrpSpPr>
            <a:grpSpLocks/>
          </p:cNvGrpSpPr>
          <p:nvPr/>
        </p:nvGrpSpPr>
        <p:grpSpPr bwMode="auto">
          <a:xfrm rot="7844936">
            <a:off x="5483226" y="5002212"/>
            <a:ext cx="322262" cy="239713"/>
            <a:chOff x="11283" y="10423"/>
            <a:chExt cx="475" cy="374"/>
          </a:xfrm>
        </p:grpSpPr>
        <p:sp>
          <p:nvSpPr>
            <p:cNvPr id="33894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4" name="Line 270"/>
          <p:cNvSpPr>
            <a:spLocks noChangeShapeType="1"/>
          </p:cNvSpPr>
          <p:nvPr/>
        </p:nvSpPr>
        <p:spPr bwMode="auto">
          <a:xfrm flipH="1" flipV="1">
            <a:off x="4300538" y="586422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Line 271"/>
          <p:cNvSpPr>
            <a:spLocks noChangeShapeType="1"/>
          </p:cNvSpPr>
          <p:nvPr/>
        </p:nvSpPr>
        <p:spPr bwMode="auto">
          <a:xfrm flipH="1">
            <a:off x="4919663" y="5216525"/>
            <a:ext cx="620712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Freeform 272"/>
          <p:cNvSpPr>
            <a:spLocks/>
          </p:cNvSpPr>
          <p:nvPr/>
        </p:nvSpPr>
        <p:spPr bwMode="auto">
          <a:xfrm>
            <a:off x="3671888" y="296862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838200 h 4500"/>
              <a:gd name="T4" fmla="*/ 781050 w 5205"/>
              <a:gd name="T5" fmla="*/ 857250 h 4500"/>
              <a:gd name="T6" fmla="*/ 314325 w 5205"/>
              <a:gd name="T7" fmla="*/ 1295400 h 4500"/>
              <a:gd name="T8" fmla="*/ 2867025 w 5205"/>
              <a:gd name="T9" fmla="*/ 1343025 h 4500"/>
              <a:gd name="T10" fmla="*/ 1409700 w 5205"/>
              <a:gd name="T11" fmla="*/ 2857500 h 4500"/>
              <a:gd name="T12" fmla="*/ 3305175 w 5205"/>
              <a:gd name="T13" fmla="*/ 2857500 h 4500"/>
              <a:gd name="T14" fmla="*/ 3305175 w 5205"/>
              <a:gd name="T15" fmla="*/ 2162175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5"/>
              <a:gd name="T25" fmla="*/ 0 h 4500"/>
              <a:gd name="T26" fmla="*/ 5205 w 5205"/>
              <a:gd name="T27" fmla="*/ 4500 h 4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Oval 273"/>
          <p:cNvSpPr>
            <a:spLocks noChangeArrowheads="1"/>
          </p:cNvSpPr>
          <p:nvPr/>
        </p:nvSpPr>
        <p:spPr bwMode="auto">
          <a:xfrm>
            <a:off x="3475038" y="5800725"/>
            <a:ext cx="1062037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274"/>
          <p:cNvSpPr>
            <a:spLocks noChangeShapeType="1"/>
          </p:cNvSpPr>
          <p:nvPr/>
        </p:nvSpPr>
        <p:spPr bwMode="auto">
          <a:xfrm>
            <a:off x="3475038" y="578167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Line 275"/>
          <p:cNvSpPr>
            <a:spLocks noChangeShapeType="1"/>
          </p:cNvSpPr>
          <p:nvPr/>
        </p:nvSpPr>
        <p:spPr bwMode="auto">
          <a:xfrm>
            <a:off x="4537075" y="5781675"/>
            <a:ext cx="1588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Rectangle 276"/>
          <p:cNvSpPr>
            <a:spLocks noChangeArrowheads="1"/>
          </p:cNvSpPr>
          <p:nvPr/>
        </p:nvSpPr>
        <p:spPr bwMode="auto">
          <a:xfrm>
            <a:off x="3475038" y="5781675"/>
            <a:ext cx="250825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3841" name="Rectangle 277"/>
          <p:cNvSpPr>
            <a:spLocks noChangeArrowheads="1"/>
          </p:cNvSpPr>
          <p:nvPr/>
        </p:nvSpPr>
        <p:spPr bwMode="auto">
          <a:xfrm>
            <a:off x="4214813" y="5772150"/>
            <a:ext cx="322262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3842" name="Oval 278"/>
          <p:cNvSpPr>
            <a:spLocks noChangeArrowheads="1"/>
          </p:cNvSpPr>
          <p:nvPr/>
        </p:nvSpPr>
        <p:spPr bwMode="auto">
          <a:xfrm>
            <a:off x="3463925" y="56134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79"/>
          <p:cNvGrpSpPr>
            <a:grpSpLocks/>
          </p:cNvGrpSpPr>
          <p:nvPr/>
        </p:nvGrpSpPr>
        <p:grpSpPr bwMode="auto">
          <a:xfrm>
            <a:off x="3721100" y="5673725"/>
            <a:ext cx="525463" cy="158750"/>
            <a:chOff x="2848" y="848"/>
            <a:chExt cx="140" cy="98"/>
          </a:xfrm>
        </p:grpSpPr>
        <p:sp>
          <p:nvSpPr>
            <p:cNvPr id="33891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3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83"/>
          <p:cNvGrpSpPr>
            <a:grpSpLocks/>
          </p:cNvGrpSpPr>
          <p:nvPr/>
        </p:nvGrpSpPr>
        <p:grpSpPr bwMode="auto">
          <a:xfrm flipV="1">
            <a:off x="3721100" y="5670550"/>
            <a:ext cx="525463" cy="158750"/>
            <a:chOff x="2848" y="848"/>
            <a:chExt cx="140" cy="98"/>
          </a:xfrm>
        </p:grpSpPr>
        <p:sp>
          <p:nvSpPr>
            <p:cNvPr id="33888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0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87"/>
          <p:cNvGrpSpPr>
            <a:grpSpLocks/>
          </p:cNvGrpSpPr>
          <p:nvPr/>
        </p:nvGrpSpPr>
        <p:grpSpPr bwMode="auto">
          <a:xfrm>
            <a:off x="3538538" y="5740400"/>
            <a:ext cx="315912" cy="247650"/>
            <a:chOff x="11283" y="10423"/>
            <a:chExt cx="475" cy="374"/>
          </a:xfrm>
        </p:grpSpPr>
        <p:sp>
          <p:nvSpPr>
            <p:cNvPr id="33881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46" name="Oval 295"/>
          <p:cNvSpPr>
            <a:spLocks noChangeArrowheads="1"/>
          </p:cNvSpPr>
          <p:nvPr/>
        </p:nvSpPr>
        <p:spPr bwMode="auto">
          <a:xfrm>
            <a:off x="2835275" y="486727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Line 296"/>
          <p:cNvSpPr>
            <a:spLocks noChangeShapeType="1"/>
          </p:cNvSpPr>
          <p:nvPr/>
        </p:nvSpPr>
        <p:spPr bwMode="auto">
          <a:xfrm>
            <a:off x="2835275" y="4848225"/>
            <a:ext cx="1588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Line 297"/>
          <p:cNvSpPr>
            <a:spLocks noChangeShapeType="1"/>
          </p:cNvSpPr>
          <p:nvPr/>
        </p:nvSpPr>
        <p:spPr bwMode="auto">
          <a:xfrm>
            <a:off x="3898900" y="484822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9" name="Rectangle 298"/>
          <p:cNvSpPr>
            <a:spLocks noChangeArrowheads="1"/>
          </p:cNvSpPr>
          <p:nvPr/>
        </p:nvSpPr>
        <p:spPr bwMode="auto">
          <a:xfrm>
            <a:off x="2835275" y="4848225"/>
            <a:ext cx="252413" cy="141288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3850" name="Rectangle 299"/>
          <p:cNvSpPr>
            <a:spLocks noChangeArrowheads="1"/>
          </p:cNvSpPr>
          <p:nvPr/>
        </p:nvSpPr>
        <p:spPr bwMode="auto">
          <a:xfrm>
            <a:off x="3576638" y="4838700"/>
            <a:ext cx="322262" cy="141288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3851" name="Oval 300"/>
          <p:cNvSpPr>
            <a:spLocks noChangeArrowheads="1"/>
          </p:cNvSpPr>
          <p:nvPr/>
        </p:nvSpPr>
        <p:spPr bwMode="auto">
          <a:xfrm>
            <a:off x="2825750" y="46799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301"/>
          <p:cNvGrpSpPr>
            <a:grpSpLocks/>
          </p:cNvGrpSpPr>
          <p:nvPr/>
        </p:nvGrpSpPr>
        <p:grpSpPr bwMode="auto">
          <a:xfrm>
            <a:off x="3082925" y="4740275"/>
            <a:ext cx="525463" cy="158750"/>
            <a:chOff x="2848" y="848"/>
            <a:chExt cx="140" cy="98"/>
          </a:xfrm>
        </p:grpSpPr>
        <p:sp>
          <p:nvSpPr>
            <p:cNvPr id="33878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9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0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05"/>
          <p:cNvGrpSpPr>
            <a:grpSpLocks/>
          </p:cNvGrpSpPr>
          <p:nvPr/>
        </p:nvGrpSpPr>
        <p:grpSpPr bwMode="auto">
          <a:xfrm flipV="1">
            <a:off x="3082925" y="4737100"/>
            <a:ext cx="525463" cy="158750"/>
            <a:chOff x="2848" y="848"/>
            <a:chExt cx="140" cy="98"/>
          </a:xfrm>
        </p:grpSpPr>
        <p:sp>
          <p:nvSpPr>
            <p:cNvPr id="33875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6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7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54" name="Line 309"/>
          <p:cNvSpPr>
            <a:spLocks noChangeShapeType="1"/>
          </p:cNvSpPr>
          <p:nvPr/>
        </p:nvSpPr>
        <p:spPr bwMode="auto">
          <a:xfrm flipH="1">
            <a:off x="2195513" y="5064125"/>
            <a:ext cx="868362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310"/>
          <p:cNvGrpSpPr>
            <a:grpSpLocks/>
          </p:cNvGrpSpPr>
          <p:nvPr/>
        </p:nvGrpSpPr>
        <p:grpSpPr bwMode="auto">
          <a:xfrm rot="8027572">
            <a:off x="3178176" y="4668837"/>
            <a:ext cx="322262" cy="239713"/>
            <a:chOff x="11283" y="10423"/>
            <a:chExt cx="475" cy="374"/>
          </a:xfrm>
        </p:grpSpPr>
        <p:sp>
          <p:nvSpPr>
            <p:cNvPr id="33868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56" name="Freeform 318"/>
          <p:cNvSpPr>
            <a:spLocks/>
          </p:cNvSpPr>
          <p:nvPr/>
        </p:nvSpPr>
        <p:spPr bwMode="auto">
          <a:xfrm>
            <a:off x="2033588" y="3006725"/>
            <a:ext cx="5067300" cy="2933700"/>
          </a:xfrm>
          <a:custGeom>
            <a:avLst/>
            <a:gdLst>
              <a:gd name="T0" fmla="*/ 5057775 w 7980"/>
              <a:gd name="T1" fmla="*/ 2171700 h 4620"/>
              <a:gd name="T2" fmla="*/ 5067300 w 7980"/>
              <a:gd name="T3" fmla="*/ 2933700 h 4620"/>
              <a:gd name="T4" fmla="*/ 0 w 7980"/>
              <a:gd name="T5" fmla="*/ 2924175 h 4620"/>
              <a:gd name="T6" fmla="*/ 2105025 w 7980"/>
              <a:gd name="T7" fmla="*/ 942975 h 4620"/>
              <a:gd name="T8" fmla="*/ 1495425 w 7980"/>
              <a:gd name="T9" fmla="*/ 923925 h 4620"/>
              <a:gd name="T10" fmla="*/ 1495425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0"/>
              <a:gd name="T19" fmla="*/ 0 h 4620"/>
              <a:gd name="T20" fmla="*/ 7980 w 7980"/>
              <a:gd name="T21" fmla="*/ 4620 h 4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Freeform 319"/>
          <p:cNvSpPr>
            <a:spLocks/>
          </p:cNvSpPr>
          <p:nvPr/>
        </p:nvSpPr>
        <p:spPr bwMode="auto">
          <a:xfrm>
            <a:off x="1633538" y="3101975"/>
            <a:ext cx="5743575" cy="2886075"/>
          </a:xfrm>
          <a:custGeom>
            <a:avLst/>
            <a:gdLst>
              <a:gd name="T0" fmla="*/ 0 w 9045"/>
              <a:gd name="T1" fmla="*/ 1828800 h 4545"/>
              <a:gd name="T2" fmla="*/ 0 w 9045"/>
              <a:gd name="T3" fmla="*/ 2876550 h 4545"/>
              <a:gd name="T4" fmla="*/ 561975 w 9045"/>
              <a:gd name="T5" fmla="*/ 2886075 h 4545"/>
              <a:gd name="T6" fmla="*/ 2228850 w 9045"/>
              <a:gd name="T7" fmla="*/ 1276350 h 4545"/>
              <a:gd name="T8" fmla="*/ 4533899 w 9045"/>
              <a:gd name="T9" fmla="*/ 1304925 h 4545"/>
              <a:gd name="T10" fmla="*/ 5172074 w 9045"/>
              <a:gd name="T11" fmla="*/ 647700 h 4545"/>
              <a:gd name="T12" fmla="*/ 5743575 w 9045"/>
              <a:gd name="T13" fmla="*/ 647700 h 4545"/>
              <a:gd name="T14" fmla="*/ 5724525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45"/>
              <a:gd name="T25" fmla="*/ 0 h 4545"/>
              <a:gd name="T26" fmla="*/ 9045 w 9045"/>
              <a:gd name="T27" fmla="*/ 4545 h 4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8" name="Freeform 320"/>
          <p:cNvSpPr>
            <a:spLocks/>
          </p:cNvSpPr>
          <p:nvPr/>
        </p:nvSpPr>
        <p:spPr bwMode="auto">
          <a:xfrm>
            <a:off x="1757363" y="3149600"/>
            <a:ext cx="5791200" cy="2667000"/>
          </a:xfrm>
          <a:custGeom>
            <a:avLst/>
            <a:gdLst>
              <a:gd name="T0" fmla="*/ 0 w 9120"/>
              <a:gd name="T1" fmla="*/ 1790908 h 4201"/>
              <a:gd name="T2" fmla="*/ 0 w 9120"/>
              <a:gd name="T3" fmla="*/ 2667000 h 4201"/>
              <a:gd name="T4" fmla="*/ 3105150 w 9120"/>
              <a:gd name="T5" fmla="*/ 2667000 h 4201"/>
              <a:gd name="T6" fmla="*/ 5114924 w 9120"/>
              <a:gd name="T7" fmla="*/ 667226 h 4201"/>
              <a:gd name="T8" fmla="*/ 5791200 w 9120"/>
              <a:gd name="T9" fmla="*/ 685637 h 4201"/>
              <a:gd name="T10" fmla="*/ 5781675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0"/>
              <a:gd name="T19" fmla="*/ 0 h 4201"/>
              <a:gd name="T20" fmla="*/ 9120 w 9120"/>
              <a:gd name="T21" fmla="*/ 4201 h 4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321"/>
          <p:cNvGrpSpPr>
            <a:grpSpLocks/>
          </p:cNvGrpSpPr>
          <p:nvPr/>
        </p:nvGrpSpPr>
        <p:grpSpPr bwMode="auto">
          <a:xfrm>
            <a:off x="1587500" y="4902200"/>
            <a:ext cx="90488" cy="271463"/>
            <a:chOff x="10104" y="10005"/>
            <a:chExt cx="137" cy="411"/>
          </a:xfrm>
        </p:grpSpPr>
        <p:sp>
          <p:nvSpPr>
            <p:cNvPr id="33866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24"/>
          <p:cNvGrpSpPr>
            <a:grpSpLocks/>
          </p:cNvGrpSpPr>
          <p:nvPr/>
        </p:nvGrpSpPr>
        <p:grpSpPr bwMode="auto">
          <a:xfrm>
            <a:off x="7043738" y="5138738"/>
            <a:ext cx="92075" cy="271462"/>
            <a:chOff x="10104" y="10005"/>
            <a:chExt cx="137" cy="411"/>
          </a:xfrm>
        </p:grpSpPr>
        <p:sp>
          <p:nvSpPr>
            <p:cNvPr id="33864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27"/>
          <p:cNvGrpSpPr>
            <a:grpSpLocks/>
          </p:cNvGrpSpPr>
          <p:nvPr/>
        </p:nvGrpSpPr>
        <p:grpSpPr bwMode="auto">
          <a:xfrm>
            <a:off x="7491413" y="3081338"/>
            <a:ext cx="90487" cy="271462"/>
            <a:chOff x="10104" y="10005"/>
            <a:chExt cx="137" cy="411"/>
          </a:xfrm>
        </p:grpSpPr>
        <p:sp>
          <p:nvSpPr>
            <p:cNvPr id="33862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56F55818-B2F3-4D36-AB14-5127F2CCA53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Causes/costs of congestion: scenario 3</a:t>
            </a:r>
            <a:r>
              <a:rPr lang="en-US" smtClean="0"/>
              <a:t> 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654050" y="4581525"/>
            <a:ext cx="7781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Another “cost” of congestion:</a:t>
            </a:r>
            <a:r>
              <a:rPr lang="en-US" sz="2400"/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when packet dropped, any “upstream transmission capacity used for that packet was wasted!</a:t>
            </a:r>
          </a:p>
        </p:txBody>
      </p:sp>
      <p:pic>
        <p:nvPicPr>
          <p:cNvPr id="34823" name="Picture 5" descr="congestion_per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1562100"/>
            <a:ext cx="4421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86450" y="1446213"/>
            <a:ext cx="428625" cy="784225"/>
            <a:chOff x="12464" y="10193"/>
            <a:chExt cx="1481" cy="227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35095" name="Freeform 12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6" name="Freeform 13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7" name="Freeform 14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8" name="Freeform 15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9" name="Freeform 16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0" name="Freeform 17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1" name="Freeform 18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2" name="Freeform 19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20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Freeform 21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5" name="Freeform 22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Freeform 23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7" name="Freeform 24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8" name="Freeform 25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9" name="Freeform 26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0" name="Freeform 27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1" name="Freeform 28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2" name="Freeform 29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3" name="Freeform 30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4" name="Freeform 31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5" name="Freeform 32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6" name="Freeform 33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7" name="Freeform 34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8" name="Freeform 35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9" name="Freeform 36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0" name="Freeform 37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1" name="Freeform 38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2" name="Freeform 39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3" name="Freeform 40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" name="Rectangle 41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5" name="Freeform 42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" name="Freeform 43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" name="Freeform 44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8" name="Freeform 45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9" name="Freeform 46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0" name="Freeform 47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1" name="Freeform 48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2" name="Freeform 49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3" name="Freeform 50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35089" name="Rectangle 52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0" name="Rectangle 53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Line 54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Line 55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3" name="Line 56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4" name="Line 57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088" name="Text Box 58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Host A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34827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5008563" y="2474913"/>
            <a:ext cx="428625" cy="784225"/>
            <a:chOff x="12464" y="10193"/>
            <a:chExt cx="1481" cy="2272"/>
          </a:xfrm>
        </p:grpSpPr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35047" name="Freeform 63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64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65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0" name="Freeform 66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1" name="Freeform 67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2" name="Freeform 68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3" name="Freeform 69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4" name="Freeform 70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5" name="Freeform 71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6" name="Freeform 72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Freeform 73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8" name="Freeform 74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75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Freeform 76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1" name="Freeform 77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2" name="Freeform 78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3" name="Freeform 79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4" name="Freeform 80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5" name="Freeform 81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6" name="Freeform 82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7" name="Freeform 83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8" name="Freeform 84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9" name="Freeform 85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0" name="Freeform 86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87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Freeform 88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3" name="Freeform 89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Freeform 90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5" name="Freeform 91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6" name="Rectangle 92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7" name="Freeform 93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8" name="Freeform 94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9" name="Freeform 95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0" name="Freeform 96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1" name="Freeform 97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2" name="Freeform 98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3" name="Freeform 99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4" name="Freeform 100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5" name="Freeform 101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02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35041" name="Rectangle 103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Rectangle 104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3" name="Line 105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4" name="Line 106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Line 107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Line 108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040" name="Text Box 109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Host B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34829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7562850" y="1828800"/>
            <a:ext cx="428625" cy="471488"/>
            <a:chOff x="5850" y="13487"/>
            <a:chExt cx="2023" cy="1840"/>
          </a:xfrm>
        </p:grpSpPr>
        <p:sp>
          <p:nvSpPr>
            <p:cNvPr id="34999" name="Freeform 11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0" name="Freeform 11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1" name="Freeform 11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2" name="Freeform 11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3" name="Freeform 11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4" name="Freeform 12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5" name="Freeform 12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6" name="Freeform 12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7" name="Freeform 12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8" name="Freeform 12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9" name="Freeform 12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0" name="Freeform 12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1" name="Freeform 12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2" name="Freeform 12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3" name="Freeform 12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4" name="Freeform 13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5" name="Freeform 13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6" name="Freeform 13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7" name="Freeform 13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8" name="Freeform 13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9" name="Freeform 13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0" name="Freeform 13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1" name="Freeform 13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2" name="Freeform 13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3" name="Freeform 13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4" name="Freeform 14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5" name="Freeform 14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6" name="Freeform 14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7" name="Freeform 14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8" name="Rectangle 14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9" name="Freeform 14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0" name="Freeform 14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1" name="Freeform 14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2" name="Freeform 14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3" name="Freeform 14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4" name="Freeform 15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5" name="Freeform 15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6" name="Freeform 15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7" name="Freeform 15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34993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4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5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6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7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8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61"/>
          <p:cNvGrpSpPr>
            <a:grpSpLocks/>
          </p:cNvGrpSpPr>
          <p:nvPr/>
        </p:nvGrpSpPr>
        <p:grpSpPr bwMode="auto">
          <a:xfrm>
            <a:off x="7250113" y="2862263"/>
            <a:ext cx="428625" cy="469900"/>
            <a:chOff x="5850" y="13487"/>
            <a:chExt cx="2023" cy="1840"/>
          </a:xfrm>
        </p:grpSpPr>
        <p:sp>
          <p:nvSpPr>
            <p:cNvPr id="34954" name="Freeform 162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5" name="Freeform 163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6" name="Freeform 164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7" name="Freeform 165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8" name="Freeform 166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9" name="Freeform 167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0" name="Freeform 168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1" name="Freeform 169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2" name="Freeform 170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3" name="Freeform 171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4" name="Freeform 172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5" name="Freeform 173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6" name="Freeform 174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7" name="Freeform 175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8" name="Freeform 176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9" name="Freeform 177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0" name="Freeform 178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1" name="Freeform 179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2" name="Freeform 180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3" name="Freeform 181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4" name="Freeform 182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5" name="Freeform 183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6" name="Freeform 184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7" name="Freeform 185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8" name="Freeform 186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9" name="Freeform 187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0" name="Freeform 188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1" name="Freeform 189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2" name="Freeform 190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3" name="Rectangle 191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4" name="Freeform 192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5" name="Freeform 193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6" name="Freeform 194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7" name="Freeform 195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8" name="Freeform 196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9" name="Freeform 197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0" name="Freeform 198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1" name="Freeform 199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2" name="Freeform 200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34948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9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0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1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2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3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7" name="Text Box 209"/>
          <p:cNvSpPr txBox="1">
            <a:spLocks noChangeArrowheads="1"/>
          </p:cNvSpPr>
          <p:nvPr/>
        </p:nvSpPr>
        <p:spPr bwMode="auto">
          <a:xfrm>
            <a:off x="7507288" y="1433513"/>
            <a:ext cx="209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4838" name="Line 210"/>
          <p:cNvSpPr>
            <a:spLocks noChangeShapeType="1"/>
          </p:cNvSpPr>
          <p:nvPr/>
        </p:nvSpPr>
        <p:spPr bwMode="auto">
          <a:xfrm>
            <a:off x="7667625" y="1614488"/>
            <a:ext cx="87313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34926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7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8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9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4930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4931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34945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6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7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34942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3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4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34935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6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7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8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9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0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1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40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34924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42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4846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4847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34921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3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34918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9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34911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1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2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3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437261 h 4500"/>
              <a:gd name="T4" fmla="*/ 341006 w 5205"/>
              <a:gd name="T5" fmla="*/ 447199 h 4500"/>
              <a:gd name="T6" fmla="*/ 137234 w 5205"/>
              <a:gd name="T7" fmla="*/ 675767 h 4500"/>
              <a:gd name="T8" fmla="*/ 1251741 w 5205"/>
              <a:gd name="T9" fmla="*/ 700611 h 4500"/>
              <a:gd name="T10" fmla="*/ 615474 w 5205"/>
              <a:gd name="T11" fmla="*/ 1490662 h 4500"/>
              <a:gd name="T12" fmla="*/ 1443037 w 5205"/>
              <a:gd name="T13" fmla="*/ 1490662 h 4500"/>
              <a:gd name="T14" fmla="*/ 1443037 w 5205"/>
              <a:gd name="T15" fmla="*/ 1127934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5"/>
              <a:gd name="T25" fmla="*/ 0 h 4500"/>
              <a:gd name="T26" fmla="*/ 5205 w 5205"/>
              <a:gd name="T27" fmla="*/ 4500 h 4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4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4858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4859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34908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0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34905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6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34898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9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3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6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4867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4868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34895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6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7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34892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71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34885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73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208815 w 7980"/>
              <a:gd name="T1" fmla="*/ 1132856 h 4620"/>
              <a:gd name="T2" fmla="*/ 2212975 w 7980"/>
              <a:gd name="T3" fmla="*/ 1530350 h 4620"/>
              <a:gd name="T4" fmla="*/ 0 w 7980"/>
              <a:gd name="T5" fmla="*/ 1525381 h 4620"/>
              <a:gd name="T6" fmla="*/ 919300 w 7980"/>
              <a:gd name="T7" fmla="*/ 491898 h 4620"/>
              <a:gd name="T8" fmla="*/ 653077 w 7980"/>
              <a:gd name="T9" fmla="*/ 481961 h 4620"/>
              <a:gd name="T10" fmla="*/ 65307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0"/>
              <a:gd name="T19" fmla="*/ 0 h 4620"/>
              <a:gd name="T20" fmla="*/ 7980 w 7980"/>
              <a:gd name="T21" fmla="*/ 4620 h 4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953632 h 4545"/>
              <a:gd name="T2" fmla="*/ 0 w 9045"/>
              <a:gd name="T3" fmla="*/ 1499983 h 4545"/>
              <a:gd name="T4" fmla="*/ 245417 w 9045"/>
              <a:gd name="T5" fmla="*/ 1504950 h 4545"/>
              <a:gd name="T6" fmla="*/ 973351 w 9045"/>
              <a:gd name="T7" fmla="*/ 665555 h 4545"/>
              <a:gd name="T8" fmla="*/ 1979978 w 9045"/>
              <a:gd name="T9" fmla="*/ 680456 h 4545"/>
              <a:gd name="T10" fmla="*/ 2258672 w 9045"/>
              <a:gd name="T11" fmla="*/ 337744 h 4545"/>
              <a:gd name="T12" fmla="*/ 2508250 w 9045"/>
              <a:gd name="T13" fmla="*/ 337744 h 4545"/>
              <a:gd name="T14" fmla="*/ 2499931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45"/>
              <a:gd name="T25" fmla="*/ 0 h 4545"/>
              <a:gd name="T26" fmla="*/ 9045 w 9045"/>
              <a:gd name="T27" fmla="*/ 4545 h 4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5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933831 h 4201"/>
              <a:gd name="T2" fmla="*/ 0 w 9120"/>
              <a:gd name="T3" fmla="*/ 1390650 h 4201"/>
              <a:gd name="T4" fmla="*/ 1356801 w 9120"/>
              <a:gd name="T5" fmla="*/ 1390650 h 4201"/>
              <a:gd name="T6" fmla="*/ 2234975 w 9120"/>
              <a:gd name="T7" fmla="*/ 347911 h 4201"/>
              <a:gd name="T8" fmla="*/ 2530475 w 9120"/>
              <a:gd name="T9" fmla="*/ 357511 h 4201"/>
              <a:gd name="T10" fmla="*/ 2526313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0"/>
              <a:gd name="T19" fmla="*/ 0 h 4201"/>
              <a:gd name="T20" fmla="*/ 9120 w 9120"/>
              <a:gd name="T21" fmla="*/ 4201 h 4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34883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34881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34879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A6A34BC2-D055-4054-8998-2941CEB8E77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Approaches towards congestion control</a:t>
            </a:r>
            <a:endParaRPr 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152650"/>
            <a:ext cx="3781425" cy="3810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End-end congestion control:</a:t>
            </a:r>
            <a:endParaRPr lang="en-US" sz="2400" smtClean="0"/>
          </a:p>
          <a:p>
            <a:r>
              <a:rPr lang="en-US" sz="2000" smtClean="0"/>
              <a:t>no explicit feedback from network</a:t>
            </a:r>
          </a:p>
          <a:p>
            <a:r>
              <a:rPr lang="en-US" sz="2000" smtClean="0"/>
              <a:t>congestion inferred from end-system observed loss, delay</a:t>
            </a:r>
          </a:p>
          <a:p>
            <a:r>
              <a:rPr lang="en-US" sz="2000" smtClean="0"/>
              <a:t>approach taken by TCP</a:t>
            </a:r>
            <a:endParaRPr lang="en-US" sz="2400" smtClean="0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4850" y="2133600"/>
            <a:ext cx="3810000" cy="3905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Network-assisted congestion control:</a:t>
            </a:r>
            <a:endParaRPr lang="en-US" sz="2400" smtClean="0"/>
          </a:p>
          <a:p>
            <a:r>
              <a:rPr lang="en-US" sz="2000" smtClean="0"/>
              <a:t>routers provide feedback to end systems</a:t>
            </a:r>
          </a:p>
          <a:p>
            <a:pPr lvl="1"/>
            <a:r>
              <a:rPr lang="en-US" sz="2000" smtClean="0"/>
              <a:t>single bit indicating congestion (special bits)</a:t>
            </a:r>
          </a:p>
          <a:p>
            <a:pPr lvl="1"/>
            <a:r>
              <a:rPr lang="en-US" sz="2000" smtClean="0"/>
              <a:t>explicit rate sender should send at</a:t>
            </a:r>
            <a:endParaRPr lang="en-US" sz="1800" smtClean="0"/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542925" y="1381125"/>
            <a:ext cx="7477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Two broad approaches towards congestion control: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F913A78-9F4E-4701-ADF3-BD905E7CA2DD}" type="slidenum">
              <a:rPr lang="en-US"/>
              <a:pPr/>
              <a:t>4</a:t>
            </a:fld>
            <a:endParaRPr lang="en-US"/>
          </a:p>
        </p:txBody>
      </p:sp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566150" cy="1143000"/>
          </a:xfrm>
        </p:spPr>
        <p:txBody>
          <a:bodyPr/>
          <a:lstStyle/>
          <a:p>
            <a:r>
              <a:rPr lang="en-US" smtClean="0"/>
              <a:t>Internet transport-layer protocols</a:t>
            </a:r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sz="2400" smtClean="0"/>
              <a:t>reliable, in-order delivery (TCP)</a:t>
            </a:r>
          </a:p>
          <a:p>
            <a:pPr lvl="1"/>
            <a:r>
              <a:rPr lang="en-US" sz="2000" smtClean="0"/>
              <a:t>congestion control </a:t>
            </a:r>
          </a:p>
          <a:p>
            <a:pPr lvl="1"/>
            <a:r>
              <a:rPr lang="en-US" sz="2000" smtClean="0"/>
              <a:t>flow control</a:t>
            </a:r>
          </a:p>
          <a:p>
            <a:pPr lvl="1"/>
            <a:r>
              <a:rPr lang="en-US" sz="2000" smtClean="0"/>
              <a:t>connection setup</a:t>
            </a:r>
            <a:endParaRPr lang="en-US" smtClean="0"/>
          </a:p>
          <a:p>
            <a:r>
              <a:rPr lang="en-US" sz="2400" smtClean="0"/>
              <a:t>unreliable, unordered delivery: UDP</a:t>
            </a:r>
          </a:p>
          <a:p>
            <a:pPr lvl="1"/>
            <a:r>
              <a:rPr lang="en-US" sz="2000" smtClean="0"/>
              <a:t>no-frills extension of “best-effort” IP</a:t>
            </a:r>
          </a:p>
          <a:p>
            <a:r>
              <a:rPr lang="en-US" sz="2400" smtClean="0"/>
              <a:t>services not available: </a:t>
            </a:r>
          </a:p>
          <a:p>
            <a:pPr lvl="1"/>
            <a:r>
              <a:rPr lang="en-US" sz="2000" smtClean="0"/>
              <a:t>delay guarantees</a:t>
            </a:r>
          </a:p>
          <a:p>
            <a:pPr lvl="1"/>
            <a:r>
              <a:rPr lang="en-US" sz="2000" smtClean="0"/>
              <a:t>bandwidth guarantees</a:t>
            </a:r>
          </a:p>
        </p:txBody>
      </p:sp>
      <p:sp>
        <p:nvSpPr>
          <p:cNvPr id="2069" name="Freeform 4"/>
          <p:cNvSpPr>
            <a:spLocks/>
          </p:cNvSpPr>
          <p:nvPr/>
        </p:nvSpPr>
        <p:spPr bwMode="auto">
          <a:xfrm>
            <a:off x="6788150" y="2019300"/>
            <a:ext cx="1798638" cy="167481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Freeform 5"/>
          <p:cNvSpPr>
            <a:spLocks/>
          </p:cNvSpPr>
          <p:nvPr/>
        </p:nvSpPr>
        <p:spPr bwMode="auto">
          <a:xfrm>
            <a:off x="4908550" y="1876425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Freeform 6"/>
          <p:cNvSpPr>
            <a:spLocks/>
          </p:cNvSpPr>
          <p:nvPr/>
        </p:nvSpPr>
        <p:spPr bwMode="auto">
          <a:xfrm>
            <a:off x="5276850" y="3327400"/>
            <a:ext cx="2974975" cy="2219325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2" name="Group 7"/>
          <p:cNvGrpSpPr>
            <a:grpSpLocks/>
          </p:cNvGrpSpPr>
          <p:nvPr/>
        </p:nvGrpSpPr>
        <p:grpSpPr bwMode="auto">
          <a:xfrm>
            <a:off x="5026025" y="2011363"/>
            <a:ext cx="733425" cy="319087"/>
            <a:chOff x="3552" y="246"/>
            <a:chExt cx="527" cy="248"/>
          </a:xfrm>
        </p:grpSpPr>
        <p:graphicFrame>
          <p:nvGraphicFramePr>
            <p:cNvPr id="2063" name="Object 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p:oleObj spid="_x0000_s2063" name="Clip" r:id="rId3" imgW="1305000" imgH="1085760" progId="MS_ClipArt_Gallery.2">
                <p:embed/>
              </p:oleObj>
            </a:graphicData>
          </a:graphic>
        </p:graphicFrame>
        <p:graphicFrame>
          <p:nvGraphicFramePr>
            <p:cNvPr id="2064" name="Object 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p:oleObj spid="_x0000_s2064" name="Clip" r:id="rId4" imgW="676440" imgH="485640" progId="MS_ClipArt_Gallery.2">
                <p:embed/>
              </p:oleObj>
            </a:graphicData>
          </a:graphic>
        </p:graphicFrame>
        <p:sp>
          <p:nvSpPr>
            <p:cNvPr id="2323" name="Line 1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3" name="Group 11"/>
          <p:cNvGrpSpPr>
            <a:grpSpLocks/>
          </p:cNvGrpSpPr>
          <p:nvPr/>
        </p:nvGrpSpPr>
        <p:grpSpPr bwMode="auto">
          <a:xfrm>
            <a:off x="5026025" y="2606675"/>
            <a:ext cx="733425" cy="319088"/>
            <a:chOff x="3552" y="246"/>
            <a:chExt cx="527" cy="248"/>
          </a:xfrm>
        </p:grpSpPr>
        <p:graphicFrame>
          <p:nvGraphicFramePr>
            <p:cNvPr id="2061" name="Object 12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p:oleObj spid="_x0000_s2061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2062" name="Object 13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p:oleObj spid="_x0000_s2062" name="Clip" r:id="rId6" imgW="676440" imgH="485640" progId="MS_ClipArt_Gallery.2">
                <p:embed/>
              </p:oleObj>
            </a:graphicData>
          </a:graphic>
        </p:graphicFrame>
        <p:sp>
          <p:nvSpPr>
            <p:cNvPr id="2322" name="Line 14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4" name="Group 15"/>
          <p:cNvGrpSpPr>
            <a:grpSpLocks/>
          </p:cNvGrpSpPr>
          <p:nvPr/>
        </p:nvGrpSpPr>
        <p:grpSpPr bwMode="auto">
          <a:xfrm>
            <a:off x="5402263" y="2393950"/>
            <a:ext cx="69850" cy="214313"/>
            <a:chOff x="3842" y="406"/>
            <a:chExt cx="51" cy="167"/>
          </a:xfrm>
        </p:grpSpPr>
        <p:sp>
          <p:nvSpPr>
            <p:cNvPr id="2319" name="Oval 16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" name="Oval 17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1" name="Oval 18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5" name="Group 19"/>
          <p:cNvGrpSpPr>
            <a:grpSpLocks/>
          </p:cNvGrpSpPr>
          <p:nvPr/>
        </p:nvGrpSpPr>
        <p:grpSpPr bwMode="auto">
          <a:xfrm>
            <a:off x="5872163" y="2897188"/>
            <a:ext cx="209550" cy="395287"/>
            <a:chOff x="4180" y="783"/>
            <a:chExt cx="150" cy="307"/>
          </a:xfrm>
        </p:grpSpPr>
        <p:sp>
          <p:nvSpPr>
            <p:cNvPr id="2311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2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3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6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7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8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6" name="Group 28"/>
          <p:cNvGrpSpPr>
            <a:grpSpLocks/>
          </p:cNvGrpSpPr>
          <p:nvPr/>
        </p:nvGrpSpPr>
        <p:grpSpPr bwMode="auto">
          <a:xfrm rot="-5400000">
            <a:off x="6184900" y="2974975"/>
            <a:ext cx="80963" cy="233363"/>
            <a:chOff x="3842" y="406"/>
            <a:chExt cx="51" cy="167"/>
          </a:xfrm>
        </p:grpSpPr>
        <p:sp>
          <p:nvSpPr>
            <p:cNvPr id="2308" name="Oval 2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" name="Oval 3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0" name="Oval 3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7" name="Line 32"/>
          <p:cNvSpPr>
            <a:spLocks noChangeShapeType="1"/>
          </p:cNvSpPr>
          <p:nvPr/>
        </p:nvSpPr>
        <p:spPr bwMode="auto">
          <a:xfrm>
            <a:off x="6008688" y="2805113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Line 33"/>
          <p:cNvSpPr>
            <a:spLocks noChangeShapeType="1"/>
          </p:cNvSpPr>
          <p:nvPr/>
        </p:nvSpPr>
        <p:spPr bwMode="auto">
          <a:xfrm>
            <a:off x="6011863" y="2801938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Line 34"/>
          <p:cNvSpPr>
            <a:spLocks noChangeShapeType="1"/>
          </p:cNvSpPr>
          <p:nvPr/>
        </p:nvSpPr>
        <p:spPr bwMode="auto">
          <a:xfrm>
            <a:off x="6507163" y="2800350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35"/>
          <p:cNvSpPr>
            <a:spLocks noChangeShapeType="1"/>
          </p:cNvSpPr>
          <p:nvPr/>
        </p:nvSpPr>
        <p:spPr bwMode="auto">
          <a:xfrm>
            <a:off x="5708650" y="226536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Line 36"/>
          <p:cNvSpPr>
            <a:spLocks noChangeShapeType="1"/>
          </p:cNvSpPr>
          <p:nvPr/>
        </p:nvSpPr>
        <p:spPr bwMode="auto">
          <a:xfrm flipV="1">
            <a:off x="5721350" y="2551113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Line 37"/>
          <p:cNvSpPr>
            <a:spLocks noChangeShapeType="1"/>
          </p:cNvSpPr>
          <p:nvPr/>
        </p:nvSpPr>
        <p:spPr bwMode="auto">
          <a:xfrm flipV="1">
            <a:off x="6248400" y="2636838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3" name="Group 38"/>
          <p:cNvGrpSpPr>
            <a:grpSpLocks/>
          </p:cNvGrpSpPr>
          <p:nvPr/>
        </p:nvGrpSpPr>
        <p:grpSpPr bwMode="auto">
          <a:xfrm>
            <a:off x="6367463" y="2874963"/>
            <a:ext cx="209550" cy="395287"/>
            <a:chOff x="4180" y="783"/>
            <a:chExt cx="150" cy="307"/>
          </a:xfrm>
        </p:grpSpPr>
        <p:sp>
          <p:nvSpPr>
            <p:cNvPr id="2300" name="AutoShape 3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1" name="Rectangle 4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2" name="Rectangle 4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3" name="AutoShape 4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" name="Line 4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5" name="Line 4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6" name="Rectangle 4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7" name="Rectangle 4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84" name="Group 47"/>
          <p:cNvGrpSpPr>
            <a:grpSpLocks/>
          </p:cNvGrpSpPr>
          <p:nvPr/>
        </p:nvGrpSpPr>
        <p:grpSpPr bwMode="auto">
          <a:xfrm>
            <a:off x="5410200" y="3494088"/>
            <a:ext cx="479425" cy="925512"/>
            <a:chOff x="3314" y="1248"/>
            <a:chExt cx="344" cy="694"/>
          </a:xfrm>
        </p:grpSpPr>
        <p:graphicFrame>
          <p:nvGraphicFramePr>
            <p:cNvPr id="2059" name="Object 48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p:oleObj spid="_x0000_s2059" name="Clip" r:id="rId7" imgW="1305000" imgH="1085760" progId="MS_ClipArt_Gallery.2">
                <p:embed/>
              </p:oleObj>
            </a:graphicData>
          </a:graphic>
        </p:graphicFrame>
        <p:sp>
          <p:nvSpPr>
            <p:cNvPr id="2293" name="Line 49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60" name="Object 50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p:oleObj spid="_x0000_s2060" name="Clip" r:id="rId8" imgW="1305000" imgH="1085760" progId="MS_ClipArt_Gallery.2">
                <p:embed/>
              </p:oleObj>
            </a:graphicData>
          </a:graphic>
        </p:graphicFrame>
        <p:sp>
          <p:nvSpPr>
            <p:cNvPr id="2294" name="Line 51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95" name="Group 52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2297" name="Oval 53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8" name="Oval 54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9" name="Oval 55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96" name="Line 56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50" name="Object 57"/>
          <p:cNvGraphicFramePr>
            <a:graphicFrameLocks noChangeAspect="1"/>
          </p:cNvGraphicFramePr>
          <p:nvPr/>
        </p:nvGraphicFramePr>
        <p:xfrm>
          <a:off x="6278563" y="4503738"/>
          <a:ext cx="417512" cy="331787"/>
        </p:xfrm>
        <a:graphic>
          <a:graphicData uri="http://schemas.openxmlformats.org/presentationml/2006/ole">
            <p:oleObj spid="_x0000_s2050" name="Clip" r:id="rId9" imgW="1305000" imgH="1085760" progId="MS_ClipArt_Gallery.2">
              <p:embed/>
            </p:oleObj>
          </a:graphicData>
        </a:graphic>
      </p:graphicFrame>
      <p:graphicFrame>
        <p:nvGraphicFramePr>
          <p:cNvPr id="2051" name="Object 58"/>
          <p:cNvGraphicFramePr>
            <a:graphicFrameLocks noChangeAspect="1"/>
          </p:cNvGraphicFramePr>
          <p:nvPr/>
        </p:nvGraphicFramePr>
        <p:xfrm>
          <a:off x="5664200" y="4492625"/>
          <a:ext cx="415925" cy="330200"/>
        </p:xfrm>
        <a:graphic>
          <a:graphicData uri="http://schemas.openxmlformats.org/presentationml/2006/ole">
            <p:oleObj spid="_x0000_s2051" name="Clip" r:id="rId10" imgW="1305000" imgH="1085760" progId="MS_ClipArt_Gallery.2">
              <p:embed/>
            </p:oleObj>
          </a:graphicData>
        </a:graphic>
      </p:graphicFrame>
      <p:sp>
        <p:nvSpPr>
          <p:cNvPr id="2085" name="Oval 59"/>
          <p:cNvSpPr>
            <a:spLocks noChangeArrowheads="1"/>
          </p:cNvSpPr>
          <p:nvPr/>
        </p:nvSpPr>
        <p:spPr bwMode="auto">
          <a:xfrm rot="-5400000">
            <a:off x="6080919" y="4596606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Oval 60"/>
          <p:cNvSpPr>
            <a:spLocks noChangeArrowheads="1"/>
          </p:cNvSpPr>
          <p:nvPr/>
        </p:nvSpPr>
        <p:spPr bwMode="auto">
          <a:xfrm rot="-5400000">
            <a:off x="6165851" y="4594225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Oval 61"/>
          <p:cNvSpPr>
            <a:spLocks noChangeArrowheads="1"/>
          </p:cNvSpPr>
          <p:nvPr/>
        </p:nvSpPr>
        <p:spPr bwMode="auto">
          <a:xfrm rot="-5400000">
            <a:off x="6243637" y="4598988"/>
            <a:ext cx="61913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Line 62"/>
          <p:cNvSpPr>
            <a:spLocks noChangeShapeType="1"/>
          </p:cNvSpPr>
          <p:nvPr/>
        </p:nvSpPr>
        <p:spPr bwMode="auto">
          <a:xfrm rot="-5400000">
            <a:off x="6503194" y="44791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Line 63"/>
          <p:cNvSpPr>
            <a:spLocks noChangeShapeType="1"/>
          </p:cNvSpPr>
          <p:nvPr/>
        </p:nvSpPr>
        <p:spPr bwMode="auto">
          <a:xfrm rot="5400000" flipH="1">
            <a:off x="5876925" y="44704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Line 64"/>
          <p:cNvSpPr>
            <a:spLocks noChangeShapeType="1"/>
          </p:cNvSpPr>
          <p:nvPr/>
        </p:nvSpPr>
        <p:spPr bwMode="auto">
          <a:xfrm rot="16200000" flipV="1">
            <a:off x="6223794" y="41314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Line 65"/>
          <p:cNvSpPr>
            <a:spLocks noChangeShapeType="1"/>
          </p:cNvSpPr>
          <p:nvPr/>
        </p:nvSpPr>
        <p:spPr bwMode="auto">
          <a:xfrm flipV="1">
            <a:off x="5889625" y="4070350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Line 66"/>
          <p:cNvSpPr>
            <a:spLocks noChangeShapeType="1"/>
          </p:cNvSpPr>
          <p:nvPr/>
        </p:nvSpPr>
        <p:spPr bwMode="auto">
          <a:xfrm>
            <a:off x="6491288" y="4116388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Line 67"/>
          <p:cNvSpPr>
            <a:spLocks noChangeShapeType="1"/>
          </p:cNvSpPr>
          <p:nvPr/>
        </p:nvSpPr>
        <p:spPr bwMode="auto">
          <a:xfrm flipH="1">
            <a:off x="7286625" y="41132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2" name="Object 68"/>
          <p:cNvGraphicFramePr>
            <a:graphicFrameLocks noChangeAspect="1"/>
          </p:cNvGraphicFramePr>
          <p:nvPr/>
        </p:nvGraphicFramePr>
        <p:xfrm>
          <a:off x="7464425" y="3665538"/>
          <a:ext cx="203200" cy="241300"/>
        </p:xfrm>
        <a:graphic>
          <a:graphicData uri="http://schemas.openxmlformats.org/presentationml/2006/ole">
            <p:oleObj spid="_x0000_s2052" name="Clip" r:id="rId11" imgW="981000" imgH="1209600" progId="MS_ClipArt_Gallery.2">
              <p:embed/>
            </p:oleObj>
          </a:graphicData>
        </a:graphic>
      </p:graphicFrame>
      <p:graphicFrame>
        <p:nvGraphicFramePr>
          <p:cNvPr id="2053" name="Object 69"/>
          <p:cNvGraphicFramePr>
            <a:graphicFrameLocks noChangeAspect="1"/>
          </p:cNvGraphicFramePr>
          <p:nvPr/>
        </p:nvGraphicFramePr>
        <p:xfrm>
          <a:off x="6127750" y="3746500"/>
          <a:ext cx="203200" cy="239713"/>
        </p:xfrm>
        <a:graphic>
          <a:graphicData uri="http://schemas.openxmlformats.org/presentationml/2006/ole">
            <p:oleObj spid="_x0000_s2053" name="Clip" r:id="rId12" imgW="981000" imgH="1209600" progId="MS_ClipArt_Gallery.2">
              <p:embed/>
            </p:oleObj>
          </a:graphicData>
        </a:graphic>
      </p:graphicFrame>
      <p:grpSp>
        <p:nvGrpSpPr>
          <p:cNvPr id="2094" name="Group 70"/>
          <p:cNvGrpSpPr>
            <a:grpSpLocks/>
          </p:cNvGrpSpPr>
          <p:nvPr/>
        </p:nvGrpSpPr>
        <p:grpSpPr bwMode="auto">
          <a:xfrm>
            <a:off x="6475413" y="4943475"/>
            <a:ext cx="406400" cy="427038"/>
            <a:chOff x="2870" y="1518"/>
            <a:chExt cx="292" cy="320"/>
          </a:xfrm>
        </p:grpSpPr>
        <p:graphicFrame>
          <p:nvGraphicFramePr>
            <p:cNvPr id="2057" name="Object 7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57" name="Clip" r:id="rId13" imgW="819000" imgH="847800" progId="MS_ClipArt_Gallery.2">
                <p:embed/>
              </p:oleObj>
            </a:graphicData>
          </a:graphic>
        </p:graphicFrame>
        <p:graphicFrame>
          <p:nvGraphicFramePr>
            <p:cNvPr id="2058" name="Object 7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58" name="Clip" r:id="rId14" imgW="1266840" imgH="1200240" progId="MS_ClipArt_Gallery.2">
                <p:embed/>
              </p:oleObj>
            </a:graphicData>
          </a:graphic>
        </p:graphicFrame>
      </p:grpSp>
      <p:grpSp>
        <p:nvGrpSpPr>
          <p:cNvPr id="2095" name="Group 73"/>
          <p:cNvGrpSpPr>
            <a:grpSpLocks/>
          </p:cNvGrpSpPr>
          <p:nvPr/>
        </p:nvGrpSpPr>
        <p:grpSpPr bwMode="auto">
          <a:xfrm>
            <a:off x="7253288" y="4975225"/>
            <a:ext cx="406400" cy="427038"/>
            <a:chOff x="2870" y="1518"/>
            <a:chExt cx="292" cy="320"/>
          </a:xfrm>
        </p:grpSpPr>
        <p:graphicFrame>
          <p:nvGraphicFramePr>
            <p:cNvPr id="2055" name="Object 7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55" name="Clip" r:id="rId15" imgW="819000" imgH="847800" progId="MS_ClipArt_Gallery.2">
                <p:embed/>
              </p:oleObj>
            </a:graphicData>
          </a:graphic>
        </p:graphicFrame>
        <p:graphicFrame>
          <p:nvGraphicFramePr>
            <p:cNvPr id="2056" name="Object 7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56" name="Clip" r:id="rId16" imgW="1266840" imgH="1200240" progId="MS_ClipArt_Gallery.2">
                <p:embed/>
              </p:oleObj>
            </a:graphicData>
          </a:graphic>
        </p:graphicFrame>
      </p:grpSp>
      <p:grpSp>
        <p:nvGrpSpPr>
          <p:cNvPr id="2096" name="Group 76"/>
          <p:cNvGrpSpPr>
            <a:grpSpLocks/>
          </p:cNvGrpSpPr>
          <p:nvPr/>
        </p:nvGrpSpPr>
        <p:grpSpPr bwMode="auto">
          <a:xfrm>
            <a:off x="6838950" y="4691063"/>
            <a:ext cx="379413" cy="376237"/>
            <a:chOff x="4733" y="2082"/>
            <a:chExt cx="272" cy="282"/>
          </a:xfrm>
        </p:grpSpPr>
        <p:graphicFrame>
          <p:nvGraphicFramePr>
            <p:cNvPr id="2054" name="Object 77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p:oleObj spid="_x0000_s2054" name="Clip" r:id="rId17" imgW="819000" imgH="847800" progId="MS_ClipArt_Gallery.2">
                <p:embed/>
              </p:oleObj>
            </a:graphicData>
          </a:graphic>
        </p:graphicFrame>
        <p:sp>
          <p:nvSpPr>
            <p:cNvPr id="2292" name="Rectangle 78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7" name="Line 79"/>
          <p:cNvSpPr>
            <a:spLocks noChangeShapeType="1"/>
          </p:cNvSpPr>
          <p:nvPr/>
        </p:nvSpPr>
        <p:spPr bwMode="auto">
          <a:xfrm>
            <a:off x="7145338" y="4594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8" name="Group 80"/>
          <p:cNvGrpSpPr>
            <a:grpSpLocks/>
          </p:cNvGrpSpPr>
          <p:nvPr/>
        </p:nvGrpSpPr>
        <p:grpSpPr bwMode="auto">
          <a:xfrm>
            <a:off x="7866063" y="4017963"/>
            <a:ext cx="207962" cy="409575"/>
            <a:chOff x="4180" y="783"/>
            <a:chExt cx="150" cy="307"/>
          </a:xfrm>
        </p:grpSpPr>
        <p:sp>
          <p:nvSpPr>
            <p:cNvPr id="2284" name="AutoShape 8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5" name="Rectangle 8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6" name="Rectangle 8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7" name="AutoShape 8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8" name="Line 8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9" name="Line 8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0" name="Rectangle 8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1" name="Rectangle 8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" name="Group 89"/>
          <p:cNvGrpSpPr>
            <a:grpSpLocks/>
          </p:cNvGrpSpPr>
          <p:nvPr/>
        </p:nvGrpSpPr>
        <p:grpSpPr bwMode="auto">
          <a:xfrm>
            <a:off x="7853363" y="4462463"/>
            <a:ext cx="207962" cy="409575"/>
            <a:chOff x="4180" y="783"/>
            <a:chExt cx="150" cy="307"/>
          </a:xfrm>
        </p:grpSpPr>
        <p:sp>
          <p:nvSpPr>
            <p:cNvPr id="2276" name="AutoShape 9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" name="Rectangle 9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" name="Rectangle 9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" name="AutoShape 9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" name="Line 9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1" name="Line 9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2" name="Rectangle 9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" name="Rectangle 9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0" name="Line 98"/>
          <p:cNvSpPr>
            <a:spLocks noChangeShapeType="1"/>
          </p:cNvSpPr>
          <p:nvPr/>
        </p:nvSpPr>
        <p:spPr bwMode="auto">
          <a:xfrm rot="5400000" flipH="1">
            <a:off x="7479506" y="43918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1" name="Line 99"/>
          <p:cNvSpPr>
            <a:spLocks noChangeShapeType="1"/>
          </p:cNvSpPr>
          <p:nvPr/>
        </p:nvSpPr>
        <p:spPr bwMode="auto">
          <a:xfrm rot="-5400000">
            <a:off x="7833519" y="4644231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Line 100"/>
          <p:cNvSpPr>
            <a:spLocks noChangeShapeType="1"/>
          </p:cNvSpPr>
          <p:nvPr/>
        </p:nvSpPr>
        <p:spPr bwMode="auto">
          <a:xfrm rot="-5400000">
            <a:off x="7823200" y="41751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Line 101"/>
          <p:cNvSpPr>
            <a:spLocks noChangeShapeType="1"/>
          </p:cNvSpPr>
          <p:nvPr/>
        </p:nvSpPr>
        <p:spPr bwMode="auto">
          <a:xfrm flipV="1">
            <a:off x="6502400" y="231616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Line 102"/>
          <p:cNvSpPr>
            <a:spLocks noChangeShapeType="1"/>
          </p:cNvSpPr>
          <p:nvPr/>
        </p:nvSpPr>
        <p:spPr bwMode="auto">
          <a:xfrm>
            <a:off x="7437438" y="230028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Line 103"/>
          <p:cNvSpPr>
            <a:spLocks noChangeShapeType="1"/>
          </p:cNvSpPr>
          <p:nvPr/>
        </p:nvSpPr>
        <p:spPr bwMode="auto">
          <a:xfrm flipH="1">
            <a:off x="7956550" y="263683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6" name="Line 104"/>
          <p:cNvSpPr>
            <a:spLocks noChangeShapeType="1"/>
          </p:cNvSpPr>
          <p:nvPr/>
        </p:nvSpPr>
        <p:spPr bwMode="auto">
          <a:xfrm>
            <a:off x="7186613" y="241300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7" name="Line 105"/>
          <p:cNvSpPr>
            <a:spLocks noChangeShapeType="1"/>
          </p:cNvSpPr>
          <p:nvPr/>
        </p:nvSpPr>
        <p:spPr bwMode="auto">
          <a:xfrm>
            <a:off x="7212013" y="3060700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8" name="Line 106"/>
          <p:cNvSpPr>
            <a:spLocks noChangeShapeType="1"/>
          </p:cNvSpPr>
          <p:nvPr/>
        </p:nvSpPr>
        <p:spPr bwMode="auto">
          <a:xfrm flipH="1">
            <a:off x="7672388" y="3525838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" name="Line 107"/>
          <p:cNvSpPr>
            <a:spLocks noChangeShapeType="1"/>
          </p:cNvSpPr>
          <p:nvPr/>
        </p:nvSpPr>
        <p:spPr bwMode="auto">
          <a:xfrm flipH="1">
            <a:off x="7445375" y="260508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0" name="Line 108"/>
          <p:cNvSpPr>
            <a:spLocks noChangeShapeType="1"/>
          </p:cNvSpPr>
          <p:nvPr/>
        </p:nvSpPr>
        <p:spPr bwMode="auto">
          <a:xfrm flipH="1">
            <a:off x="7454900" y="204470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1" name="Line 109"/>
          <p:cNvSpPr>
            <a:spLocks noChangeShapeType="1"/>
          </p:cNvSpPr>
          <p:nvPr/>
        </p:nvSpPr>
        <p:spPr bwMode="auto">
          <a:xfrm flipH="1">
            <a:off x="8172450" y="222091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2" name="Group 110"/>
          <p:cNvGrpSpPr>
            <a:grpSpLocks/>
          </p:cNvGrpSpPr>
          <p:nvPr/>
        </p:nvGrpSpPr>
        <p:grpSpPr bwMode="auto">
          <a:xfrm>
            <a:off x="5983288" y="2413000"/>
            <a:ext cx="501650" cy="233363"/>
            <a:chOff x="3600" y="219"/>
            <a:chExt cx="360" cy="175"/>
          </a:xfrm>
        </p:grpSpPr>
        <p:sp>
          <p:nvSpPr>
            <p:cNvPr id="2263" name="Oval 1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" name="Line 1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" name="Line 1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" name="Rectangle 1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67" name="Oval 1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8" name="Group 1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73" name="Line 1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" name="Line 1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" name="Line 1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9" name="Group 1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70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13" name="Group 124"/>
          <p:cNvGrpSpPr>
            <a:grpSpLocks/>
          </p:cNvGrpSpPr>
          <p:nvPr/>
        </p:nvGrpSpPr>
        <p:grpSpPr bwMode="auto">
          <a:xfrm>
            <a:off x="6935788" y="2184400"/>
            <a:ext cx="501650" cy="233363"/>
            <a:chOff x="3600" y="219"/>
            <a:chExt cx="360" cy="175"/>
          </a:xfrm>
        </p:grpSpPr>
        <p:sp>
          <p:nvSpPr>
            <p:cNvPr id="2250" name="Oval 1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1" name="Line 1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" name="Line 1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" name="Rectangle 1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54" name="Oval 1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5" name="Group 1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0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6" name="Group 1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57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14" name="Group 138"/>
          <p:cNvGrpSpPr>
            <a:grpSpLocks/>
          </p:cNvGrpSpPr>
          <p:nvPr/>
        </p:nvGrpSpPr>
        <p:grpSpPr bwMode="auto">
          <a:xfrm>
            <a:off x="6953250" y="2841625"/>
            <a:ext cx="501650" cy="233363"/>
            <a:chOff x="3600" y="219"/>
            <a:chExt cx="360" cy="175"/>
          </a:xfrm>
        </p:grpSpPr>
        <p:sp>
          <p:nvSpPr>
            <p:cNvPr id="2237" name="Oval 1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8" name="Line 1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9" name="Line 1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0" name="Rectangle 1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41" name="Oval 1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42" name="Group 1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47" name="Line 1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8" name="Line 1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9" name="Line 1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43" name="Group 1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44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5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6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15" name="Group 152"/>
          <p:cNvGrpSpPr>
            <a:grpSpLocks/>
          </p:cNvGrpSpPr>
          <p:nvPr/>
        </p:nvGrpSpPr>
        <p:grpSpPr bwMode="auto">
          <a:xfrm>
            <a:off x="7923213" y="2392363"/>
            <a:ext cx="500062" cy="233362"/>
            <a:chOff x="3600" y="219"/>
            <a:chExt cx="360" cy="175"/>
          </a:xfrm>
        </p:grpSpPr>
        <p:sp>
          <p:nvSpPr>
            <p:cNvPr id="2224" name="Oval 1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" name="Line 1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6" name="Line 1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7" name="Rectangle 1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28" name="Oval 1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9" name="Group 1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34" name="Line 1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5" name="Line 1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6" name="Line 1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30" name="Group 1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31" name="Line 1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" name="Line 1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" name="Line 1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16" name="Group 166"/>
          <p:cNvGrpSpPr>
            <a:grpSpLocks/>
          </p:cNvGrpSpPr>
          <p:nvPr/>
        </p:nvGrpSpPr>
        <p:grpSpPr bwMode="auto">
          <a:xfrm>
            <a:off x="7729538" y="3289300"/>
            <a:ext cx="501650" cy="233363"/>
            <a:chOff x="3600" y="219"/>
            <a:chExt cx="360" cy="175"/>
          </a:xfrm>
        </p:grpSpPr>
        <p:sp>
          <p:nvSpPr>
            <p:cNvPr id="2211" name="Oval 1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" name="Line 1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3" name="Line 1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4" name="Rectangle 1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15" name="Oval 1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16" name="Group 1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1" name="Line 1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2" name="Line 1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3" name="Line 1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17" name="Group 1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18" name="Line 1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9" name="Line 1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" name="Line 1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17" name="Group 180"/>
          <p:cNvGrpSpPr>
            <a:grpSpLocks/>
          </p:cNvGrpSpPr>
          <p:nvPr/>
        </p:nvGrpSpPr>
        <p:grpSpPr bwMode="auto">
          <a:xfrm>
            <a:off x="7396163" y="3873500"/>
            <a:ext cx="501650" cy="234950"/>
            <a:chOff x="3600" y="219"/>
            <a:chExt cx="360" cy="175"/>
          </a:xfrm>
        </p:grpSpPr>
        <p:sp>
          <p:nvSpPr>
            <p:cNvPr id="2198" name="Oval 18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9" name="Line 18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0" name="Line 18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" name="Rectangle 18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02" name="Oval 18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03" name="Group 18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8" name="Line 1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9" name="Line 1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0" name="Line 1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04" name="Group 19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5" name="Line 1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6" name="Line 1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7" name="Line 1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18" name="Group 194"/>
          <p:cNvGrpSpPr>
            <a:grpSpLocks/>
          </p:cNvGrpSpPr>
          <p:nvPr/>
        </p:nvGrpSpPr>
        <p:grpSpPr bwMode="auto">
          <a:xfrm>
            <a:off x="6786563" y="4362450"/>
            <a:ext cx="500062" cy="233363"/>
            <a:chOff x="3600" y="219"/>
            <a:chExt cx="360" cy="175"/>
          </a:xfrm>
        </p:grpSpPr>
        <p:sp>
          <p:nvSpPr>
            <p:cNvPr id="2185" name="Oval 1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6" name="Line 1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7" name="Line 1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8" name="Rectangle 19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89" name="Oval 1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90" name="Group 2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95" name="Line 2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6" name="Line 2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7" name="Line 2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1" name="Group 2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92" name="Line 2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3" name="Line 2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4" name="Line 2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19" name="Group 208"/>
          <p:cNvGrpSpPr>
            <a:grpSpLocks/>
          </p:cNvGrpSpPr>
          <p:nvPr/>
        </p:nvGrpSpPr>
        <p:grpSpPr bwMode="auto">
          <a:xfrm>
            <a:off x="5983288" y="3986213"/>
            <a:ext cx="501650" cy="233362"/>
            <a:chOff x="3600" y="219"/>
            <a:chExt cx="360" cy="175"/>
          </a:xfrm>
        </p:grpSpPr>
        <p:sp>
          <p:nvSpPr>
            <p:cNvPr id="2172" name="Oval 20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" name="Line 21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" name="Line 21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" name="Rectangle 21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76" name="Oval 21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7" name="Group 21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82" name="Line 2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" name="Line 2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4" name="Line 2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8" name="Group 21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9" name="Line 2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" name="Line 2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" name="Line 2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20" name="Line 222"/>
          <p:cNvSpPr>
            <a:spLocks noChangeShapeType="1"/>
          </p:cNvSpPr>
          <p:nvPr/>
        </p:nvSpPr>
        <p:spPr bwMode="auto">
          <a:xfrm flipV="1">
            <a:off x="6238875" y="4198938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21" name="Group 223"/>
          <p:cNvGrpSpPr>
            <a:grpSpLocks/>
          </p:cNvGrpSpPr>
          <p:nvPr/>
        </p:nvGrpSpPr>
        <p:grpSpPr bwMode="auto">
          <a:xfrm>
            <a:off x="4692650" y="1533525"/>
            <a:ext cx="814388" cy="854075"/>
            <a:chOff x="4180" y="744"/>
            <a:chExt cx="513" cy="538"/>
          </a:xfrm>
        </p:grpSpPr>
        <p:sp>
          <p:nvSpPr>
            <p:cNvPr id="2165" name="Rectangle 2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" name="Rectangle 2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7" name="Rectangle 2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" name="Text Box 2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69" name="Line 2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" name="Line 2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" name="Line 2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2" name="Group 231"/>
          <p:cNvGrpSpPr>
            <a:grpSpLocks/>
          </p:cNvGrpSpPr>
          <p:nvPr/>
        </p:nvGrpSpPr>
        <p:grpSpPr bwMode="auto">
          <a:xfrm>
            <a:off x="7816850" y="4419600"/>
            <a:ext cx="814388" cy="854075"/>
            <a:chOff x="4180" y="744"/>
            <a:chExt cx="513" cy="538"/>
          </a:xfrm>
        </p:grpSpPr>
        <p:sp>
          <p:nvSpPr>
            <p:cNvPr id="2158" name="Rectangle 232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" name="Rectangle 233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" name="Rectangle 234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" name="Text Box 235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62" name="Line 236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" name="Line 237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" name="Line 238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3" name="Group 239"/>
          <p:cNvGrpSpPr>
            <a:grpSpLocks/>
          </p:cNvGrpSpPr>
          <p:nvPr/>
        </p:nvGrpSpPr>
        <p:grpSpPr bwMode="auto">
          <a:xfrm>
            <a:off x="7154863" y="3538538"/>
            <a:ext cx="814387" cy="701675"/>
            <a:chOff x="2923" y="3345"/>
            <a:chExt cx="513" cy="442"/>
          </a:xfrm>
        </p:grpSpPr>
        <p:sp>
          <p:nvSpPr>
            <p:cNvPr id="2153" name="Rectangle 24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" name="Rectangle 24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" name="Text Box 24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6" name="Line 24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" name="Line 24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4" name="Group 245"/>
          <p:cNvGrpSpPr>
            <a:grpSpLocks/>
          </p:cNvGrpSpPr>
          <p:nvPr/>
        </p:nvGrpSpPr>
        <p:grpSpPr bwMode="auto">
          <a:xfrm>
            <a:off x="7688263" y="2957513"/>
            <a:ext cx="814387" cy="701675"/>
            <a:chOff x="2923" y="3345"/>
            <a:chExt cx="513" cy="442"/>
          </a:xfrm>
        </p:grpSpPr>
        <p:sp>
          <p:nvSpPr>
            <p:cNvPr id="2148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9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5" name="Group 251"/>
          <p:cNvGrpSpPr>
            <a:grpSpLocks/>
          </p:cNvGrpSpPr>
          <p:nvPr/>
        </p:nvGrpSpPr>
        <p:grpSpPr bwMode="auto">
          <a:xfrm>
            <a:off x="6802438" y="2652713"/>
            <a:ext cx="814387" cy="701675"/>
            <a:chOff x="2923" y="3345"/>
            <a:chExt cx="513" cy="442"/>
          </a:xfrm>
        </p:grpSpPr>
        <p:sp>
          <p:nvSpPr>
            <p:cNvPr id="2143" name="Rectangle 25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4" name="Rectangle 25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5" name="Text Box 25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6" name="Line 25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7" name="Line 25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6" name="Group 257"/>
          <p:cNvGrpSpPr>
            <a:grpSpLocks/>
          </p:cNvGrpSpPr>
          <p:nvPr/>
        </p:nvGrpSpPr>
        <p:grpSpPr bwMode="auto">
          <a:xfrm>
            <a:off x="6735763" y="1881188"/>
            <a:ext cx="814387" cy="701675"/>
            <a:chOff x="2923" y="3345"/>
            <a:chExt cx="513" cy="442"/>
          </a:xfrm>
        </p:grpSpPr>
        <p:sp>
          <p:nvSpPr>
            <p:cNvPr id="2138" name="Rectangle 25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9" name="Rectangle 25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" name="Text Box 26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1" name="Line 26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2" name="Line 26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7" name="Group 263"/>
          <p:cNvGrpSpPr>
            <a:grpSpLocks/>
          </p:cNvGrpSpPr>
          <p:nvPr/>
        </p:nvGrpSpPr>
        <p:grpSpPr bwMode="auto">
          <a:xfrm>
            <a:off x="5802313" y="2166938"/>
            <a:ext cx="814387" cy="701675"/>
            <a:chOff x="2923" y="3345"/>
            <a:chExt cx="513" cy="442"/>
          </a:xfrm>
        </p:grpSpPr>
        <p:sp>
          <p:nvSpPr>
            <p:cNvPr id="2133" name="Rectangle 26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Rectangle 26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Text Box 26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36" name="Line 26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7" name="Line 26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8" name="Group 269"/>
          <p:cNvGrpSpPr>
            <a:grpSpLocks/>
          </p:cNvGrpSpPr>
          <p:nvPr/>
        </p:nvGrpSpPr>
        <p:grpSpPr bwMode="auto">
          <a:xfrm rot="2937887">
            <a:off x="4748213" y="2986088"/>
            <a:ext cx="3781425" cy="434975"/>
            <a:chOff x="2937" y="3579"/>
            <a:chExt cx="2382" cy="274"/>
          </a:xfrm>
        </p:grpSpPr>
        <p:sp>
          <p:nvSpPr>
            <p:cNvPr id="2129" name="Rectangle 270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Text Box 271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2131" name="Freeform 272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Freeform 273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0CC8B0DC-A682-485A-B01E-286FF21EE27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Congestion Control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029200" cy="3581400"/>
          </a:xfrm>
        </p:spPr>
        <p:txBody>
          <a:bodyPr/>
          <a:lstStyle/>
          <a:p>
            <a:r>
              <a:rPr lang="en-US" sz="2000" smtClean="0"/>
              <a:t>end-end control (no network assistance)</a:t>
            </a:r>
          </a:p>
          <a:p>
            <a:r>
              <a:rPr lang="en-US" sz="2000" smtClean="0"/>
              <a:t>sender limits transmission:</a:t>
            </a:r>
          </a:p>
          <a:p>
            <a:pPr>
              <a:buFont typeface="ZapfDingbats" pitchFamily="82" charset="2"/>
              <a:buNone/>
            </a:pPr>
            <a:r>
              <a:rPr lang="en-US" sz="1800" b="1" smtClean="0">
                <a:solidFill>
                  <a:srgbClr val="FF0000"/>
                </a:solidFill>
                <a:latin typeface="Courier New" pitchFamily="49" charset="0"/>
              </a:rPr>
              <a:t>  LastByteSent-LastByteAcked</a:t>
            </a:r>
          </a:p>
          <a:p>
            <a:pPr>
              <a:buFont typeface="ZapfDingbats" pitchFamily="82" charset="2"/>
              <a:buNone/>
            </a:pPr>
            <a:r>
              <a:rPr lang="en-US" sz="1800" b="1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         min{CongWin,RcvWindow}</a:t>
            </a:r>
          </a:p>
          <a:p>
            <a:r>
              <a:rPr lang="en-US" sz="2000" smtClean="0"/>
              <a:t>Roughly,</a:t>
            </a:r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b="1" smtClean="0">
                <a:latin typeface="Courier New" pitchFamily="49" charset="0"/>
              </a:rPr>
              <a:t>CongWin</a:t>
            </a:r>
            <a:r>
              <a:rPr lang="en-US" sz="2000" smtClean="0"/>
              <a:t> is dynamic, function of perceived network congestion</a:t>
            </a:r>
          </a:p>
          <a:p>
            <a:endParaRPr lang="en-US" sz="2000" smtClean="0"/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How does  sender perceive congestion?</a:t>
            </a:r>
            <a:endParaRPr lang="en-US" sz="2400" smtClean="0"/>
          </a:p>
          <a:p>
            <a:r>
              <a:rPr lang="en-US" sz="2400" smtClean="0"/>
              <a:t>loss event = timeout </a:t>
            </a:r>
            <a:r>
              <a:rPr lang="en-US" sz="2400" i="1" smtClean="0"/>
              <a:t>or</a:t>
            </a:r>
            <a:r>
              <a:rPr lang="en-US" sz="2400" smtClean="0"/>
              <a:t> 3 duplicate acks</a:t>
            </a:r>
          </a:p>
          <a:p>
            <a:r>
              <a:rPr lang="en-US" sz="2400" smtClean="0"/>
              <a:t>TCP sender reduces rate (</a:t>
            </a:r>
            <a:r>
              <a:rPr lang="en-US" sz="2400" b="1" smtClean="0">
                <a:latin typeface="Courier New" pitchFamily="49" charset="0"/>
              </a:rPr>
              <a:t>CongWin</a:t>
            </a:r>
            <a:r>
              <a:rPr lang="en-US" sz="2400" smtClean="0"/>
              <a:t>) after loss event</a:t>
            </a:r>
          </a:p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mechanisms:</a:t>
            </a:r>
            <a:endParaRPr lang="en-US" sz="2400" smtClean="0"/>
          </a:p>
          <a:p>
            <a:pPr lvl="1"/>
            <a:r>
              <a:rPr lang="en-US" sz="2000" smtClean="0"/>
              <a:t>AIMD</a:t>
            </a:r>
          </a:p>
          <a:p>
            <a:pPr lvl="1"/>
            <a:r>
              <a:rPr lang="en-US" sz="2000" smtClean="0"/>
              <a:t>slow start</a:t>
            </a:r>
          </a:p>
          <a:p>
            <a:pPr lvl="1"/>
            <a:r>
              <a:rPr lang="en-US" sz="2000" smtClean="0"/>
              <a:t>conservative after timeout events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5938" y="3648075"/>
            <a:ext cx="4410075" cy="762000"/>
            <a:chOff x="1104" y="3564"/>
            <a:chExt cx="2778" cy="510"/>
          </a:xfrm>
        </p:grpSpPr>
        <p:sp>
          <p:nvSpPr>
            <p:cNvPr id="36872" name="Text Box 6"/>
            <p:cNvSpPr txBox="1">
              <a:spLocks noChangeArrowheads="1"/>
            </p:cNvSpPr>
            <p:nvPr/>
          </p:nvSpPr>
          <p:spPr bwMode="auto">
            <a:xfrm>
              <a:off x="1362" y="3671"/>
              <a:ext cx="58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rate =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2216" y="3575"/>
              <a:ext cx="7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CongWin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6874" name="Text Box 8"/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RTT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6875" name="Text Box 9"/>
            <p:cNvSpPr txBox="1">
              <a:spLocks noChangeArrowheads="1"/>
            </p:cNvSpPr>
            <p:nvPr/>
          </p:nvSpPr>
          <p:spPr bwMode="auto">
            <a:xfrm>
              <a:off x="2953" y="3695"/>
              <a:ext cx="87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Bytes/sec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6876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EEB4583-6141-475D-9FAB-AAA4BA83E89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TCP AIMD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type="body" sz="half" idx="2"/>
          </p:nvPr>
        </p:nvGraphicFramePr>
        <p:xfrm>
          <a:off x="1066800" y="2667000"/>
          <a:ext cx="6858000" cy="3113088"/>
        </p:xfrm>
        <a:graphic>
          <a:graphicData uri="http://schemas.openxmlformats.org/presentationml/2006/ole">
            <p:oleObj spid="_x0000_s65538" name="VISIO" r:id="rId3" imgW="7802640" imgH="3541320" progId="Visio.Drawing.5">
              <p:embed/>
            </p:oleObj>
          </a:graphicData>
        </a:graphic>
      </p:graphicFrame>
      <p:sp>
        <p:nvSpPr>
          <p:cNvPr id="717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1085850"/>
            <a:ext cx="3810000" cy="1447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multiplicative decrease:</a:t>
            </a:r>
            <a:r>
              <a:rPr lang="en-US" sz="2400" smtClean="0"/>
              <a:t> cut </a:t>
            </a:r>
            <a:r>
              <a:rPr lang="en-US" sz="2400" b="1" smtClean="0">
                <a:latin typeface="Courier New" pitchFamily="49" charset="0"/>
              </a:rPr>
              <a:t>CongWin</a:t>
            </a:r>
            <a:r>
              <a:rPr lang="en-US" sz="2400" smtClean="0"/>
              <a:t> in half after loss event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800600" y="1066800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additive increase:</a:t>
            </a:r>
            <a:r>
              <a:rPr lang="en-US" sz="2400"/>
              <a:t> increase  </a:t>
            </a:r>
            <a:r>
              <a:rPr lang="en-US" sz="2400" b="1">
                <a:latin typeface="Courier New" pitchFamily="49" charset="0"/>
              </a:rPr>
              <a:t>CongWin</a:t>
            </a:r>
            <a:r>
              <a:rPr lang="en-US" sz="2400"/>
              <a:t> by 1 MSS every RTT in the absence of loss events: </a:t>
            </a:r>
            <a:r>
              <a:rPr lang="en-US" sz="2400" i="1"/>
              <a:t>probing</a:t>
            </a:r>
            <a:endParaRPr lang="en-US" sz="2400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819400" y="5867400"/>
            <a:ext cx="325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</a:rPr>
              <a:t>Long-lived TCP connection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DA1E39C6-9D9F-4D83-B14B-594C352DC5B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Slow Start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648200"/>
          </a:xfrm>
        </p:spPr>
        <p:txBody>
          <a:bodyPr/>
          <a:lstStyle/>
          <a:p>
            <a:r>
              <a:rPr lang="en-US" sz="2400" smtClean="0"/>
              <a:t>When connection begins, </a:t>
            </a:r>
            <a:r>
              <a:rPr lang="en-US" sz="2400" b="1" smtClean="0">
                <a:latin typeface="Courier New" pitchFamily="49" charset="0"/>
              </a:rPr>
              <a:t>CongWin</a:t>
            </a:r>
            <a:r>
              <a:rPr lang="en-US" sz="2400" smtClean="0"/>
              <a:t> = 1 MSS</a:t>
            </a:r>
          </a:p>
          <a:p>
            <a:pPr lvl="1"/>
            <a:r>
              <a:rPr lang="en-US" sz="2000" smtClean="0"/>
              <a:t>Example: MSS = 500 bytes &amp; RTT = 200 msec</a:t>
            </a:r>
          </a:p>
          <a:p>
            <a:pPr lvl="1"/>
            <a:r>
              <a:rPr lang="en-US" sz="2000" smtClean="0"/>
              <a:t>initial rate = 20 kbps</a:t>
            </a:r>
          </a:p>
          <a:p>
            <a:r>
              <a:rPr lang="en-US" sz="2400" smtClean="0"/>
              <a:t>available bandwidth may be &gt;&gt; MSS/RTT</a:t>
            </a:r>
          </a:p>
          <a:p>
            <a:pPr lvl="1"/>
            <a:r>
              <a:rPr lang="en-US" sz="2000" smtClean="0"/>
              <a:t>desirable to quickly ramp up to respectable rate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4876800" y="16002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4419600" y="14478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When connection begins, increase rate exponentially fast until first loss event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1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8DEA426-FC44-42E2-880F-B8FEA2BE604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Slow Start (more)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When connection begins, increase rate exponentially until first loss event:</a:t>
            </a:r>
          </a:p>
          <a:p>
            <a:pPr lvl="1"/>
            <a:r>
              <a:rPr lang="en-US" sz="2000" smtClean="0"/>
              <a:t>double </a:t>
            </a:r>
            <a:r>
              <a:rPr lang="en-US" sz="2000" b="1" smtClean="0">
                <a:latin typeface="Courier New" pitchFamily="49" charset="0"/>
              </a:rPr>
              <a:t>CongWin</a:t>
            </a:r>
            <a:r>
              <a:rPr lang="en-US" sz="2000" smtClean="0"/>
              <a:t> every RTT</a:t>
            </a:r>
          </a:p>
          <a:p>
            <a:pPr lvl="1"/>
            <a:r>
              <a:rPr lang="en-US" sz="2000" smtClean="0"/>
              <a:t>done by incrementing </a:t>
            </a:r>
            <a:r>
              <a:rPr lang="en-US" sz="2000" b="1" smtClean="0">
                <a:latin typeface="Courier New" pitchFamily="49" charset="0"/>
              </a:rPr>
              <a:t>CongWin</a:t>
            </a:r>
            <a:r>
              <a:rPr lang="en-US" sz="2000" smtClean="0"/>
              <a:t> for every ACK received</a:t>
            </a:r>
          </a:p>
          <a:p>
            <a:r>
              <a:rPr lang="en-US" sz="2400" u="sng" smtClean="0">
                <a:solidFill>
                  <a:srgbClr val="FF0000"/>
                </a:solidFill>
              </a:rPr>
              <a:t>Summary:</a:t>
            </a:r>
            <a:r>
              <a:rPr lang="en-US" sz="2400" smtClean="0"/>
              <a:t> initial rate is slow but ramps up exponentially fast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53000" y="1752600"/>
            <a:ext cx="3270250" cy="4335463"/>
            <a:chOff x="3334" y="827"/>
            <a:chExt cx="2060" cy="2731"/>
          </a:xfrm>
        </p:grpSpPr>
        <p:sp>
          <p:nvSpPr>
            <p:cNvPr id="8201" name="Line 6"/>
            <p:cNvSpPr>
              <a:spLocks noChangeShapeType="1"/>
            </p:cNvSpPr>
            <p:nvPr/>
          </p:nvSpPr>
          <p:spPr bwMode="auto">
            <a:xfrm>
              <a:off x="3591" y="1227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" name="Object 7"/>
            <p:cNvGraphicFramePr>
              <a:graphicFrameLocks noChangeAspect="1"/>
            </p:cNvGraphicFramePr>
            <p:nvPr/>
          </p:nvGraphicFramePr>
          <p:xfrm>
            <a:off x="3334" y="827"/>
            <a:ext cx="306" cy="243"/>
          </p:xfrm>
          <a:graphic>
            <a:graphicData uri="http://schemas.openxmlformats.org/presentationml/2006/ole">
              <p:oleObj spid="_x0000_s66562" name="Clip" r:id="rId3" imgW="1305000" imgH="1085760" progId="MS_ClipArt_Gallery.2">
                <p:embed/>
              </p:oleObj>
            </a:graphicData>
          </a:graphic>
        </p:graphicFrame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3592" y="827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8203" name="Text Box 9"/>
            <p:cNvSpPr txBox="1">
              <a:spLocks noChangeArrowheads="1"/>
            </p:cNvSpPr>
            <p:nvPr/>
          </p:nvSpPr>
          <p:spPr bwMode="auto">
            <a:xfrm rot="408567">
              <a:off x="4225" y="1206"/>
              <a:ext cx="7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one segment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 rot="-5400000">
              <a:off x="3312" y="1356"/>
              <a:ext cx="3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RTT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8195" name="Object 11"/>
            <p:cNvGraphicFramePr>
              <a:graphicFrameLocks noChangeAspect="1"/>
            </p:cNvGraphicFramePr>
            <p:nvPr/>
          </p:nvGraphicFramePr>
          <p:xfrm>
            <a:off x="5008" y="833"/>
            <a:ext cx="306" cy="243"/>
          </p:xfrm>
          <a:graphic>
            <a:graphicData uri="http://schemas.openxmlformats.org/presentationml/2006/ole">
              <p:oleObj spid="_x0000_s66563" name="Clip" r:id="rId4" imgW="1305000" imgH="1085760" progId="MS_ClipArt_Gallery.2">
                <p:embed/>
              </p:oleObj>
            </a:graphicData>
          </a:graphic>
        </p:graphicFrame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>
              <a:off x="4552" y="839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>
              <a:off x="3588" y="1110"/>
              <a:ext cx="0" cy="24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14"/>
            <p:cNvSpPr>
              <a:spLocks noChangeShapeType="1"/>
            </p:cNvSpPr>
            <p:nvPr/>
          </p:nvSpPr>
          <p:spPr bwMode="auto">
            <a:xfrm>
              <a:off x="5172" y="1134"/>
              <a:ext cx="0" cy="24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15"/>
            <p:cNvSpPr>
              <a:spLocks noChangeShapeType="1"/>
            </p:cNvSpPr>
            <p:nvPr/>
          </p:nvSpPr>
          <p:spPr bwMode="auto">
            <a:xfrm flipH="1" flipV="1">
              <a:off x="3474" y="1218"/>
              <a:ext cx="3" cy="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16"/>
            <p:cNvSpPr>
              <a:spLocks noChangeShapeType="1"/>
            </p:cNvSpPr>
            <p:nvPr/>
          </p:nvSpPr>
          <p:spPr bwMode="auto">
            <a:xfrm>
              <a:off x="3480" y="1572"/>
              <a:ext cx="3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Line 17"/>
            <p:cNvSpPr>
              <a:spLocks noChangeShapeType="1"/>
            </p:cNvSpPr>
            <p:nvPr/>
          </p:nvSpPr>
          <p:spPr bwMode="auto">
            <a:xfrm flipV="1">
              <a:off x="3576" y="1482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979" y="3212"/>
              <a:ext cx="415" cy="231"/>
              <a:chOff x="3304" y="3530"/>
              <a:chExt cx="415" cy="231"/>
            </a:xfrm>
          </p:grpSpPr>
          <p:sp>
            <p:nvSpPr>
              <p:cNvPr id="8228" name="Rectangle 19"/>
              <p:cNvSpPr>
                <a:spLocks noChangeArrowheads="1"/>
              </p:cNvSpPr>
              <p:nvPr/>
            </p:nvSpPr>
            <p:spPr bwMode="auto">
              <a:xfrm>
                <a:off x="3342" y="3576"/>
                <a:ext cx="324" cy="1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Text Box 20"/>
              <p:cNvSpPr txBox="1">
                <a:spLocks noChangeArrowheads="1"/>
              </p:cNvSpPr>
              <p:nvPr/>
            </p:nvSpPr>
            <p:spPr bwMode="auto">
              <a:xfrm>
                <a:off x="3304" y="3530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time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  <p:sp>
          <p:nvSpPr>
            <p:cNvPr id="8212" name="Line 21"/>
            <p:cNvSpPr>
              <a:spLocks noChangeShapeType="1"/>
            </p:cNvSpPr>
            <p:nvPr/>
          </p:nvSpPr>
          <p:spPr bwMode="auto">
            <a:xfrm>
              <a:off x="3594" y="1719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2"/>
            <p:cNvSpPr>
              <a:spLocks noChangeShapeType="1"/>
            </p:cNvSpPr>
            <p:nvPr/>
          </p:nvSpPr>
          <p:spPr bwMode="auto">
            <a:xfrm>
              <a:off x="3591" y="177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3"/>
            <p:cNvSpPr>
              <a:spLocks noChangeShapeType="1"/>
            </p:cNvSpPr>
            <p:nvPr/>
          </p:nvSpPr>
          <p:spPr bwMode="auto">
            <a:xfrm flipV="1">
              <a:off x="3591" y="2103"/>
              <a:ext cx="1593" cy="2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24"/>
            <p:cNvSpPr>
              <a:spLocks noChangeShapeType="1"/>
            </p:cNvSpPr>
            <p:nvPr/>
          </p:nvSpPr>
          <p:spPr bwMode="auto">
            <a:xfrm flipV="1">
              <a:off x="3600" y="2181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Text Box 25"/>
            <p:cNvSpPr txBox="1">
              <a:spLocks noChangeArrowheads="1"/>
            </p:cNvSpPr>
            <p:nvPr/>
          </p:nvSpPr>
          <p:spPr bwMode="auto">
            <a:xfrm rot="408567">
              <a:off x="4224" y="1701"/>
              <a:ext cx="8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two segments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8217" name="Text Box 26"/>
            <p:cNvSpPr txBox="1">
              <a:spLocks noChangeArrowheads="1"/>
            </p:cNvSpPr>
            <p:nvPr/>
          </p:nvSpPr>
          <p:spPr bwMode="auto">
            <a:xfrm rot="408567">
              <a:off x="4282" y="2340"/>
              <a:ext cx="8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four segments</a:t>
              </a:r>
              <a:endParaRPr lang="en-US" sz="1000">
                <a:latin typeface="Times New Roman" pitchFamily="18" charset="0"/>
              </a:endParaRPr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588" y="2352"/>
              <a:ext cx="1587" cy="411"/>
              <a:chOff x="3954" y="2214"/>
              <a:chExt cx="1587" cy="411"/>
            </a:xfrm>
          </p:grpSpPr>
          <p:sp>
            <p:nvSpPr>
              <p:cNvPr id="8224" name="Line 28"/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Line 29"/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Line 30"/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Line 31"/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 flipV="1">
              <a:off x="3768" y="2592"/>
              <a:ext cx="1404" cy="381"/>
              <a:chOff x="3954" y="2214"/>
              <a:chExt cx="1587" cy="411"/>
            </a:xfrm>
          </p:grpSpPr>
          <p:sp>
            <p:nvSpPr>
              <p:cNvPr id="8220" name="Line 33"/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Line 34"/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Line 35"/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Line 36"/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327060DB-ABD3-451A-8187-70B2F7C0B74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Refinement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343400" cy="2438400"/>
          </a:xfrm>
        </p:spPr>
        <p:txBody>
          <a:bodyPr/>
          <a:lstStyle/>
          <a:p>
            <a:r>
              <a:rPr lang="en-US" sz="2400" smtClean="0"/>
              <a:t>After 3 dup ACKs:</a:t>
            </a:r>
          </a:p>
          <a:p>
            <a:pPr lvl="1"/>
            <a:r>
              <a:rPr lang="en-US" b="1" smtClean="0">
                <a:latin typeface="Courier New" pitchFamily="49" charset="0"/>
              </a:rPr>
              <a:t>CongWin</a:t>
            </a:r>
            <a:r>
              <a:rPr lang="en-US" smtClean="0"/>
              <a:t> is cut in half</a:t>
            </a:r>
          </a:p>
          <a:p>
            <a:pPr lvl="1"/>
            <a:r>
              <a:rPr lang="en-US" smtClean="0"/>
              <a:t>window then grows linearly</a:t>
            </a:r>
            <a:endParaRPr lang="en-US" sz="2000" smtClean="0"/>
          </a:p>
          <a:p>
            <a:r>
              <a:rPr lang="en-US" sz="2400" u="sng" smtClean="0"/>
              <a:t>But</a:t>
            </a:r>
            <a:r>
              <a:rPr lang="en-US" sz="2400" smtClean="0"/>
              <a:t> after timeout event:</a:t>
            </a:r>
          </a:p>
          <a:p>
            <a:pPr lvl="1"/>
            <a:r>
              <a:rPr lang="en-US" b="1" smtClean="0">
                <a:latin typeface="Courier New" pitchFamily="49" charset="0"/>
              </a:rPr>
              <a:t>CongWin</a:t>
            </a:r>
            <a:r>
              <a:rPr lang="en-US" smtClean="0"/>
              <a:t> instead set to 1 MSS; </a:t>
            </a:r>
          </a:p>
          <a:p>
            <a:pPr lvl="1"/>
            <a:r>
              <a:rPr lang="en-US" smtClean="0"/>
              <a:t>window then grows exponentially</a:t>
            </a:r>
          </a:p>
          <a:p>
            <a:pPr lvl="1"/>
            <a:r>
              <a:rPr lang="en-US" smtClean="0"/>
              <a:t>to a threshold, then grows linearly</a:t>
            </a:r>
            <a:endParaRPr lang="en-US" sz="2000" smtClean="0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4800600" y="1371600"/>
            <a:ext cx="3803650" cy="2540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/>
              <a:t>3 dup ACKs indicates </a:t>
            </a:r>
            <a:br>
              <a:rPr lang="en-US" sz="2400"/>
            </a:br>
            <a:r>
              <a:rPr lang="en-US" sz="2400"/>
              <a:t>network capable of </a:t>
            </a:r>
            <a:br>
              <a:rPr lang="en-US" sz="2400"/>
            </a:br>
            <a:r>
              <a:rPr lang="en-US" sz="2400"/>
              <a:t>delivering some segments</a:t>
            </a:r>
          </a:p>
          <a:p>
            <a:pPr algn="l">
              <a:buFontTx/>
              <a:buChar char="•"/>
            </a:pPr>
            <a:r>
              <a:rPr lang="en-US" sz="2400"/>
              <a:t> timeout before 3 dup </a:t>
            </a:r>
            <a:br>
              <a:rPr lang="en-US" sz="2400"/>
            </a:br>
            <a:r>
              <a:rPr lang="en-US" sz="2400"/>
              <a:t>ACKs is “more alarming”</a:t>
            </a:r>
          </a:p>
          <a:p>
            <a:pPr algn="l"/>
            <a:endParaRPr lang="en-US"/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5181600" y="1143000"/>
            <a:ext cx="14843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Philosophy: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AF06C59B-6859-46B6-A667-B0335E9DCF0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Refinement (more)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Q:</a:t>
            </a:r>
            <a:r>
              <a:rPr lang="en-US" sz="2000" smtClean="0"/>
              <a:t> When should the exponential increase switch to linear? 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A:</a:t>
            </a:r>
            <a:r>
              <a:rPr lang="en-US" sz="2000" smtClean="0"/>
              <a:t> When </a:t>
            </a:r>
            <a:r>
              <a:rPr lang="en-US" sz="2000" b="1" smtClean="0">
                <a:latin typeface="Courier New" pitchFamily="49" charset="0"/>
              </a:rPr>
              <a:t>CongWin</a:t>
            </a:r>
            <a:r>
              <a:rPr lang="en-US" sz="2000" smtClean="0"/>
              <a:t> gets to 1/2 of its value before timeout.</a:t>
            </a:r>
          </a:p>
          <a:p>
            <a:pPr>
              <a:buFont typeface="ZapfDingbats" pitchFamily="82" charset="2"/>
              <a:buNone/>
            </a:pPr>
            <a:endParaRPr lang="en-US" sz="2000" smtClean="0"/>
          </a:p>
          <a:p>
            <a:pPr>
              <a:buFont typeface="ZapfDingbats" pitchFamily="82" charset="2"/>
              <a:buNone/>
            </a:pPr>
            <a:r>
              <a:rPr lang="en-US" sz="2400" smtClean="0"/>
              <a:t> </a:t>
            </a:r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Implementation:</a:t>
            </a:r>
            <a:endParaRPr lang="en-US" sz="2400" smtClean="0"/>
          </a:p>
          <a:p>
            <a:r>
              <a:rPr lang="en-US" sz="2000" smtClean="0"/>
              <a:t>Variable Threshold </a:t>
            </a:r>
          </a:p>
          <a:p>
            <a:r>
              <a:rPr lang="en-US" sz="2000" smtClean="0"/>
              <a:t>At loss event, Threshold is set to 1/2 of CongWin just before loss event</a:t>
            </a:r>
          </a:p>
        </p:txBody>
      </p:sp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725" y="1612900"/>
            <a:ext cx="5883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3761B68C-F8B0-402F-AB1A-9AA28E31CD9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498475"/>
            <a:ext cx="7772400" cy="1143000"/>
          </a:xfrm>
        </p:spPr>
        <p:txBody>
          <a:bodyPr/>
          <a:lstStyle/>
          <a:p>
            <a:r>
              <a:rPr lang="en-US" sz="3200" smtClean="0"/>
              <a:t>Summary: TCP Congestion Control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751013"/>
            <a:ext cx="7772400" cy="46482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sz="2400" smtClean="0"/>
              <a:t>When </a:t>
            </a:r>
            <a:r>
              <a:rPr lang="en-US" sz="2400" b="1" smtClean="0">
                <a:latin typeface="Courier New" pitchFamily="49" charset="0"/>
              </a:rPr>
              <a:t>CongWin</a:t>
            </a:r>
            <a:r>
              <a:rPr lang="en-US" sz="2400" smtClean="0"/>
              <a:t> is below </a:t>
            </a:r>
            <a:r>
              <a:rPr lang="en-US" sz="2400" b="1" smtClean="0">
                <a:latin typeface="Courier New" pitchFamily="49" charset="0"/>
              </a:rPr>
              <a:t>Threshold</a:t>
            </a:r>
            <a:r>
              <a:rPr lang="en-US" sz="2400" smtClean="0"/>
              <a:t>, sender in </a:t>
            </a:r>
            <a:r>
              <a:rPr lang="en-US" sz="2400" smtClean="0">
                <a:solidFill>
                  <a:srgbClr val="FF0000"/>
                </a:solidFill>
              </a:rPr>
              <a:t>slow-start</a:t>
            </a:r>
            <a:r>
              <a:rPr lang="en-US" sz="2400" smtClean="0"/>
              <a:t> phase, window grows exponentially.</a:t>
            </a:r>
          </a:p>
          <a:p>
            <a:pPr>
              <a:spcBef>
                <a:spcPct val="70000"/>
              </a:spcBef>
            </a:pPr>
            <a:r>
              <a:rPr lang="en-US" sz="2400" smtClean="0"/>
              <a:t>When </a:t>
            </a:r>
            <a:r>
              <a:rPr lang="en-US" sz="2400" b="1" smtClean="0">
                <a:latin typeface="Courier New" pitchFamily="49" charset="0"/>
              </a:rPr>
              <a:t>CongWin</a:t>
            </a:r>
            <a:r>
              <a:rPr lang="en-US" sz="2400" smtClean="0"/>
              <a:t> is above </a:t>
            </a:r>
            <a:r>
              <a:rPr lang="en-US" sz="2400" b="1" smtClean="0">
                <a:latin typeface="Courier New" pitchFamily="49" charset="0"/>
              </a:rPr>
              <a:t>Threshold</a:t>
            </a:r>
            <a:r>
              <a:rPr lang="en-US" sz="2400" smtClean="0"/>
              <a:t>, sender is in </a:t>
            </a:r>
            <a:r>
              <a:rPr lang="en-US" sz="2400" smtClean="0">
                <a:solidFill>
                  <a:srgbClr val="FF0000"/>
                </a:solidFill>
              </a:rPr>
              <a:t>congestion-avoidance</a:t>
            </a:r>
            <a:r>
              <a:rPr lang="en-US" sz="2400" smtClean="0"/>
              <a:t> phase, window grows linearly.</a:t>
            </a:r>
          </a:p>
          <a:p>
            <a:pPr>
              <a:spcBef>
                <a:spcPct val="70000"/>
              </a:spcBef>
            </a:pPr>
            <a:r>
              <a:rPr lang="en-US" sz="2400" smtClean="0"/>
              <a:t>When a </a:t>
            </a:r>
            <a:r>
              <a:rPr lang="en-US" sz="2400" smtClean="0">
                <a:solidFill>
                  <a:srgbClr val="FF0000"/>
                </a:solidFill>
              </a:rPr>
              <a:t>triple duplicate ACK</a:t>
            </a:r>
            <a:r>
              <a:rPr lang="en-US" sz="2400" smtClean="0"/>
              <a:t> occurs, </a:t>
            </a:r>
            <a:r>
              <a:rPr lang="en-US" sz="2400" b="1" smtClean="0">
                <a:latin typeface="Courier New" pitchFamily="49" charset="0"/>
              </a:rPr>
              <a:t>Threshold</a:t>
            </a:r>
            <a:r>
              <a:rPr lang="en-US" sz="2400" smtClean="0"/>
              <a:t> set to </a:t>
            </a:r>
            <a:r>
              <a:rPr lang="en-US" sz="2400" b="1" smtClean="0">
                <a:latin typeface="Courier New" pitchFamily="49" charset="0"/>
              </a:rPr>
              <a:t>CongWin/2</a:t>
            </a:r>
            <a:r>
              <a:rPr lang="en-US" sz="2400" smtClean="0"/>
              <a:t> and </a:t>
            </a:r>
            <a:r>
              <a:rPr lang="en-US" sz="2400" b="1" smtClean="0">
                <a:latin typeface="Courier New" pitchFamily="49" charset="0"/>
              </a:rPr>
              <a:t>CongWin</a:t>
            </a:r>
            <a:r>
              <a:rPr lang="en-US" sz="2400" smtClean="0"/>
              <a:t> set to </a:t>
            </a:r>
            <a:r>
              <a:rPr lang="en-US" sz="2400" b="1" smtClean="0">
                <a:latin typeface="Courier New" pitchFamily="49" charset="0"/>
              </a:rPr>
              <a:t>Threshold</a:t>
            </a:r>
            <a:r>
              <a:rPr lang="en-US" sz="2400" smtClean="0"/>
              <a:t>.</a:t>
            </a:r>
          </a:p>
          <a:p>
            <a:pPr>
              <a:spcBef>
                <a:spcPct val="70000"/>
              </a:spcBef>
            </a:pPr>
            <a:r>
              <a:rPr lang="en-US" sz="2400" smtClean="0"/>
              <a:t>When </a:t>
            </a:r>
            <a:r>
              <a:rPr lang="en-US" sz="2400" smtClean="0">
                <a:solidFill>
                  <a:srgbClr val="FF0000"/>
                </a:solidFill>
              </a:rPr>
              <a:t>timeout</a:t>
            </a:r>
            <a:r>
              <a:rPr lang="en-US" sz="2400" smtClean="0"/>
              <a:t> occurs, </a:t>
            </a:r>
            <a:r>
              <a:rPr lang="en-US" sz="2400" b="1" smtClean="0">
                <a:latin typeface="Courier New" pitchFamily="49" charset="0"/>
              </a:rPr>
              <a:t>Threshold</a:t>
            </a:r>
            <a:r>
              <a:rPr lang="en-US" sz="2400" smtClean="0"/>
              <a:t> set to </a:t>
            </a:r>
            <a:r>
              <a:rPr lang="en-US" sz="2400" b="1" smtClean="0">
                <a:latin typeface="Courier New" pitchFamily="49" charset="0"/>
              </a:rPr>
              <a:t>CongWin/2</a:t>
            </a:r>
            <a:r>
              <a:rPr lang="en-US" sz="2400" smtClean="0"/>
              <a:t> and </a:t>
            </a:r>
            <a:r>
              <a:rPr lang="en-US" sz="2400" b="1" smtClean="0">
                <a:latin typeface="Courier New" pitchFamily="49" charset="0"/>
              </a:rPr>
              <a:t>CongWin</a:t>
            </a:r>
            <a:r>
              <a:rPr lang="en-US" sz="2400" smtClean="0"/>
              <a:t> is set to 1 MSS.</a:t>
            </a:r>
            <a:r>
              <a:rPr lang="en-US" sz="2000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03B8F69A-C43D-4121-82CC-96EF80DAE29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Fairness goal:</a:t>
            </a:r>
            <a:r>
              <a:rPr lang="en-US" sz="2400" smtClean="0"/>
              <a:t> if K TCP sessions share same bottleneck link of bandwidth R, each should have average rate of R/K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76400" y="3048000"/>
            <a:ext cx="5016500" cy="2344738"/>
            <a:chOff x="2510" y="2444"/>
            <a:chExt cx="3160" cy="1477"/>
          </a:xfrm>
        </p:grpSpPr>
        <p:sp>
          <p:nvSpPr>
            <p:cNvPr id="9225" name="Line 2"/>
            <p:cNvSpPr>
              <a:spLocks noChangeShapeType="1"/>
            </p:cNvSpPr>
            <p:nvPr/>
          </p:nvSpPr>
          <p:spPr bwMode="auto">
            <a:xfrm>
              <a:off x="4422" y="3180"/>
              <a:ext cx="1218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8" name="Object 7"/>
            <p:cNvGraphicFramePr>
              <a:graphicFrameLocks noChangeAspect="1"/>
            </p:cNvGraphicFramePr>
            <p:nvPr/>
          </p:nvGraphicFramePr>
          <p:xfrm>
            <a:off x="2846" y="3284"/>
            <a:ext cx="407" cy="336"/>
          </p:xfrm>
          <a:graphic>
            <a:graphicData uri="http://schemas.openxmlformats.org/presentationml/2006/ole">
              <p:oleObj spid="_x0000_s67586" name="Clip" r:id="rId3" imgW="1305000" imgH="1085760" progId="MS_ClipArt_Gallery.2">
                <p:embed/>
              </p:oleObj>
            </a:graphicData>
          </a:graphic>
        </p:graphicFrame>
        <p:sp>
          <p:nvSpPr>
            <p:cNvPr id="9226" name="Oval 8"/>
            <p:cNvSpPr>
              <a:spLocks noChangeArrowheads="1"/>
            </p:cNvSpPr>
            <p:nvPr/>
          </p:nvSpPr>
          <p:spPr bwMode="auto">
            <a:xfrm>
              <a:off x="3670" y="3144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9"/>
            <p:cNvSpPr>
              <a:spLocks noChangeArrowheads="1"/>
            </p:cNvSpPr>
            <p:nvPr/>
          </p:nvSpPr>
          <p:spPr bwMode="auto">
            <a:xfrm>
              <a:off x="3670" y="3101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8" name="Oval 10"/>
            <p:cNvSpPr>
              <a:spLocks noChangeArrowheads="1"/>
            </p:cNvSpPr>
            <p:nvPr/>
          </p:nvSpPr>
          <p:spPr bwMode="auto">
            <a:xfrm>
              <a:off x="3676" y="2957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894" y="2976"/>
              <a:ext cx="314" cy="75"/>
              <a:chOff x="2208" y="2184"/>
              <a:chExt cx="176" cy="69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5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8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9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5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5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6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30" name="Oval 20"/>
            <p:cNvSpPr>
              <a:spLocks noChangeArrowheads="1"/>
            </p:cNvSpPr>
            <p:nvPr/>
          </p:nvSpPr>
          <p:spPr bwMode="auto">
            <a:xfrm>
              <a:off x="4846" y="315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21"/>
            <p:cNvSpPr>
              <a:spLocks noChangeShapeType="1"/>
            </p:cNvSpPr>
            <p:nvPr/>
          </p:nvSpPr>
          <p:spPr bwMode="auto">
            <a:xfrm>
              <a:off x="4852" y="3137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22"/>
            <p:cNvSpPr>
              <a:spLocks noChangeArrowheads="1"/>
            </p:cNvSpPr>
            <p:nvPr/>
          </p:nvSpPr>
          <p:spPr bwMode="auto">
            <a:xfrm>
              <a:off x="4852" y="3113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33" name="Oval 23"/>
            <p:cNvSpPr>
              <a:spLocks noChangeArrowheads="1"/>
            </p:cNvSpPr>
            <p:nvPr/>
          </p:nvSpPr>
          <p:spPr bwMode="auto">
            <a:xfrm>
              <a:off x="4858" y="2969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9" name="Object 24"/>
            <p:cNvGraphicFramePr>
              <a:graphicFrameLocks noChangeAspect="1"/>
            </p:cNvGraphicFramePr>
            <p:nvPr/>
          </p:nvGraphicFramePr>
          <p:xfrm>
            <a:off x="2816" y="2660"/>
            <a:ext cx="407" cy="336"/>
          </p:xfrm>
          <a:graphic>
            <a:graphicData uri="http://schemas.openxmlformats.org/presentationml/2006/ole">
              <p:oleObj spid="_x0000_s67587" name="Clip" r:id="rId4" imgW="1305000" imgH="1085760" progId="MS_ClipArt_Gallery.2">
                <p:embed/>
              </p:oleObj>
            </a:graphicData>
          </a:graphic>
        </p:graphicFrame>
        <p:sp>
          <p:nvSpPr>
            <p:cNvPr id="9234" name="Rectangle 25"/>
            <p:cNvSpPr>
              <a:spLocks noChangeArrowheads="1"/>
            </p:cNvSpPr>
            <p:nvPr/>
          </p:nvSpPr>
          <p:spPr bwMode="auto">
            <a:xfrm>
              <a:off x="4647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Rectangle 26"/>
            <p:cNvSpPr>
              <a:spLocks noChangeArrowheads="1"/>
            </p:cNvSpPr>
            <p:nvPr/>
          </p:nvSpPr>
          <p:spPr bwMode="auto">
            <a:xfrm>
              <a:off x="4212" y="3099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7"/>
            <p:cNvSpPr>
              <a:spLocks noChangeArrowheads="1"/>
            </p:cNvSpPr>
            <p:nvPr/>
          </p:nvSpPr>
          <p:spPr bwMode="auto">
            <a:xfrm>
              <a:off x="4395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Text Box 28"/>
            <p:cNvSpPr txBox="1">
              <a:spLocks noChangeArrowheads="1"/>
            </p:cNvSpPr>
            <p:nvPr/>
          </p:nvSpPr>
          <p:spPr bwMode="auto">
            <a:xfrm>
              <a:off x="2798" y="2444"/>
              <a:ext cx="1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connection 1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238" name="Text Box 29"/>
            <p:cNvSpPr txBox="1">
              <a:spLocks noChangeArrowheads="1"/>
            </p:cNvSpPr>
            <p:nvPr/>
          </p:nvSpPr>
          <p:spPr bwMode="auto">
            <a:xfrm>
              <a:off x="3653" y="3344"/>
              <a:ext cx="83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bottleneck</a:t>
              </a:r>
            </a:p>
            <a:p>
              <a:r>
                <a:rPr lang="en-US" sz="1800"/>
                <a:t>router</a:t>
              </a:r>
            </a:p>
            <a:p>
              <a:r>
                <a:rPr lang="en-US" sz="1800"/>
                <a:t>capacity R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5064" y="3006"/>
              <a:ext cx="314" cy="75"/>
              <a:chOff x="2208" y="2184"/>
              <a:chExt cx="176" cy="69"/>
            </a:xfrm>
          </p:grpSpPr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4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0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1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4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7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8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40" name="Text Box 39"/>
            <p:cNvSpPr txBox="1">
              <a:spLocks noChangeArrowheads="1"/>
            </p:cNvSpPr>
            <p:nvPr/>
          </p:nvSpPr>
          <p:spPr bwMode="auto">
            <a:xfrm>
              <a:off x="2510" y="3422"/>
              <a:ext cx="9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</a:t>
              </a:r>
            </a:p>
            <a:p>
              <a:pPr algn="l"/>
              <a:r>
                <a:rPr lang="en-US" sz="1800"/>
                <a:t>connection 2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241" name="Freeform 40"/>
            <p:cNvSpPr>
              <a:spLocks/>
            </p:cNvSpPr>
            <p:nvPr/>
          </p:nvSpPr>
          <p:spPr bwMode="auto">
            <a:xfrm>
              <a:off x="3258" y="2730"/>
              <a:ext cx="2412" cy="453"/>
            </a:xfrm>
            <a:custGeom>
              <a:avLst/>
              <a:gdLst>
                <a:gd name="T0" fmla="*/ 0 w 2412"/>
                <a:gd name="T1" fmla="*/ 0 h 453"/>
                <a:gd name="T2" fmla="*/ 558 w 2412"/>
                <a:gd name="T3" fmla="*/ 390 h 453"/>
                <a:gd name="T4" fmla="*/ 2412 w 2412"/>
                <a:gd name="T5" fmla="*/ 432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0"/>
                  </a:moveTo>
                  <a:cubicBezTo>
                    <a:pt x="93" y="65"/>
                    <a:pt x="156" y="318"/>
                    <a:pt x="558" y="390"/>
                  </a:cubicBezTo>
                  <a:cubicBezTo>
                    <a:pt x="959" y="453"/>
                    <a:pt x="2026" y="423"/>
                    <a:pt x="2412" y="432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Rectangle 41"/>
            <p:cNvSpPr>
              <a:spLocks noChangeArrowheads="1"/>
            </p:cNvSpPr>
            <p:nvPr/>
          </p:nvSpPr>
          <p:spPr bwMode="auto">
            <a:xfrm>
              <a:off x="4314" y="3099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Freeform 42"/>
            <p:cNvSpPr>
              <a:spLocks/>
            </p:cNvSpPr>
            <p:nvPr/>
          </p:nvSpPr>
          <p:spPr bwMode="auto">
            <a:xfrm>
              <a:off x="3222" y="3193"/>
              <a:ext cx="2412" cy="453"/>
            </a:xfrm>
            <a:custGeom>
              <a:avLst/>
              <a:gdLst>
                <a:gd name="T0" fmla="*/ 0 w 2412"/>
                <a:gd name="T1" fmla="*/ 453 h 453"/>
                <a:gd name="T2" fmla="*/ 558 w 2412"/>
                <a:gd name="T3" fmla="*/ 63 h 453"/>
                <a:gd name="T4" fmla="*/ 2412 w 2412"/>
                <a:gd name="T5" fmla="*/ 29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453"/>
                  </a:moveTo>
                  <a:cubicBezTo>
                    <a:pt x="93" y="388"/>
                    <a:pt x="156" y="134"/>
                    <a:pt x="558" y="63"/>
                  </a:cubicBezTo>
                  <a:cubicBezTo>
                    <a:pt x="959" y="0"/>
                    <a:pt x="2026" y="36"/>
                    <a:pt x="2412" y="2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TCP Fairness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D9EA81E-EE27-4FDD-AC71-81CF0673BCF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TCP fair?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Two competing sessions:</a:t>
            </a:r>
          </a:p>
          <a:p>
            <a:r>
              <a:rPr lang="en-US" sz="2000" smtClean="0"/>
              <a:t>Additive increase gives slope of 1, as throughout increases</a:t>
            </a:r>
          </a:p>
          <a:p>
            <a:r>
              <a:rPr lang="en-US" sz="2000" smtClean="0"/>
              <a:t>multiplicative decrease decreases throughput </a:t>
            </a:r>
          </a:p>
        </p:txBody>
      </p:sp>
      <p:sp>
        <p:nvSpPr>
          <p:cNvPr id="41990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1996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equal bandwidth share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Connection 1 throughput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Connection 2 throughput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congestion avoidance: additive increase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603750" y="4437063"/>
            <a:ext cx="3665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loss: decrease window by factor of 2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congestion avoidance: additive increase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203700" y="3989388"/>
            <a:ext cx="3665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loss: decrease window by factor of 2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E53E657-B89F-4CDB-9779-7FAAD3D8B83C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Fairness (more)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Fairness and UDP</a:t>
            </a:r>
            <a:endParaRPr lang="en-US" sz="2400" smtClean="0"/>
          </a:p>
          <a:p>
            <a:r>
              <a:rPr lang="en-US" sz="2400" smtClean="0"/>
              <a:t>Multimedia apps often do not use TCP</a:t>
            </a:r>
          </a:p>
          <a:p>
            <a:pPr lvl="1"/>
            <a:r>
              <a:rPr lang="en-US" sz="2000" smtClean="0"/>
              <a:t>do not want rate throttled by congestion control</a:t>
            </a:r>
          </a:p>
          <a:p>
            <a:r>
              <a:rPr lang="en-US" sz="2400" smtClean="0"/>
              <a:t>Instead use UDP:</a:t>
            </a:r>
          </a:p>
          <a:p>
            <a:pPr lvl="1"/>
            <a:r>
              <a:rPr lang="en-US" sz="2000" smtClean="0"/>
              <a:t>pump audio/video at constant rate, tolerate packet loss</a:t>
            </a:r>
          </a:p>
          <a:p>
            <a:r>
              <a:rPr lang="en-US" sz="2400" smtClean="0"/>
              <a:t>Research area: TCP friendly</a:t>
            </a:r>
          </a:p>
          <a:p>
            <a:endParaRPr lang="en-US" sz="2400" smtClean="0"/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343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Fairness and parallel TCP connections</a:t>
            </a:r>
            <a:endParaRPr lang="en-US" sz="2400" smtClean="0"/>
          </a:p>
          <a:p>
            <a:r>
              <a:rPr lang="en-US" sz="2400" smtClean="0"/>
              <a:t>nothing prevents app from opening parallel cnctions between 2 hosts.</a:t>
            </a:r>
          </a:p>
          <a:p>
            <a:r>
              <a:rPr lang="en-US" sz="2400" smtClean="0"/>
              <a:t>Web browsers do this </a:t>
            </a:r>
          </a:p>
          <a:p>
            <a:r>
              <a:rPr lang="en-US" sz="2400" smtClean="0"/>
              <a:t>Example: link of rate R supporting 9 cnctions; </a:t>
            </a:r>
          </a:p>
          <a:p>
            <a:pPr lvl="1"/>
            <a:r>
              <a:rPr lang="en-US" sz="2000" smtClean="0"/>
              <a:t>new app asks for 1 TCP, gets rate R/10</a:t>
            </a:r>
          </a:p>
          <a:p>
            <a:pPr lvl="1"/>
            <a:r>
              <a:rPr lang="en-US" sz="2000" smtClean="0"/>
              <a:t>new app asks for 11 TCPs, gets R/2 !</a:t>
            </a:r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285BEB12-82DD-4BAF-B1F2-6793B9A8C236}" type="slidenum">
              <a:rPr lang="en-US"/>
              <a:pPr/>
              <a:t>5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Multiplexing/demultiplexing</a:t>
            </a:r>
          </a:p>
        </p:txBody>
      </p:sp>
      <p:grpSp>
        <p:nvGrpSpPr>
          <p:cNvPr id="9221" name="Group 70"/>
          <p:cNvGrpSpPr>
            <a:grpSpLocks/>
          </p:cNvGrpSpPr>
          <p:nvPr/>
        </p:nvGrpSpPr>
        <p:grpSpPr bwMode="auto">
          <a:xfrm>
            <a:off x="685800" y="3429000"/>
            <a:ext cx="7931150" cy="2935288"/>
            <a:chOff x="355" y="2243"/>
            <a:chExt cx="4996" cy="1849"/>
          </a:xfrm>
        </p:grpSpPr>
        <p:grpSp>
          <p:nvGrpSpPr>
            <p:cNvPr id="9237" name="Group 22"/>
            <p:cNvGrpSpPr>
              <a:grpSpLocks/>
            </p:cNvGrpSpPr>
            <p:nvPr/>
          </p:nvGrpSpPr>
          <p:grpSpPr bwMode="auto">
            <a:xfrm>
              <a:off x="355" y="2293"/>
              <a:ext cx="1261" cy="1500"/>
              <a:chOff x="608" y="2454"/>
              <a:chExt cx="1261" cy="1500"/>
            </a:xfrm>
          </p:grpSpPr>
          <p:sp>
            <p:nvSpPr>
              <p:cNvPr id="9274" name="Rectangle 11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/>
                  <a:t>application</a:t>
                </a:r>
              </a:p>
            </p:txBody>
          </p:sp>
          <p:sp>
            <p:nvSpPr>
              <p:cNvPr id="9275" name="Rectangle 12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/>
                  <a:t>transport</a:t>
                </a:r>
              </a:p>
            </p:txBody>
          </p:sp>
          <p:sp>
            <p:nvSpPr>
              <p:cNvPr id="9276" name="Rectangle 13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/>
                  <a:t>network</a:t>
                </a:r>
              </a:p>
            </p:txBody>
          </p:sp>
          <p:sp>
            <p:nvSpPr>
              <p:cNvPr id="9277" name="Rectangle 14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/>
                  <a:t>link</a:t>
                </a:r>
              </a:p>
            </p:txBody>
          </p:sp>
          <p:sp>
            <p:nvSpPr>
              <p:cNvPr id="9278" name="Rectangle 15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/>
                  <a:t>physical</a:t>
                </a:r>
              </a:p>
            </p:txBody>
          </p:sp>
        </p:grpSp>
        <p:grpSp>
          <p:nvGrpSpPr>
            <p:cNvPr id="9238" name="Group 21"/>
            <p:cNvGrpSpPr>
              <a:grpSpLocks/>
            </p:cNvGrpSpPr>
            <p:nvPr/>
          </p:nvGrpSpPr>
          <p:grpSpPr bwMode="auto">
            <a:xfrm>
              <a:off x="2014" y="2318"/>
              <a:ext cx="377" cy="315"/>
              <a:chOff x="2614" y="2862"/>
              <a:chExt cx="377" cy="315"/>
            </a:xfrm>
          </p:grpSpPr>
          <p:sp>
            <p:nvSpPr>
              <p:cNvPr id="9272" name="Rectangle 18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Oval 19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grpSp>
          <p:nvGrpSpPr>
            <p:cNvPr id="9239" name="Group 23"/>
            <p:cNvGrpSpPr>
              <a:grpSpLocks/>
            </p:cNvGrpSpPr>
            <p:nvPr/>
          </p:nvGrpSpPr>
          <p:grpSpPr bwMode="auto">
            <a:xfrm>
              <a:off x="4090" y="2243"/>
              <a:ext cx="1261" cy="1500"/>
              <a:chOff x="608" y="2454"/>
              <a:chExt cx="1261" cy="1500"/>
            </a:xfrm>
          </p:grpSpPr>
          <p:sp>
            <p:nvSpPr>
              <p:cNvPr id="9267" name="Rectangle 24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/>
                  <a:t>application</a:t>
                </a:r>
              </a:p>
            </p:txBody>
          </p:sp>
          <p:sp>
            <p:nvSpPr>
              <p:cNvPr id="9268" name="Rectangle 25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/>
                  <a:t>transport</a:t>
                </a:r>
              </a:p>
            </p:txBody>
          </p:sp>
          <p:sp>
            <p:nvSpPr>
              <p:cNvPr id="9269" name="Rectangle 26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/>
                  <a:t>network</a:t>
                </a:r>
              </a:p>
            </p:txBody>
          </p:sp>
          <p:sp>
            <p:nvSpPr>
              <p:cNvPr id="9270" name="Rectangle 27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/>
                  <a:t>link</a:t>
                </a:r>
              </a:p>
            </p:txBody>
          </p:sp>
          <p:sp>
            <p:nvSpPr>
              <p:cNvPr id="9271" name="Rectangle 28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/>
                  <a:t>physical</a:t>
                </a:r>
              </a:p>
            </p:txBody>
          </p:sp>
        </p:grpSp>
        <p:grpSp>
          <p:nvGrpSpPr>
            <p:cNvPr id="9240" name="Group 29"/>
            <p:cNvGrpSpPr>
              <a:grpSpLocks/>
            </p:cNvGrpSpPr>
            <p:nvPr/>
          </p:nvGrpSpPr>
          <p:grpSpPr bwMode="auto">
            <a:xfrm>
              <a:off x="1994" y="2293"/>
              <a:ext cx="1723" cy="1500"/>
              <a:chOff x="608" y="2454"/>
              <a:chExt cx="1261" cy="1500"/>
            </a:xfrm>
          </p:grpSpPr>
          <p:sp>
            <p:nvSpPr>
              <p:cNvPr id="9262" name="Rectangle 30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application</a:t>
                </a:r>
              </a:p>
            </p:txBody>
          </p:sp>
          <p:sp>
            <p:nvSpPr>
              <p:cNvPr id="9263" name="Rectangle 31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transport</a:t>
                </a:r>
              </a:p>
            </p:txBody>
          </p:sp>
          <p:sp>
            <p:nvSpPr>
              <p:cNvPr id="9264" name="Rectangle 32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network</a:t>
                </a:r>
              </a:p>
            </p:txBody>
          </p:sp>
          <p:sp>
            <p:nvSpPr>
              <p:cNvPr id="9265" name="Rectangle 33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link</a:t>
                </a:r>
              </a:p>
            </p:txBody>
          </p:sp>
          <p:sp>
            <p:nvSpPr>
              <p:cNvPr id="9266" name="Rectangle 34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physical</a:t>
                </a:r>
              </a:p>
            </p:txBody>
          </p:sp>
        </p:grpSp>
        <p:grpSp>
          <p:nvGrpSpPr>
            <p:cNvPr id="9241" name="Group 35"/>
            <p:cNvGrpSpPr>
              <a:grpSpLocks/>
            </p:cNvGrpSpPr>
            <p:nvPr/>
          </p:nvGrpSpPr>
          <p:grpSpPr bwMode="auto">
            <a:xfrm>
              <a:off x="3271" y="2322"/>
              <a:ext cx="377" cy="315"/>
              <a:chOff x="2614" y="2862"/>
              <a:chExt cx="377" cy="315"/>
            </a:xfrm>
          </p:grpSpPr>
          <p:sp>
            <p:nvSpPr>
              <p:cNvPr id="9260" name="Rectangle 36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Oval 37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P2</a:t>
                </a:r>
              </a:p>
            </p:txBody>
          </p:sp>
        </p:grpSp>
        <p:grpSp>
          <p:nvGrpSpPr>
            <p:cNvPr id="9242" name="Group 38"/>
            <p:cNvGrpSpPr>
              <a:grpSpLocks/>
            </p:cNvGrpSpPr>
            <p:nvPr/>
          </p:nvGrpSpPr>
          <p:grpSpPr bwMode="auto">
            <a:xfrm>
              <a:off x="1148" y="2337"/>
              <a:ext cx="377" cy="315"/>
              <a:chOff x="2614" y="2862"/>
              <a:chExt cx="377" cy="315"/>
            </a:xfrm>
          </p:grpSpPr>
          <p:sp>
            <p:nvSpPr>
              <p:cNvPr id="9258" name="Rectangle 3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Oval 4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P3</a:t>
                </a:r>
              </a:p>
            </p:txBody>
          </p:sp>
        </p:grpSp>
        <p:grpSp>
          <p:nvGrpSpPr>
            <p:cNvPr id="9243" name="Group 41"/>
            <p:cNvGrpSpPr>
              <a:grpSpLocks/>
            </p:cNvGrpSpPr>
            <p:nvPr/>
          </p:nvGrpSpPr>
          <p:grpSpPr bwMode="auto">
            <a:xfrm>
              <a:off x="4155" y="2283"/>
              <a:ext cx="377" cy="315"/>
              <a:chOff x="2614" y="2862"/>
              <a:chExt cx="377" cy="315"/>
            </a:xfrm>
          </p:grpSpPr>
          <p:sp>
            <p:nvSpPr>
              <p:cNvPr id="9256" name="Rectangle 4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Oval 4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P4</a:t>
                </a:r>
              </a:p>
            </p:txBody>
          </p:sp>
        </p:grpSp>
        <p:grpSp>
          <p:nvGrpSpPr>
            <p:cNvPr id="9244" name="Group 44"/>
            <p:cNvGrpSpPr>
              <a:grpSpLocks/>
            </p:cNvGrpSpPr>
            <p:nvPr/>
          </p:nvGrpSpPr>
          <p:grpSpPr bwMode="auto">
            <a:xfrm>
              <a:off x="2053" y="2341"/>
              <a:ext cx="377" cy="315"/>
              <a:chOff x="2614" y="2862"/>
              <a:chExt cx="377" cy="315"/>
            </a:xfrm>
          </p:grpSpPr>
          <p:sp>
            <p:nvSpPr>
              <p:cNvPr id="9254" name="Rectangle 45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Oval 46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sp>
          <p:nvSpPr>
            <p:cNvPr id="9245" name="Text Box 47"/>
            <p:cNvSpPr txBox="1">
              <a:spLocks noChangeArrowheads="1"/>
            </p:cNvSpPr>
            <p:nvPr/>
          </p:nvSpPr>
          <p:spPr bwMode="auto">
            <a:xfrm>
              <a:off x="672" y="3842"/>
              <a:ext cx="5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host 1</a:t>
              </a:r>
              <a:endParaRPr lang="en-US"/>
            </a:p>
          </p:txBody>
        </p:sp>
        <p:sp>
          <p:nvSpPr>
            <p:cNvPr id="9246" name="Text Box 48"/>
            <p:cNvSpPr txBox="1">
              <a:spLocks noChangeArrowheads="1"/>
            </p:cNvSpPr>
            <p:nvPr/>
          </p:nvSpPr>
          <p:spPr bwMode="auto">
            <a:xfrm>
              <a:off x="2566" y="383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host 2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247" name="Text Box 49"/>
            <p:cNvSpPr txBox="1">
              <a:spLocks noChangeArrowheads="1"/>
            </p:cNvSpPr>
            <p:nvPr/>
          </p:nvSpPr>
          <p:spPr bwMode="auto">
            <a:xfrm>
              <a:off x="4474" y="3757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host 3</a:t>
              </a:r>
            </a:p>
          </p:txBody>
        </p:sp>
        <p:sp>
          <p:nvSpPr>
            <p:cNvPr id="9248" name="Line 57"/>
            <p:cNvSpPr>
              <a:spLocks noChangeShapeType="1"/>
            </p:cNvSpPr>
            <p:nvPr/>
          </p:nvSpPr>
          <p:spPr bwMode="auto">
            <a:xfrm>
              <a:off x="1344" y="2592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Line 58"/>
            <p:cNvSpPr>
              <a:spLocks noChangeShapeType="1"/>
            </p:cNvSpPr>
            <p:nvPr/>
          </p:nvSpPr>
          <p:spPr bwMode="auto">
            <a:xfrm flipV="1">
              <a:off x="2208" y="2544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Line 59"/>
            <p:cNvSpPr>
              <a:spLocks noChangeShapeType="1"/>
            </p:cNvSpPr>
            <p:nvPr/>
          </p:nvSpPr>
          <p:spPr bwMode="auto">
            <a:xfrm>
              <a:off x="1344" y="3648"/>
              <a:ext cx="8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Line 60"/>
            <p:cNvSpPr>
              <a:spLocks noChangeShapeType="1"/>
            </p:cNvSpPr>
            <p:nvPr/>
          </p:nvSpPr>
          <p:spPr bwMode="auto">
            <a:xfrm>
              <a:off x="4320" y="2496"/>
              <a:ext cx="0" cy="1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Line 61"/>
            <p:cNvSpPr>
              <a:spLocks noChangeShapeType="1"/>
            </p:cNvSpPr>
            <p:nvPr/>
          </p:nvSpPr>
          <p:spPr bwMode="auto">
            <a:xfrm flipV="1">
              <a:off x="3456" y="2544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Line 62"/>
            <p:cNvSpPr>
              <a:spLocks noChangeShapeType="1"/>
            </p:cNvSpPr>
            <p:nvPr/>
          </p:nvSpPr>
          <p:spPr bwMode="auto">
            <a:xfrm>
              <a:off x="3456" y="3648"/>
              <a:ext cx="8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2" name="Rectangle 64"/>
          <p:cNvSpPr>
            <a:spLocks noChangeArrowheads="1"/>
          </p:cNvSpPr>
          <p:nvPr/>
        </p:nvSpPr>
        <p:spPr bwMode="auto">
          <a:xfrm>
            <a:off x="457200" y="2895600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65"/>
          <p:cNvSpPr>
            <a:spLocks noChangeArrowheads="1"/>
          </p:cNvSpPr>
          <p:nvPr/>
        </p:nvSpPr>
        <p:spPr bwMode="auto">
          <a:xfrm>
            <a:off x="2590800" y="28194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67"/>
          <p:cNvSpPr txBox="1">
            <a:spLocks noChangeArrowheads="1"/>
          </p:cNvSpPr>
          <p:nvPr/>
        </p:nvSpPr>
        <p:spPr bwMode="auto">
          <a:xfrm>
            <a:off x="3276600" y="2819400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process</a:t>
            </a:r>
          </a:p>
        </p:txBody>
      </p:sp>
      <p:sp>
        <p:nvSpPr>
          <p:cNvPr id="9225" name="Text Box 68"/>
          <p:cNvSpPr txBox="1">
            <a:spLocks noChangeArrowheads="1"/>
          </p:cNvSpPr>
          <p:nvPr/>
        </p:nvSpPr>
        <p:spPr bwMode="auto">
          <a:xfrm>
            <a:off x="1143000" y="281940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socket</a:t>
            </a:r>
          </a:p>
        </p:txBody>
      </p:sp>
      <p:sp>
        <p:nvSpPr>
          <p:cNvPr id="9226" name="Text Box 72"/>
          <p:cNvSpPr txBox="1">
            <a:spLocks noChangeArrowheads="1"/>
          </p:cNvSpPr>
          <p:nvPr/>
        </p:nvSpPr>
        <p:spPr bwMode="auto">
          <a:xfrm>
            <a:off x="444500" y="1589088"/>
            <a:ext cx="17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9227" name="Text Box 75"/>
          <p:cNvSpPr txBox="1">
            <a:spLocks noChangeArrowheads="1"/>
          </p:cNvSpPr>
          <p:nvPr/>
        </p:nvSpPr>
        <p:spPr bwMode="auto">
          <a:xfrm>
            <a:off x="468313" y="1366838"/>
            <a:ext cx="17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9228" name="Rectangle 76"/>
          <p:cNvSpPr>
            <a:spLocks noChangeArrowheads="1"/>
          </p:cNvSpPr>
          <p:nvPr/>
        </p:nvSpPr>
        <p:spPr bwMode="auto">
          <a:xfrm>
            <a:off x="444500" y="1524000"/>
            <a:ext cx="3808413" cy="1066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/>
              <a:t>delivering received segments</a:t>
            </a:r>
          </a:p>
          <a:p>
            <a:pPr algn="l"/>
            <a:r>
              <a:rPr lang="en-US" sz="2000"/>
              <a:t>to correct socket</a:t>
            </a:r>
          </a:p>
        </p:txBody>
      </p:sp>
      <p:grpSp>
        <p:nvGrpSpPr>
          <p:cNvPr id="9229" name="Group 77"/>
          <p:cNvGrpSpPr>
            <a:grpSpLocks/>
          </p:cNvGrpSpPr>
          <p:nvPr/>
        </p:nvGrpSpPr>
        <p:grpSpPr bwMode="auto">
          <a:xfrm>
            <a:off x="533400" y="1295400"/>
            <a:ext cx="3382963" cy="396875"/>
            <a:chOff x="1080" y="3713"/>
            <a:chExt cx="1712" cy="250"/>
          </a:xfrm>
        </p:grpSpPr>
        <p:sp>
          <p:nvSpPr>
            <p:cNvPr id="9235" name="Rectangle 78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Text Box 79"/>
            <p:cNvSpPr txBox="1">
              <a:spLocks noChangeArrowheads="1"/>
            </p:cNvSpPr>
            <p:nvPr/>
          </p:nvSpPr>
          <p:spPr bwMode="auto">
            <a:xfrm>
              <a:off x="1080" y="3713"/>
              <a:ext cx="171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</a:rPr>
                <a:t>Demultiplexing at rcv host:</a:t>
              </a:r>
            </a:p>
          </p:txBody>
        </p:sp>
      </p:grpSp>
      <p:sp>
        <p:nvSpPr>
          <p:cNvPr id="9230" name="Text Box 82"/>
          <p:cNvSpPr txBox="1">
            <a:spLocks noChangeArrowheads="1"/>
          </p:cNvSpPr>
          <p:nvPr/>
        </p:nvSpPr>
        <p:spPr bwMode="auto">
          <a:xfrm>
            <a:off x="5130800" y="1571625"/>
            <a:ext cx="3719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gathering data from multiple</a:t>
            </a:r>
          </a:p>
          <a:p>
            <a:pPr algn="l"/>
            <a:r>
              <a:rPr lang="en-US" sz="2000"/>
              <a:t>sockets, enveloping data with </a:t>
            </a:r>
          </a:p>
          <a:p>
            <a:pPr algn="l"/>
            <a:r>
              <a:rPr lang="en-US" sz="2000"/>
              <a:t>header (later used for </a:t>
            </a:r>
          </a:p>
          <a:p>
            <a:pPr algn="l"/>
            <a:r>
              <a:rPr lang="en-US" sz="2000"/>
              <a:t>demultiplexing)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31" name="Rectangle 83"/>
          <p:cNvSpPr>
            <a:spLocks noChangeArrowheads="1"/>
          </p:cNvSpPr>
          <p:nvPr/>
        </p:nvSpPr>
        <p:spPr bwMode="auto">
          <a:xfrm>
            <a:off x="5105400" y="1506538"/>
            <a:ext cx="3609975" cy="1419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2" name="Group 84"/>
          <p:cNvGrpSpPr>
            <a:grpSpLocks/>
          </p:cNvGrpSpPr>
          <p:nvPr/>
        </p:nvGrpSpPr>
        <p:grpSpPr bwMode="auto">
          <a:xfrm>
            <a:off x="5257800" y="1219200"/>
            <a:ext cx="3257550" cy="396875"/>
            <a:chOff x="913" y="3713"/>
            <a:chExt cx="2052" cy="250"/>
          </a:xfrm>
        </p:grpSpPr>
        <p:sp>
          <p:nvSpPr>
            <p:cNvPr id="9233" name="Rectangle 85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Text Box 86"/>
            <p:cNvSpPr txBox="1">
              <a:spLocks noChangeArrowheads="1"/>
            </p:cNvSpPr>
            <p:nvPr/>
          </p:nvSpPr>
          <p:spPr bwMode="auto">
            <a:xfrm>
              <a:off x="913" y="3713"/>
              <a:ext cx="205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</a:rPr>
                <a:t>Multiplexing at send host: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B4F0A728-B4AD-43F6-BE0E-F0D54E53C0D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Delay modeling</a:t>
            </a:r>
            <a:endParaRPr 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481138"/>
            <a:ext cx="42608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Q: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How long does it take to receive an object from a Web server after sending a request? 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Ignoring congestion, delay is influenced by:</a:t>
            </a:r>
            <a:endParaRPr lang="en-US" sz="2400" smtClean="0"/>
          </a:p>
          <a:p>
            <a:r>
              <a:rPr lang="en-US" sz="2000" smtClean="0"/>
              <a:t>TCP connection establishment</a:t>
            </a:r>
          </a:p>
          <a:p>
            <a:r>
              <a:rPr lang="en-US" sz="2000" smtClean="0"/>
              <a:t>data transmission delay</a:t>
            </a:r>
          </a:p>
          <a:p>
            <a:r>
              <a:rPr lang="en-US" sz="2000" smtClean="0"/>
              <a:t>slow start</a:t>
            </a:r>
            <a:endParaRPr lang="en-US" sz="2400" smtClean="0"/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19200"/>
            <a:ext cx="3810000" cy="3657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Notation, assumptions:</a:t>
            </a:r>
          </a:p>
          <a:p>
            <a:r>
              <a:rPr lang="en-US" sz="2000" smtClean="0"/>
              <a:t>Assume one link between client and server of rate R</a:t>
            </a:r>
          </a:p>
          <a:p>
            <a:r>
              <a:rPr lang="en-US" sz="2000" smtClean="0"/>
              <a:t>S: MSS (bits)</a:t>
            </a:r>
          </a:p>
          <a:p>
            <a:r>
              <a:rPr lang="en-US" sz="2000" smtClean="0"/>
              <a:t>O: object size (bits)</a:t>
            </a:r>
          </a:p>
          <a:p>
            <a:r>
              <a:rPr lang="en-US" sz="2000" smtClean="0"/>
              <a:t>no retransmissions (no loss, no corruption)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Window size:</a:t>
            </a:r>
            <a:endParaRPr lang="en-US" sz="2000" smtClean="0">
              <a:solidFill>
                <a:srgbClr val="FF0000"/>
              </a:solidFill>
            </a:endParaRPr>
          </a:p>
          <a:p>
            <a:r>
              <a:rPr lang="en-US" sz="2000" smtClean="0"/>
              <a:t>First assume: fixed congestion window, W segments</a:t>
            </a:r>
          </a:p>
          <a:p>
            <a:r>
              <a:rPr lang="en-US" sz="2000" smtClean="0"/>
              <a:t> Then dynamic window, modeling slow start</a:t>
            </a:r>
          </a:p>
          <a:p>
            <a:endParaRPr lang="en-US" sz="20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3459889-D02B-4F5F-B733-00CEF7626BB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smtClean="0"/>
              <a:t>Fixed congestion window (1)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2133600"/>
            <a:ext cx="365760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First case:</a:t>
            </a:r>
            <a:endParaRPr lang="en-US" sz="2400" smtClean="0"/>
          </a:p>
          <a:p>
            <a:pPr>
              <a:buFont typeface="ZapfDingbats" pitchFamily="82" charset="2"/>
              <a:buNone/>
            </a:pPr>
            <a:r>
              <a:rPr lang="en-US" sz="2000" smtClean="0"/>
              <a:t>WS/R &gt; RTT + S/R: ACK for first segment in window returns before window’s worth of data sent</a:t>
            </a:r>
          </a:p>
          <a:p>
            <a:endParaRPr lang="en-US" sz="2000" smtClean="0"/>
          </a:p>
        </p:txBody>
      </p:sp>
      <p:pic>
        <p:nvPicPr>
          <p:cNvPr id="45062" name="Picture 5" descr="fig1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579563"/>
            <a:ext cx="5029200" cy="4376737"/>
          </a:xfrm>
        </p:spPr>
      </p:pic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2971800" cy="4095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delay = 2RTT + O/R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A91AD2A-55FE-4902-BC88-413145D8888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smtClean="0"/>
              <a:t>Fixed congestion window (2)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358140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Second case:</a:t>
            </a:r>
            <a:endParaRPr lang="en-US" sz="2400" smtClean="0"/>
          </a:p>
          <a:p>
            <a:r>
              <a:rPr lang="en-US" sz="2000" smtClean="0"/>
              <a:t>WS/R &lt; RTT + S/R: wait for ACK after sending window’s worth of data sent</a:t>
            </a:r>
          </a:p>
        </p:txBody>
      </p:sp>
      <p:pic>
        <p:nvPicPr>
          <p:cNvPr id="46086" name="Picture 6" descr="figure2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447800"/>
            <a:ext cx="5257800" cy="3784600"/>
          </a:xfrm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1000" y="3810000"/>
            <a:ext cx="3386138" cy="7143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delay = 2RTT + O/R</a:t>
            </a:r>
          </a:p>
          <a:p>
            <a:r>
              <a:rPr lang="en-US" sz="2000">
                <a:solidFill>
                  <a:schemeClr val="accent2"/>
                </a:solidFill>
              </a:rPr>
              <a:t>+ (K-1)[S/R + RTT - WS/R]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533400" y="5684838"/>
            <a:ext cx="8142288" cy="6461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K = the number of windows that cover the object. For this fig, K=2</a:t>
            </a:r>
          </a:p>
          <a:p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8A83225-BD79-4018-A19C-EF11771E914E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0"/>
            <a:ext cx="7772400" cy="804863"/>
          </a:xfrm>
        </p:spPr>
        <p:txBody>
          <a:bodyPr/>
          <a:lstStyle/>
          <a:p>
            <a:r>
              <a:rPr lang="en-US" sz="2800" smtClean="0"/>
              <a:t>TCP Delay Modeling: Slow Start (1)</a:t>
            </a:r>
            <a:endParaRPr lang="en-US" smtClean="0"/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881063"/>
            <a:ext cx="7772400" cy="51990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Now suppose window grows according to slow start</a:t>
            </a:r>
            <a:r>
              <a:rPr lang="en-US" sz="2000" smtClean="0"/>
              <a:t> </a:t>
            </a:r>
            <a:br>
              <a:rPr lang="en-US" sz="2000" smtClean="0"/>
            </a:br>
            <a:endParaRPr lang="en-US" sz="2000" smtClean="0"/>
          </a:p>
          <a:p>
            <a:pPr>
              <a:buFont typeface="ZapfDingbats" pitchFamily="82" charset="2"/>
              <a:buNone/>
            </a:pPr>
            <a:r>
              <a:rPr lang="en-US" sz="2000" smtClean="0"/>
              <a:t>Will show that the delay for one object is:</a:t>
            </a:r>
            <a:r>
              <a:rPr lang="en-US" sz="1600" smtClean="0"/>
              <a:t> </a:t>
            </a:r>
            <a:endParaRPr lang="en-US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219200" y="2057400"/>
          <a:ext cx="5375275" cy="768350"/>
        </p:xfrm>
        <a:graphic>
          <a:graphicData uri="http://schemas.openxmlformats.org/presentationml/2006/ole">
            <p:oleObj spid="_x0000_s68610" name="Equation" r:id="rId3" imgW="3009600" imgH="431640" progId="Equation.3">
              <p:embed/>
            </p:oleObj>
          </a:graphicData>
        </a:graphic>
      </p:graphicFrame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762000" y="2971800"/>
            <a:ext cx="629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where </a:t>
            </a:r>
            <a:r>
              <a:rPr lang="en-US" sz="2000" i="1"/>
              <a:t>P</a:t>
            </a:r>
            <a:r>
              <a:rPr lang="en-US" sz="2000"/>
              <a:t> is the number of times TCP idles at server: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771525" y="5002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2133600" y="3581400"/>
          <a:ext cx="1970088" cy="377825"/>
        </p:xfrm>
        <a:graphic>
          <a:graphicData uri="http://schemas.openxmlformats.org/presentationml/2006/ole">
            <p:oleObj spid="_x0000_s68611" name="Equation" r:id="rId4" imgW="1143000" imgH="203040" progId="Equation.3">
              <p:embed/>
            </p:oleObj>
          </a:graphicData>
        </a:graphic>
      </p:graphicFrame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407988" y="4284663"/>
            <a:ext cx="6175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Times New Roman" pitchFamily="18" charset="0"/>
              </a:rPr>
              <a:t>- </a:t>
            </a:r>
            <a:r>
              <a:rPr lang="en-US" sz="1800"/>
              <a:t> where Q is the number of times the server idles</a:t>
            </a:r>
          </a:p>
          <a:p>
            <a:pPr algn="l"/>
            <a:r>
              <a:rPr lang="en-US" sz="1800"/>
              <a:t>   if the object were of infinite size.</a:t>
            </a:r>
          </a:p>
          <a:p>
            <a:pPr algn="l"/>
            <a:endParaRPr lang="en-US" sz="1800">
              <a:latin typeface="Times New Roman" pitchFamily="18" charset="0"/>
            </a:endParaRPr>
          </a:p>
          <a:p>
            <a:pPr algn="l"/>
            <a:r>
              <a:rPr lang="en-US" sz="1800">
                <a:latin typeface="Times New Roman" pitchFamily="18" charset="0"/>
              </a:rPr>
              <a:t>- </a:t>
            </a:r>
            <a:r>
              <a:rPr lang="en-US" sz="1800"/>
              <a:t>and  K is the number of windows that cover the object.</a:t>
            </a:r>
            <a:endParaRPr lang="en-US" sz="1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1112B27-B2E3-4A20-B792-9E5CE3A4AC05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0"/>
            <a:ext cx="7770813" cy="990600"/>
          </a:xfrm>
        </p:spPr>
        <p:txBody>
          <a:bodyPr/>
          <a:lstStyle/>
          <a:p>
            <a:r>
              <a:rPr lang="en-US" sz="2800" smtClean="0"/>
              <a:t>TCP Delay Modeling: Slow Start (2)</a:t>
            </a:r>
            <a:endParaRPr lang="en-US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895600" y="990600"/>
          <a:ext cx="6248400" cy="5314950"/>
        </p:xfrm>
        <a:graphic>
          <a:graphicData uri="http://schemas.openxmlformats.org/presentationml/2006/ole">
            <p:oleObj spid="_x0000_s69634" name="VISIO" r:id="rId3" imgW="8266320" imgH="7030800" progId="Visio.Drawing.5">
              <p:embed/>
            </p:oleObj>
          </a:graphicData>
        </a:graphic>
      </p:graphicFrame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81000" y="4114800"/>
            <a:ext cx="2667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u="sng">
                <a:solidFill>
                  <a:srgbClr val="FF0000"/>
                </a:solidFill>
              </a:rPr>
              <a:t>Example:</a:t>
            </a:r>
            <a:endParaRPr lang="en-US" sz="1800">
              <a:solidFill>
                <a:srgbClr val="FF0000"/>
              </a:solidFill>
            </a:endParaRPr>
          </a:p>
          <a:p>
            <a:pPr algn="l">
              <a:buFontTx/>
              <a:buChar char="•"/>
            </a:pPr>
            <a:r>
              <a:rPr lang="en-US" sz="1800"/>
              <a:t> O/S  = 15 segments</a:t>
            </a:r>
          </a:p>
          <a:p>
            <a:pPr algn="l">
              <a:buFontTx/>
              <a:buChar char="•"/>
            </a:pPr>
            <a:r>
              <a:rPr lang="en-US" sz="1800"/>
              <a:t> K = 4 windows</a:t>
            </a:r>
          </a:p>
          <a:p>
            <a:pPr algn="l">
              <a:buFontTx/>
              <a:buChar char="•"/>
            </a:pPr>
            <a:r>
              <a:rPr lang="en-US" sz="1800"/>
              <a:t> Q = 2</a:t>
            </a:r>
          </a:p>
          <a:p>
            <a:pPr algn="l">
              <a:buFontTx/>
              <a:buChar char="•"/>
            </a:pPr>
            <a:r>
              <a:rPr lang="en-US" sz="1800"/>
              <a:t> P = min{K-1,Q} = 2</a:t>
            </a:r>
          </a:p>
          <a:p>
            <a:pPr algn="l"/>
            <a:endParaRPr lang="en-US" sz="1800"/>
          </a:p>
          <a:p>
            <a:pPr algn="l"/>
            <a:r>
              <a:rPr lang="en-US" sz="1800">
                <a:solidFill>
                  <a:schemeClr val="accent2"/>
                </a:solidFill>
              </a:rPr>
              <a:t>Server idles P=2 times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2743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u="sng">
                <a:solidFill>
                  <a:srgbClr val="FF0000"/>
                </a:solidFill>
              </a:rPr>
              <a:t>Delay components:</a:t>
            </a:r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</a:t>
            </a:r>
            <a:r>
              <a:rPr lang="en-US" sz="1800"/>
              <a:t>2 RTT for connection estab and request</a:t>
            </a:r>
          </a:p>
          <a:p>
            <a:pPr algn="l">
              <a:buFontTx/>
              <a:buChar char="•"/>
            </a:pPr>
            <a:r>
              <a:rPr lang="en-US" sz="1800"/>
              <a:t> O/R to transmit object</a:t>
            </a:r>
          </a:p>
          <a:p>
            <a:pPr algn="l">
              <a:buFontTx/>
              <a:buChar char="•"/>
            </a:pPr>
            <a:r>
              <a:rPr lang="en-US" sz="1800"/>
              <a:t> time server idles due to slow start</a:t>
            </a:r>
          </a:p>
          <a:p>
            <a:pPr algn="l">
              <a:buFontTx/>
              <a:buChar char="•"/>
            </a:pPr>
            <a:endParaRPr lang="en-US" sz="1800"/>
          </a:p>
          <a:p>
            <a:pPr algn="l"/>
            <a:r>
              <a:rPr lang="en-US" sz="1800">
                <a:solidFill>
                  <a:schemeClr val="accent2"/>
                </a:solidFill>
              </a:rPr>
              <a:t>Server idles: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 P =</a:t>
            </a:r>
            <a:r>
              <a:rPr lang="en-US" sz="1800"/>
              <a:t> </a:t>
            </a:r>
            <a:r>
              <a:rPr lang="en-US" sz="1800">
                <a:solidFill>
                  <a:schemeClr val="accent2"/>
                </a:solidFill>
              </a:rPr>
              <a:t>min{K-1,Q}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22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94CBBE8-4A3B-42AB-8745-565BD81EC60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0"/>
            <a:ext cx="7772400" cy="1143000"/>
          </a:xfrm>
        </p:spPr>
        <p:txBody>
          <a:bodyPr/>
          <a:lstStyle/>
          <a:p>
            <a:r>
              <a:rPr lang="en-US" sz="2800" smtClean="0"/>
              <a:t>TCP Delay Modeling (3)</a:t>
            </a:r>
            <a:endParaRPr lang="en-US" smtClean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9075" y="4419600"/>
          <a:ext cx="4116388" cy="1944688"/>
        </p:xfrm>
        <a:graphic>
          <a:graphicData uri="http://schemas.openxmlformats.org/presentationml/2006/ole">
            <p:oleObj spid="_x0000_s70658" name="Equation" r:id="rId3" imgW="2768400" imgH="1307880" progId="Equation.3">
              <p:embed/>
            </p:oleObj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34938" y="3048000"/>
          <a:ext cx="4638675" cy="665163"/>
        </p:xfrm>
        <a:graphic>
          <a:graphicData uri="http://schemas.openxmlformats.org/presentationml/2006/ole">
            <p:oleObj spid="_x0000_s70659" name="Equation" r:id="rId4" imgW="3276360" imgH="469800" progId="Equation.3">
              <p:embed/>
            </p:oleObj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204788" y="989013"/>
          <a:ext cx="5054600" cy="876300"/>
        </p:xfrm>
        <a:graphic>
          <a:graphicData uri="http://schemas.openxmlformats.org/presentationml/2006/ole">
            <p:oleObj spid="_x0000_s70660" name="Equation" r:id="rId5" imgW="3504960" imgH="609480" progId="Equation.3">
              <p:embed/>
            </p:oleObj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274638" y="2224088"/>
          <a:ext cx="3651250" cy="563562"/>
        </p:xfrm>
        <a:graphic>
          <a:graphicData uri="http://schemas.openxmlformats.org/presentationml/2006/ole">
            <p:oleObj spid="_x0000_s70661" name="Equation" r:id="rId6" imgW="2539800" imgH="393480" progId="Equation.3">
              <p:embed/>
            </p:oleObj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4114800" y="1981200"/>
          <a:ext cx="5214938" cy="4435475"/>
        </p:xfrm>
        <a:graphic>
          <a:graphicData uri="http://schemas.openxmlformats.org/presentationml/2006/ole">
            <p:oleObj spid="_x0000_s70662" name="VISIO" r:id="rId7" imgW="8266320" imgH="7030800" progId="Visio.Drawing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Transport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5B03F12D-582A-4CB6-B5C9-BD799D5BDFC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669213" cy="838200"/>
          </a:xfrm>
        </p:spPr>
        <p:txBody>
          <a:bodyPr/>
          <a:lstStyle/>
          <a:p>
            <a:r>
              <a:rPr lang="en-US" sz="3600" smtClean="0"/>
              <a:t>TCP Delay Modeling (4)</a:t>
            </a:r>
            <a:endParaRPr lang="en-US" smtClean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000250" y="2274888"/>
          <a:ext cx="4230688" cy="3055937"/>
        </p:xfrm>
        <a:graphic>
          <a:graphicData uri="http://schemas.openxmlformats.org/presentationml/2006/ole">
            <p:oleObj spid="_x0000_s71682" name="Equation" r:id="rId3" imgW="2425680" imgH="1752480" progId="Equation.3">
              <p:embed/>
            </p:oleObj>
          </a:graphicData>
        </a:graphic>
      </p:graphicFrame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09600" y="1066800"/>
            <a:ext cx="5813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accent2"/>
                </a:solidFill>
              </a:rPr>
              <a:t>Recall K = number of windows that cover object</a:t>
            </a:r>
          </a:p>
          <a:p>
            <a:pPr algn="l"/>
            <a:endParaRPr lang="en-US" sz="2000">
              <a:solidFill>
                <a:schemeClr val="accent2"/>
              </a:solidFill>
            </a:endParaRPr>
          </a:p>
          <a:p>
            <a:pPr algn="l"/>
            <a:r>
              <a:rPr lang="en-US" sz="2000">
                <a:solidFill>
                  <a:schemeClr val="accent2"/>
                </a:solidFill>
              </a:rPr>
              <a:t>How do we calculate K ?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696913" y="5908675"/>
            <a:ext cx="3068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accent2"/>
                </a:solidFill>
              </a:rPr>
              <a:t>How do we calculate Q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04A2CF9B-E029-4223-A82F-9225F3CE78C4}" type="slidenum">
              <a:rPr lang="en-US"/>
              <a:pPr/>
              <a:t>6</a:t>
            </a:fld>
            <a:endParaRPr lang="en-US"/>
          </a:p>
        </p:txBody>
      </p:sp>
      <p:sp>
        <p:nvSpPr>
          <p:cNvPr id="10244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How demultiplexing works</a:t>
            </a:r>
            <a:endParaRPr lang="en-US" smtClean="0"/>
          </a:p>
        </p:txBody>
      </p:sp>
      <p:sp>
        <p:nvSpPr>
          <p:cNvPr id="10247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494213" cy="5076825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host receives IP datagrams</a:t>
            </a:r>
            <a:endParaRPr lang="en-US" sz="2000" smtClean="0"/>
          </a:p>
          <a:p>
            <a:pPr lvl="1"/>
            <a:r>
              <a:rPr lang="en-US" sz="2000" smtClean="0"/>
              <a:t>each datagram has source IP address, destination IP address</a:t>
            </a:r>
          </a:p>
          <a:p>
            <a:pPr lvl="1"/>
            <a:r>
              <a:rPr lang="en-US" sz="2000" smtClean="0"/>
              <a:t>each datagram carries 1 transport-layer segment</a:t>
            </a:r>
            <a:endParaRPr lang="en-US" sz="1800" smtClean="0"/>
          </a:p>
          <a:p>
            <a:pPr lvl="1"/>
            <a:r>
              <a:rPr lang="en-US" sz="2000" smtClean="0"/>
              <a:t>each segment has source, destination port number </a:t>
            </a:r>
            <a:br>
              <a:rPr lang="en-US" sz="2000" smtClean="0"/>
            </a:br>
            <a:r>
              <a:rPr lang="en-US" sz="2000" smtClean="0"/>
              <a:t>( well-known port numbers for specific applications)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host uses IP addresses &amp; port numbers to direct segment to appropriate socket</a:t>
            </a:r>
            <a:endParaRPr lang="en-US" sz="2000" smtClean="0"/>
          </a:p>
        </p:txBody>
      </p:sp>
      <p:sp>
        <p:nvSpPr>
          <p:cNvPr id="10248" name="Text Box 63"/>
          <p:cNvSpPr txBox="1">
            <a:spLocks noChangeArrowheads="1"/>
          </p:cNvSpPr>
          <p:nvPr/>
        </p:nvSpPr>
        <p:spPr bwMode="auto">
          <a:xfrm>
            <a:off x="5251450" y="21177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source port #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9" name="Text Box 64"/>
          <p:cNvSpPr txBox="1">
            <a:spLocks noChangeArrowheads="1"/>
          </p:cNvSpPr>
          <p:nvPr/>
        </p:nvSpPr>
        <p:spPr bwMode="auto">
          <a:xfrm>
            <a:off x="7031038" y="2117725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dest port #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50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70"/>
          <p:cNvSpPr txBox="1">
            <a:spLocks noChangeArrowheads="1"/>
          </p:cNvSpPr>
          <p:nvPr/>
        </p:nvSpPr>
        <p:spPr bwMode="auto">
          <a:xfrm>
            <a:off x="6407150" y="1665288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32 bits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54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73"/>
          <p:cNvSpPr txBox="1">
            <a:spLocks noChangeArrowheads="1"/>
          </p:cNvSpPr>
          <p:nvPr/>
        </p:nvSpPr>
        <p:spPr bwMode="auto">
          <a:xfrm>
            <a:off x="6151563" y="3951288"/>
            <a:ext cx="14462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application</a:t>
            </a:r>
          </a:p>
          <a:p>
            <a:r>
              <a:rPr lang="en-US" sz="2000"/>
              <a:t>data </a:t>
            </a:r>
          </a:p>
          <a:p>
            <a:r>
              <a:rPr lang="en-US" sz="2000"/>
              <a:t>(message)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57" name="Text Box 74"/>
          <p:cNvSpPr txBox="1">
            <a:spLocks noChangeArrowheads="1"/>
          </p:cNvSpPr>
          <p:nvPr/>
        </p:nvSpPr>
        <p:spPr bwMode="auto">
          <a:xfrm>
            <a:off x="5668963" y="2860675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other header fields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58" name="Text Box 76"/>
          <p:cNvSpPr txBox="1">
            <a:spLocks noChangeArrowheads="1"/>
          </p:cNvSpPr>
          <p:nvPr/>
        </p:nvSpPr>
        <p:spPr bwMode="auto">
          <a:xfrm>
            <a:off x="5402263" y="5518150"/>
            <a:ext cx="3243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TCP/UDP segment format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BA4910BE-BAD5-424F-B988-F2B5A4C5378D}" type="slidenum">
              <a:rPr lang="en-US"/>
              <a:pPr/>
              <a:t>7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Connectionless demultiplexing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572000" cy="4648200"/>
          </a:xfrm>
        </p:spPr>
        <p:txBody>
          <a:bodyPr/>
          <a:lstStyle/>
          <a:p>
            <a:r>
              <a:rPr lang="en-US" sz="2400" smtClean="0"/>
              <a:t>Create sockets with port numbers:</a:t>
            </a:r>
          </a:p>
          <a:p>
            <a:pPr>
              <a:buFont typeface="ZapfDingbats" pitchFamily="82" charset="2"/>
              <a:buNone/>
            </a:pPr>
            <a:endParaRPr lang="en-US" sz="1800" smtClean="0">
              <a:latin typeface="Courier New" pitchFamily="49" charset="0"/>
            </a:endParaRPr>
          </a:p>
          <a:p>
            <a:r>
              <a:rPr lang="en-US" sz="2400" smtClean="0"/>
              <a:t>UDP socket identified by  two-tuple: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(</a:t>
            </a:r>
            <a:r>
              <a:rPr lang="en-US" sz="1800" smtClean="0">
                <a:solidFill>
                  <a:srgbClr val="FF0000"/>
                </a:solidFill>
              </a:rPr>
              <a:t>dest IP address, dest port number)</a:t>
            </a:r>
            <a:endParaRPr lang="en-US" sz="2400" smtClean="0"/>
          </a:p>
        </p:txBody>
      </p:sp>
      <p:sp>
        <p:nvSpPr>
          <p:cNvPr id="11270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4114800" cy="4648200"/>
          </a:xfrm>
        </p:spPr>
        <p:txBody>
          <a:bodyPr/>
          <a:lstStyle/>
          <a:p>
            <a:r>
              <a:rPr lang="en-US" sz="2400" smtClean="0"/>
              <a:t>When host receives UDP segment:</a:t>
            </a:r>
          </a:p>
          <a:p>
            <a:pPr lvl="1"/>
            <a:r>
              <a:rPr lang="en-US" sz="2000" smtClean="0"/>
              <a:t>checks destination port number in segment</a:t>
            </a:r>
          </a:p>
          <a:p>
            <a:pPr lvl="1"/>
            <a:r>
              <a:rPr lang="en-US" sz="2000" smtClean="0"/>
              <a:t>directs UDP segment to socket with that port number</a:t>
            </a:r>
          </a:p>
          <a:p>
            <a:r>
              <a:rPr lang="en-US" sz="2400" smtClean="0"/>
              <a:t>IP datagrams with different source IP addresses and/or source port numbers directed to same socket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8D34988-4E65-48FF-A663-418F6011AF8F}" type="slidenum">
              <a:rPr lang="en-US"/>
              <a:pPr/>
              <a:t>8</a:t>
            </a:fld>
            <a:endParaRPr lang="en-US"/>
          </a:p>
        </p:txBody>
      </p:sp>
      <p:sp>
        <p:nvSpPr>
          <p:cNvPr id="1229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Connection-oriented demux</a:t>
            </a:r>
          </a:p>
        </p:txBody>
      </p:sp>
      <p:sp>
        <p:nvSpPr>
          <p:cNvPr id="1229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r>
              <a:rPr lang="en-US" sz="2400" smtClean="0"/>
              <a:t>TCP socket identified by 4-tuple: </a:t>
            </a:r>
          </a:p>
          <a:p>
            <a:pPr lvl="1"/>
            <a:r>
              <a:rPr lang="en-US" sz="2000" smtClean="0"/>
              <a:t>source IP address</a:t>
            </a:r>
          </a:p>
          <a:p>
            <a:pPr lvl="1"/>
            <a:r>
              <a:rPr lang="en-US" sz="2000" smtClean="0"/>
              <a:t>source port number</a:t>
            </a:r>
          </a:p>
          <a:p>
            <a:pPr lvl="1"/>
            <a:r>
              <a:rPr lang="en-US" sz="2000" smtClean="0"/>
              <a:t>dest IP address</a:t>
            </a:r>
          </a:p>
          <a:p>
            <a:pPr lvl="1"/>
            <a:r>
              <a:rPr lang="en-US" sz="2000" smtClean="0"/>
              <a:t>dest port number</a:t>
            </a:r>
          </a:p>
          <a:p>
            <a:r>
              <a:rPr lang="en-US" sz="2400" smtClean="0"/>
              <a:t>recv host uses all four values to direct segment to appropriate socket</a:t>
            </a:r>
          </a:p>
        </p:txBody>
      </p:sp>
      <p:sp>
        <p:nvSpPr>
          <p:cNvPr id="1229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4800" cy="4648200"/>
          </a:xfrm>
        </p:spPr>
        <p:txBody>
          <a:bodyPr/>
          <a:lstStyle/>
          <a:p>
            <a:r>
              <a:rPr lang="en-US" sz="2400" smtClean="0"/>
              <a:t>Server host may support many simultaneous TCP sockets:</a:t>
            </a:r>
          </a:p>
          <a:p>
            <a:pPr lvl="1"/>
            <a:r>
              <a:rPr lang="en-US" sz="2000" smtClean="0"/>
              <a:t>each socket identified by its own 4-tuple</a:t>
            </a:r>
          </a:p>
          <a:p>
            <a:r>
              <a:rPr lang="en-US" sz="2400" smtClean="0"/>
              <a:t>Web servers have different sockets for each connecting client</a:t>
            </a:r>
          </a:p>
          <a:p>
            <a:pPr lvl="1"/>
            <a:r>
              <a:rPr lang="en-US" sz="2000" smtClean="0"/>
              <a:t>non-persistent HTTP will have different socket for each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D1DBE28-6EF3-4880-A313-F5522F7FBE66}" type="slidenum">
              <a:rPr lang="en-US"/>
              <a:pPr/>
              <a:t>9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3.5</a:t>
            </a:r>
          </a:p>
        </p:txBody>
      </p:sp>
      <p:pic>
        <p:nvPicPr>
          <p:cNvPr id="13317" name="Picture 5" descr="scan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3725" y="307975"/>
            <a:ext cx="9737725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7211</TotalTime>
  <Words>3467</Words>
  <Application>Microsoft Office PowerPoint</Application>
  <PresentationFormat>On-screen Show (4:3)</PresentationFormat>
  <Paragraphs>892</Paragraphs>
  <Slides>56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Comic Sans MS</vt:lpstr>
      <vt:lpstr>Arial</vt:lpstr>
      <vt:lpstr>ZapfDingbats</vt:lpstr>
      <vt:lpstr>Times New Roman</vt:lpstr>
      <vt:lpstr>Courier New</vt:lpstr>
      <vt:lpstr>Symbol</vt:lpstr>
      <vt:lpstr>Default Design</vt:lpstr>
      <vt:lpstr>Microsoft Clip Gallery</vt:lpstr>
      <vt:lpstr>VISIO 5 Drawing</vt:lpstr>
      <vt:lpstr>Microsoft Equation 3.0</vt:lpstr>
      <vt:lpstr>Transport Layer</vt:lpstr>
      <vt:lpstr>Transport services and protocols</vt:lpstr>
      <vt:lpstr>Transport vs. network layer</vt:lpstr>
      <vt:lpstr>Internet transport-layer protocols</vt:lpstr>
      <vt:lpstr>Multiplexing/demultiplexing</vt:lpstr>
      <vt:lpstr>How demultiplexing works</vt:lpstr>
      <vt:lpstr>Connectionless demultiplexing</vt:lpstr>
      <vt:lpstr>Connection-oriented demux</vt:lpstr>
      <vt:lpstr>Figure 3.5</vt:lpstr>
      <vt:lpstr>UDP: User Datagram Protocol [RFC 768]</vt:lpstr>
      <vt:lpstr>UDP: more</vt:lpstr>
      <vt:lpstr>UDP checksum</vt:lpstr>
      <vt:lpstr>TCP: Overview</vt:lpstr>
      <vt:lpstr>TCP segment structure</vt:lpstr>
      <vt:lpstr>TCP seq. #’s and ACKs</vt:lpstr>
      <vt:lpstr>TCP Round Trip Time and Timeout</vt:lpstr>
      <vt:lpstr>Example RTT estimation:</vt:lpstr>
      <vt:lpstr>TCP Round Trip Time and Timeout</vt:lpstr>
      <vt:lpstr>TCP Round Trip Time and Timeout</vt:lpstr>
      <vt:lpstr>TCP reliable data transfer</vt:lpstr>
      <vt:lpstr>TCP sender events:</vt:lpstr>
      <vt:lpstr>TCP  sender (simplified)</vt:lpstr>
      <vt:lpstr>TCP: retransmission scenarios</vt:lpstr>
      <vt:lpstr>TCP retransmission scenarios (more)</vt:lpstr>
      <vt:lpstr>TCP ACK generation</vt:lpstr>
      <vt:lpstr>Fast  Retransmit</vt:lpstr>
      <vt:lpstr>TCP Flow Control</vt:lpstr>
      <vt:lpstr>TCP Flow control: how it works</vt:lpstr>
      <vt:lpstr>TCP Connection Management</vt:lpstr>
      <vt:lpstr>TCP Connection Management (cont.)</vt:lpstr>
      <vt:lpstr>TCP Connection Management (cont.)</vt:lpstr>
      <vt:lpstr>TCP Connection Management (cont)</vt:lpstr>
      <vt:lpstr>Principles of Congestion Control</vt:lpstr>
      <vt:lpstr>Causes/costs of congestion: scenario 1 </vt:lpstr>
      <vt:lpstr>Causes/costs of congestion: scenario 2 </vt:lpstr>
      <vt:lpstr>Causes/costs of congestion: scenario 2 </vt:lpstr>
      <vt:lpstr>Causes/costs of congestion: scenario 3 </vt:lpstr>
      <vt:lpstr>Causes/costs of congestion: scenario 3 </vt:lpstr>
      <vt:lpstr>Approaches towards congestion control</vt:lpstr>
      <vt:lpstr>TCP Congestion Control</vt:lpstr>
      <vt:lpstr>TCP AIMD</vt:lpstr>
      <vt:lpstr>TCP Slow Start</vt:lpstr>
      <vt:lpstr>TCP Slow Start (more)</vt:lpstr>
      <vt:lpstr>Refinement</vt:lpstr>
      <vt:lpstr>Refinement (more)</vt:lpstr>
      <vt:lpstr>Summary: TCP Congestion Control</vt:lpstr>
      <vt:lpstr>TCP Fairness</vt:lpstr>
      <vt:lpstr>Why is TCP fair?</vt:lpstr>
      <vt:lpstr>Fairness (more)</vt:lpstr>
      <vt:lpstr>Delay modeling</vt:lpstr>
      <vt:lpstr>Fixed congestion window (1)</vt:lpstr>
      <vt:lpstr>Fixed congestion window (2)</vt:lpstr>
      <vt:lpstr>TCP Delay Modeling: Slow Start (1)</vt:lpstr>
      <vt:lpstr>TCP Delay Modeling: Slow Start (2)</vt:lpstr>
      <vt:lpstr>TCP Delay Modeling (3)</vt:lpstr>
      <vt:lpstr>TCP Delay Modeling (4)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Kurose &amp; Ross</dc:creator>
  <cp:lastModifiedBy>Lotzi Boloni</cp:lastModifiedBy>
  <cp:revision>142</cp:revision>
  <cp:lastPrinted>2000-04-27T09:23:27Z</cp:lastPrinted>
  <dcterms:created xsi:type="dcterms:W3CDTF">1999-10-08T19:08:27Z</dcterms:created>
  <dcterms:modified xsi:type="dcterms:W3CDTF">2011-04-05T16:05:31Z</dcterms:modified>
</cp:coreProperties>
</file>