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6" r:id="rId2"/>
    <p:sldId id="418" r:id="rId3"/>
    <p:sldId id="419" r:id="rId4"/>
    <p:sldId id="417" r:id="rId5"/>
    <p:sldId id="420" r:id="rId6"/>
    <p:sldId id="421" r:id="rId7"/>
    <p:sldId id="422" r:id="rId8"/>
    <p:sldId id="423" r:id="rId9"/>
    <p:sldId id="373" r:id="rId10"/>
    <p:sldId id="428" r:id="rId11"/>
    <p:sldId id="429" r:id="rId12"/>
    <p:sldId id="376" r:id="rId13"/>
    <p:sldId id="377" r:id="rId14"/>
    <p:sldId id="378" r:id="rId15"/>
    <p:sldId id="379" r:id="rId16"/>
    <p:sldId id="430" r:id="rId17"/>
    <p:sldId id="431" r:id="rId18"/>
    <p:sldId id="434" r:id="rId19"/>
    <p:sldId id="432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FF3300"/>
    <a:srgbClr val="99CCFF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 snapToGrid="0">
      <p:cViewPr varScale="1"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26C848FA-1E37-47DC-AE6A-3FF7AD78CE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fld id="{1A37A543-00E8-4375-9BF5-B320093193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B6A6F44-7BB1-4EBB-911A-8BEB0673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DB112496-3987-4E5D-B39D-D3D8C42A1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787F9871-A1C4-49A7-8C76-D37C66E66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11C2C99-6F22-49A7-B384-C72A47FB6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22CC5EE-396B-481F-B827-BBE623CB5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FD38DB2E-23F3-46FF-9B46-97704C158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6D686AD-FB4B-4717-957F-A8226DB9B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B483DE2-BF25-411C-8B5A-492B160ED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89F6602-9194-427F-84AD-FC91BA83F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BBC084B-11E6-4BD3-BC51-FBECF3E40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EBA26CFA-3EC3-4B49-89A4-FEDB8E88C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r>
              <a:rPr lang="en-US"/>
              <a:t>6-</a:t>
            </a:r>
            <a:fld id="{8F7E5355-7768-48F6-8C89-70262253EF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8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3.bin"/><Relationship Id="rId30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15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oleObject" Target="../embeddings/oleObject16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Relationship Id="rId9" Type="http://schemas.openxmlformats.org/officeDocument/2006/relationships/oleObject" Target="../embeddings/oleObject16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50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4.bin"/><Relationship Id="rId29" Type="http://schemas.openxmlformats.org/officeDocument/2006/relationships/oleObject" Target="../embeddings/oleObject5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7.bin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6.bin"/><Relationship Id="rId27" Type="http://schemas.openxmlformats.org/officeDocument/2006/relationships/oleObject" Target="../embeddings/oleObject51.bin"/><Relationship Id="rId30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6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70.bin"/><Relationship Id="rId29" Type="http://schemas.openxmlformats.org/officeDocument/2006/relationships/oleObject" Target="../embeddings/oleObject7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24" Type="http://schemas.openxmlformats.org/officeDocument/2006/relationships/oleObject" Target="../embeddings/oleObject74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73.bin"/><Relationship Id="rId28" Type="http://schemas.openxmlformats.org/officeDocument/2006/relationships/oleObject" Target="../embeddings/oleObject78.bin"/><Relationship Id="rId10" Type="http://schemas.openxmlformats.org/officeDocument/2006/relationships/oleObject" Target="../embeddings/oleObject60.bin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Relationship Id="rId22" Type="http://schemas.openxmlformats.org/officeDocument/2006/relationships/oleObject" Target="../embeddings/oleObject72.bin"/><Relationship Id="rId27" Type="http://schemas.openxmlformats.org/officeDocument/2006/relationships/oleObject" Target="../embeddings/oleObject77.bin"/><Relationship Id="rId30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102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97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10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6.bin"/><Relationship Id="rId29" Type="http://schemas.openxmlformats.org/officeDocument/2006/relationships/oleObject" Target="../embeddings/oleObject10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24" Type="http://schemas.openxmlformats.org/officeDocument/2006/relationships/oleObject" Target="../embeddings/oleObject100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9.bin"/><Relationship Id="rId28" Type="http://schemas.openxmlformats.org/officeDocument/2006/relationships/oleObject" Target="../embeddings/oleObject104.bin"/><Relationship Id="rId10" Type="http://schemas.openxmlformats.org/officeDocument/2006/relationships/oleObject" Target="../embeddings/oleObject86.bin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8.bin"/><Relationship Id="rId27" Type="http://schemas.openxmlformats.org/officeDocument/2006/relationships/oleObject" Target="../embeddings/oleObject103.bin"/><Relationship Id="rId30" Type="http://schemas.openxmlformats.org/officeDocument/2006/relationships/oleObject" Target="../embeddings/oleObject10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7.bin"/><Relationship Id="rId18" Type="http://schemas.openxmlformats.org/officeDocument/2006/relationships/oleObject" Target="../embeddings/oleObject122.bin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6.bin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9.bin"/><Relationship Id="rId10" Type="http://schemas.openxmlformats.org/officeDocument/2006/relationships/oleObject" Target="../embeddings/oleObject114.bin"/><Relationship Id="rId19" Type="http://schemas.openxmlformats.org/officeDocument/2006/relationships/oleObject" Target="../embeddings/oleObject123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CDA6E3E-C745-44E1-A389-16F6AF2824B5}" type="slidenum">
              <a:rPr lang="en-US"/>
              <a:pPr/>
              <a:t>1</a:t>
            </a:fld>
            <a:endParaRPr lang="en-US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424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424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424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4249" name="Picture 9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4250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4251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4252" name="Picture 12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noFill/>
          </p:spPr>
        </p:pic>
        <p:grpSp>
          <p:nvGrpSpPr>
            <p:cNvPr id="394253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4254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54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55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55" name="Clip" r:id="rId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4256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4257" name="Object 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57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58" name="Object 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58" name="Clip" r:id="rId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4259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4260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60" name="Clip" r:id="rId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61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61" name="Clip" r:id="rId10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3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64" name="Picture 24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4265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4266" name="Object 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66" name="Clip" r:id="rId11" imgW="819000" imgH="847800" progId="MS_ClipArt_Gallery.2">
                <p:embed/>
              </p:oleObj>
            </a:graphicData>
          </a:graphic>
        </p:graphicFrame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67" name="Clip" r:id="rId12" imgW="1266840" imgH="1200240" progId="MS_ClipArt_Gallery.2">
                <p:embed/>
              </p:oleObj>
            </a:graphicData>
          </a:graphic>
        </p:graphicFrame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4269" name="Object 2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69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394270" name="Object 3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0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394271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4272" name="Object 3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72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394273" name="Object 3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3" name="Clip" r:id="rId16" imgW="1266840" imgH="1200240" progId="MS_ClipArt_Gallery.2">
                <p:embed/>
              </p:oleObj>
            </a:graphicData>
          </a:graphic>
        </p:graphicFrame>
      </p:grpSp>
      <p:sp>
        <p:nvSpPr>
          <p:cNvPr id="394274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4275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76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394277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77" name="Clip" r:id="rId18" imgW="1266840" imgH="1200240" progId="MS_ClipArt_Gallery.2">
                <p:embed/>
              </p:oleObj>
            </a:graphicData>
          </a:graphic>
        </p:graphicFrame>
      </p:grpSp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4279" name="Picture 39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4281" name="Object 4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1" name="Clip" r:id="rId19" imgW="819000" imgH="847800" progId="MS_ClipArt_Gallery.2">
                <p:embed/>
              </p:oleObj>
            </a:graphicData>
          </a:graphic>
        </p:graphicFrame>
        <p:graphicFrame>
          <p:nvGraphicFramePr>
            <p:cNvPr id="394282" name="Object 4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2" name="Clip" r:id="rId20" imgW="1266840" imgH="1200240" progId="MS_ClipArt_Gallery.2">
                <p:embed/>
              </p:oleObj>
            </a:graphicData>
          </a:graphic>
        </p:graphicFrame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4284" name="Object 4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4" name="Clip" r:id="rId21" imgW="819000" imgH="847800" progId="MS_ClipArt_Gallery.2">
                <p:embed/>
              </p:oleObj>
            </a:graphicData>
          </a:graphic>
        </p:graphicFrame>
        <p:graphicFrame>
          <p:nvGraphicFramePr>
            <p:cNvPr id="394285" name="Object 4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5" name="Clip" r:id="rId22" imgW="1266840" imgH="1200240" progId="MS_ClipArt_Gallery.2">
                <p:embed/>
              </p:oleObj>
            </a:graphicData>
          </a:graphic>
        </p:graphicFrame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4287" name="Object 4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87" name="Clip" r:id="rId23" imgW="819000" imgH="847800" progId="MS_ClipArt_Gallery.2">
                <p:embed/>
              </p:oleObj>
            </a:graphicData>
          </a:graphic>
        </p:graphicFrame>
        <p:graphicFrame>
          <p:nvGraphicFramePr>
            <p:cNvPr id="394288" name="Object 4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88" name="Clip" r:id="rId24" imgW="1266840" imgH="1200240" progId="MS_ClipArt_Gallery.2">
                <p:embed/>
              </p:oleObj>
            </a:graphicData>
          </a:graphic>
        </p:graphicFrame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4290" name="Object 5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90" name="Clip" r:id="rId25" imgW="819000" imgH="847800" progId="MS_ClipArt_Gallery.2">
                <p:embed/>
              </p:oleObj>
            </a:graphicData>
          </a:graphic>
        </p:graphicFrame>
        <p:graphicFrame>
          <p:nvGraphicFramePr>
            <p:cNvPr id="394291" name="Object 5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91" name="Clip" r:id="rId26" imgW="1266840" imgH="1200240" progId="MS_ClipArt_Gallery.2">
                <p:embed/>
              </p:oleObj>
            </a:graphicData>
          </a:graphic>
        </p:graphicFrame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4293" name="Object 5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4293" name="Clip" r:id="rId27" imgW="819000" imgH="847800" progId="MS_ClipArt_Gallery.2">
                <p:embed/>
              </p:oleObj>
            </a:graphicData>
          </a:graphic>
        </p:graphicFrame>
        <p:graphicFrame>
          <p:nvGraphicFramePr>
            <p:cNvPr id="394294" name="Object 5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4294" name="Clip" r:id="rId28" imgW="1266840" imgH="1200240" progId="MS_ClipArt_Gallery.2">
                <p:embed/>
              </p:oleObj>
            </a:graphicData>
          </a:graphic>
        </p:graphicFrame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4296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4297" name="Object 5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297" name="Clip" r:id="rId2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298" name="Object 5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298" name="Clip" r:id="rId30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03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304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432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394324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5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394310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394311" name="Object 7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4311" name="Clip" r:id="rId31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4312" name="Object 7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4312" name="Clip" r:id="rId32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4326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7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60088711-685A-41E5-99B4-3B7AF0806E64}" type="slidenum">
              <a:rPr lang="en-US"/>
              <a:pPr/>
              <a:t>10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/>
              <a:t>802.11 LAN architecture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Basic Service Set (BSS)</a:t>
            </a:r>
            <a:r>
              <a:rPr lang="en-US" sz="2000"/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access point (AP):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 hoc mode: hosts only</a:t>
            </a:r>
            <a:endParaRPr lang="en-US"/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7559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407560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2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3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7564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7565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56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757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7573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40757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574" name="Clip" r:id="rId3" imgW="819000" imgH="847800" progId="MS_ClipArt_Gallery.2">
                <p:embed/>
              </p:oleObj>
            </a:graphicData>
          </a:graphic>
        </p:graphicFrame>
        <p:graphicFrame>
          <p:nvGraphicFramePr>
            <p:cNvPr id="40757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575" name="Clip" r:id="rId4" imgW="1266840" imgH="1200240" progId="MS_ClipArt_Gallery.2">
                <p:embed/>
              </p:oleObj>
            </a:graphicData>
          </a:graphic>
        </p:graphicFrame>
      </p:grpSp>
      <p:sp>
        <p:nvSpPr>
          <p:cNvPr id="407576" name="Text Box 24"/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BSS 1</a:t>
            </a:r>
          </a:p>
        </p:txBody>
      </p:sp>
      <p:sp>
        <p:nvSpPr>
          <p:cNvPr id="407577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8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7579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BSS 2</a:t>
            </a:r>
          </a:p>
        </p:txBody>
      </p:sp>
      <p:sp>
        <p:nvSpPr>
          <p:cNvPr id="407580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7581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407582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83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407584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407585" name="Group 33"/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407586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07587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588" name="Picture 36" descr="31u_bnrz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589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0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1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2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4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5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6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7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9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0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1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2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3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4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05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606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407607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07" name="Clip" r:id="rId6" imgW="819000" imgH="847800" progId="MS_ClipArt_Gallery.2">
                <p:embed/>
              </p:oleObj>
            </a:graphicData>
          </a:graphic>
        </p:graphicFrame>
        <p:graphicFrame>
          <p:nvGraphicFramePr>
            <p:cNvPr id="407608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08" name="Clip" r:id="rId7" imgW="1266840" imgH="1200240" progId="MS_ClipArt_Gallery.2">
                <p:embed/>
              </p:oleObj>
            </a:graphicData>
          </a:graphic>
        </p:graphicFrame>
      </p:grpSp>
      <p:grpSp>
        <p:nvGrpSpPr>
          <p:cNvPr id="407609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407610" name="Object 5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10" name="Clip" r:id="rId8" imgW="819000" imgH="847800" progId="MS_ClipArt_Gallery.2">
                <p:embed/>
              </p:oleObj>
            </a:graphicData>
          </a:graphic>
        </p:graphicFrame>
        <p:graphicFrame>
          <p:nvGraphicFramePr>
            <p:cNvPr id="407611" name="Object 5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11" name="Clip" r:id="rId9" imgW="1266840" imgH="1200240" progId="MS_ClipArt_Gallery.2">
                <p:embed/>
              </p:oleObj>
            </a:graphicData>
          </a:graphic>
        </p:graphicFrame>
      </p:grpSp>
      <p:grpSp>
        <p:nvGrpSpPr>
          <p:cNvPr id="407612" name="Group 60"/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407613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07614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07615" name="Picture 63" descr="31u_bnrz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07616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7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8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19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0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1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2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3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4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5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6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7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8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29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0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1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32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7633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407634" name="Object 8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34" name="Clip" r:id="rId10" imgW="819000" imgH="847800" progId="MS_ClipArt_Gallery.2">
                <p:embed/>
              </p:oleObj>
            </a:graphicData>
          </a:graphic>
        </p:graphicFrame>
        <p:graphicFrame>
          <p:nvGraphicFramePr>
            <p:cNvPr id="407635" name="Object 8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35" name="Clip" r:id="rId11" imgW="1266840" imgH="1200240" progId="MS_ClipArt_Gallery.2">
                <p:embed/>
              </p:oleObj>
            </a:graphicData>
          </a:graphic>
        </p:graphicFrame>
      </p:grpSp>
      <p:grpSp>
        <p:nvGrpSpPr>
          <p:cNvPr id="407636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407637" name="Object 8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37" name="Clip" r:id="rId12" imgW="819000" imgH="847800" progId="MS_ClipArt_Gallery.2">
                <p:embed/>
              </p:oleObj>
            </a:graphicData>
          </a:graphic>
        </p:graphicFrame>
        <p:graphicFrame>
          <p:nvGraphicFramePr>
            <p:cNvPr id="407638" name="Object 8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38" name="Clip" r:id="rId13" imgW="1266840" imgH="1200240" progId="MS_ClipArt_Gallery.2">
                <p:embed/>
              </p:oleObj>
            </a:graphicData>
          </a:graphic>
        </p:graphicFrame>
      </p:grpSp>
      <p:grpSp>
        <p:nvGrpSpPr>
          <p:cNvPr id="407639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407640" name="Object 8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40" name="Clip" r:id="rId14" imgW="819000" imgH="847800" progId="MS_ClipArt_Gallery.2">
                <p:embed/>
              </p:oleObj>
            </a:graphicData>
          </a:graphic>
        </p:graphicFrame>
        <p:graphicFrame>
          <p:nvGraphicFramePr>
            <p:cNvPr id="407641" name="Object 8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41" name="Clip" r:id="rId15" imgW="1266840" imgH="1200240" progId="MS_ClipArt_Gallery.2">
                <p:embed/>
              </p:oleObj>
            </a:graphicData>
          </a:graphic>
        </p:graphicFrame>
      </p:grpSp>
      <p:grpSp>
        <p:nvGrpSpPr>
          <p:cNvPr id="407642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407643" name="Object 9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07643" name="Clip" r:id="rId16" imgW="819000" imgH="847800" progId="MS_ClipArt_Gallery.2">
                <p:embed/>
              </p:oleObj>
            </a:graphicData>
          </a:graphic>
        </p:graphicFrame>
        <p:graphicFrame>
          <p:nvGraphicFramePr>
            <p:cNvPr id="407644" name="Object 9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07644" name="Clip" r:id="rId17" imgW="1266840" imgH="120024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5B284CE-06AE-4059-AEB4-399D7F2AF582}" type="slidenum">
              <a:rPr lang="en-US"/>
              <a:pPr/>
              <a:t>11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802.11: Channels, association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802.11b: 2.4GHz-2.485GHz spectrum divided into 11 channels at different frequencies; 3 non-overlapping</a:t>
            </a:r>
          </a:p>
          <a:p>
            <a:pPr lvl="1"/>
            <a:r>
              <a:rPr lang="en-US" sz="2000"/>
              <a:t>AP admin chooses frequency for AP</a:t>
            </a:r>
          </a:p>
          <a:p>
            <a:pPr lvl="1"/>
            <a:r>
              <a:rPr lang="en-US" sz="2000"/>
              <a:t>interference possible: channel can be same as that chosen by neighboring AP!</a:t>
            </a:r>
          </a:p>
          <a:p>
            <a:r>
              <a:rPr lang="en-US" sz="2400"/>
              <a:t>host: must </a:t>
            </a:r>
            <a:r>
              <a:rPr lang="en-US" sz="2400" i="1">
                <a:solidFill>
                  <a:srgbClr val="FF0000"/>
                </a:solidFill>
              </a:rPr>
              <a:t>associate</a:t>
            </a:r>
            <a:r>
              <a:rPr lang="en-US" sz="2400"/>
              <a:t> with an AP</a:t>
            </a:r>
          </a:p>
          <a:p>
            <a:pPr lvl="1"/>
            <a:r>
              <a:rPr lang="en-US" sz="2000"/>
              <a:t>scans channels, listening for </a:t>
            </a:r>
            <a:r>
              <a:rPr lang="en-US" sz="2000" i="1"/>
              <a:t>beacon frames</a:t>
            </a:r>
            <a:r>
              <a:rPr lang="en-US" sz="2000"/>
              <a:t> containing AP’s name (SSID) and MAC address</a:t>
            </a:r>
          </a:p>
          <a:p>
            <a:pPr lvl="1"/>
            <a:r>
              <a:rPr lang="en-US" sz="2000"/>
              <a:t>selects AP to associate with; initiates association protocol</a:t>
            </a:r>
          </a:p>
          <a:p>
            <a:pPr lvl="1"/>
            <a:r>
              <a:rPr lang="en-US" sz="2000"/>
              <a:t>may perform authentication [Chapter 8]</a:t>
            </a:r>
          </a:p>
          <a:p>
            <a:pPr lvl="1"/>
            <a:r>
              <a:rPr lang="en-US" sz="2000"/>
              <a:t>will typically run DHCP to get IP address in AP’s subnet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C596052F-21F9-4DC3-AA56-64D34614911F}" type="slidenum">
              <a:rPr lang="en-US"/>
              <a:pPr/>
              <a:t>12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/>
              <a:t>IEEE 802.11: multiple access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>
                <a:sym typeface="Symbol" pitchFamily="18" charset="2"/>
              </a:rPr>
              <a:t>Like Ethernet, uses CSMA:</a:t>
            </a:r>
          </a:p>
          <a:p>
            <a:pPr lvl="1"/>
            <a:r>
              <a:rPr lang="en-US" sz="2000">
                <a:sym typeface="Symbol" pitchFamily="18" charset="2"/>
              </a:rPr>
              <a:t>random access</a:t>
            </a:r>
          </a:p>
          <a:p>
            <a:pPr lvl="1"/>
            <a:r>
              <a:rPr lang="en-US" sz="2000">
                <a:sym typeface="Symbol" pitchFamily="18" charset="2"/>
              </a:rPr>
              <a:t>carrier sense: don’t collide with ongoing transmission</a:t>
            </a:r>
          </a:p>
          <a:p>
            <a:r>
              <a:rPr lang="en-US" sz="2400">
                <a:sym typeface="Symbol" pitchFamily="18" charset="2"/>
              </a:rPr>
              <a:t>Unlike Ethernet:</a:t>
            </a:r>
          </a:p>
          <a:p>
            <a:pPr lvl="1"/>
            <a:r>
              <a:rPr lang="en-US" sz="2000">
                <a:sym typeface="Symbol" pitchFamily="18" charset="2"/>
              </a:rPr>
              <a:t>no collision detection – transmit all frames to completion</a:t>
            </a:r>
          </a:p>
          <a:p>
            <a:pPr lvl="1"/>
            <a:r>
              <a:rPr lang="en-US" sz="2000">
                <a:sym typeface="Symbol" pitchFamily="18" charset="2"/>
              </a:rPr>
              <a:t>acknowledgment – because without collision detection, you don’t know if your transmission collided or not</a:t>
            </a:r>
          </a:p>
          <a:p>
            <a:r>
              <a:rPr lang="en-US" sz="2400"/>
              <a:t>Why no collision detection?</a:t>
            </a:r>
          </a:p>
          <a:p>
            <a:pPr lvl="1"/>
            <a:r>
              <a:rPr lang="en-US" sz="2000"/>
              <a:t>difficult to receive (sense collisions) when transmitting due to weak received signals (fading)</a:t>
            </a:r>
          </a:p>
          <a:p>
            <a:pPr lvl="1"/>
            <a:r>
              <a:rPr lang="en-US" sz="2000"/>
              <a:t>can’t sense all collisions in any case: hidden terminal, fading</a:t>
            </a:r>
          </a:p>
          <a:p>
            <a:r>
              <a:rPr lang="en-US" sz="2400"/>
              <a:t>Goal: </a:t>
            </a:r>
            <a:r>
              <a:rPr lang="en-US" sz="2400" i="1">
                <a:solidFill>
                  <a:srgbClr val="FF0000"/>
                </a:solidFill>
              </a:rPr>
              <a:t>avoid collisions:</a:t>
            </a:r>
            <a:r>
              <a:rPr lang="en-US" sz="2400"/>
              <a:t> CSMA/C(ollision)A(voidance)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9B78150-AF04-4EFB-B8A3-EAC045597841}" type="slidenum">
              <a:rPr lang="en-US"/>
              <a:pPr/>
              <a:t>13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IEEE 802.11 MAC Protocol: CSMA/CA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sender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1 </a:t>
            </a:r>
            <a:r>
              <a:rPr lang="en-US" sz="2000">
                <a:solidFill>
                  <a:schemeClr val="accent2"/>
                </a:solidFill>
              </a:rPr>
              <a:t>if sense channel idle</a:t>
            </a:r>
            <a:r>
              <a:rPr lang="en-US" sz="2000"/>
              <a:t> for </a:t>
            </a:r>
            <a:r>
              <a:rPr lang="en-US" sz="2000" b="1"/>
              <a:t>DIFS</a:t>
            </a:r>
            <a:r>
              <a:rPr lang="en-US" sz="2000"/>
              <a:t>  </a:t>
            </a:r>
            <a:r>
              <a:rPr lang="en-US" sz="2000">
                <a:solidFill>
                  <a:schemeClr val="accent2"/>
                </a:solidFill>
              </a:rPr>
              <a:t>then</a:t>
            </a:r>
            <a:r>
              <a:rPr lang="en-US" sz="200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2 if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sense channel busy then</a:t>
            </a:r>
            <a:r>
              <a:rPr lang="en-US" sz="200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start random backoff time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sz="2000"/>
              <a:t>- if no ACK, increase random backoff interval, repeat 2</a:t>
            </a:r>
          </a:p>
          <a:p>
            <a:pPr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802.11 receiver</a:t>
            </a:r>
            <a:endParaRPr lang="en-US" sz="2400"/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if frame received OK</a:t>
            </a:r>
            <a:endParaRPr lang="en-US" sz="2000"/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chemeClr val="accent2"/>
                </a:solidFill>
              </a:rPr>
              <a:t>   - </a:t>
            </a:r>
            <a:r>
              <a:rPr lang="en-US" sz="2000"/>
              <a:t>return ACK after </a:t>
            </a:r>
            <a:r>
              <a:rPr lang="en-US" sz="2000" b="1"/>
              <a:t>SIFS </a:t>
            </a:r>
            <a:r>
              <a:rPr lang="en-US" sz="2000"/>
              <a:t>(ACK needed due to hidden terminal problem) </a:t>
            </a:r>
            <a:endParaRPr lang="en-US" sz="2400" b="1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35432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12" y="228"/>
                  </a:cxn>
                  <a:cxn ang="0">
                    <a:pos x="1212" y="900"/>
                  </a:cxn>
                  <a:cxn ang="0">
                    <a:pos x="0" y="660"/>
                  </a:cxn>
                  <a:cxn ang="0">
                    <a:pos x="6" y="0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63813" cy="923925"/>
            <a:chOff x="4044" y="2688"/>
            <a:chExt cx="1615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4325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2" y="246"/>
                  </a:cxn>
                  <a:cxn ang="0">
                    <a:pos x="1212" y="414"/>
                  </a:cxn>
                  <a:cxn ang="0">
                    <a:pos x="6" y="174"/>
                  </a:cxn>
                  <a:cxn ang="0">
                    <a:pos x="0" y="0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153552E-B527-4D48-AE76-9C8961D35195}" type="slidenum">
              <a:rPr lang="en-US"/>
              <a:pPr/>
              <a:t>14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/>
              <a:t>RTS/CTS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220788"/>
            <a:ext cx="7772400" cy="36115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idea:</a:t>
            </a:r>
            <a:r>
              <a:rPr lang="en-US" sz="2400"/>
              <a:t> </a:t>
            </a:r>
            <a:r>
              <a:rPr lang="en-US" sz="2000"/>
              <a:t> allow sender to “reserve” channel rather than random access of data frames: avoid  collisions of long  data frames</a:t>
            </a:r>
          </a:p>
          <a:p>
            <a:pPr>
              <a:lnSpc>
                <a:spcPct val="90000"/>
              </a:lnSpc>
            </a:pPr>
            <a:r>
              <a:rPr lang="en-US" sz="2000"/>
              <a:t>optional; not typically used</a:t>
            </a:r>
          </a:p>
          <a:p>
            <a:pPr>
              <a:lnSpc>
                <a:spcPct val="90000"/>
              </a:lnSpc>
            </a:pPr>
            <a:r>
              <a:rPr lang="en-US" sz="2000"/>
              <a:t>sender first transmits </a:t>
            </a:r>
            <a:r>
              <a:rPr lang="en-US" sz="2000" i="1"/>
              <a:t>small</a:t>
            </a:r>
            <a:r>
              <a:rPr lang="en-US" sz="2000"/>
              <a:t> request-to-send (RTS) packets to AP using CSMA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RTSs may still collide with each other (but they’re short)</a:t>
            </a:r>
          </a:p>
          <a:p>
            <a:pPr>
              <a:lnSpc>
                <a:spcPct val="90000"/>
              </a:lnSpc>
            </a:pPr>
            <a:r>
              <a:rPr lang="en-US" sz="2000"/>
              <a:t>AP broadcasts clear-to-send CTS in response to RTS</a:t>
            </a:r>
          </a:p>
          <a:p>
            <a:pPr>
              <a:lnSpc>
                <a:spcPct val="90000"/>
              </a:lnSpc>
            </a:pPr>
            <a:r>
              <a:rPr lang="en-US" sz="2000"/>
              <a:t>CTS heard by all nodes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sender transmits data frame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other stations defer transmissions 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417638" y="5281613"/>
            <a:ext cx="571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1276350" y="5238750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513436B2-EC9E-47AB-B907-2805A81EF169}" type="slidenum">
              <a:rPr lang="en-US"/>
              <a:pPr/>
              <a:t>15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/>
              <a:t>Collision Avoidance: RTS-CTS exchange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>
              <a:latin typeface="Times New Roman" pitchFamily="18" charset="0"/>
            </a:endParaRPr>
          </a:p>
        </p:txBody>
      </p:sp>
      <p:sp>
        <p:nvSpPr>
          <p:cNvPr id="356367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356369" name="Picture 17" descr="31u_bnrz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35637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1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7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8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79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0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1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2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3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4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5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86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387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356388" name="Object 3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56388" name="Clip" r:id="rId4" imgW="819000" imgH="847800" progId="MS_ClipArt_Gallery.2">
                <p:embed/>
              </p:oleObj>
            </a:graphicData>
          </a:graphic>
        </p:graphicFrame>
        <p:graphicFrame>
          <p:nvGraphicFramePr>
            <p:cNvPr id="356389" name="Object 3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56389" name="Clip" r:id="rId5" imgW="1266840" imgH="1200240" progId="MS_ClipArt_Gallery.2">
                <p:embed/>
              </p:oleObj>
            </a:graphicData>
          </a:graphic>
        </p:graphicFrame>
      </p:grpSp>
      <p:grpSp>
        <p:nvGrpSpPr>
          <p:cNvPr id="356390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35639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56391" name="Clip" r:id="rId6" imgW="819000" imgH="847800" progId="MS_ClipArt_Gallery.2">
                <p:embed/>
              </p:oleObj>
            </a:graphicData>
          </a:graphic>
        </p:graphicFrame>
        <p:graphicFrame>
          <p:nvGraphicFramePr>
            <p:cNvPr id="35639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56392" name="Clip" r:id="rId7" imgW="1266840" imgH="1200240" progId="MS_ClipArt_Gallery.2">
                <p:embed/>
              </p:oleObj>
            </a:graphicData>
          </a:graphic>
        </p:graphicFrame>
      </p:grpSp>
      <p:sp>
        <p:nvSpPr>
          <p:cNvPr id="356393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5639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39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56396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356361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35635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636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996" y="298"/>
                  </a:cxn>
                  <a:cxn ang="0">
                    <a:pos x="2996" y="461"/>
                  </a:cxn>
                  <a:cxn ang="0">
                    <a:pos x="0" y="160"/>
                  </a:cxn>
                  <a:cxn ang="0">
                    <a:pos x="1" y="0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6403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4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35640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996" y="298"/>
                </a:cxn>
                <a:cxn ang="0">
                  <a:pos x="2996" y="461"/>
                </a:cxn>
                <a:cxn ang="0">
                  <a:pos x="0" y="160"/>
                </a:cxn>
                <a:cxn ang="0">
                  <a:pos x="1" y="0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6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356408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09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0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356411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356412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52" y="318"/>
                </a:cxn>
                <a:cxn ang="0">
                  <a:pos x="3652" y="1134"/>
                </a:cxn>
                <a:cxn ang="0">
                  <a:pos x="1" y="787"/>
                </a:cxn>
                <a:cxn ang="0">
                  <a:pos x="0" y="0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3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356414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60" y="186"/>
                </a:cxn>
                <a:cxn ang="0">
                  <a:pos x="2260" y="355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5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/>
              <a:ahLst/>
              <a:cxnLst>
                <a:cxn ang="0">
                  <a:pos x="1860" y="0"/>
                </a:cxn>
                <a:cxn ang="0">
                  <a:pos x="0" y="179"/>
                </a:cxn>
                <a:cxn ang="0">
                  <a:pos x="0" y="347"/>
                </a:cxn>
                <a:cxn ang="0">
                  <a:pos x="1860" y="151"/>
                </a:cxn>
                <a:cxn ang="0">
                  <a:pos x="1860" y="0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6416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356417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35642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642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24DB55E-43C9-4A0E-BD9F-C1FBE68CDD65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41062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063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063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063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063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063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063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3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3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064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064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410673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frame: addressing</a:t>
            </a:r>
          </a:p>
        </p:txBody>
      </p:sp>
      <p:sp>
        <p:nvSpPr>
          <p:cNvPr id="410676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2: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transmitting this frame</a:t>
            </a:r>
          </a:p>
        </p:txBody>
      </p:sp>
      <p:sp>
        <p:nvSpPr>
          <p:cNvPr id="410677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8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79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1: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to receive this frame</a:t>
            </a:r>
          </a:p>
        </p:txBody>
      </p:sp>
      <p:sp>
        <p:nvSpPr>
          <p:cNvPr id="410680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0681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MAC address</a:t>
            </a:r>
          </a:p>
          <a:p>
            <a:r>
              <a:rPr lang="en-US"/>
              <a:t>of router interface to which AP is attached</a:t>
            </a:r>
          </a:p>
        </p:txBody>
      </p:sp>
      <p:sp>
        <p:nvSpPr>
          <p:cNvPr id="410682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used only in ad hoc mode</a:t>
            </a:r>
          </a:p>
        </p:txBody>
      </p:sp>
      <p:sp>
        <p:nvSpPr>
          <p:cNvPr id="410683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3B5F9FD3-0C64-47FE-958E-592AF360A0B7}" type="slidenum">
              <a:rPr lang="en-US"/>
              <a:pPr/>
              <a:t>17</a:t>
            </a:fld>
            <a:endParaRPr lang="en-US"/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67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73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1674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411675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76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411809" name="Group 161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411652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1653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4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5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56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1657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8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16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0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1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662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16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6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16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grpSp>
        <p:nvGrpSpPr>
          <p:cNvPr id="411678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411679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411680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411681" name="Picture 33" descr="31u_bnrz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1349" y="2458"/>
                <a:ext cx="212" cy="135"/>
              </a:xfrm>
              <a:prstGeom prst="rect">
                <a:avLst/>
              </a:prstGeom>
              <a:noFill/>
            </p:spPr>
          </p:pic>
          <p:sp>
            <p:nvSpPr>
              <p:cNvPr id="411682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3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/>
                <a:ahLst/>
                <a:cxnLst>
                  <a:cxn ang="0">
                    <a:pos x="87" y="26"/>
                  </a:cxn>
                  <a:cxn ang="0">
                    <a:pos x="68" y="34"/>
                  </a:cxn>
                  <a:cxn ang="0">
                    <a:pos x="52" y="44"/>
                  </a:cxn>
                  <a:cxn ang="0">
                    <a:pos x="38" y="55"/>
                  </a:cxn>
                  <a:cxn ang="0">
                    <a:pos x="25" y="67"/>
                  </a:cxn>
                  <a:cxn ang="0">
                    <a:pos x="14" y="80"/>
                  </a:cxn>
                  <a:cxn ang="0">
                    <a:pos x="7" y="94"/>
                  </a:cxn>
                  <a:cxn ang="0">
                    <a:pos x="3" y="109"/>
                  </a:cxn>
                  <a:cxn ang="0">
                    <a:pos x="0" y="124"/>
                  </a:cxn>
                  <a:cxn ang="0">
                    <a:pos x="3" y="145"/>
                  </a:cxn>
                  <a:cxn ang="0">
                    <a:pos x="14" y="163"/>
                  </a:cxn>
                  <a:cxn ang="0">
                    <a:pos x="32" y="178"/>
                  </a:cxn>
                  <a:cxn ang="0">
                    <a:pos x="55" y="189"/>
                  </a:cxn>
                  <a:cxn ang="0">
                    <a:pos x="81" y="198"/>
                  </a:cxn>
                  <a:cxn ang="0">
                    <a:pos x="109" y="202"/>
                  </a:cxn>
                  <a:cxn ang="0">
                    <a:pos x="138" y="203"/>
                  </a:cxn>
                  <a:cxn ang="0">
                    <a:pos x="165" y="200"/>
                  </a:cxn>
                  <a:cxn ang="0">
                    <a:pos x="171" y="200"/>
                  </a:cxn>
                  <a:cxn ang="0">
                    <a:pos x="177" y="198"/>
                  </a:cxn>
                  <a:cxn ang="0">
                    <a:pos x="181" y="195"/>
                  </a:cxn>
                  <a:cxn ang="0">
                    <a:pos x="183" y="191"/>
                  </a:cxn>
                  <a:cxn ang="0">
                    <a:pos x="180" y="186"/>
                  </a:cxn>
                  <a:cxn ang="0">
                    <a:pos x="174" y="182"/>
                  </a:cxn>
                  <a:cxn ang="0">
                    <a:pos x="167" y="178"/>
                  </a:cxn>
                  <a:cxn ang="0">
                    <a:pos x="160" y="176"/>
                  </a:cxn>
                  <a:cxn ang="0">
                    <a:pos x="145" y="173"/>
                  </a:cxn>
                  <a:cxn ang="0">
                    <a:pos x="131" y="171"/>
                  </a:cxn>
                  <a:cxn ang="0">
                    <a:pos x="116" y="169"/>
                  </a:cxn>
                  <a:cxn ang="0">
                    <a:pos x="103" y="167"/>
                  </a:cxn>
                  <a:cxn ang="0">
                    <a:pos x="90" y="164"/>
                  </a:cxn>
                  <a:cxn ang="0">
                    <a:pos x="77" y="160"/>
                  </a:cxn>
                  <a:cxn ang="0">
                    <a:pos x="65" y="154"/>
                  </a:cxn>
                  <a:cxn ang="0">
                    <a:pos x="54" y="146"/>
                  </a:cxn>
                  <a:cxn ang="0">
                    <a:pos x="49" y="112"/>
                  </a:cxn>
                  <a:cxn ang="0">
                    <a:pos x="61" y="84"/>
                  </a:cxn>
                  <a:cxn ang="0">
                    <a:pos x="84" y="62"/>
                  </a:cxn>
                  <a:cxn ang="0">
                    <a:pos x="116" y="44"/>
                  </a:cxn>
                  <a:cxn ang="0">
                    <a:pos x="151" y="30"/>
                  </a:cxn>
                  <a:cxn ang="0">
                    <a:pos x="187" y="19"/>
                  </a:cxn>
                  <a:cxn ang="0">
                    <a:pos x="220" y="11"/>
                  </a:cxn>
                  <a:cxn ang="0">
                    <a:pos x="247" y="4"/>
                  </a:cxn>
                  <a:cxn ang="0">
                    <a:pos x="231" y="1"/>
                  </a:cxn>
                  <a:cxn ang="0">
                    <a:pos x="213" y="0"/>
                  </a:cxn>
                  <a:cxn ang="0">
                    <a:pos x="193" y="2"/>
                  </a:cxn>
                  <a:cxn ang="0">
                    <a:pos x="171" y="4"/>
                  </a:cxn>
                  <a:cxn ang="0">
                    <a:pos x="149" y="9"/>
                  </a:cxn>
                  <a:cxn ang="0">
                    <a:pos x="128" y="14"/>
                  </a:cxn>
                  <a:cxn ang="0">
                    <a:pos x="106" y="20"/>
                  </a:cxn>
                  <a:cxn ang="0">
                    <a:pos x="87" y="26"/>
                  </a:cxn>
                </a:cxnLst>
                <a:rect l="0" t="0" r="r" b="b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4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/>
                <a:ahLst/>
                <a:cxnLst>
                  <a:cxn ang="0">
                    <a:pos x="133" y="52"/>
                  </a:cxn>
                  <a:cxn ang="0">
                    <a:pos x="139" y="68"/>
                  </a:cxn>
                  <a:cxn ang="0">
                    <a:pos x="137" y="83"/>
                  </a:cxn>
                  <a:cxn ang="0">
                    <a:pos x="127" y="95"/>
                  </a:cxn>
                  <a:cxn ang="0">
                    <a:pos x="113" y="106"/>
                  </a:cxn>
                  <a:cxn ang="0">
                    <a:pos x="95" y="116"/>
                  </a:cxn>
                  <a:cxn ang="0">
                    <a:pos x="75" y="126"/>
                  </a:cxn>
                  <a:cxn ang="0">
                    <a:pos x="55" y="135"/>
                  </a:cxn>
                  <a:cxn ang="0">
                    <a:pos x="37" y="144"/>
                  </a:cxn>
                  <a:cxn ang="0">
                    <a:pos x="34" y="147"/>
                  </a:cxn>
                  <a:cxn ang="0">
                    <a:pos x="33" y="149"/>
                  </a:cxn>
                  <a:cxn ang="0">
                    <a:pos x="33" y="152"/>
                  </a:cxn>
                  <a:cxn ang="0">
                    <a:pos x="34" y="155"/>
                  </a:cxn>
                  <a:cxn ang="0">
                    <a:pos x="39" y="157"/>
                  </a:cxn>
                  <a:cxn ang="0">
                    <a:pos x="43" y="158"/>
                  </a:cxn>
                  <a:cxn ang="0">
                    <a:pos x="46" y="158"/>
                  </a:cxn>
                  <a:cxn ang="0">
                    <a:pos x="50" y="157"/>
                  </a:cxn>
                  <a:cxn ang="0">
                    <a:pos x="74" y="148"/>
                  </a:cxn>
                  <a:cxn ang="0">
                    <a:pos x="95" y="138"/>
                  </a:cxn>
                  <a:cxn ang="0">
                    <a:pos x="116" y="127"/>
                  </a:cxn>
                  <a:cxn ang="0">
                    <a:pos x="135" y="114"/>
                  </a:cxn>
                  <a:cxn ang="0">
                    <a:pos x="148" y="100"/>
                  </a:cxn>
                  <a:cxn ang="0">
                    <a:pos x="156" y="84"/>
                  </a:cxn>
                  <a:cxn ang="0">
                    <a:pos x="158" y="67"/>
                  </a:cxn>
                  <a:cxn ang="0">
                    <a:pos x="152" y="49"/>
                  </a:cxn>
                  <a:cxn ang="0">
                    <a:pos x="139" y="35"/>
                  </a:cxn>
                  <a:cxn ang="0">
                    <a:pos x="120" y="23"/>
                  </a:cxn>
                  <a:cxn ang="0">
                    <a:pos x="97" y="14"/>
                  </a:cxn>
                  <a:cxn ang="0">
                    <a:pos x="71" y="7"/>
                  </a:cxn>
                  <a:cxn ang="0">
                    <a:pos x="45" y="2"/>
                  </a:cxn>
                  <a:cxn ang="0">
                    <a:pos x="23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17" y="9"/>
                  </a:cxn>
                  <a:cxn ang="0">
                    <a:pos x="36" y="13"/>
                  </a:cxn>
                  <a:cxn ang="0">
                    <a:pos x="56" y="17"/>
                  </a:cxn>
                  <a:cxn ang="0">
                    <a:pos x="75" y="21"/>
                  </a:cxn>
                  <a:cxn ang="0">
                    <a:pos x="94" y="26"/>
                  </a:cxn>
                  <a:cxn ang="0">
                    <a:pos x="110" y="33"/>
                  </a:cxn>
                  <a:cxn ang="0">
                    <a:pos x="123" y="41"/>
                  </a:cxn>
                  <a:cxn ang="0">
                    <a:pos x="133" y="52"/>
                  </a:cxn>
                </a:cxnLst>
                <a:rect l="0" t="0" r="r" b="b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5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/>
                <a:ahLst/>
                <a:cxnLst>
                  <a:cxn ang="0">
                    <a:pos x="124" y="62"/>
                  </a:cxn>
                  <a:cxn ang="0">
                    <a:pos x="66" y="101"/>
                  </a:cxn>
                  <a:cxn ang="0">
                    <a:pos x="21" y="146"/>
                  </a:cxn>
                  <a:cxn ang="0">
                    <a:pos x="0" y="199"/>
                  </a:cxn>
                  <a:cxn ang="0">
                    <a:pos x="4" y="234"/>
                  </a:cxn>
                  <a:cxn ang="0">
                    <a:pos x="11" y="248"/>
                  </a:cxn>
                  <a:cxn ang="0">
                    <a:pos x="24" y="261"/>
                  </a:cxn>
                  <a:cxn ang="0">
                    <a:pos x="40" y="272"/>
                  </a:cxn>
                  <a:cxn ang="0">
                    <a:pos x="69" y="284"/>
                  </a:cxn>
                  <a:cxn ang="0">
                    <a:pos x="107" y="297"/>
                  </a:cxn>
                  <a:cxn ang="0">
                    <a:pos x="148" y="307"/>
                  </a:cxn>
                  <a:cxn ang="0">
                    <a:pos x="188" y="315"/>
                  </a:cxn>
                  <a:cxn ang="0">
                    <a:pos x="230" y="321"/>
                  </a:cxn>
                  <a:cxn ang="0">
                    <a:pos x="272" y="325"/>
                  </a:cxn>
                  <a:cxn ang="0">
                    <a:pos x="315" y="328"/>
                  </a:cxn>
                  <a:cxn ang="0">
                    <a:pos x="358" y="330"/>
                  </a:cxn>
                  <a:cxn ang="0">
                    <a:pos x="386" y="331"/>
                  </a:cxn>
                  <a:cxn ang="0">
                    <a:pos x="396" y="325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4"/>
                  </a:cxn>
                  <a:cxn ang="0">
                    <a:pos x="326" y="299"/>
                  </a:cxn>
                  <a:cxn ang="0">
                    <a:pos x="287" y="295"/>
                  </a:cxn>
                  <a:cxn ang="0">
                    <a:pos x="248" y="291"/>
                  </a:cxn>
                  <a:cxn ang="0">
                    <a:pos x="210" y="286"/>
                  </a:cxn>
                  <a:cxn ang="0">
                    <a:pos x="172" y="279"/>
                  </a:cxn>
                  <a:cxn ang="0">
                    <a:pos x="136" y="271"/>
                  </a:cxn>
                  <a:cxn ang="0">
                    <a:pos x="100" y="261"/>
                  </a:cxn>
                  <a:cxn ang="0">
                    <a:pos x="68" y="247"/>
                  </a:cxn>
                  <a:cxn ang="0">
                    <a:pos x="48" y="228"/>
                  </a:cxn>
                  <a:cxn ang="0">
                    <a:pos x="42" y="204"/>
                  </a:cxn>
                  <a:cxn ang="0">
                    <a:pos x="48" y="175"/>
                  </a:cxn>
                  <a:cxn ang="0">
                    <a:pos x="64" y="149"/>
                  </a:cxn>
                  <a:cxn ang="0">
                    <a:pos x="88" y="121"/>
                  </a:cxn>
                  <a:cxn ang="0">
                    <a:pos x="117" y="97"/>
                  </a:cxn>
                  <a:cxn ang="0">
                    <a:pos x="152" y="73"/>
                  </a:cxn>
                  <a:cxn ang="0">
                    <a:pos x="190" y="51"/>
                  </a:cxn>
                  <a:cxn ang="0">
                    <a:pos x="242" y="33"/>
                  </a:cxn>
                  <a:cxn ang="0">
                    <a:pos x="294" y="18"/>
                  </a:cxn>
                  <a:cxn ang="0">
                    <a:pos x="328" y="6"/>
                  </a:cxn>
                  <a:cxn ang="0">
                    <a:pos x="317" y="0"/>
                  </a:cxn>
                  <a:cxn ang="0">
                    <a:pos x="274" y="4"/>
                  </a:cxn>
                  <a:cxn ang="0">
                    <a:pos x="223" y="16"/>
                  </a:cxn>
                  <a:cxn ang="0">
                    <a:pos x="175" y="33"/>
                  </a:cxn>
                </a:cxnLst>
                <a:rect l="0" t="0" r="r" b="b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6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/>
                <a:ahLst/>
                <a:cxnLst>
                  <a:cxn ang="0">
                    <a:pos x="290" y="68"/>
                  </a:cxn>
                  <a:cxn ang="0">
                    <a:pos x="306" y="80"/>
                  </a:cxn>
                  <a:cxn ang="0">
                    <a:pos x="316" y="94"/>
                  </a:cxn>
                  <a:cxn ang="0">
                    <a:pos x="321" y="109"/>
                  </a:cxn>
                  <a:cxn ang="0">
                    <a:pos x="321" y="125"/>
                  </a:cxn>
                  <a:cxn ang="0">
                    <a:pos x="318" y="138"/>
                  </a:cxn>
                  <a:cxn ang="0">
                    <a:pos x="312" y="149"/>
                  </a:cxn>
                  <a:cxn ang="0">
                    <a:pos x="302" y="160"/>
                  </a:cxn>
                  <a:cxn ang="0">
                    <a:pos x="292" y="169"/>
                  </a:cxn>
                  <a:cxn ang="0">
                    <a:pos x="279" y="179"/>
                  </a:cxn>
                  <a:cxn ang="0">
                    <a:pos x="266" y="187"/>
                  </a:cxn>
                  <a:cxn ang="0">
                    <a:pos x="253" y="196"/>
                  </a:cxn>
                  <a:cxn ang="0">
                    <a:pos x="240" y="205"/>
                  </a:cxn>
                  <a:cxn ang="0">
                    <a:pos x="237" y="209"/>
                  </a:cxn>
                  <a:cxn ang="0">
                    <a:pos x="237" y="212"/>
                  </a:cxn>
                  <a:cxn ang="0">
                    <a:pos x="237" y="215"/>
                  </a:cxn>
                  <a:cxn ang="0">
                    <a:pos x="240" y="218"/>
                  </a:cxn>
                  <a:cxn ang="0">
                    <a:pos x="244" y="220"/>
                  </a:cxn>
                  <a:cxn ang="0">
                    <a:pos x="250" y="221"/>
                  </a:cxn>
                  <a:cxn ang="0">
                    <a:pos x="254" y="220"/>
                  </a:cxn>
                  <a:cxn ang="0">
                    <a:pos x="258" y="218"/>
                  </a:cxn>
                  <a:cxn ang="0">
                    <a:pos x="287" y="204"/>
                  </a:cxn>
                  <a:cxn ang="0">
                    <a:pos x="312" y="187"/>
                  </a:cxn>
                  <a:cxn ang="0">
                    <a:pos x="331" y="168"/>
                  </a:cxn>
                  <a:cxn ang="0">
                    <a:pos x="344" y="146"/>
                  </a:cxn>
                  <a:cxn ang="0">
                    <a:pos x="350" y="124"/>
                  </a:cxn>
                  <a:cxn ang="0">
                    <a:pos x="347" y="101"/>
                  </a:cxn>
                  <a:cxn ang="0">
                    <a:pos x="335" y="80"/>
                  </a:cxn>
                  <a:cxn ang="0">
                    <a:pos x="312" y="61"/>
                  </a:cxn>
                  <a:cxn ang="0">
                    <a:pos x="295" y="50"/>
                  </a:cxn>
                  <a:cxn ang="0">
                    <a:pos x="274" y="42"/>
                  </a:cxn>
                  <a:cxn ang="0">
                    <a:pos x="253" y="34"/>
                  </a:cxn>
                  <a:cxn ang="0">
                    <a:pos x="228" y="27"/>
                  </a:cxn>
                  <a:cxn ang="0">
                    <a:pos x="203" y="20"/>
                  </a:cxn>
                  <a:cxn ang="0">
                    <a:pos x="179" y="15"/>
                  </a:cxn>
                  <a:cxn ang="0">
                    <a:pos x="152" y="11"/>
                  </a:cxn>
                  <a:cxn ang="0">
                    <a:pos x="128" y="7"/>
                  </a:cxn>
                  <a:cxn ang="0">
                    <a:pos x="103" y="4"/>
                  </a:cxn>
                  <a:cxn ang="0">
                    <a:pos x="81" y="2"/>
                  </a:cxn>
                  <a:cxn ang="0">
                    <a:pos x="60" y="0"/>
                  </a:cxn>
                  <a:cxn ang="0">
                    <a:pos x="42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15" y="6"/>
                  </a:cxn>
                  <a:cxn ang="0">
                    <a:pos x="29" y="7"/>
                  </a:cxn>
                  <a:cxn ang="0">
                    <a:pos x="47" y="9"/>
                  </a:cxn>
                  <a:cxn ang="0">
                    <a:pos x="64" y="11"/>
                  </a:cxn>
                  <a:cxn ang="0">
                    <a:pos x="81" y="14"/>
                  </a:cxn>
                  <a:cxn ang="0">
                    <a:pos x="102" y="16"/>
                  </a:cxn>
                  <a:cxn ang="0">
                    <a:pos x="121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4"/>
                  </a:cxn>
                  <a:cxn ang="0">
                    <a:pos x="219" y="39"/>
                  </a:cxn>
                  <a:cxn ang="0">
                    <a:pos x="238" y="45"/>
                  </a:cxn>
                  <a:cxn ang="0">
                    <a:pos x="257" y="53"/>
                  </a:cxn>
                  <a:cxn ang="0">
                    <a:pos x="274" y="60"/>
                  </a:cxn>
                  <a:cxn ang="0">
                    <a:pos x="290" y="68"/>
                  </a:cxn>
                </a:cxnLst>
                <a:rect l="0" t="0" r="r" b="b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7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131"/>
                  </a:cxn>
                  <a:cxn ang="0">
                    <a:pos x="6" y="147"/>
                  </a:cxn>
                  <a:cxn ang="0">
                    <a:pos x="16" y="162"/>
                  </a:cxn>
                  <a:cxn ang="0">
                    <a:pos x="30" y="175"/>
                  </a:cxn>
                  <a:cxn ang="0">
                    <a:pos x="48" y="186"/>
                  </a:cxn>
                  <a:cxn ang="0">
                    <a:pos x="68" y="196"/>
                  </a:cxn>
                  <a:cxn ang="0">
                    <a:pos x="91" y="203"/>
                  </a:cxn>
                  <a:cxn ang="0">
                    <a:pos x="114" y="207"/>
                  </a:cxn>
                  <a:cxn ang="0">
                    <a:pos x="122" y="208"/>
                  </a:cxn>
                  <a:cxn ang="0">
                    <a:pos x="129" y="206"/>
                  </a:cxn>
                  <a:cxn ang="0">
                    <a:pos x="135" y="203"/>
                  </a:cxn>
                  <a:cxn ang="0">
                    <a:pos x="138" y="199"/>
                  </a:cxn>
                  <a:cxn ang="0">
                    <a:pos x="138" y="194"/>
                  </a:cxn>
                  <a:cxn ang="0">
                    <a:pos x="136" y="189"/>
                  </a:cxn>
                  <a:cxn ang="0">
                    <a:pos x="132" y="185"/>
                  </a:cxn>
                  <a:cxn ang="0">
                    <a:pos x="125" y="183"/>
                  </a:cxn>
                  <a:cxn ang="0">
                    <a:pos x="101" y="177"/>
                  </a:cxn>
                  <a:cxn ang="0">
                    <a:pos x="80" y="169"/>
                  </a:cxn>
                  <a:cxn ang="0">
                    <a:pos x="62" y="158"/>
                  </a:cxn>
                  <a:cxn ang="0">
                    <a:pos x="49" y="146"/>
                  </a:cxn>
                  <a:cxn ang="0">
                    <a:pos x="40" y="131"/>
                  </a:cxn>
                  <a:cxn ang="0">
                    <a:pos x="36" y="115"/>
                  </a:cxn>
                  <a:cxn ang="0">
                    <a:pos x="36" y="97"/>
                  </a:cxn>
                  <a:cxn ang="0">
                    <a:pos x="43" y="79"/>
                  </a:cxn>
                  <a:cxn ang="0">
                    <a:pos x="52" y="66"/>
                  </a:cxn>
                  <a:cxn ang="0">
                    <a:pos x="64" y="54"/>
                  </a:cxn>
                  <a:cxn ang="0">
                    <a:pos x="77" y="43"/>
                  </a:cxn>
                  <a:cxn ang="0">
                    <a:pos x="91" y="33"/>
                  </a:cxn>
                  <a:cxn ang="0">
                    <a:pos x="104" y="24"/>
                  </a:cxn>
                  <a:cxn ang="0">
                    <a:pos x="119" y="16"/>
                  </a:cxn>
                  <a:cxn ang="0">
                    <a:pos x="132" y="8"/>
                  </a:cxn>
                  <a:cxn ang="0">
                    <a:pos x="142" y="1"/>
                  </a:cxn>
                  <a:cxn ang="0">
                    <a:pos x="132" y="0"/>
                  </a:cxn>
                  <a:cxn ang="0">
                    <a:pos x="116" y="5"/>
                  </a:cxn>
                  <a:cxn ang="0">
                    <a:pos x="94" y="16"/>
                  </a:cxn>
                  <a:cxn ang="0">
                    <a:pos x="69" y="31"/>
                  </a:cxn>
                  <a:cxn ang="0">
                    <a:pos x="46" y="50"/>
                  </a:cxn>
                  <a:cxn ang="0">
                    <a:pos x="24" y="70"/>
                  </a:cxn>
                  <a:cxn ang="0">
                    <a:pos x="9" y="92"/>
                  </a:cxn>
                  <a:cxn ang="0">
                    <a:pos x="0" y="114"/>
                  </a:cxn>
                </a:cxnLst>
                <a:rect l="0" t="0" r="r" b="b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8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8" y="183"/>
                  </a:cxn>
                  <a:cxn ang="0">
                    <a:pos x="233" y="200"/>
                  </a:cxn>
                  <a:cxn ang="0">
                    <a:pos x="206" y="215"/>
                  </a:cxn>
                  <a:cxn ang="0">
                    <a:pos x="177" y="232"/>
                  </a:cxn>
                  <a:cxn ang="0">
                    <a:pos x="159" y="244"/>
                  </a:cxn>
                  <a:cxn ang="0">
                    <a:pos x="154" y="252"/>
                  </a:cxn>
                  <a:cxn ang="0">
                    <a:pos x="149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2" y="271"/>
                  </a:cxn>
                  <a:cxn ang="0">
                    <a:pos x="191" y="257"/>
                  </a:cxn>
                  <a:cxn ang="0">
                    <a:pos x="223" y="236"/>
                  </a:cxn>
                  <a:cxn ang="0">
                    <a:pos x="257" y="215"/>
                  </a:cxn>
                  <a:cxn ang="0">
                    <a:pos x="286" y="192"/>
                  </a:cxn>
                  <a:cxn ang="0">
                    <a:pos x="303" y="164"/>
                  </a:cxn>
                  <a:cxn ang="0">
                    <a:pos x="300" y="134"/>
                  </a:cxn>
                  <a:cxn ang="0">
                    <a:pos x="281" y="106"/>
                  </a:cxn>
                  <a:cxn ang="0">
                    <a:pos x="249" y="83"/>
                  </a:cxn>
                  <a:cxn ang="0">
                    <a:pos x="219" y="65"/>
                  </a:cxn>
                  <a:cxn ang="0">
                    <a:pos x="188" y="52"/>
                  </a:cxn>
                  <a:cxn ang="0">
                    <a:pos x="157" y="38"/>
                  </a:cxn>
                  <a:cxn ang="0">
                    <a:pos x="122" y="25"/>
                  </a:cxn>
                  <a:cxn ang="0">
                    <a:pos x="90" y="14"/>
                  </a:cxn>
                  <a:cxn ang="0">
                    <a:pos x="58" y="6"/>
                  </a:cxn>
                  <a:cxn ang="0">
                    <a:pos x="30" y="1"/>
                  </a:cxn>
                  <a:cxn ang="0">
                    <a:pos x="9" y="1"/>
                  </a:cxn>
                  <a:cxn ang="0">
                    <a:pos x="10" y="5"/>
                  </a:cxn>
                  <a:cxn ang="0">
                    <a:pos x="35" y="12"/>
                  </a:cxn>
                  <a:cxn ang="0">
                    <a:pos x="64" y="21"/>
                  </a:cxn>
                  <a:cxn ang="0">
                    <a:pos x="97" y="32"/>
                  </a:cxn>
                  <a:cxn ang="0">
                    <a:pos x="132" y="45"/>
                  </a:cxn>
                  <a:cxn ang="0">
                    <a:pos x="167" y="60"/>
                  </a:cxn>
                  <a:cxn ang="0">
                    <a:pos x="201" y="77"/>
                  </a:cxn>
                  <a:cxn ang="0">
                    <a:pos x="232" y="93"/>
                  </a:cxn>
                </a:cxnLst>
                <a:rect l="0" t="0" r="r" b="b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89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37" y="7"/>
                  </a:cxn>
                  <a:cxn ang="0">
                    <a:pos x="32" y="3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8" y="37"/>
                  </a:cxn>
                  <a:cxn ang="0">
                    <a:pos x="19" y="63"/>
                  </a:cxn>
                  <a:cxn ang="0">
                    <a:pos x="34" y="88"/>
                  </a:cxn>
                  <a:cxn ang="0">
                    <a:pos x="51" y="112"/>
                  </a:cxn>
                  <a:cxn ang="0">
                    <a:pos x="68" y="133"/>
                  </a:cxn>
                  <a:cxn ang="0">
                    <a:pos x="84" y="150"/>
                  </a:cxn>
                  <a:cxn ang="0">
                    <a:pos x="96" y="161"/>
                  </a:cxn>
                  <a:cxn ang="0">
                    <a:pos x="103" y="164"/>
                  </a:cxn>
                  <a:cxn ang="0">
                    <a:pos x="100" y="153"/>
                  </a:cxn>
                  <a:cxn ang="0">
                    <a:pos x="93" y="139"/>
                  </a:cxn>
                  <a:cxn ang="0">
                    <a:pos x="84" y="121"/>
                  </a:cxn>
                  <a:cxn ang="0">
                    <a:pos x="74" y="100"/>
                  </a:cxn>
                  <a:cxn ang="0">
                    <a:pos x="64" y="78"/>
                  </a:cxn>
                  <a:cxn ang="0">
                    <a:pos x="54" y="55"/>
                  </a:cxn>
                  <a:cxn ang="0">
                    <a:pos x="45" y="33"/>
                  </a:cxn>
                  <a:cxn ang="0">
                    <a:pos x="39" y="12"/>
                  </a:cxn>
                </a:cxnLst>
                <a:rect l="0" t="0" r="r" b="b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0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26" y="5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5" y="33"/>
                  </a:cxn>
                  <a:cxn ang="0">
                    <a:pos x="10" y="45"/>
                  </a:cxn>
                  <a:cxn ang="0">
                    <a:pos x="18" y="57"/>
                  </a:cxn>
                  <a:cxn ang="0">
                    <a:pos x="26" y="68"/>
                  </a:cxn>
                  <a:cxn ang="0">
                    <a:pos x="35" y="76"/>
                  </a:cxn>
                  <a:cxn ang="0">
                    <a:pos x="45" y="81"/>
                  </a:cxn>
                  <a:cxn ang="0">
                    <a:pos x="53" y="82"/>
                  </a:cxn>
                  <a:cxn ang="0">
                    <a:pos x="54" y="66"/>
                  </a:cxn>
                  <a:cxn ang="0">
                    <a:pos x="47" y="47"/>
                  </a:cxn>
                  <a:cxn ang="0">
                    <a:pos x="38" y="28"/>
                  </a:cxn>
                  <a:cxn ang="0">
                    <a:pos x="28" y="9"/>
                  </a:cxn>
                </a:cxnLst>
                <a:rect l="0" t="0" r="r" b="b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1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4" y="7"/>
                  </a:cxn>
                  <a:cxn ang="0">
                    <a:pos x="23" y="4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4" y="21"/>
                  </a:cxn>
                  <a:cxn ang="0">
                    <a:pos x="10" y="28"/>
                  </a:cxn>
                  <a:cxn ang="0">
                    <a:pos x="17" y="34"/>
                  </a:cxn>
                  <a:cxn ang="0">
                    <a:pos x="24" y="40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6" y="47"/>
                  </a:cxn>
                  <a:cxn ang="0">
                    <a:pos x="45" y="37"/>
                  </a:cxn>
                  <a:cxn ang="0">
                    <a:pos x="39" y="25"/>
                  </a:cxn>
                  <a:cxn ang="0">
                    <a:pos x="30" y="14"/>
                  </a:cxn>
                  <a:cxn ang="0">
                    <a:pos x="24" y="6"/>
                  </a:cxn>
                </a:cxnLst>
                <a:rect l="0" t="0" r="r" b="b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2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56" y="21"/>
                  </a:cxn>
                  <a:cxn ang="0">
                    <a:pos x="62" y="18"/>
                  </a:cxn>
                  <a:cxn ang="0">
                    <a:pos x="63" y="14"/>
                  </a:cxn>
                  <a:cxn ang="0">
                    <a:pos x="63" y="10"/>
                  </a:cxn>
                  <a:cxn ang="0">
                    <a:pos x="61" y="5"/>
                  </a:cxn>
                  <a:cxn ang="0">
                    <a:pos x="56" y="2"/>
                  </a:cxn>
                  <a:cxn ang="0">
                    <a:pos x="50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6" y="3"/>
                  </a:cxn>
                  <a:cxn ang="0">
                    <a:pos x="16" y="7"/>
                  </a:cxn>
                  <a:cxn ang="0">
                    <a:pos x="7" y="13"/>
                  </a:cxn>
                  <a:cxn ang="0">
                    <a:pos x="3" y="19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4" y="29"/>
                  </a:cxn>
                  <a:cxn ang="0">
                    <a:pos x="10" y="31"/>
                  </a:cxn>
                  <a:cxn ang="0">
                    <a:pos x="16" y="31"/>
                  </a:cxn>
                  <a:cxn ang="0">
                    <a:pos x="21" y="31"/>
                  </a:cxn>
                  <a:cxn ang="0">
                    <a:pos x="29" y="29"/>
                  </a:cxn>
                  <a:cxn ang="0">
                    <a:pos x="36" y="28"/>
                  </a:cxn>
                  <a:cxn ang="0">
                    <a:pos x="43" y="26"/>
                  </a:cxn>
                  <a:cxn ang="0">
                    <a:pos x="50" y="23"/>
                  </a:cxn>
                </a:cxnLst>
                <a:rect l="0" t="0" r="r" b="b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3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/>
                <a:ahLst/>
                <a:cxnLst>
                  <a:cxn ang="0">
                    <a:pos x="90" y="31"/>
                  </a:cxn>
                  <a:cxn ang="0">
                    <a:pos x="72" y="40"/>
                  </a:cxn>
                  <a:cxn ang="0">
                    <a:pos x="56" y="50"/>
                  </a:cxn>
                  <a:cxn ang="0">
                    <a:pos x="40" y="62"/>
                  </a:cxn>
                  <a:cxn ang="0">
                    <a:pos x="27" y="74"/>
                  </a:cxn>
                  <a:cxn ang="0">
                    <a:pos x="17" y="87"/>
                  </a:cxn>
                  <a:cxn ang="0">
                    <a:pos x="8" y="100"/>
                  </a:cxn>
                  <a:cxn ang="0">
                    <a:pos x="3" y="113"/>
                  </a:cxn>
                  <a:cxn ang="0">
                    <a:pos x="0" y="127"/>
                  </a:cxn>
                  <a:cxn ang="0">
                    <a:pos x="3" y="149"/>
                  </a:cxn>
                  <a:cxn ang="0">
                    <a:pos x="14" y="166"/>
                  </a:cxn>
                  <a:cxn ang="0">
                    <a:pos x="32" y="181"/>
                  </a:cxn>
                  <a:cxn ang="0">
                    <a:pos x="53" y="192"/>
                  </a:cxn>
                  <a:cxn ang="0">
                    <a:pos x="80" y="200"/>
                  </a:cxn>
                  <a:cxn ang="0">
                    <a:pos x="109" y="205"/>
                  </a:cxn>
                  <a:cxn ang="0">
                    <a:pos x="136" y="206"/>
                  </a:cxn>
                  <a:cxn ang="0">
                    <a:pos x="164" y="203"/>
                  </a:cxn>
                  <a:cxn ang="0">
                    <a:pos x="169" y="203"/>
                  </a:cxn>
                  <a:cxn ang="0">
                    <a:pos x="175" y="201"/>
                  </a:cxn>
                  <a:cxn ang="0">
                    <a:pos x="180" y="197"/>
                  </a:cxn>
                  <a:cxn ang="0">
                    <a:pos x="181" y="193"/>
                  </a:cxn>
                  <a:cxn ang="0">
                    <a:pos x="180" y="191"/>
                  </a:cxn>
                  <a:cxn ang="0">
                    <a:pos x="175" y="191"/>
                  </a:cxn>
                  <a:cxn ang="0">
                    <a:pos x="169" y="190"/>
                  </a:cxn>
                  <a:cxn ang="0">
                    <a:pos x="162" y="190"/>
                  </a:cxn>
                  <a:cxn ang="0">
                    <a:pos x="154" y="190"/>
                  </a:cxn>
                  <a:cxn ang="0">
                    <a:pos x="146" y="190"/>
                  </a:cxn>
                  <a:cxn ang="0">
                    <a:pos x="139" y="190"/>
                  </a:cxn>
                  <a:cxn ang="0">
                    <a:pos x="135" y="190"/>
                  </a:cxn>
                  <a:cxn ang="0">
                    <a:pos x="120" y="189"/>
                  </a:cxn>
                  <a:cxn ang="0">
                    <a:pos x="107" y="188"/>
                  </a:cxn>
                  <a:cxn ang="0">
                    <a:pos x="93" y="187"/>
                  </a:cxn>
                  <a:cxn ang="0">
                    <a:pos x="78" y="184"/>
                  </a:cxn>
                  <a:cxn ang="0">
                    <a:pos x="64" y="181"/>
                  </a:cxn>
                  <a:cxn ang="0">
                    <a:pos x="49" y="174"/>
                  </a:cxn>
                  <a:cxn ang="0">
                    <a:pos x="36" y="165"/>
                  </a:cxn>
                  <a:cxn ang="0">
                    <a:pos x="22" y="152"/>
                  </a:cxn>
                  <a:cxn ang="0">
                    <a:pos x="19" y="136"/>
                  </a:cxn>
                  <a:cxn ang="0">
                    <a:pos x="20" y="122"/>
                  </a:cxn>
                  <a:cxn ang="0">
                    <a:pos x="26" y="108"/>
                  </a:cxn>
                  <a:cxn ang="0">
                    <a:pos x="35" y="95"/>
                  </a:cxn>
                  <a:cxn ang="0">
                    <a:pos x="48" y="83"/>
                  </a:cxn>
                  <a:cxn ang="0">
                    <a:pos x="62" y="71"/>
                  </a:cxn>
                  <a:cxn ang="0">
                    <a:pos x="78" y="61"/>
                  </a:cxn>
                  <a:cxn ang="0">
                    <a:pos x="97" y="51"/>
                  </a:cxn>
                  <a:cxn ang="0">
                    <a:pos x="116" y="42"/>
                  </a:cxn>
                  <a:cxn ang="0">
                    <a:pos x="136" y="34"/>
                  </a:cxn>
                  <a:cxn ang="0">
                    <a:pos x="156" y="27"/>
                  </a:cxn>
                  <a:cxn ang="0">
                    <a:pos x="175" y="21"/>
                  </a:cxn>
                  <a:cxn ang="0">
                    <a:pos x="196" y="16"/>
                  </a:cxn>
                  <a:cxn ang="0">
                    <a:pos x="213" y="11"/>
                  </a:cxn>
                  <a:cxn ang="0">
                    <a:pos x="230" y="8"/>
                  </a:cxn>
                  <a:cxn ang="0">
                    <a:pos x="245" y="6"/>
                  </a:cxn>
                  <a:cxn ang="0">
                    <a:pos x="235" y="2"/>
                  </a:cxn>
                  <a:cxn ang="0">
                    <a:pos x="219" y="0"/>
                  </a:cxn>
                  <a:cxn ang="0">
                    <a:pos x="200" y="2"/>
                  </a:cxn>
                  <a:cxn ang="0">
                    <a:pos x="178" y="5"/>
                  </a:cxn>
                  <a:cxn ang="0">
                    <a:pos x="154" y="10"/>
                  </a:cxn>
                  <a:cxn ang="0">
                    <a:pos x="130" y="16"/>
                  </a:cxn>
                  <a:cxn ang="0">
                    <a:pos x="109" y="24"/>
                  </a:cxn>
                  <a:cxn ang="0">
                    <a:pos x="90" y="31"/>
                  </a:cxn>
                </a:cxnLst>
                <a:rect l="0" t="0" r="r" b="b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4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/>
                <a:ahLst/>
                <a:cxnLst>
                  <a:cxn ang="0">
                    <a:pos x="134" y="53"/>
                  </a:cxn>
                  <a:cxn ang="0">
                    <a:pos x="138" y="70"/>
                  </a:cxn>
                  <a:cxn ang="0">
                    <a:pos x="135" y="84"/>
                  </a:cxn>
                  <a:cxn ang="0">
                    <a:pos x="125" y="96"/>
                  </a:cxn>
                  <a:cxn ang="0">
                    <a:pos x="111" y="107"/>
                  </a:cxn>
                  <a:cxn ang="0">
                    <a:pos x="93" y="117"/>
                  </a:cxn>
                  <a:cxn ang="0">
                    <a:pos x="74" y="126"/>
                  </a:cxn>
                  <a:cxn ang="0">
                    <a:pos x="54" y="136"/>
                  </a:cxn>
                  <a:cxn ang="0">
                    <a:pos x="37" y="146"/>
                  </a:cxn>
                  <a:cxn ang="0">
                    <a:pos x="34" y="149"/>
                  </a:cxn>
                  <a:cxn ang="0">
                    <a:pos x="32" y="151"/>
                  </a:cxn>
                  <a:cxn ang="0">
                    <a:pos x="32" y="154"/>
                  </a:cxn>
                  <a:cxn ang="0">
                    <a:pos x="35" y="157"/>
                  </a:cxn>
                  <a:cxn ang="0">
                    <a:pos x="38" y="159"/>
                  </a:cxn>
                  <a:cxn ang="0">
                    <a:pos x="43" y="160"/>
                  </a:cxn>
                  <a:cxn ang="0">
                    <a:pos x="47" y="160"/>
                  </a:cxn>
                  <a:cxn ang="0">
                    <a:pos x="51" y="159"/>
                  </a:cxn>
                  <a:cxn ang="0">
                    <a:pos x="73" y="150"/>
                  </a:cxn>
                  <a:cxn ang="0">
                    <a:pos x="95" y="139"/>
                  </a:cxn>
                  <a:cxn ang="0">
                    <a:pos x="115" y="128"/>
                  </a:cxn>
                  <a:cxn ang="0">
                    <a:pos x="134" y="115"/>
                  </a:cxn>
                  <a:cxn ang="0">
                    <a:pos x="147" y="101"/>
                  </a:cxn>
                  <a:cxn ang="0">
                    <a:pos x="156" y="85"/>
                  </a:cxn>
                  <a:cxn ang="0">
                    <a:pos x="159" y="68"/>
                  </a:cxn>
                  <a:cxn ang="0">
                    <a:pos x="153" y="50"/>
                  </a:cxn>
                  <a:cxn ang="0">
                    <a:pos x="140" y="36"/>
                  </a:cxn>
                  <a:cxn ang="0">
                    <a:pos x="122" y="24"/>
                  </a:cxn>
                  <a:cxn ang="0">
                    <a:pos x="99" y="14"/>
                  </a:cxn>
                  <a:cxn ang="0">
                    <a:pos x="76" y="7"/>
                  </a:cxn>
                  <a:cxn ang="0">
                    <a:pos x="51" y="2"/>
                  </a:cxn>
                  <a:cxn ang="0">
                    <a:pos x="29" y="0"/>
                  </a:cxn>
                  <a:cxn ang="0">
                    <a:pos x="12" y="1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41" y="12"/>
                  </a:cxn>
                  <a:cxn ang="0">
                    <a:pos x="60" y="15"/>
                  </a:cxn>
                  <a:cxn ang="0">
                    <a:pos x="79" y="19"/>
                  </a:cxn>
                  <a:cxn ang="0">
                    <a:pos x="96" y="24"/>
                  </a:cxn>
                  <a:cxn ang="0">
                    <a:pos x="112" y="31"/>
                  </a:cxn>
                  <a:cxn ang="0">
                    <a:pos x="125" y="40"/>
                  </a:cxn>
                  <a:cxn ang="0">
                    <a:pos x="134" y="53"/>
                  </a:cxn>
                </a:cxnLst>
                <a:rect l="0" t="0" r="r" b="b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5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/>
                <a:ahLst/>
                <a:cxnLst>
                  <a:cxn ang="0">
                    <a:pos x="125" y="62"/>
                  </a:cxn>
                  <a:cxn ang="0">
                    <a:pos x="67" y="101"/>
                  </a:cxn>
                  <a:cxn ang="0">
                    <a:pos x="22" y="147"/>
                  </a:cxn>
                  <a:cxn ang="0">
                    <a:pos x="0" y="200"/>
                  </a:cxn>
                  <a:cxn ang="0">
                    <a:pos x="4" y="235"/>
                  </a:cxn>
                  <a:cxn ang="0">
                    <a:pos x="13" y="249"/>
                  </a:cxn>
                  <a:cxn ang="0">
                    <a:pos x="26" y="262"/>
                  </a:cxn>
                  <a:cxn ang="0">
                    <a:pos x="42" y="273"/>
                  </a:cxn>
                  <a:cxn ang="0">
                    <a:pos x="70" y="285"/>
                  </a:cxn>
                  <a:cxn ang="0">
                    <a:pos x="107" y="298"/>
                  </a:cxn>
                  <a:cxn ang="0">
                    <a:pos x="148" y="308"/>
                  </a:cxn>
                  <a:cxn ang="0">
                    <a:pos x="189" y="316"/>
                  </a:cxn>
                  <a:cxn ang="0">
                    <a:pos x="231" y="322"/>
                  </a:cxn>
                  <a:cxn ang="0">
                    <a:pos x="273" y="326"/>
                  </a:cxn>
                  <a:cxn ang="0">
                    <a:pos x="316" y="329"/>
                  </a:cxn>
                  <a:cxn ang="0">
                    <a:pos x="358" y="331"/>
                  </a:cxn>
                  <a:cxn ang="0">
                    <a:pos x="386" y="332"/>
                  </a:cxn>
                  <a:cxn ang="0">
                    <a:pos x="396" y="326"/>
                  </a:cxn>
                  <a:cxn ang="0">
                    <a:pos x="399" y="316"/>
                  </a:cxn>
                  <a:cxn ang="0">
                    <a:pos x="390" y="309"/>
                  </a:cxn>
                  <a:cxn ang="0">
                    <a:pos x="364" y="308"/>
                  </a:cxn>
                  <a:cxn ang="0">
                    <a:pos x="325" y="307"/>
                  </a:cxn>
                  <a:cxn ang="0">
                    <a:pos x="286" y="305"/>
                  </a:cxn>
                  <a:cxn ang="0">
                    <a:pos x="247" y="301"/>
                  </a:cxn>
                  <a:cxn ang="0">
                    <a:pos x="208" y="296"/>
                  </a:cxn>
                  <a:cxn ang="0">
                    <a:pos x="168" y="289"/>
                  </a:cxn>
                  <a:cxn ang="0">
                    <a:pos x="131" y="281"/>
                  </a:cxn>
                  <a:cxn ang="0">
                    <a:pos x="94" y="269"/>
                  </a:cxn>
                  <a:cxn ang="0">
                    <a:pos x="62" y="256"/>
                  </a:cxn>
                  <a:cxn ang="0">
                    <a:pos x="44" y="236"/>
                  </a:cxn>
                  <a:cxn ang="0">
                    <a:pos x="38" y="210"/>
                  </a:cxn>
                  <a:cxn ang="0">
                    <a:pos x="46" y="173"/>
                  </a:cxn>
                  <a:cxn ang="0">
                    <a:pos x="62" y="145"/>
                  </a:cxn>
                  <a:cxn ang="0">
                    <a:pos x="84" y="120"/>
                  </a:cxn>
                  <a:cxn ang="0">
                    <a:pos x="110" y="98"/>
                  </a:cxn>
                  <a:cxn ang="0">
                    <a:pos x="141" y="78"/>
                  </a:cxn>
                  <a:cxn ang="0">
                    <a:pos x="179" y="57"/>
                  </a:cxn>
                  <a:cxn ang="0">
                    <a:pos x="223" y="37"/>
                  </a:cxn>
                  <a:cxn ang="0">
                    <a:pos x="271" y="19"/>
                  </a:cxn>
                  <a:cxn ang="0">
                    <a:pos x="313" y="6"/>
                  </a:cxn>
                  <a:cxn ang="0">
                    <a:pos x="315" y="0"/>
                  </a:cxn>
                  <a:cxn ang="0">
                    <a:pos x="273" y="5"/>
                  </a:cxn>
                  <a:cxn ang="0">
                    <a:pos x="223" y="17"/>
                  </a:cxn>
                  <a:cxn ang="0">
                    <a:pos x="176" y="35"/>
                  </a:cxn>
                </a:cxnLst>
                <a:rect l="0" t="0" r="r" b="b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6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/>
                <a:ahLst/>
                <a:cxnLst>
                  <a:cxn ang="0">
                    <a:pos x="290" y="69"/>
                  </a:cxn>
                  <a:cxn ang="0">
                    <a:pos x="306" y="81"/>
                  </a:cxn>
                  <a:cxn ang="0">
                    <a:pos x="315" y="95"/>
                  </a:cxn>
                  <a:cxn ang="0">
                    <a:pos x="321" y="110"/>
                  </a:cxn>
                  <a:cxn ang="0">
                    <a:pos x="321" y="126"/>
                  </a:cxn>
                  <a:cxn ang="0">
                    <a:pos x="318" y="139"/>
                  </a:cxn>
                  <a:cxn ang="0">
                    <a:pos x="312" y="150"/>
                  </a:cxn>
                  <a:cxn ang="0">
                    <a:pos x="302" y="161"/>
                  </a:cxn>
                  <a:cxn ang="0">
                    <a:pos x="292" y="170"/>
                  </a:cxn>
                  <a:cxn ang="0">
                    <a:pos x="279" y="180"/>
                  </a:cxn>
                  <a:cxn ang="0">
                    <a:pos x="265" y="188"/>
                  </a:cxn>
                  <a:cxn ang="0">
                    <a:pos x="252" y="198"/>
                  </a:cxn>
                  <a:cxn ang="0">
                    <a:pos x="239" y="207"/>
                  </a:cxn>
                  <a:cxn ang="0">
                    <a:pos x="236" y="210"/>
                  </a:cxn>
                  <a:cxn ang="0">
                    <a:pos x="235" y="213"/>
                  </a:cxn>
                  <a:cxn ang="0">
                    <a:pos x="236" y="216"/>
                  </a:cxn>
                  <a:cxn ang="0">
                    <a:pos x="239" y="219"/>
                  </a:cxn>
                  <a:cxn ang="0">
                    <a:pos x="244" y="221"/>
                  </a:cxn>
                  <a:cxn ang="0">
                    <a:pos x="248" y="222"/>
                  </a:cxn>
                  <a:cxn ang="0">
                    <a:pos x="254" y="221"/>
                  </a:cxn>
                  <a:cxn ang="0">
                    <a:pos x="258" y="219"/>
                  </a:cxn>
                  <a:cxn ang="0">
                    <a:pos x="287" y="206"/>
                  </a:cxn>
                  <a:cxn ang="0">
                    <a:pos x="310" y="188"/>
                  </a:cxn>
                  <a:cxn ang="0">
                    <a:pos x="331" y="168"/>
                  </a:cxn>
                  <a:cxn ang="0">
                    <a:pos x="344" y="147"/>
                  </a:cxn>
                  <a:cxn ang="0">
                    <a:pos x="348" y="124"/>
                  </a:cxn>
                  <a:cxn ang="0">
                    <a:pos x="345" y="102"/>
                  </a:cxn>
                  <a:cxn ang="0">
                    <a:pos x="334" y="81"/>
                  </a:cxn>
                  <a:cxn ang="0">
                    <a:pos x="310" y="62"/>
                  </a:cxn>
                  <a:cxn ang="0">
                    <a:pos x="293" y="52"/>
                  </a:cxn>
                  <a:cxn ang="0">
                    <a:pos x="273" y="43"/>
                  </a:cxn>
                  <a:cxn ang="0">
                    <a:pos x="249" y="34"/>
                  </a:cxn>
                  <a:cxn ang="0">
                    <a:pos x="226" y="27"/>
                  </a:cxn>
                  <a:cxn ang="0">
                    <a:pos x="202" y="21"/>
                  </a:cxn>
                  <a:cxn ang="0">
                    <a:pos x="176" y="16"/>
                  </a:cxn>
                  <a:cxn ang="0">
                    <a:pos x="151" y="11"/>
                  </a:cxn>
                  <a:cxn ang="0">
                    <a:pos x="125" y="7"/>
                  </a:cxn>
                  <a:cxn ang="0">
                    <a:pos x="102" y="4"/>
                  </a:cxn>
                  <a:cxn ang="0">
                    <a:pos x="78" y="2"/>
                  </a:cxn>
                  <a:cxn ang="0">
                    <a:pos x="58" y="0"/>
                  </a:cxn>
                  <a:cxn ang="0">
                    <a:pos x="39" y="0"/>
                  </a:cxn>
                  <a:cxn ang="0">
                    <a:pos x="23" y="0"/>
                  </a:cxn>
                  <a:cxn ang="0">
                    <a:pos x="12" y="1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30" y="8"/>
                  </a:cxn>
                  <a:cxn ang="0">
                    <a:pos x="46" y="10"/>
                  </a:cxn>
                  <a:cxn ang="0">
                    <a:pos x="64" y="12"/>
                  </a:cxn>
                  <a:cxn ang="0">
                    <a:pos x="83" y="14"/>
                  </a:cxn>
                  <a:cxn ang="0">
                    <a:pos x="102" y="16"/>
                  </a:cxn>
                  <a:cxn ang="0">
                    <a:pos x="120" y="19"/>
                  </a:cxn>
                  <a:cxn ang="0">
                    <a:pos x="141" y="22"/>
                  </a:cxn>
                  <a:cxn ang="0">
                    <a:pos x="160" y="26"/>
                  </a:cxn>
                  <a:cxn ang="0">
                    <a:pos x="180" y="30"/>
                  </a:cxn>
                  <a:cxn ang="0">
                    <a:pos x="200" y="35"/>
                  </a:cxn>
                  <a:cxn ang="0">
                    <a:pos x="219" y="41"/>
                  </a:cxn>
                  <a:cxn ang="0">
                    <a:pos x="238" y="47"/>
                  </a:cxn>
                  <a:cxn ang="0">
                    <a:pos x="257" y="53"/>
                  </a:cxn>
                  <a:cxn ang="0">
                    <a:pos x="274" y="61"/>
                  </a:cxn>
                  <a:cxn ang="0">
                    <a:pos x="290" y="69"/>
                  </a:cxn>
                </a:cxnLst>
                <a:rect l="0" t="0" r="r" b="b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7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130"/>
                  </a:cxn>
                  <a:cxn ang="0">
                    <a:pos x="6" y="146"/>
                  </a:cxn>
                  <a:cxn ang="0">
                    <a:pos x="16" y="161"/>
                  </a:cxn>
                  <a:cxn ang="0">
                    <a:pos x="31" y="174"/>
                  </a:cxn>
                  <a:cxn ang="0">
                    <a:pos x="48" y="185"/>
                  </a:cxn>
                  <a:cxn ang="0">
                    <a:pos x="68" y="195"/>
                  </a:cxn>
                  <a:cxn ang="0">
                    <a:pos x="92" y="202"/>
                  </a:cxn>
                  <a:cxn ang="0">
                    <a:pos x="115" y="206"/>
                  </a:cxn>
                  <a:cxn ang="0">
                    <a:pos x="122" y="207"/>
                  </a:cxn>
                  <a:cxn ang="0">
                    <a:pos x="129" y="205"/>
                  </a:cxn>
                  <a:cxn ang="0">
                    <a:pos x="135" y="202"/>
                  </a:cxn>
                  <a:cxn ang="0">
                    <a:pos x="138" y="198"/>
                  </a:cxn>
                  <a:cxn ang="0">
                    <a:pos x="138" y="193"/>
                  </a:cxn>
                  <a:cxn ang="0">
                    <a:pos x="137" y="188"/>
                  </a:cxn>
                  <a:cxn ang="0">
                    <a:pos x="132" y="184"/>
                  </a:cxn>
                  <a:cxn ang="0">
                    <a:pos x="125" y="182"/>
                  </a:cxn>
                  <a:cxn ang="0">
                    <a:pos x="102" y="176"/>
                  </a:cxn>
                  <a:cxn ang="0">
                    <a:pos x="80" y="168"/>
                  </a:cxn>
                  <a:cxn ang="0">
                    <a:pos x="63" y="157"/>
                  </a:cxn>
                  <a:cxn ang="0">
                    <a:pos x="50" y="145"/>
                  </a:cxn>
                  <a:cxn ang="0">
                    <a:pos x="41" y="130"/>
                  </a:cxn>
                  <a:cxn ang="0">
                    <a:pos x="37" y="114"/>
                  </a:cxn>
                  <a:cxn ang="0">
                    <a:pos x="37" y="97"/>
                  </a:cxn>
                  <a:cxn ang="0">
                    <a:pos x="44" y="79"/>
                  </a:cxn>
                  <a:cxn ang="0">
                    <a:pos x="54" y="65"/>
                  </a:cxn>
                  <a:cxn ang="0">
                    <a:pos x="70" y="52"/>
                  </a:cxn>
                  <a:cxn ang="0">
                    <a:pos x="87" y="40"/>
                  </a:cxn>
                  <a:cxn ang="0">
                    <a:pos x="106" y="29"/>
                  </a:cxn>
                  <a:cxn ang="0">
                    <a:pos x="122" y="20"/>
                  </a:cxn>
                  <a:cxn ang="0">
                    <a:pos x="135" y="11"/>
                  </a:cxn>
                  <a:cxn ang="0">
                    <a:pos x="142" y="5"/>
                  </a:cxn>
                  <a:cxn ang="0">
                    <a:pos x="142" y="0"/>
                  </a:cxn>
                  <a:cxn ang="0">
                    <a:pos x="126" y="4"/>
                  </a:cxn>
                  <a:cxn ang="0">
                    <a:pos x="106" y="11"/>
                  </a:cxn>
                  <a:cxn ang="0">
                    <a:pos x="84" y="23"/>
                  </a:cxn>
                  <a:cxn ang="0">
                    <a:pos x="61" y="37"/>
                  </a:cxn>
                  <a:cxn ang="0">
                    <a:pos x="39" y="53"/>
                  </a:cxn>
                  <a:cxn ang="0">
                    <a:pos x="22" y="72"/>
                  </a:cxn>
                  <a:cxn ang="0">
                    <a:pos x="8" y="93"/>
                  </a:cxn>
                  <a:cxn ang="0">
                    <a:pos x="0" y="113"/>
                  </a:cxn>
                </a:cxnLst>
                <a:rect l="0" t="0" r="r" b="b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98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/>
                <a:ahLst/>
                <a:cxnLst>
                  <a:cxn ang="0">
                    <a:pos x="256" y="109"/>
                  </a:cxn>
                  <a:cxn ang="0">
                    <a:pos x="271" y="126"/>
                  </a:cxn>
                  <a:cxn ang="0">
                    <a:pos x="278" y="144"/>
                  </a:cxn>
                  <a:cxn ang="0">
                    <a:pos x="274" y="164"/>
                  </a:cxn>
                  <a:cxn ang="0">
                    <a:pos x="256" y="183"/>
                  </a:cxn>
                  <a:cxn ang="0">
                    <a:pos x="232" y="200"/>
                  </a:cxn>
                  <a:cxn ang="0">
                    <a:pos x="204" y="216"/>
                  </a:cxn>
                  <a:cxn ang="0">
                    <a:pos x="175" y="232"/>
                  </a:cxn>
                  <a:cxn ang="0">
                    <a:pos x="158" y="244"/>
                  </a:cxn>
                  <a:cxn ang="0">
                    <a:pos x="152" y="252"/>
                  </a:cxn>
                  <a:cxn ang="0">
                    <a:pos x="148" y="260"/>
                  </a:cxn>
                  <a:cxn ang="0">
                    <a:pos x="151" y="268"/>
                  </a:cxn>
                  <a:cxn ang="0">
                    <a:pos x="161" y="272"/>
                  </a:cxn>
                  <a:cxn ang="0">
                    <a:pos x="171" y="271"/>
                  </a:cxn>
                  <a:cxn ang="0">
                    <a:pos x="190" y="256"/>
                  </a:cxn>
                  <a:cxn ang="0">
                    <a:pos x="222" y="236"/>
                  </a:cxn>
                  <a:cxn ang="0">
                    <a:pos x="255" y="216"/>
                  </a:cxn>
                  <a:cxn ang="0">
                    <a:pos x="284" y="192"/>
                  </a:cxn>
                  <a:cxn ang="0">
                    <a:pos x="301" y="163"/>
                  </a:cxn>
                  <a:cxn ang="0">
                    <a:pos x="300" y="133"/>
                  </a:cxn>
                  <a:cxn ang="0">
                    <a:pos x="281" y="105"/>
                  </a:cxn>
                  <a:cxn ang="0">
                    <a:pos x="251" y="82"/>
                  </a:cxn>
                  <a:cxn ang="0">
                    <a:pos x="217" y="67"/>
                  </a:cxn>
                  <a:cxn ang="0">
                    <a:pos x="185" y="54"/>
                  </a:cxn>
                  <a:cxn ang="0">
                    <a:pos x="151" y="40"/>
                  </a:cxn>
                  <a:cxn ang="0">
                    <a:pos x="114" y="27"/>
                  </a:cxn>
                  <a:cxn ang="0">
                    <a:pos x="81" y="16"/>
                  </a:cxn>
                  <a:cxn ang="0">
                    <a:pos x="49" y="7"/>
                  </a:cxn>
                  <a:cxn ang="0">
                    <a:pos x="24" y="1"/>
                  </a:cxn>
                  <a:cxn ang="0">
                    <a:pos x="5" y="0"/>
                  </a:cxn>
                  <a:cxn ang="0">
                    <a:pos x="13" y="7"/>
                  </a:cxn>
                  <a:cxn ang="0">
                    <a:pos x="43" y="17"/>
                  </a:cxn>
                  <a:cxn ang="0">
                    <a:pos x="74" y="27"/>
                  </a:cxn>
                  <a:cxn ang="0">
                    <a:pos x="106" y="38"/>
                  </a:cxn>
                  <a:cxn ang="0">
                    <a:pos x="139" y="50"/>
                  </a:cxn>
                  <a:cxn ang="0">
                    <a:pos x="171" y="63"/>
                  </a:cxn>
                  <a:cxn ang="0">
                    <a:pos x="203" y="78"/>
                  </a:cxn>
                  <a:cxn ang="0">
                    <a:pos x="232" y="93"/>
                  </a:cxn>
                </a:cxnLst>
                <a:rect l="0" t="0" r="r" b="b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1699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411700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1700" name="Clip" r:id="rId4" imgW="819000" imgH="847800" progId="MS_ClipArt_Gallery.2">
                <p:embed/>
              </p:oleObj>
            </a:graphicData>
          </a:graphic>
        </p:graphicFrame>
        <p:graphicFrame>
          <p:nvGraphicFramePr>
            <p:cNvPr id="411701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1701" name="Clip" r:id="rId5" imgW="1266840" imgH="1200240" progId="MS_ClipArt_Gallery.2">
                <p:embed/>
              </p:oleObj>
            </a:graphicData>
          </a:graphic>
        </p:graphicFrame>
      </p:grpSp>
      <p:grpSp>
        <p:nvGrpSpPr>
          <p:cNvPr id="411702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411703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1703" name="Clip" r:id="rId6" imgW="819000" imgH="847800" progId="MS_ClipArt_Gallery.2">
                <p:embed/>
              </p:oleObj>
            </a:graphicData>
          </a:graphic>
        </p:graphicFrame>
        <p:graphicFrame>
          <p:nvGraphicFramePr>
            <p:cNvPr id="411704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1704" name="Clip" r:id="rId7" imgW="1266840" imgH="1200240" progId="MS_ClipArt_Gallery.2">
                <p:embed/>
              </p:oleObj>
            </a:graphicData>
          </a:graphic>
        </p:graphicFrame>
      </p:grpSp>
      <p:sp>
        <p:nvSpPr>
          <p:cNvPr id="411738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411741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411742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6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3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/>
              <a:ahLst/>
              <a:cxnLst>
                <a:cxn ang="0">
                  <a:pos x="1397" y="0"/>
                </a:cxn>
                <a:cxn ang="0">
                  <a:pos x="104" y="1445"/>
                </a:cxn>
                <a:cxn ang="0">
                  <a:pos x="1294" y="1418"/>
                </a:cxn>
                <a:cxn ang="0">
                  <a:pos x="3374" y="1445"/>
                </a:cxn>
                <a:cxn ang="0">
                  <a:pos x="1585" y="75"/>
                </a:cxn>
                <a:cxn ang="0">
                  <a:pos x="1397" y="0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44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45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AP MAC addr  H1 MAC addr R1 MAC addr</a:t>
              </a:r>
            </a:p>
          </p:txBody>
        </p:sp>
        <p:sp>
          <p:nvSpPr>
            <p:cNvPr id="411747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8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49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54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41175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55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411756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57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58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59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411760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1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2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3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64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411765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66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67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768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411769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411770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411771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11</a:t>
              </a:r>
              <a:r>
                <a:rPr lang="en-US"/>
                <a:t> 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411778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0" y="437"/>
                </a:cxn>
                <a:cxn ang="0">
                  <a:pos x="2419" y="369"/>
                </a:cxn>
                <a:cxn ang="0">
                  <a:pos x="336" y="5"/>
                </a:cxn>
                <a:cxn ang="0">
                  <a:pos x="54" y="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9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75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77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79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80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R1 MAC addr  AP MAC addr </a:t>
              </a:r>
            </a:p>
          </p:txBody>
        </p:sp>
        <p:sp>
          <p:nvSpPr>
            <p:cNvPr id="411781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2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83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11784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411785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86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87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88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411789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0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1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92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411793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4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795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1797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411798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9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1800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12" y="48"/>
                  </a:cxn>
                  <a:cxn ang="0">
                    <a:pos x="48" y="84"/>
                  </a:cxn>
                  <a:cxn ang="0">
                    <a:pos x="0" y="150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11801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411802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41180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frame</a:t>
              </a:r>
            </a:p>
          </p:txBody>
        </p:sp>
      </p:grpSp>
      <p:sp>
        <p:nvSpPr>
          <p:cNvPr id="411807" name="Rectangle 159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FC0AD90-113B-41D4-B159-4049294EE7B7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414722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414723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414724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414725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414726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414727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414728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414729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414731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414732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3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4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5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6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7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38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414739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414740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4741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grpSp>
        <p:nvGrpSpPr>
          <p:cNvPr id="414743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414744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414745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414746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Subtype</a:t>
              </a:r>
            </a:p>
          </p:txBody>
        </p:sp>
        <p:sp>
          <p:nvSpPr>
            <p:cNvPr id="414747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414748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frag</a:t>
              </a:r>
            </a:p>
          </p:txBody>
        </p:sp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WEP</a:t>
              </a:r>
            </a:p>
          </p:txBody>
        </p:sp>
        <p:sp>
          <p:nvSpPr>
            <p:cNvPr id="414750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data</a:t>
              </a:r>
            </a:p>
          </p:txBody>
        </p:sp>
        <p:sp>
          <p:nvSpPr>
            <p:cNvPr id="414751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mgt</a:t>
              </a:r>
            </a:p>
          </p:txBody>
        </p:sp>
        <p:sp>
          <p:nvSpPr>
            <p:cNvPr id="414752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Retry</a:t>
              </a:r>
            </a:p>
          </p:txBody>
        </p:sp>
        <p:sp>
          <p:nvSpPr>
            <p:cNvPr id="414753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Rsvd</a:t>
              </a:r>
            </a:p>
          </p:txBody>
        </p:sp>
        <p:sp>
          <p:nvSpPr>
            <p:cNvPr id="414754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version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56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414757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414758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59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0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1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2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3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4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414765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</p:grpSp>
      <p:sp>
        <p:nvSpPr>
          <p:cNvPr id="41476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664"/>
              </a:cxn>
              <a:cxn ang="0">
                <a:pos x="5392" y="672"/>
              </a:cxn>
              <a:cxn ang="0">
                <a:pos x="584" y="0"/>
              </a:cxn>
              <a:cxn ang="0">
                <a:pos x="64" y="0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9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68" name="Rectangle 48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414769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duration of reserved </a:t>
            </a:r>
          </a:p>
          <a:p>
            <a:r>
              <a:rPr lang="en-US"/>
              <a:t>transmission time (RTS/CTS)</a:t>
            </a:r>
          </a:p>
        </p:txBody>
      </p:sp>
      <p:sp>
        <p:nvSpPr>
          <p:cNvPr id="414770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1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2144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frame seq #</a:t>
            </a:r>
          </a:p>
          <a:p>
            <a:r>
              <a:rPr lang="en-US"/>
              <a:t>(for reliable ARQ)</a:t>
            </a:r>
          </a:p>
        </p:txBody>
      </p:sp>
      <p:sp>
        <p:nvSpPr>
          <p:cNvPr id="414772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3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4774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frame type</a:t>
            </a:r>
          </a:p>
          <a:p>
            <a:r>
              <a:rPr lang="en-US"/>
              <a:t>(RTS, CTS, ACK,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A37A97F0-6C3F-4615-8051-C4FC756D6081}" type="slidenum">
              <a:rPr lang="en-US"/>
              <a:pPr/>
              <a:t>19</a:t>
            </a:fld>
            <a:endParaRPr lang="en-US"/>
          </a:p>
        </p:txBody>
      </p:sp>
      <p:sp>
        <p:nvSpPr>
          <p:cNvPr id="412674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412675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412677" name="Object 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2677" name="Clip" r:id="rId3" imgW="819000" imgH="847800" progId="MS_ClipArt_Gallery.2">
                <p:embed/>
              </p:oleObj>
            </a:graphicData>
          </a:graphic>
        </p:graphicFrame>
        <p:graphicFrame>
          <p:nvGraphicFramePr>
            <p:cNvPr id="412678" name="Object 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2678" name="Clip" r:id="rId4" imgW="1266840" imgH="1200240" progId="MS_ClipArt_Gallery.2">
                <p:embed/>
              </p:oleObj>
            </a:graphicData>
          </a:graphic>
        </p:graphicFrame>
      </p:grpSp>
      <p:grpSp>
        <p:nvGrpSpPr>
          <p:cNvPr id="412679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412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12680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412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12681" name="Clip" r:id="rId6" imgW="1266840" imgH="1200240" progId="MS_ClipArt_Gallery.2">
                <p:embed/>
              </p:oleObj>
            </a:graphicData>
          </a:graphic>
        </p:graphicFrame>
      </p:grp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86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412687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88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412691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412694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412695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696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12697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412698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2699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12700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412701" name="Picture 29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0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3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4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5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6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7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8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09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0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1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2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3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4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5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6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7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8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19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412720" name="Picture 48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412721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2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3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4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5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6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7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8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9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0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1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2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3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4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5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6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7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412739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412740" name="Object 6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2740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12741" name="Object 6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2741" name="Clip" r:id="rId9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12742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3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4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45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746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412749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412750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412751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2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3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54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2755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756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275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8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59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276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27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2764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412766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/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sz="2400"/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sz="2000"/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F7CC088B-EDB3-4669-9AE3-E566E13C3866}" type="slidenum">
              <a:rPr lang="en-US"/>
              <a:pPr/>
              <a:t>2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7317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7319" name="Picture 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7320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7321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22" name="Picture 1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noFill/>
          </p:spPr>
        </p:pic>
        <p:grpSp>
          <p:nvGrpSpPr>
            <p:cNvPr id="397323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73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24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25" name="Clip" r:id="rId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7326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7327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27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28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28" name="Clip" r:id="rId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7329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73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30" name="Clip" r:id="rId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31" name="Clip" r:id="rId10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7332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33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34" name="Picture 22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7335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7336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36" name="Clip" r:id="rId11" imgW="819000" imgH="847800" progId="MS_ClipArt_Gallery.2">
                <p:embed/>
              </p:oleObj>
            </a:graphicData>
          </a:graphic>
        </p:graphicFrame>
        <p:graphicFrame>
          <p:nvGraphicFramePr>
            <p:cNvPr id="397337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37" name="Clip" r:id="rId12" imgW="1266840" imgH="1200240" progId="MS_ClipArt_Gallery.2">
                <p:embed/>
              </p:oleObj>
            </a:graphicData>
          </a:graphic>
        </p:graphicFrame>
      </p:grpSp>
      <p:grpSp>
        <p:nvGrpSpPr>
          <p:cNvPr id="397338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7339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39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397340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0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397341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7342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42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397343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3" name="Clip" r:id="rId16" imgW="1266840" imgH="1200240" progId="MS_ClipArt_Gallery.2">
                <p:embed/>
              </p:oleObj>
            </a:graphicData>
          </a:graphic>
        </p:graphicFrame>
      </p:grp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7345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7346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46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397347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47" name="Clip" r:id="rId18" imgW="1266840" imgH="1200240" progId="MS_ClipArt_Gallery.2">
                <p:embed/>
              </p:oleObj>
            </a:graphicData>
          </a:graphic>
        </p:graphicFrame>
      </p:grpSp>
      <p:sp>
        <p:nvSpPr>
          <p:cNvPr id="397348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9" name="Picture 3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7350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7351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1" name="Clip" r:id="rId19" imgW="819000" imgH="847800" progId="MS_ClipArt_Gallery.2">
                <p:embed/>
              </p:oleObj>
            </a:graphicData>
          </a:graphic>
        </p:graphicFrame>
        <p:graphicFrame>
          <p:nvGraphicFramePr>
            <p:cNvPr id="397352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2" name="Clip" r:id="rId20" imgW="1266840" imgH="1200240" progId="MS_ClipArt_Gallery.2">
                <p:embed/>
              </p:oleObj>
            </a:graphicData>
          </a:graphic>
        </p:graphicFrame>
      </p:grpSp>
      <p:grpSp>
        <p:nvGrpSpPr>
          <p:cNvPr id="397353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7354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4" name="Clip" r:id="rId21" imgW="819000" imgH="847800" progId="MS_ClipArt_Gallery.2">
                <p:embed/>
              </p:oleObj>
            </a:graphicData>
          </a:graphic>
        </p:graphicFrame>
        <p:graphicFrame>
          <p:nvGraphicFramePr>
            <p:cNvPr id="397355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5" name="Clip" r:id="rId22" imgW="1266840" imgH="1200240" progId="MS_ClipArt_Gallery.2">
                <p:embed/>
              </p:oleObj>
            </a:graphicData>
          </a:graphic>
        </p:graphicFrame>
      </p:grpSp>
      <p:grpSp>
        <p:nvGrpSpPr>
          <p:cNvPr id="397356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7357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57" name="Clip" r:id="rId23" imgW="819000" imgH="847800" progId="MS_ClipArt_Gallery.2">
                <p:embed/>
              </p:oleObj>
            </a:graphicData>
          </a:graphic>
        </p:graphicFrame>
        <p:graphicFrame>
          <p:nvGraphicFramePr>
            <p:cNvPr id="397358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58" name="Clip" r:id="rId24" imgW="1266840" imgH="1200240" progId="MS_ClipArt_Gallery.2">
                <p:embed/>
              </p:oleObj>
            </a:graphicData>
          </a:graphic>
        </p:graphicFrame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7360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60" name="Clip" r:id="rId25" imgW="819000" imgH="847800" progId="MS_ClipArt_Gallery.2">
                <p:embed/>
              </p:oleObj>
            </a:graphicData>
          </a:graphic>
        </p:graphicFrame>
        <p:graphicFrame>
          <p:nvGraphicFramePr>
            <p:cNvPr id="397361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61" name="Clip" r:id="rId26" imgW="1266840" imgH="1200240" progId="MS_ClipArt_Gallery.2">
                <p:embed/>
              </p:oleObj>
            </a:graphicData>
          </a:graphic>
        </p:graphicFrame>
      </p:grpSp>
      <p:grpSp>
        <p:nvGrpSpPr>
          <p:cNvPr id="397362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7363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7363" name="Clip" r:id="rId27" imgW="819000" imgH="847800" progId="MS_ClipArt_Gallery.2">
                <p:embed/>
              </p:oleObj>
            </a:graphicData>
          </a:graphic>
        </p:graphicFrame>
        <p:graphicFrame>
          <p:nvGraphicFramePr>
            <p:cNvPr id="397364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7364" name="Clip" r:id="rId28" imgW="1266840" imgH="1200240" progId="MS_ClipArt_Gallery.2">
                <p:embed/>
              </p:oleObj>
            </a:graphicData>
          </a:graphic>
        </p:graphicFrame>
      </p:grpSp>
      <p:grpSp>
        <p:nvGrpSpPr>
          <p:cNvPr id="397365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7366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7367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7367" name="Clip" r:id="rId2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7368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7368" name="Clip" r:id="rId30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7369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1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372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73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7374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7386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97376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7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78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e.g., cell towers  802.11 access points </a:t>
              </a:r>
            </a:p>
          </p:txBody>
        </p:sp>
        <p:pic>
          <p:nvPicPr>
            <p:cNvPr id="397384" name="Picture 72" descr="31u_bnrz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</p:spPr>
        </p:pic>
      </p:grpSp>
      <p:sp>
        <p:nvSpPr>
          <p:cNvPr id="397387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45587A1-93D0-4E30-B151-1BD8C5A1871D}" type="slidenum">
              <a:rPr lang="en-US"/>
              <a:pPr/>
              <a:t>3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833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8341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342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8343" name="Picture 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834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8346" name="Picture 1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noFill/>
          </p:spPr>
        </p:pic>
        <p:grpSp>
          <p:nvGrpSpPr>
            <p:cNvPr id="398347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8348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48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49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49" name="Clip" r:id="rId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83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8351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51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52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52" name="Clip" r:id="rId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835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8354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54" name="Clip" r:id="rId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55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55" name="Clip" r:id="rId10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58" name="Picture 22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8359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8360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0" name="Clip" r:id="rId11" imgW="819000" imgH="847800" progId="MS_ClipArt_Gallery.2">
                <p:embed/>
              </p:oleObj>
            </a:graphicData>
          </a:graphic>
        </p:graphicFrame>
        <p:graphicFrame>
          <p:nvGraphicFramePr>
            <p:cNvPr id="398361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1" name="Clip" r:id="rId12" imgW="1266840" imgH="1200240" progId="MS_ClipArt_Gallery.2">
                <p:embed/>
              </p:oleObj>
            </a:graphicData>
          </a:graphic>
        </p:graphicFrame>
      </p:grpSp>
      <p:grpSp>
        <p:nvGrpSpPr>
          <p:cNvPr id="398362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8363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3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398364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4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398365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8366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66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398367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67" name="Clip" r:id="rId16" imgW="1266840" imgH="1200240" progId="MS_ClipArt_Gallery.2">
                <p:embed/>
              </p:oleObj>
            </a:graphicData>
          </a:graphic>
        </p:graphicFrame>
      </p:grpSp>
      <p:sp>
        <p:nvSpPr>
          <p:cNvPr id="398368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8369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8370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0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398371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1" name="Clip" r:id="rId18" imgW="1266840" imgH="1200240" progId="MS_ClipArt_Gallery.2">
                <p:embed/>
              </p:oleObj>
            </a:graphicData>
          </a:graphic>
        </p:graphicFrame>
      </p:grpSp>
      <p:sp>
        <p:nvSpPr>
          <p:cNvPr id="398372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8373" name="Picture 3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8374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8375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5" name="Clip" r:id="rId19" imgW="819000" imgH="847800" progId="MS_ClipArt_Gallery.2">
                <p:embed/>
              </p:oleObj>
            </a:graphicData>
          </a:graphic>
        </p:graphicFrame>
        <p:graphicFrame>
          <p:nvGraphicFramePr>
            <p:cNvPr id="398376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6" name="Clip" r:id="rId20" imgW="1266840" imgH="1200240" progId="MS_ClipArt_Gallery.2">
                <p:embed/>
              </p:oleObj>
            </a:graphicData>
          </a:graphic>
        </p:graphicFrame>
      </p:grpSp>
      <p:grpSp>
        <p:nvGrpSpPr>
          <p:cNvPr id="398377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8378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78" name="Clip" r:id="rId21" imgW="819000" imgH="847800" progId="MS_ClipArt_Gallery.2">
                <p:embed/>
              </p:oleObj>
            </a:graphicData>
          </a:graphic>
        </p:graphicFrame>
        <p:graphicFrame>
          <p:nvGraphicFramePr>
            <p:cNvPr id="398379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79" name="Clip" r:id="rId22" imgW="1266840" imgH="1200240" progId="MS_ClipArt_Gallery.2">
                <p:embed/>
              </p:oleObj>
            </a:graphicData>
          </a:graphic>
        </p:graphicFrame>
      </p:grpSp>
      <p:grpSp>
        <p:nvGrpSpPr>
          <p:cNvPr id="398380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8381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1" name="Clip" r:id="rId23" imgW="819000" imgH="847800" progId="MS_ClipArt_Gallery.2">
                <p:embed/>
              </p:oleObj>
            </a:graphicData>
          </a:graphic>
        </p:graphicFrame>
        <p:graphicFrame>
          <p:nvGraphicFramePr>
            <p:cNvPr id="398382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2" name="Clip" r:id="rId24" imgW="1266840" imgH="1200240" progId="MS_ClipArt_Gallery.2">
                <p:embed/>
              </p:oleObj>
            </a:graphicData>
          </a:graphic>
        </p:graphicFrame>
      </p:grpSp>
      <p:grpSp>
        <p:nvGrpSpPr>
          <p:cNvPr id="398383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8384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4" name="Clip" r:id="rId25" imgW="819000" imgH="847800" progId="MS_ClipArt_Gallery.2">
                <p:embed/>
              </p:oleObj>
            </a:graphicData>
          </a:graphic>
        </p:graphicFrame>
        <p:graphicFrame>
          <p:nvGraphicFramePr>
            <p:cNvPr id="398385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5" name="Clip" r:id="rId26" imgW="1266840" imgH="1200240" progId="MS_ClipArt_Gallery.2">
                <p:embed/>
              </p:oleObj>
            </a:graphicData>
          </a:graphic>
        </p:graphicFrame>
      </p:grpSp>
      <p:grpSp>
        <p:nvGrpSpPr>
          <p:cNvPr id="398386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8387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8387" name="Clip" r:id="rId27" imgW="819000" imgH="847800" progId="MS_ClipArt_Gallery.2">
                <p:embed/>
              </p:oleObj>
            </a:graphicData>
          </a:graphic>
        </p:graphicFrame>
        <p:graphicFrame>
          <p:nvGraphicFramePr>
            <p:cNvPr id="398388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8388" name="Clip" r:id="rId28" imgW="1266840" imgH="1200240" progId="MS_ClipArt_Gallery.2">
                <p:embed/>
              </p:oleObj>
            </a:graphicData>
          </a:graphic>
        </p:graphicFrame>
      </p:grpSp>
      <p:grpSp>
        <p:nvGrpSpPr>
          <p:cNvPr id="398389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8390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8391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8391" name="Clip" r:id="rId2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8392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8392" name="Clip" r:id="rId30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839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9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97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398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8400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8402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9840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8408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8473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98425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/>
              <a:ahLst/>
              <a:cxnLst>
                <a:cxn ang="0">
                  <a:pos x="87" y="27"/>
                </a:cxn>
                <a:cxn ang="0">
                  <a:pos x="68" y="35"/>
                </a:cxn>
                <a:cxn ang="0">
                  <a:pos x="52" y="46"/>
                </a:cxn>
                <a:cxn ang="0">
                  <a:pos x="37" y="57"/>
                </a:cxn>
                <a:cxn ang="0">
                  <a:pos x="24" y="69"/>
                </a:cxn>
                <a:cxn ang="0">
                  <a:pos x="14" y="83"/>
                </a:cxn>
                <a:cxn ang="0">
                  <a:pos x="7" y="97"/>
                </a:cxn>
                <a:cxn ang="0">
                  <a:pos x="2" y="113"/>
                </a:cxn>
                <a:cxn ang="0">
                  <a:pos x="0" y="128"/>
                </a:cxn>
                <a:cxn ang="0">
                  <a:pos x="2" y="150"/>
                </a:cxn>
                <a:cxn ang="0">
                  <a:pos x="14" y="167"/>
                </a:cxn>
                <a:cxn ang="0">
                  <a:pos x="32" y="183"/>
                </a:cxn>
                <a:cxn ang="0">
                  <a:pos x="55" y="194"/>
                </a:cxn>
                <a:cxn ang="0">
                  <a:pos x="81" y="203"/>
                </a:cxn>
                <a:cxn ang="0">
                  <a:pos x="109" y="208"/>
                </a:cxn>
                <a:cxn ang="0">
                  <a:pos x="138" y="209"/>
                </a:cxn>
                <a:cxn ang="0">
                  <a:pos x="165" y="206"/>
                </a:cxn>
                <a:cxn ang="0">
                  <a:pos x="171" y="206"/>
                </a:cxn>
                <a:cxn ang="0">
                  <a:pos x="177" y="203"/>
                </a:cxn>
                <a:cxn ang="0">
                  <a:pos x="181" y="200"/>
                </a:cxn>
                <a:cxn ang="0">
                  <a:pos x="183" y="196"/>
                </a:cxn>
                <a:cxn ang="0">
                  <a:pos x="180" y="191"/>
                </a:cxn>
                <a:cxn ang="0">
                  <a:pos x="174" y="187"/>
                </a:cxn>
                <a:cxn ang="0">
                  <a:pos x="167" y="183"/>
                </a:cxn>
                <a:cxn ang="0">
                  <a:pos x="159" y="181"/>
                </a:cxn>
                <a:cxn ang="0">
                  <a:pos x="145" y="178"/>
                </a:cxn>
                <a:cxn ang="0">
                  <a:pos x="130" y="176"/>
                </a:cxn>
                <a:cxn ang="0">
                  <a:pos x="116" y="174"/>
                </a:cxn>
                <a:cxn ang="0">
                  <a:pos x="103" y="171"/>
                </a:cxn>
                <a:cxn ang="0">
                  <a:pos x="90" y="168"/>
                </a:cxn>
                <a:cxn ang="0">
                  <a:pos x="77" y="164"/>
                </a:cxn>
                <a:cxn ang="0">
                  <a:pos x="65" y="159"/>
                </a:cxn>
                <a:cxn ang="0">
                  <a:pos x="53" y="151"/>
                </a:cxn>
                <a:cxn ang="0">
                  <a:pos x="49" y="116"/>
                </a:cxn>
                <a:cxn ang="0">
                  <a:pos x="61" y="87"/>
                </a:cxn>
                <a:cxn ang="0">
                  <a:pos x="84" y="64"/>
                </a:cxn>
                <a:cxn ang="0">
                  <a:pos x="116" y="46"/>
                </a:cxn>
                <a:cxn ang="0">
                  <a:pos x="151" y="31"/>
                </a:cxn>
                <a:cxn ang="0">
                  <a:pos x="187" y="20"/>
                </a:cxn>
                <a:cxn ang="0">
                  <a:pos x="220" y="12"/>
                </a:cxn>
                <a:cxn ang="0">
                  <a:pos x="247" y="5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5"/>
                </a:cxn>
                <a:cxn ang="0">
                  <a:pos x="149" y="10"/>
                </a:cxn>
                <a:cxn ang="0">
                  <a:pos x="127" y="15"/>
                </a:cxn>
                <a:cxn ang="0">
                  <a:pos x="106" y="21"/>
                </a:cxn>
                <a:cxn ang="0">
                  <a:pos x="87" y="2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6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40" y="69"/>
                </a:cxn>
                <a:cxn ang="0">
                  <a:pos x="138" y="85"/>
                </a:cxn>
                <a:cxn ang="0">
                  <a:pos x="128" y="97"/>
                </a:cxn>
                <a:cxn ang="0">
                  <a:pos x="113" y="109"/>
                </a:cxn>
                <a:cxn ang="0">
                  <a:pos x="96" y="119"/>
                </a:cxn>
                <a:cxn ang="0">
                  <a:pos x="76" y="129"/>
                </a:cxn>
                <a:cxn ang="0">
                  <a:pos x="55" y="138"/>
                </a:cxn>
                <a:cxn ang="0">
                  <a:pos x="38" y="148"/>
                </a:cxn>
                <a:cxn ang="0">
                  <a:pos x="35" y="151"/>
                </a:cxn>
                <a:cxn ang="0">
                  <a:pos x="33" y="153"/>
                </a:cxn>
                <a:cxn ang="0">
                  <a:pos x="33" y="156"/>
                </a:cxn>
                <a:cxn ang="0">
                  <a:pos x="35" y="159"/>
                </a:cxn>
                <a:cxn ang="0">
                  <a:pos x="39" y="161"/>
                </a:cxn>
                <a:cxn ang="0">
                  <a:pos x="44" y="162"/>
                </a:cxn>
                <a:cxn ang="0">
                  <a:pos x="46" y="162"/>
                </a:cxn>
                <a:cxn ang="0">
                  <a:pos x="51" y="161"/>
                </a:cxn>
                <a:cxn ang="0">
                  <a:pos x="74" y="152"/>
                </a:cxn>
                <a:cxn ang="0">
                  <a:pos x="96" y="142"/>
                </a:cxn>
                <a:cxn ang="0">
                  <a:pos x="116" y="130"/>
                </a:cxn>
                <a:cxn ang="0">
                  <a:pos x="135" y="117"/>
                </a:cxn>
                <a:cxn ang="0">
                  <a:pos x="148" y="102"/>
                </a:cxn>
                <a:cxn ang="0">
                  <a:pos x="157" y="86"/>
                </a:cxn>
                <a:cxn ang="0">
                  <a:pos x="158" y="68"/>
                </a:cxn>
                <a:cxn ang="0">
                  <a:pos x="153" y="50"/>
                </a:cxn>
                <a:cxn ang="0">
                  <a:pos x="140" y="35"/>
                </a:cxn>
                <a:cxn ang="0">
                  <a:pos x="121" y="23"/>
                </a:cxn>
                <a:cxn ang="0">
                  <a:pos x="97" y="14"/>
                </a:cxn>
                <a:cxn ang="0">
                  <a:pos x="71" y="6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7" y="17"/>
                </a:cxn>
                <a:cxn ang="0">
                  <a:pos x="76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4" y="42"/>
                </a:cxn>
                <a:cxn ang="0">
                  <a:pos x="134" y="53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7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3"/>
                </a:cxn>
                <a:cxn ang="0">
                  <a:pos x="4" y="239"/>
                </a:cxn>
                <a:cxn ang="0">
                  <a:pos x="12" y="254"/>
                </a:cxn>
                <a:cxn ang="0">
                  <a:pos x="25" y="267"/>
                </a:cxn>
                <a:cxn ang="0">
                  <a:pos x="41" y="278"/>
                </a:cxn>
                <a:cxn ang="0">
                  <a:pos x="70" y="291"/>
                </a:cxn>
                <a:cxn ang="0">
                  <a:pos x="108" y="304"/>
                </a:cxn>
                <a:cxn ang="0">
                  <a:pos x="148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3" y="333"/>
                </a:cxn>
                <a:cxn ang="0">
                  <a:pos x="315" y="336"/>
                </a:cxn>
                <a:cxn ang="0">
                  <a:pos x="359" y="338"/>
                </a:cxn>
                <a:cxn ang="0">
                  <a:pos x="387" y="339"/>
                </a:cxn>
                <a:cxn ang="0">
                  <a:pos x="397" y="333"/>
                </a:cxn>
                <a:cxn ang="0">
                  <a:pos x="400" y="324"/>
                </a:cxn>
                <a:cxn ang="0">
                  <a:pos x="391" y="317"/>
                </a:cxn>
                <a:cxn ang="0">
                  <a:pos x="365" y="311"/>
                </a:cxn>
                <a:cxn ang="0">
                  <a:pos x="327" y="306"/>
                </a:cxn>
                <a:cxn ang="0">
                  <a:pos x="288" y="302"/>
                </a:cxn>
                <a:cxn ang="0">
                  <a:pos x="249" y="298"/>
                </a:cxn>
                <a:cxn ang="0">
                  <a:pos x="211" y="293"/>
                </a:cxn>
                <a:cxn ang="0">
                  <a:pos x="173" y="286"/>
                </a:cxn>
                <a:cxn ang="0">
                  <a:pos x="137" y="277"/>
                </a:cxn>
                <a:cxn ang="0">
                  <a:pos x="100" y="267"/>
                </a:cxn>
                <a:cxn ang="0">
                  <a:pos x="68" y="253"/>
                </a:cxn>
                <a:cxn ang="0">
                  <a:pos x="48" y="233"/>
                </a:cxn>
                <a:cxn ang="0">
                  <a:pos x="42" y="208"/>
                </a:cxn>
                <a:cxn ang="0">
                  <a:pos x="48" y="180"/>
                </a:cxn>
                <a:cxn ang="0">
                  <a:pos x="64" y="153"/>
                </a:cxn>
                <a:cxn ang="0">
                  <a:pos x="89" y="124"/>
                </a:cxn>
                <a:cxn ang="0">
                  <a:pos x="118" y="99"/>
                </a:cxn>
                <a:cxn ang="0">
                  <a:pos x="153" y="74"/>
                </a:cxn>
                <a:cxn ang="0">
                  <a:pos x="190" y="52"/>
                </a:cxn>
                <a:cxn ang="0">
                  <a:pos x="243" y="34"/>
                </a:cxn>
                <a:cxn ang="0">
                  <a:pos x="295" y="19"/>
                </a:cxn>
                <a:cxn ang="0">
                  <a:pos x="328" y="6"/>
                </a:cxn>
                <a:cxn ang="0">
                  <a:pos x="318" y="0"/>
                </a:cxn>
                <a:cxn ang="0">
                  <a:pos x="275" y="4"/>
                </a:cxn>
                <a:cxn ang="0">
                  <a:pos x="224" y="17"/>
                </a:cxn>
                <a:cxn ang="0">
                  <a:pos x="176" y="34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8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/>
              <a:ahLst/>
              <a:cxnLst>
                <a:cxn ang="0">
                  <a:pos x="291" y="69"/>
                </a:cxn>
                <a:cxn ang="0">
                  <a:pos x="307" y="81"/>
                </a:cxn>
                <a:cxn ang="0">
                  <a:pos x="317" y="96"/>
                </a:cxn>
                <a:cxn ang="0">
                  <a:pos x="322" y="111"/>
                </a:cxn>
                <a:cxn ang="0">
                  <a:pos x="322" y="128"/>
                </a:cxn>
                <a:cxn ang="0">
                  <a:pos x="319" y="141"/>
                </a:cxn>
                <a:cxn ang="0">
                  <a:pos x="313" y="152"/>
                </a:cxn>
                <a:cxn ang="0">
                  <a:pos x="303" y="164"/>
                </a:cxn>
                <a:cxn ang="0">
                  <a:pos x="293" y="173"/>
                </a:cxn>
                <a:cxn ang="0">
                  <a:pos x="279" y="183"/>
                </a:cxn>
                <a:cxn ang="0">
                  <a:pos x="266" y="192"/>
                </a:cxn>
                <a:cxn ang="0">
                  <a:pos x="253" y="201"/>
                </a:cxn>
                <a:cxn ang="0">
                  <a:pos x="240" y="210"/>
                </a:cxn>
                <a:cxn ang="0">
                  <a:pos x="237" y="213"/>
                </a:cxn>
                <a:cxn ang="0">
                  <a:pos x="237" y="216"/>
                </a:cxn>
                <a:cxn ang="0">
                  <a:pos x="237" y="219"/>
                </a:cxn>
                <a:cxn ang="0">
                  <a:pos x="240" y="222"/>
                </a:cxn>
                <a:cxn ang="0">
                  <a:pos x="245" y="225"/>
                </a:cxn>
                <a:cxn ang="0">
                  <a:pos x="250" y="226"/>
                </a:cxn>
                <a:cxn ang="0">
                  <a:pos x="255" y="225"/>
                </a:cxn>
                <a:cxn ang="0">
                  <a:pos x="259" y="222"/>
                </a:cxn>
                <a:cxn ang="0">
                  <a:pos x="288" y="209"/>
                </a:cxn>
                <a:cxn ang="0">
                  <a:pos x="313" y="192"/>
                </a:cxn>
                <a:cxn ang="0">
                  <a:pos x="332" y="172"/>
                </a:cxn>
                <a:cxn ang="0">
                  <a:pos x="345" y="149"/>
                </a:cxn>
                <a:cxn ang="0">
                  <a:pos x="351" y="127"/>
                </a:cxn>
                <a:cxn ang="0">
                  <a:pos x="348" y="103"/>
                </a:cxn>
                <a:cxn ang="0">
                  <a:pos x="336" y="81"/>
                </a:cxn>
                <a:cxn ang="0">
                  <a:pos x="313" y="62"/>
                </a:cxn>
                <a:cxn ang="0">
                  <a:pos x="295" y="51"/>
                </a:cxn>
                <a:cxn ang="0">
                  <a:pos x="275" y="43"/>
                </a:cxn>
                <a:cxn ang="0">
                  <a:pos x="253" y="35"/>
                </a:cxn>
                <a:cxn ang="0">
                  <a:pos x="229" y="28"/>
                </a:cxn>
                <a:cxn ang="0">
                  <a:pos x="204" y="20"/>
                </a:cxn>
                <a:cxn ang="0">
                  <a:pos x="179" y="15"/>
                </a:cxn>
                <a:cxn ang="0">
                  <a:pos x="153" y="11"/>
                </a:cxn>
                <a:cxn ang="0">
                  <a:pos x="128" y="7"/>
                </a:cxn>
                <a:cxn ang="0">
                  <a:pos x="104" y="4"/>
                </a:cxn>
                <a:cxn ang="0">
                  <a:pos x="82" y="2"/>
                </a:cxn>
                <a:cxn ang="0">
                  <a:pos x="60" y="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30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2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1" y="31"/>
                </a:cxn>
                <a:cxn ang="0">
                  <a:pos x="201" y="35"/>
                </a:cxn>
                <a:cxn ang="0">
                  <a:pos x="220" y="40"/>
                </a:cxn>
                <a:cxn ang="0">
                  <a:pos x="239" y="46"/>
                </a:cxn>
                <a:cxn ang="0">
                  <a:pos x="258" y="53"/>
                </a:cxn>
                <a:cxn ang="0">
                  <a:pos x="275" y="61"/>
                </a:cxn>
                <a:cxn ang="0">
                  <a:pos x="291" y="69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29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34"/>
                </a:cxn>
                <a:cxn ang="0">
                  <a:pos x="6" y="150"/>
                </a:cxn>
                <a:cxn ang="0">
                  <a:pos x="16" y="166"/>
                </a:cxn>
                <a:cxn ang="0">
                  <a:pos x="30" y="179"/>
                </a:cxn>
                <a:cxn ang="0">
                  <a:pos x="48" y="191"/>
                </a:cxn>
                <a:cxn ang="0">
                  <a:pos x="68" y="201"/>
                </a:cxn>
                <a:cxn ang="0">
                  <a:pos x="91" y="208"/>
                </a:cxn>
                <a:cxn ang="0">
                  <a:pos x="115" y="212"/>
                </a:cxn>
                <a:cxn ang="0">
                  <a:pos x="122" y="213"/>
                </a:cxn>
                <a:cxn ang="0">
                  <a:pos x="129" y="211"/>
                </a:cxn>
                <a:cxn ang="0">
                  <a:pos x="135" y="208"/>
                </a:cxn>
                <a:cxn ang="0">
                  <a:pos x="138" y="204"/>
                </a:cxn>
                <a:cxn ang="0">
                  <a:pos x="138" y="199"/>
                </a:cxn>
                <a:cxn ang="0">
                  <a:pos x="137" y="194"/>
                </a:cxn>
                <a:cxn ang="0">
                  <a:pos x="132" y="190"/>
                </a:cxn>
                <a:cxn ang="0">
                  <a:pos x="125" y="188"/>
                </a:cxn>
                <a:cxn ang="0">
                  <a:pos x="102" y="181"/>
                </a:cxn>
                <a:cxn ang="0">
                  <a:pos x="80" y="173"/>
                </a:cxn>
                <a:cxn ang="0">
                  <a:pos x="62" y="162"/>
                </a:cxn>
                <a:cxn ang="0">
                  <a:pos x="49" y="149"/>
                </a:cxn>
                <a:cxn ang="0">
                  <a:pos x="41" y="134"/>
                </a:cxn>
                <a:cxn ang="0">
                  <a:pos x="36" y="117"/>
                </a:cxn>
                <a:cxn ang="0">
                  <a:pos x="36" y="100"/>
                </a:cxn>
                <a:cxn ang="0">
                  <a:pos x="44" y="81"/>
                </a:cxn>
                <a:cxn ang="0">
                  <a:pos x="52" y="68"/>
                </a:cxn>
                <a:cxn ang="0">
                  <a:pos x="64" y="56"/>
                </a:cxn>
                <a:cxn ang="0">
                  <a:pos x="77" y="44"/>
                </a:cxn>
                <a:cxn ang="0">
                  <a:pos x="91" y="34"/>
                </a:cxn>
                <a:cxn ang="0">
                  <a:pos x="105" y="25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70" y="32"/>
                </a:cxn>
                <a:cxn ang="0">
                  <a:pos x="46" y="51"/>
                </a:cxn>
                <a:cxn ang="0">
                  <a:pos x="25" y="72"/>
                </a:cxn>
                <a:cxn ang="0">
                  <a:pos x="9" y="95"/>
                </a:cxn>
                <a:cxn ang="0">
                  <a:pos x="0" y="116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0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/>
              <a:ahLst/>
              <a:cxnLst>
                <a:cxn ang="0">
                  <a:pos x="257" y="112"/>
                </a:cxn>
                <a:cxn ang="0">
                  <a:pos x="271" y="129"/>
                </a:cxn>
                <a:cxn ang="0">
                  <a:pos x="279" y="148"/>
                </a:cxn>
                <a:cxn ang="0">
                  <a:pos x="274" y="168"/>
                </a:cxn>
                <a:cxn ang="0">
                  <a:pos x="258" y="188"/>
                </a:cxn>
                <a:cxn ang="0">
                  <a:pos x="234" y="205"/>
                </a:cxn>
                <a:cxn ang="0">
                  <a:pos x="206" y="221"/>
                </a:cxn>
                <a:cxn ang="0">
                  <a:pos x="177" y="237"/>
                </a:cxn>
                <a:cxn ang="0">
                  <a:pos x="160" y="250"/>
                </a:cxn>
                <a:cxn ang="0">
                  <a:pos x="154" y="258"/>
                </a:cxn>
                <a:cxn ang="0">
                  <a:pos x="149" y="266"/>
                </a:cxn>
                <a:cxn ang="0">
                  <a:pos x="151" y="275"/>
                </a:cxn>
                <a:cxn ang="0">
                  <a:pos x="161" y="279"/>
                </a:cxn>
                <a:cxn ang="0">
                  <a:pos x="173" y="278"/>
                </a:cxn>
                <a:cxn ang="0">
                  <a:pos x="191" y="263"/>
                </a:cxn>
                <a:cxn ang="0">
                  <a:pos x="223" y="242"/>
                </a:cxn>
                <a:cxn ang="0">
                  <a:pos x="257" y="221"/>
                </a:cxn>
                <a:cxn ang="0">
                  <a:pos x="286" y="197"/>
                </a:cxn>
                <a:cxn ang="0">
                  <a:pos x="303" y="168"/>
                </a:cxn>
                <a:cxn ang="0">
                  <a:pos x="300" y="137"/>
                </a:cxn>
                <a:cxn ang="0">
                  <a:pos x="282" y="109"/>
                </a:cxn>
                <a:cxn ang="0">
                  <a:pos x="250" y="85"/>
                </a:cxn>
                <a:cxn ang="0">
                  <a:pos x="219" y="67"/>
                </a:cxn>
                <a:cxn ang="0">
                  <a:pos x="189" y="54"/>
                </a:cxn>
                <a:cxn ang="0">
                  <a:pos x="157" y="40"/>
                </a:cxn>
                <a:cxn ang="0">
                  <a:pos x="122" y="26"/>
                </a:cxn>
                <a:cxn ang="0">
                  <a:pos x="90" y="15"/>
                </a:cxn>
                <a:cxn ang="0">
                  <a:pos x="58" y="7"/>
                </a:cxn>
                <a:cxn ang="0">
                  <a:pos x="30" y="1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35" y="13"/>
                </a:cxn>
                <a:cxn ang="0">
                  <a:pos x="64" y="22"/>
                </a:cxn>
                <a:cxn ang="0">
                  <a:pos x="97" y="33"/>
                </a:cxn>
                <a:cxn ang="0">
                  <a:pos x="132" y="47"/>
                </a:cxn>
                <a:cxn ang="0">
                  <a:pos x="167" y="62"/>
                </a:cxn>
                <a:cxn ang="0">
                  <a:pos x="202" y="79"/>
                </a:cxn>
                <a:cxn ang="0">
                  <a:pos x="232" y="9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5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4"/>
                </a:cxn>
                <a:cxn ang="0">
                  <a:pos x="11" y="47"/>
                </a:cxn>
                <a:cxn ang="0">
                  <a:pos x="18" y="59"/>
                </a:cxn>
                <a:cxn ang="0">
                  <a:pos x="27" y="70"/>
                </a:cxn>
                <a:cxn ang="0">
                  <a:pos x="35" y="79"/>
                </a:cxn>
                <a:cxn ang="0">
                  <a:pos x="46" y="84"/>
                </a:cxn>
                <a:cxn ang="0">
                  <a:pos x="53" y="85"/>
                </a:cxn>
                <a:cxn ang="0">
                  <a:pos x="54" y="68"/>
                </a:cxn>
                <a:cxn ang="0">
                  <a:pos x="47" y="49"/>
                </a:cxn>
                <a:cxn ang="0">
                  <a:pos x="38" y="29"/>
                </a:cxn>
                <a:cxn ang="0">
                  <a:pos x="28" y="10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6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5"/>
                </a:cxn>
                <a:cxn ang="0">
                  <a:pos x="25" y="41"/>
                </a:cxn>
                <a:cxn ang="0">
                  <a:pos x="33" y="45"/>
                </a:cxn>
                <a:cxn ang="0">
                  <a:pos x="41" y="48"/>
                </a:cxn>
                <a:cxn ang="0">
                  <a:pos x="46" y="48"/>
                </a:cxn>
                <a:cxn ang="0">
                  <a:pos x="45" y="38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5" y="6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37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6" y="22"/>
                </a:cxn>
                <a:cxn ang="0">
                  <a:pos x="62" y="19"/>
                </a:cxn>
                <a:cxn ang="0">
                  <a:pos x="64" y="15"/>
                </a:cxn>
                <a:cxn ang="0">
                  <a:pos x="64" y="11"/>
                </a:cxn>
                <a:cxn ang="0">
                  <a:pos x="61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6" y="8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1" y="32"/>
                </a:cxn>
                <a:cxn ang="0">
                  <a:pos x="29" y="30"/>
                </a:cxn>
                <a:cxn ang="0">
                  <a:pos x="36" y="29"/>
                </a:cxn>
                <a:cxn ang="0">
                  <a:pos x="43" y="27"/>
                </a:cxn>
                <a:cxn ang="0">
                  <a:pos x="50" y="24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73" y="41"/>
                </a:cxn>
                <a:cxn ang="0">
                  <a:pos x="57" y="51"/>
                </a:cxn>
                <a:cxn ang="0">
                  <a:pos x="41" y="64"/>
                </a:cxn>
                <a:cxn ang="0">
                  <a:pos x="28" y="76"/>
                </a:cxn>
                <a:cxn ang="0">
                  <a:pos x="18" y="89"/>
                </a:cxn>
                <a:cxn ang="0">
                  <a:pos x="9" y="103"/>
                </a:cxn>
                <a:cxn ang="0">
                  <a:pos x="3" y="116"/>
                </a:cxn>
                <a:cxn ang="0">
                  <a:pos x="0" y="131"/>
                </a:cxn>
                <a:cxn ang="0">
                  <a:pos x="3" y="152"/>
                </a:cxn>
                <a:cxn ang="0">
                  <a:pos x="15" y="170"/>
                </a:cxn>
                <a:cxn ang="0">
                  <a:pos x="32" y="185"/>
                </a:cxn>
                <a:cxn ang="0">
                  <a:pos x="54" y="197"/>
                </a:cxn>
                <a:cxn ang="0">
                  <a:pos x="80" y="205"/>
                </a:cxn>
                <a:cxn ang="0">
                  <a:pos x="109" y="210"/>
                </a:cxn>
                <a:cxn ang="0">
                  <a:pos x="137" y="211"/>
                </a:cxn>
                <a:cxn ang="0">
                  <a:pos x="164" y="208"/>
                </a:cxn>
                <a:cxn ang="0">
                  <a:pos x="170" y="208"/>
                </a:cxn>
                <a:cxn ang="0">
                  <a:pos x="176" y="206"/>
                </a:cxn>
                <a:cxn ang="0">
                  <a:pos x="180" y="202"/>
                </a:cxn>
                <a:cxn ang="0">
                  <a:pos x="182" y="198"/>
                </a:cxn>
                <a:cxn ang="0">
                  <a:pos x="180" y="196"/>
                </a:cxn>
                <a:cxn ang="0">
                  <a:pos x="176" y="196"/>
                </a:cxn>
                <a:cxn ang="0">
                  <a:pos x="170" y="195"/>
                </a:cxn>
                <a:cxn ang="0">
                  <a:pos x="163" y="195"/>
                </a:cxn>
                <a:cxn ang="0">
                  <a:pos x="154" y="195"/>
                </a:cxn>
                <a:cxn ang="0">
                  <a:pos x="147" y="195"/>
                </a:cxn>
                <a:cxn ang="0">
                  <a:pos x="140" y="195"/>
                </a:cxn>
                <a:cxn ang="0">
                  <a:pos x="135" y="195"/>
                </a:cxn>
                <a:cxn ang="0">
                  <a:pos x="121" y="194"/>
                </a:cxn>
                <a:cxn ang="0">
                  <a:pos x="108" y="193"/>
                </a:cxn>
                <a:cxn ang="0">
                  <a:pos x="93" y="191"/>
                </a:cxn>
                <a:cxn ang="0">
                  <a:pos x="79" y="188"/>
                </a:cxn>
                <a:cxn ang="0">
                  <a:pos x="64" y="185"/>
                </a:cxn>
                <a:cxn ang="0">
                  <a:pos x="50" y="178"/>
                </a:cxn>
                <a:cxn ang="0">
                  <a:pos x="37" y="169"/>
                </a:cxn>
                <a:cxn ang="0">
                  <a:pos x="22" y="155"/>
                </a:cxn>
                <a:cxn ang="0">
                  <a:pos x="19" y="140"/>
                </a:cxn>
                <a:cxn ang="0">
                  <a:pos x="21" y="126"/>
                </a:cxn>
                <a:cxn ang="0">
                  <a:pos x="26" y="111"/>
                </a:cxn>
                <a:cxn ang="0">
                  <a:pos x="35" y="98"/>
                </a:cxn>
                <a:cxn ang="0">
                  <a:pos x="48" y="85"/>
                </a:cxn>
                <a:cxn ang="0">
                  <a:pos x="63" y="73"/>
                </a:cxn>
                <a:cxn ang="0">
                  <a:pos x="79" y="63"/>
                </a:cxn>
                <a:cxn ang="0">
                  <a:pos x="98" y="52"/>
                </a:cxn>
                <a:cxn ang="0">
                  <a:pos x="117" y="43"/>
                </a:cxn>
                <a:cxn ang="0">
                  <a:pos x="137" y="35"/>
                </a:cxn>
                <a:cxn ang="0">
                  <a:pos x="157" y="28"/>
                </a:cxn>
                <a:cxn ang="0">
                  <a:pos x="176" y="21"/>
                </a:cxn>
                <a:cxn ang="0">
                  <a:pos x="196" y="16"/>
                </a:cxn>
                <a:cxn ang="0">
                  <a:pos x="214" y="11"/>
                </a:cxn>
                <a:cxn ang="0">
                  <a:pos x="231" y="8"/>
                </a:cxn>
                <a:cxn ang="0">
                  <a:pos x="246" y="6"/>
                </a:cxn>
                <a:cxn ang="0">
                  <a:pos x="236" y="2"/>
                </a:cxn>
                <a:cxn ang="0">
                  <a:pos x="220" y="0"/>
                </a:cxn>
                <a:cxn ang="0">
                  <a:pos x="201" y="2"/>
                </a:cxn>
                <a:cxn ang="0">
                  <a:pos x="179" y="5"/>
                </a:cxn>
                <a:cxn ang="0">
                  <a:pos x="154" y="10"/>
                </a:cxn>
                <a:cxn ang="0">
                  <a:pos x="131" y="16"/>
                </a:cxn>
                <a:cxn ang="0">
                  <a:pos x="109" y="24"/>
                </a:cxn>
                <a:cxn ang="0">
                  <a:pos x="90" y="32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/>
              <a:ahLst/>
              <a:cxnLst>
                <a:cxn ang="0">
                  <a:pos x="133" y="54"/>
                </a:cxn>
                <a:cxn ang="0">
                  <a:pos x="138" y="72"/>
                </a:cxn>
                <a:cxn ang="0">
                  <a:pos x="135" y="86"/>
                </a:cxn>
                <a:cxn ang="0">
                  <a:pos x="125" y="99"/>
                </a:cxn>
                <a:cxn ang="0">
                  <a:pos x="110" y="110"/>
                </a:cxn>
                <a:cxn ang="0">
                  <a:pos x="93" y="120"/>
                </a:cxn>
                <a:cxn ang="0">
                  <a:pos x="74" y="130"/>
                </a:cxn>
                <a:cxn ang="0">
                  <a:pos x="53" y="140"/>
                </a:cxn>
                <a:cxn ang="0">
                  <a:pos x="36" y="149"/>
                </a:cxn>
                <a:cxn ang="0">
                  <a:pos x="33" y="152"/>
                </a:cxn>
                <a:cxn ang="0">
                  <a:pos x="32" y="154"/>
                </a:cxn>
                <a:cxn ang="0">
                  <a:pos x="32" y="157"/>
                </a:cxn>
                <a:cxn ang="0">
                  <a:pos x="35" y="160"/>
                </a:cxn>
                <a:cxn ang="0">
                  <a:pos x="37" y="163"/>
                </a:cxn>
                <a:cxn ang="0">
                  <a:pos x="42" y="164"/>
                </a:cxn>
                <a:cxn ang="0">
                  <a:pos x="46" y="164"/>
                </a:cxn>
                <a:cxn ang="0">
                  <a:pos x="51" y="163"/>
                </a:cxn>
                <a:cxn ang="0">
                  <a:pos x="72" y="153"/>
                </a:cxn>
                <a:cxn ang="0">
                  <a:pos x="94" y="143"/>
                </a:cxn>
                <a:cxn ang="0">
                  <a:pos x="114" y="132"/>
                </a:cxn>
                <a:cxn ang="0">
                  <a:pos x="133" y="118"/>
                </a:cxn>
                <a:cxn ang="0">
                  <a:pos x="146" y="104"/>
                </a:cxn>
                <a:cxn ang="0">
                  <a:pos x="155" y="87"/>
                </a:cxn>
                <a:cxn ang="0">
                  <a:pos x="158" y="70"/>
                </a:cxn>
                <a:cxn ang="0">
                  <a:pos x="152" y="51"/>
                </a:cxn>
                <a:cxn ang="0">
                  <a:pos x="139" y="37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5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1" y="1"/>
                </a:cxn>
                <a:cxn ang="0">
                  <a:pos x="0" y="5"/>
                </a:cxn>
                <a:cxn ang="0">
                  <a:pos x="20" y="9"/>
                </a:cxn>
                <a:cxn ang="0">
                  <a:pos x="40" y="12"/>
                </a:cxn>
                <a:cxn ang="0">
                  <a:pos x="59" y="15"/>
                </a:cxn>
                <a:cxn ang="0">
                  <a:pos x="78" y="19"/>
                </a:cxn>
                <a:cxn ang="0">
                  <a:pos x="96" y="24"/>
                </a:cxn>
                <a:cxn ang="0">
                  <a:pos x="112" y="32"/>
                </a:cxn>
                <a:cxn ang="0">
                  <a:pos x="125" y="41"/>
                </a:cxn>
                <a:cxn ang="0">
                  <a:pos x="133" y="54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4"/>
                </a:cxn>
                <a:cxn ang="0">
                  <a:pos x="5" y="240"/>
                </a:cxn>
                <a:cxn ang="0">
                  <a:pos x="13" y="254"/>
                </a:cxn>
                <a:cxn ang="0">
                  <a:pos x="26" y="268"/>
                </a:cxn>
                <a:cxn ang="0">
                  <a:pos x="42" y="279"/>
                </a:cxn>
                <a:cxn ang="0">
                  <a:pos x="70" y="291"/>
                </a:cxn>
                <a:cxn ang="0">
                  <a:pos x="108" y="305"/>
                </a:cxn>
                <a:cxn ang="0">
                  <a:pos x="149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4" y="334"/>
                </a:cxn>
                <a:cxn ang="0">
                  <a:pos x="317" y="337"/>
                </a:cxn>
                <a:cxn ang="0">
                  <a:pos x="359" y="339"/>
                </a:cxn>
                <a:cxn ang="0">
                  <a:pos x="387" y="340"/>
                </a:cxn>
                <a:cxn ang="0">
                  <a:pos x="397" y="334"/>
                </a:cxn>
                <a:cxn ang="0">
                  <a:pos x="400" y="323"/>
                </a:cxn>
                <a:cxn ang="0">
                  <a:pos x="391" y="316"/>
                </a:cxn>
                <a:cxn ang="0">
                  <a:pos x="365" y="315"/>
                </a:cxn>
                <a:cxn ang="0">
                  <a:pos x="326" y="314"/>
                </a:cxn>
                <a:cxn ang="0">
                  <a:pos x="287" y="312"/>
                </a:cxn>
                <a:cxn ang="0">
                  <a:pos x="247" y="308"/>
                </a:cxn>
                <a:cxn ang="0">
                  <a:pos x="208" y="303"/>
                </a:cxn>
                <a:cxn ang="0">
                  <a:pos x="169" y="295"/>
                </a:cxn>
                <a:cxn ang="0">
                  <a:pos x="131" y="287"/>
                </a:cxn>
                <a:cxn ang="0">
                  <a:pos x="95" y="275"/>
                </a:cxn>
                <a:cxn ang="0">
                  <a:pos x="63" y="261"/>
                </a:cxn>
                <a:cxn ang="0">
                  <a:pos x="44" y="241"/>
                </a:cxn>
                <a:cxn ang="0">
                  <a:pos x="38" y="214"/>
                </a:cxn>
                <a:cxn ang="0">
                  <a:pos x="47" y="177"/>
                </a:cxn>
                <a:cxn ang="0">
                  <a:pos x="63" y="148"/>
                </a:cxn>
                <a:cxn ang="0">
                  <a:pos x="85" y="122"/>
                </a:cxn>
                <a:cxn ang="0">
                  <a:pos x="111" y="100"/>
                </a:cxn>
                <a:cxn ang="0">
                  <a:pos x="141" y="79"/>
                </a:cxn>
                <a:cxn ang="0">
                  <a:pos x="179" y="57"/>
                </a:cxn>
                <a:cxn ang="0">
                  <a:pos x="224" y="37"/>
                </a:cxn>
                <a:cxn ang="0">
                  <a:pos x="272" y="19"/>
                </a:cxn>
                <a:cxn ang="0">
                  <a:pos x="314" y="6"/>
                </a:cxn>
                <a:cxn ang="0">
                  <a:pos x="316" y="0"/>
                </a:cxn>
                <a:cxn ang="0">
                  <a:pos x="274" y="5"/>
                </a:cxn>
                <a:cxn ang="0">
                  <a:pos x="224" y="17"/>
                </a:cxn>
                <a:cxn ang="0">
                  <a:pos x="176" y="35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6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/>
              <a:ahLst/>
              <a:cxnLst>
                <a:cxn ang="0">
                  <a:pos x="291" y="70"/>
                </a:cxn>
                <a:cxn ang="0">
                  <a:pos x="307" y="83"/>
                </a:cxn>
                <a:cxn ang="0">
                  <a:pos x="316" y="97"/>
                </a:cxn>
                <a:cxn ang="0">
                  <a:pos x="321" y="113"/>
                </a:cxn>
                <a:cxn ang="0">
                  <a:pos x="321" y="129"/>
                </a:cxn>
                <a:cxn ang="0">
                  <a:pos x="318" y="142"/>
                </a:cxn>
                <a:cxn ang="0">
                  <a:pos x="313" y="154"/>
                </a:cxn>
                <a:cxn ang="0">
                  <a:pos x="302" y="165"/>
                </a:cxn>
                <a:cxn ang="0">
                  <a:pos x="292" y="174"/>
                </a:cxn>
                <a:cxn ang="0">
                  <a:pos x="279" y="185"/>
                </a:cxn>
                <a:cxn ang="0">
                  <a:pos x="266" y="193"/>
                </a:cxn>
                <a:cxn ang="0">
                  <a:pos x="253" y="202"/>
                </a:cxn>
                <a:cxn ang="0">
                  <a:pos x="240" y="212"/>
                </a:cxn>
                <a:cxn ang="0">
                  <a:pos x="237" y="215"/>
                </a:cxn>
                <a:cxn ang="0">
                  <a:pos x="236" y="218"/>
                </a:cxn>
                <a:cxn ang="0">
                  <a:pos x="237" y="221"/>
                </a:cxn>
                <a:cxn ang="0">
                  <a:pos x="240" y="224"/>
                </a:cxn>
                <a:cxn ang="0">
                  <a:pos x="244" y="226"/>
                </a:cxn>
                <a:cxn ang="0">
                  <a:pos x="249" y="227"/>
                </a:cxn>
                <a:cxn ang="0">
                  <a:pos x="254" y="226"/>
                </a:cxn>
                <a:cxn ang="0">
                  <a:pos x="259" y="224"/>
                </a:cxn>
                <a:cxn ang="0">
                  <a:pos x="288" y="211"/>
                </a:cxn>
                <a:cxn ang="0">
                  <a:pos x="311" y="193"/>
                </a:cxn>
                <a:cxn ang="0">
                  <a:pos x="331" y="172"/>
                </a:cxn>
                <a:cxn ang="0">
                  <a:pos x="345" y="151"/>
                </a:cxn>
                <a:cxn ang="0">
                  <a:pos x="349" y="127"/>
                </a:cxn>
                <a:cxn ang="0">
                  <a:pos x="346" y="104"/>
                </a:cxn>
                <a:cxn ang="0">
                  <a:pos x="334" y="83"/>
                </a:cxn>
                <a:cxn ang="0">
                  <a:pos x="311" y="63"/>
                </a:cxn>
                <a:cxn ang="0">
                  <a:pos x="294" y="53"/>
                </a:cxn>
                <a:cxn ang="0">
                  <a:pos x="273" y="44"/>
                </a:cxn>
                <a:cxn ang="0">
                  <a:pos x="250" y="35"/>
                </a:cxn>
                <a:cxn ang="0">
                  <a:pos x="227" y="28"/>
                </a:cxn>
                <a:cxn ang="0">
                  <a:pos x="202" y="22"/>
                </a:cxn>
                <a:cxn ang="0">
                  <a:pos x="176" y="17"/>
                </a:cxn>
                <a:cxn ang="0">
                  <a:pos x="151" y="12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9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31" y="9"/>
                </a:cxn>
                <a:cxn ang="0">
                  <a:pos x="47" y="11"/>
                </a:cxn>
                <a:cxn ang="0">
                  <a:pos x="64" y="13"/>
                </a:cxn>
                <a:cxn ang="0">
                  <a:pos x="83" y="15"/>
                </a:cxn>
                <a:cxn ang="0">
                  <a:pos x="102" y="17"/>
                </a:cxn>
                <a:cxn ang="0">
                  <a:pos x="121" y="20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0" y="31"/>
                </a:cxn>
                <a:cxn ang="0">
                  <a:pos x="201" y="36"/>
                </a:cxn>
                <a:cxn ang="0">
                  <a:pos x="220" y="41"/>
                </a:cxn>
                <a:cxn ang="0">
                  <a:pos x="238" y="48"/>
                </a:cxn>
                <a:cxn ang="0">
                  <a:pos x="257" y="54"/>
                </a:cxn>
                <a:cxn ang="0">
                  <a:pos x="275" y="62"/>
                </a:cxn>
                <a:cxn ang="0">
                  <a:pos x="291" y="70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7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0" y="133"/>
                </a:cxn>
                <a:cxn ang="0">
                  <a:pos x="6" y="149"/>
                </a:cxn>
                <a:cxn ang="0">
                  <a:pos x="16" y="165"/>
                </a:cxn>
                <a:cxn ang="0">
                  <a:pos x="31" y="178"/>
                </a:cxn>
                <a:cxn ang="0">
                  <a:pos x="48" y="190"/>
                </a:cxn>
                <a:cxn ang="0">
                  <a:pos x="69" y="200"/>
                </a:cxn>
                <a:cxn ang="0">
                  <a:pos x="92" y="207"/>
                </a:cxn>
                <a:cxn ang="0">
                  <a:pos x="115" y="211"/>
                </a:cxn>
                <a:cxn ang="0">
                  <a:pos x="122" y="212"/>
                </a:cxn>
                <a:cxn ang="0">
                  <a:pos x="130" y="210"/>
                </a:cxn>
                <a:cxn ang="0">
                  <a:pos x="135" y="207"/>
                </a:cxn>
                <a:cxn ang="0">
                  <a:pos x="138" y="203"/>
                </a:cxn>
                <a:cxn ang="0">
                  <a:pos x="138" y="198"/>
                </a:cxn>
                <a:cxn ang="0">
                  <a:pos x="137" y="193"/>
                </a:cxn>
                <a:cxn ang="0">
                  <a:pos x="133" y="189"/>
                </a:cxn>
                <a:cxn ang="0">
                  <a:pos x="125" y="186"/>
                </a:cxn>
                <a:cxn ang="0">
                  <a:pos x="102" y="180"/>
                </a:cxn>
                <a:cxn ang="0">
                  <a:pos x="80" y="172"/>
                </a:cxn>
                <a:cxn ang="0">
                  <a:pos x="63" y="161"/>
                </a:cxn>
                <a:cxn ang="0">
                  <a:pos x="50" y="148"/>
                </a:cxn>
                <a:cxn ang="0">
                  <a:pos x="41" y="133"/>
                </a:cxn>
                <a:cxn ang="0">
                  <a:pos x="37" y="116"/>
                </a:cxn>
                <a:cxn ang="0">
                  <a:pos x="37" y="99"/>
                </a:cxn>
                <a:cxn ang="0">
                  <a:pos x="44" y="80"/>
                </a:cxn>
                <a:cxn ang="0">
                  <a:pos x="54" y="67"/>
                </a:cxn>
                <a:cxn ang="0">
                  <a:pos x="70" y="54"/>
                </a:cxn>
                <a:cxn ang="0">
                  <a:pos x="87" y="41"/>
                </a:cxn>
                <a:cxn ang="0">
                  <a:pos x="106" y="30"/>
                </a:cxn>
                <a:cxn ang="0">
                  <a:pos x="122" y="21"/>
                </a:cxn>
                <a:cxn ang="0">
                  <a:pos x="135" y="11"/>
                </a:cxn>
                <a:cxn ang="0">
                  <a:pos x="143" y="5"/>
                </a:cxn>
                <a:cxn ang="0">
                  <a:pos x="143" y="0"/>
                </a:cxn>
                <a:cxn ang="0">
                  <a:pos x="127" y="4"/>
                </a:cxn>
                <a:cxn ang="0">
                  <a:pos x="106" y="11"/>
                </a:cxn>
                <a:cxn ang="0">
                  <a:pos x="85" y="24"/>
                </a:cxn>
                <a:cxn ang="0">
                  <a:pos x="61" y="38"/>
                </a:cxn>
                <a:cxn ang="0">
                  <a:pos x="40" y="55"/>
                </a:cxn>
                <a:cxn ang="0">
                  <a:pos x="22" y="74"/>
                </a:cxn>
                <a:cxn ang="0">
                  <a:pos x="8" y="95"/>
                </a:cxn>
                <a:cxn ang="0">
                  <a:pos x="0" y="115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7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/>
              <a:ahLst/>
              <a:cxnLst>
                <a:cxn ang="0">
                  <a:pos x="258" y="111"/>
                </a:cxn>
                <a:cxn ang="0">
                  <a:pos x="272" y="129"/>
                </a:cxn>
                <a:cxn ang="0">
                  <a:pos x="279" y="147"/>
                </a:cxn>
                <a:cxn ang="0">
                  <a:pos x="275" y="168"/>
                </a:cxn>
                <a:cxn ang="0">
                  <a:pos x="258" y="187"/>
                </a:cxn>
                <a:cxn ang="0">
                  <a:pos x="233" y="205"/>
                </a:cxn>
                <a:cxn ang="0">
                  <a:pos x="205" y="220"/>
                </a:cxn>
                <a:cxn ang="0">
                  <a:pos x="176" y="237"/>
                </a:cxn>
                <a:cxn ang="0">
                  <a:pos x="159" y="249"/>
                </a:cxn>
                <a:cxn ang="0">
                  <a:pos x="153" y="258"/>
                </a:cxn>
                <a:cxn ang="0">
                  <a:pos x="149" y="266"/>
                </a:cxn>
                <a:cxn ang="0">
                  <a:pos x="151" y="274"/>
                </a:cxn>
                <a:cxn ang="0">
                  <a:pos x="162" y="278"/>
                </a:cxn>
                <a:cxn ang="0">
                  <a:pos x="172" y="277"/>
                </a:cxn>
                <a:cxn ang="0">
                  <a:pos x="191" y="262"/>
                </a:cxn>
                <a:cxn ang="0">
                  <a:pos x="223" y="241"/>
                </a:cxn>
                <a:cxn ang="0">
                  <a:pos x="256" y="220"/>
                </a:cxn>
                <a:cxn ang="0">
                  <a:pos x="285" y="197"/>
                </a:cxn>
                <a:cxn ang="0">
                  <a:pos x="303" y="167"/>
                </a:cxn>
                <a:cxn ang="0">
                  <a:pos x="301" y="136"/>
                </a:cxn>
                <a:cxn ang="0">
                  <a:pos x="282" y="107"/>
                </a:cxn>
                <a:cxn ang="0">
                  <a:pos x="252" y="83"/>
                </a:cxn>
                <a:cxn ang="0">
                  <a:pos x="218" y="68"/>
                </a:cxn>
                <a:cxn ang="0">
                  <a:pos x="186" y="54"/>
                </a:cxn>
                <a:cxn ang="0">
                  <a:pos x="151" y="41"/>
                </a:cxn>
                <a:cxn ang="0">
                  <a:pos x="115" y="28"/>
                </a:cxn>
                <a:cxn ang="0">
                  <a:pos x="82" y="16"/>
                </a:cxn>
                <a:cxn ang="0">
                  <a:pos x="50" y="7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44" y="17"/>
                </a:cxn>
                <a:cxn ang="0">
                  <a:pos x="74" y="28"/>
                </a:cxn>
                <a:cxn ang="0">
                  <a:pos x="106" y="39"/>
                </a:cxn>
                <a:cxn ang="0">
                  <a:pos x="140" y="51"/>
                </a:cxn>
                <a:cxn ang="0">
                  <a:pos x="172" y="64"/>
                </a:cxn>
                <a:cxn ang="0">
                  <a:pos x="204" y="79"/>
                </a:cxn>
                <a:cxn ang="0">
                  <a:pos x="233" y="9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44FE8D70-198C-45CB-9C06-1E1F8A31200D}" type="slidenum">
              <a:rPr lang="en-US"/>
              <a:pPr/>
              <a:t>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pPr algn="r"/>
            <a:r>
              <a:rPr lang="en-US" sz="3200" u="none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96368" name="Rectangle 80"/>
          <p:cNvSpPr>
            <a:spLocks noChangeArrowheads="1"/>
          </p:cNvSpPr>
          <p:nvPr/>
        </p:nvSpPr>
        <p:spPr bwMode="auto">
          <a:xfrm>
            <a:off x="673100" y="29083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384 Kbps</a:t>
            </a:r>
          </a:p>
        </p:txBody>
      </p:sp>
      <p:sp>
        <p:nvSpPr>
          <p:cNvPr id="396369" name="Rectangle 81"/>
          <p:cNvSpPr>
            <a:spLocks noChangeArrowheads="1"/>
          </p:cNvSpPr>
          <p:nvPr/>
        </p:nvSpPr>
        <p:spPr bwMode="auto">
          <a:xfrm>
            <a:off x="673100" y="32131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56 Kbps</a:t>
            </a:r>
          </a:p>
        </p:txBody>
      </p:sp>
      <p:sp>
        <p:nvSpPr>
          <p:cNvPr id="396370" name="Rectangle 82"/>
          <p:cNvSpPr>
            <a:spLocks noChangeArrowheads="1"/>
          </p:cNvSpPr>
          <p:nvPr/>
        </p:nvSpPr>
        <p:spPr bwMode="auto">
          <a:xfrm>
            <a:off x="5549900" y="1231900"/>
            <a:ext cx="1371600" cy="2590800"/>
          </a:xfrm>
          <a:prstGeom prst="rect">
            <a:avLst/>
          </a:prstGeom>
          <a:solidFill>
            <a:srgbClr val="C0C0C0">
              <a:alpha val="53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1" name="Rectangle 83"/>
          <p:cNvSpPr>
            <a:spLocks noChangeArrowheads="1"/>
          </p:cNvSpPr>
          <p:nvPr/>
        </p:nvSpPr>
        <p:spPr bwMode="auto">
          <a:xfrm>
            <a:off x="4178300" y="1231900"/>
            <a:ext cx="1371600" cy="2590800"/>
          </a:xfrm>
          <a:prstGeom prst="rect">
            <a:avLst/>
          </a:prstGeom>
          <a:solidFill>
            <a:srgbClr val="CC99FF">
              <a:alpha val="53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2" name="Rectangle 84"/>
          <p:cNvSpPr>
            <a:spLocks noChangeArrowheads="1"/>
          </p:cNvSpPr>
          <p:nvPr/>
        </p:nvSpPr>
        <p:spPr bwMode="auto">
          <a:xfrm>
            <a:off x="2806700" y="1231900"/>
            <a:ext cx="1371600" cy="2590800"/>
          </a:xfrm>
          <a:prstGeom prst="rect">
            <a:avLst/>
          </a:prstGeom>
          <a:solidFill>
            <a:srgbClr val="BFBFEF">
              <a:alpha val="77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3" name="Rectangle 85"/>
          <p:cNvSpPr>
            <a:spLocks noChangeArrowheads="1"/>
          </p:cNvSpPr>
          <p:nvPr/>
        </p:nvSpPr>
        <p:spPr bwMode="auto">
          <a:xfrm>
            <a:off x="1587500" y="1231900"/>
            <a:ext cx="1219200" cy="2590800"/>
          </a:xfrm>
          <a:prstGeom prst="rect">
            <a:avLst/>
          </a:prstGeom>
          <a:solidFill>
            <a:srgbClr val="CCFFCC">
              <a:alpha val="73000"/>
            </a:srgbClr>
          </a:solidFill>
          <a:ln w="9525">
            <a:noFill/>
            <a:miter lim="800000"/>
            <a:headEnd/>
            <a:tailEnd/>
          </a:ln>
          <a:effectLst>
            <a:outerShdw sy="-10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74" name="Rectangle 86"/>
          <p:cNvSpPr>
            <a:spLocks noChangeArrowheads="1"/>
          </p:cNvSpPr>
          <p:nvPr/>
        </p:nvSpPr>
        <p:spPr bwMode="auto">
          <a:xfrm>
            <a:off x="673100" y="13081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54 Mbps</a:t>
            </a:r>
          </a:p>
        </p:txBody>
      </p:sp>
      <p:sp>
        <p:nvSpPr>
          <p:cNvPr id="396375" name="Rectangle 87"/>
          <p:cNvSpPr>
            <a:spLocks noChangeArrowheads="1"/>
          </p:cNvSpPr>
          <p:nvPr/>
        </p:nvSpPr>
        <p:spPr bwMode="auto">
          <a:xfrm>
            <a:off x="673100" y="1612900"/>
            <a:ext cx="22098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5-11 Mbps</a:t>
            </a:r>
          </a:p>
        </p:txBody>
      </p:sp>
      <p:sp>
        <p:nvSpPr>
          <p:cNvPr id="396376" name="Rectangle 88"/>
          <p:cNvSpPr>
            <a:spLocks noChangeArrowheads="1"/>
          </p:cNvSpPr>
          <p:nvPr/>
        </p:nvSpPr>
        <p:spPr bwMode="auto">
          <a:xfrm>
            <a:off x="673100" y="1917700"/>
            <a:ext cx="914400" cy="22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/>
            <a:r>
              <a:rPr lang="en-US" sz="1200">
                <a:latin typeface="Arial" charset="0"/>
              </a:rPr>
              <a:t>1 Mbps</a:t>
            </a:r>
          </a:p>
        </p:txBody>
      </p:sp>
      <p:sp>
        <p:nvSpPr>
          <p:cNvPr id="396377" name="Line 89"/>
          <p:cNvSpPr>
            <a:spLocks noChangeShapeType="1"/>
          </p:cNvSpPr>
          <p:nvPr/>
        </p:nvSpPr>
        <p:spPr bwMode="auto">
          <a:xfrm flipV="1">
            <a:off x="1587500" y="2413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378" name="Rectangle 90"/>
          <p:cNvSpPr>
            <a:spLocks noChangeArrowheads="1"/>
          </p:cNvSpPr>
          <p:nvPr/>
        </p:nvSpPr>
        <p:spPr bwMode="auto">
          <a:xfrm>
            <a:off x="1587500" y="2070100"/>
            <a:ext cx="685800" cy="2508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200">
                <a:latin typeface="Arial" charset="0"/>
              </a:rPr>
              <a:t>802.15</a:t>
            </a:r>
          </a:p>
        </p:txBody>
      </p:sp>
      <p:sp>
        <p:nvSpPr>
          <p:cNvPr id="396379" name="Rectangle 91"/>
          <p:cNvSpPr>
            <a:spLocks noChangeArrowheads="1"/>
          </p:cNvSpPr>
          <p:nvPr/>
        </p:nvSpPr>
        <p:spPr bwMode="auto">
          <a:xfrm>
            <a:off x="1576388" y="1689100"/>
            <a:ext cx="1611312" cy="1524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802.11b</a:t>
            </a:r>
          </a:p>
        </p:txBody>
      </p:sp>
      <p:sp>
        <p:nvSpPr>
          <p:cNvPr id="396380" name="Rectangle 92"/>
          <p:cNvSpPr>
            <a:spLocks noChangeArrowheads="1"/>
          </p:cNvSpPr>
          <p:nvPr/>
        </p:nvSpPr>
        <p:spPr bwMode="auto">
          <a:xfrm>
            <a:off x="1587500" y="1384300"/>
            <a:ext cx="1371600" cy="182563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802.11{a,g}</a:t>
            </a:r>
          </a:p>
        </p:txBody>
      </p:sp>
      <p:sp>
        <p:nvSpPr>
          <p:cNvPr id="396381" name="Rectangle 93"/>
          <p:cNvSpPr>
            <a:spLocks noChangeArrowheads="1"/>
          </p:cNvSpPr>
          <p:nvPr/>
        </p:nvSpPr>
        <p:spPr bwMode="auto">
          <a:xfrm>
            <a:off x="2501900" y="3213100"/>
            <a:ext cx="4038600" cy="2286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IS-95 CDMA, GSM</a:t>
            </a:r>
          </a:p>
        </p:txBody>
      </p:sp>
      <p:sp>
        <p:nvSpPr>
          <p:cNvPr id="396382" name="Rectangle 94"/>
          <p:cNvSpPr>
            <a:spLocks noChangeArrowheads="1"/>
          </p:cNvSpPr>
          <p:nvPr/>
        </p:nvSpPr>
        <p:spPr bwMode="auto">
          <a:xfrm>
            <a:off x="2501900" y="2908300"/>
            <a:ext cx="3810000" cy="2286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UMTS/WCDMA, CDMA2000</a:t>
            </a:r>
          </a:p>
        </p:txBody>
      </p:sp>
      <p:sp>
        <p:nvSpPr>
          <p:cNvPr id="396383" name="Rectangle 95"/>
          <p:cNvSpPr>
            <a:spLocks noChangeArrowheads="1"/>
          </p:cNvSpPr>
          <p:nvPr/>
        </p:nvSpPr>
        <p:spPr bwMode="auto">
          <a:xfrm>
            <a:off x="5245100" y="1612900"/>
            <a:ext cx="990600" cy="22860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.11 p-to-p link</a:t>
            </a:r>
          </a:p>
        </p:txBody>
      </p:sp>
      <p:sp>
        <p:nvSpPr>
          <p:cNvPr id="396384" name="Text Box 96"/>
          <p:cNvSpPr txBox="1">
            <a:spLocks noChangeArrowheads="1"/>
          </p:cNvSpPr>
          <p:nvPr/>
        </p:nvSpPr>
        <p:spPr bwMode="auto">
          <a:xfrm>
            <a:off x="7073900" y="30607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2G</a:t>
            </a:r>
          </a:p>
        </p:txBody>
      </p:sp>
      <p:sp>
        <p:nvSpPr>
          <p:cNvPr id="396385" name="Line 97"/>
          <p:cNvSpPr>
            <a:spLocks noChangeShapeType="1"/>
          </p:cNvSpPr>
          <p:nvPr/>
        </p:nvSpPr>
        <p:spPr bwMode="auto">
          <a:xfrm flipH="1">
            <a:off x="6769100" y="32131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386" name="Text Box 98"/>
          <p:cNvSpPr txBox="1">
            <a:spLocks noChangeArrowheads="1"/>
          </p:cNvSpPr>
          <p:nvPr/>
        </p:nvSpPr>
        <p:spPr bwMode="auto">
          <a:xfrm>
            <a:off x="7073900" y="27559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3G</a:t>
            </a:r>
          </a:p>
        </p:txBody>
      </p:sp>
      <p:sp>
        <p:nvSpPr>
          <p:cNvPr id="396387" name="Line 99"/>
          <p:cNvSpPr>
            <a:spLocks noChangeShapeType="1"/>
          </p:cNvSpPr>
          <p:nvPr/>
        </p:nvSpPr>
        <p:spPr bwMode="auto">
          <a:xfrm flipH="1">
            <a:off x="6769100" y="2908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6388" name="Group 100"/>
          <p:cNvGrpSpPr>
            <a:grpSpLocks/>
          </p:cNvGrpSpPr>
          <p:nvPr/>
        </p:nvGrpSpPr>
        <p:grpSpPr bwMode="auto">
          <a:xfrm>
            <a:off x="901700" y="3822700"/>
            <a:ext cx="7162800" cy="1125538"/>
            <a:chOff x="480" y="3072"/>
            <a:chExt cx="4512" cy="709"/>
          </a:xfrm>
        </p:grpSpPr>
        <p:sp>
          <p:nvSpPr>
            <p:cNvPr id="396389" name="Line 101"/>
            <p:cNvSpPr>
              <a:spLocks noChangeShapeType="1"/>
            </p:cNvSpPr>
            <p:nvPr/>
          </p:nvSpPr>
          <p:spPr bwMode="auto">
            <a:xfrm>
              <a:off x="480" y="3072"/>
              <a:ext cx="4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90" name="Text Box 102"/>
            <p:cNvSpPr txBox="1">
              <a:spLocks noChangeArrowheads="1"/>
            </p:cNvSpPr>
            <p:nvPr/>
          </p:nvSpPr>
          <p:spPr bwMode="auto">
            <a:xfrm>
              <a:off x="1036" y="3082"/>
              <a:ext cx="51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Indoor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10 – 30m</a:t>
              </a:r>
            </a:p>
          </p:txBody>
        </p:sp>
        <p:sp>
          <p:nvSpPr>
            <p:cNvPr id="396391" name="Text Box 103"/>
            <p:cNvSpPr txBox="1">
              <a:spLocks noChangeArrowheads="1"/>
            </p:cNvSpPr>
            <p:nvPr/>
          </p:nvSpPr>
          <p:spPr bwMode="auto">
            <a:xfrm>
              <a:off x="1830" y="3072"/>
              <a:ext cx="568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Outdoor</a:t>
              </a:r>
            </a:p>
            <a:p>
              <a:pPr eaLnBrk="1" hangingPunct="1"/>
              <a:endParaRPr lang="en-US" sz="1400">
                <a:latin typeface="Arial" charset="0"/>
              </a:endParaRPr>
            </a:p>
            <a:p>
              <a:pPr eaLnBrk="1" hangingPunct="1"/>
              <a:endParaRPr lang="en-US" sz="1400">
                <a:latin typeface="Arial" charset="0"/>
              </a:endParaRPr>
            </a:p>
            <a:p>
              <a:pPr eaLnBrk="1" hangingPunct="1"/>
              <a:r>
                <a:rPr lang="en-US" sz="1200">
                  <a:latin typeface="Arial" charset="0"/>
                </a:rPr>
                <a:t>50 – 200m</a:t>
              </a:r>
            </a:p>
            <a:p>
              <a:pPr eaLnBrk="1" hangingPunct="1"/>
              <a:endParaRPr lang="en-US" sz="1400">
                <a:latin typeface="Arial" charset="0"/>
              </a:endParaRPr>
            </a:p>
          </p:txBody>
        </p:sp>
        <p:sp>
          <p:nvSpPr>
            <p:cNvPr id="396392" name="Text Box 104"/>
            <p:cNvSpPr txBox="1">
              <a:spLocks noChangeArrowheads="1"/>
            </p:cNvSpPr>
            <p:nvPr/>
          </p:nvSpPr>
          <p:spPr bwMode="auto">
            <a:xfrm>
              <a:off x="2673" y="3072"/>
              <a:ext cx="659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Mid range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outdoor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200m – 4Km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</p:txBody>
        </p:sp>
        <p:sp>
          <p:nvSpPr>
            <p:cNvPr id="396393" name="Text Box 105"/>
            <p:cNvSpPr txBox="1">
              <a:spLocks noChangeArrowheads="1"/>
            </p:cNvSpPr>
            <p:nvPr/>
          </p:nvSpPr>
          <p:spPr bwMode="auto">
            <a:xfrm>
              <a:off x="3544" y="3072"/>
              <a:ext cx="68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Long range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outdoor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  <a:p>
              <a:pPr algn="ctr" eaLnBrk="1" hangingPunct="1"/>
              <a:r>
                <a:rPr lang="en-US" sz="1200">
                  <a:latin typeface="Arial" charset="0"/>
                </a:rPr>
                <a:t>5Km – 20Km</a:t>
              </a:r>
            </a:p>
            <a:p>
              <a:pPr algn="ctr" eaLnBrk="1" hangingPunct="1"/>
              <a:endParaRPr lang="en-US" sz="1400">
                <a:latin typeface="Arial" charset="0"/>
              </a:endParaRPr>
            </a:p>
          </p:txBody>
        </p:sp>
      </p:grpSp>
      <p:sp>
        <p:nvSpPr>
          <p:cNvPr id="396394" name="Rectangle 106"/>
          <p:cNvSpPr>
            <a:spLocks noChangeArrowheads="1"/>
          </p:cNvSpPr>
          <p:nvPr/>
        </p:nvSpPr>
        <p:spPr bwMode="auto">
          <a:xfrm>
            <a:off x="203200" y="952500"/>
            <a:ext cx="304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1E915766-ADE8-44D6-BA0A-C5287937ED46}" type="slidenum">
              <a:rPr lang="en-US"/>
              <a:pPr/>
              <a:t>5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399363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99365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/>
              <a:ahLst/>
              <a:cxnLst>
                <a:cxn ang="0">
                  <a:pos x="27" y="652"/>
                </a:cxn>
                <a:cxn ang="0">
                  <a:pos x="105" y="76"/>
                </a:cxn>
                <a:cxn ang="0">
                  <a:pos x="657" y="196"/>
                </a:cxn>
                <a:cxn ang="0">
                  <a:pos x="1209" y="100"/>
                </a:cxn>
                <a:cxn ang="0">
                  <a:pos x="2001" y="406"/>
                </a:cxn>
                <a:cxn ang="0">
                  <a:pos x="2013" y="1144"/>
                </a:cxn>
                <a:cxn ang="0">
                  <a:pos x="1581" y="1600"/>
                </a:cxn>
                <a:cxn ang="0">
                  <a:pos x="813" y="1516"/>
                </a:cxn>
                <a:cxn ang="0">
                  <a:pos x="501" y="1270"/>
                </a:cxn>
                <a:cxn ang="0">
                  <a:pos x="183" y="1066"/>
                </a:cxn>
                <a:cxn ang="0">
                  <a:pos x="27" y="652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99367" name="Picture 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</p:spPr>
      </p:pic>
      <p:grpSp>
        <p:nvGrpSpPr>
          <p:cNvPr id="39936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9936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370" name="Picture 10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</p:spPr>
        </p:pic>
        <p:grpSp>
          <p:nvGrpSpPr>
            <p:cNvPr id="39937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9937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2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37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3" name="Clip" r:id="rId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9374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99375" name="Object 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5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376" name="Object 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6" name="Clip" r:id="rId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99377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99378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378" name="Clip" r:id="rId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379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379" name="Clip" r:id="rId10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81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2" name="Picture 22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</p:spPr>
      </p:pic>
      <p:grpSp>
        <p:nvGrpSpPr>
          <p:cNvPr id="399383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99384" name="Object 2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84" name="Clip" r:id="rId11" imgW="819000" imgH="847800" progId="MS_ClipArt_Gallery.2">
                <p:embed/>
              </p:oleObj>
            </a:graphicData>
          </a:graphic>
        </p:graphicFrame>
        <p:graphicFrame>
          <p:nvGraphicFramePr>
            <p:cNvPr id="399385" name="Object 2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85" name="Clip" r:id="rId12" imgW="1266840" imgH="1200240" progId="MS_ClipArt_Gallery.2">
                <p:embed/>
              </p:oleObj>
            </a:graphicData>
          </a:graphic>
        </p:graphicFrame>
      </p:grpSp>
      <p:grpSp>
        <p:nvGrpSpPr>
          <p:cNvPr id="399386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99387" name="Object 2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87" name="Clip" r:id="rId13" imgW="819000" imgH="847800" progId="MS_ClipArt_Gallery.2">
                <p:embed/>
              </p:oleObj>
            </a:graphicData>
          </a:graphic>
        </p:graphicFrame>
        <p:graphicFrame>
          <p:nvGraphicFramePr>
            <p:cNvPr id="399388" name="Object 2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88" name="Clip" r:id="rId14" imgW="1266840" imgH="1200240" progId="MS_ClipArt_Gallery.2">
                <p:embed/>
              </p:oleObj>
            </a:graphicData>
          </a:graphic>
        </p:graphicFrame>
      </p:grpSp>
      <p:grpSp>
        <p:nvGrpSpPr>
          <p:cNvPr id="399389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99390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0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399391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91" name="Clip" r:id="rId16" imgW="1266840" imgH="1200240" progId="MS_ClipArt_Gallery.2">
                <p:embed/>
              </p:oleObj>
            </a:graphicData>
          </a:graphic>
        </p:graphicFrame>
      </p:grpSp>
      <p:sp>
        <p:nvSpPr>
          <p:cNvPr id="399392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393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99394" name="Object 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4" name="Clip" r:id="rId17" imgW="819000" imgH="847800" progId="MS_ClipArt_Gallery.2">
                <p:embed/>
              </p:oleObj>
            </a:graphicData>
          </a:graphic>
        </p:graphicFrame>
        <p:graphicFrame>
          <p:nvGraphicFramePr>
            <p:cNvPr id="399395" name="Object 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395" name="Clip" r:id="rId18" imgW="1266840" imgH="1200240" progId="MS_ClipArt_Gallery.2">
                <p:embed/>
              </p:oleObj>
            </a:graphicData>
          </a:graphic>
        </p:graphicFrame>
      </p:grpSp>
      <p:sp>
        <p:nvSpPr>
          <p:cNvPr id="399396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99397" name="Picture 37" descr="31u_bnrz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</p:spPr>
      </p:pic>
      <p:grpSp>
        <p:nvGrpSpPr>
          <p:cNvPr id="399398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99399" name="Object 3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399" name="Clip" r:id="rId19" imgW="819000" imgH="847800" progId="MS_ClipArt_Gallery.2">
                <p:embed/>
              </p:oleObj>
            </a:graphicData>
          </a:graphic>
        </p:graphicFrame>
        <p:graphicFrame>
          <p:nvGraphicFramePr>
            <p:cNvPr id="399400" name="Object 4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0" name="Clip" r:id="rId20" imgW="1266840" imgH="1200240" progId="MS_ClipArt_Gallery.2">
                <p:embed/>
              </p:oleObj>
            </a:graphicData>
          </a:graphic>
        </p:graphicFrame>
      </p:grpSp>
      <p:grpSp>
        <p:nvGrpSpPr>
          <p:cNvPr id="399401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99402" name="Object 4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2" name="Clip" r:id="rId21" imgW="819000" imgH="847800" progId="MS_ClipArt_Gallery.2">
                <p:embed/>
              </p:oleObj>
            </a:graphicData>
          </a:graphic>
        </p:graphicFrame>
        <p:graphicFrame>
          <p:nvGraphicFramePr>
            <p:cNvPr id="399403" name="Object 4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3" name="Clip" r:id="rId22" imgW="1266840" imgH="1200240" progId="MS_ClipArt_Gallery.2">
                <p:embed/>
              </p:oleObj>
            </a:graphicData>
          </a:graphic>
        </p:graphicFrame>
      </p:grpSp>
      <p:grpSp>
        <p:nvGrpSpPr>
          <p:cNvPr id="399404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99405" name="Object 4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5" name="Clip" r:id="rId23" imgW="819000" imgH="847800" progId="MS_ClipArt_Gallery.2">
                <p:embed/>
              </p:oleObj>
            </a:graphicData>
          </a:graphic>
        </p:graphicFrame>
        <p:graphicFrame>
          <p:nvGraphicFramePr>
            <p:cNvPr id="399406" name="Object 4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6" name="Clip" r:id="rId24" imgW="1266840" imgH="1200240" progId="MS_ClipArt_Gallery.2">
                <p:embed/>
              </p:oleObj>
            </a:graphicData>
          </a:graphic>
        </p:graphicFrame>
      </p:grpSp>
      <p:grpSp>
        <p:nvGrpSpPr>
          <p:cNvPr id="399407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99408" name="Object 4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08" name="Clip" r:id="rId25" imgW="819000" imgH="847800" progId="MS_ClipArt_Gallery.2">
                <p:embed/>
              </p:oleObj>
            </a:graphicData>
          </a:graphic>
        </p:graphicFrame>
        <p:graphicFrame>
          <p:nvGraphicFramePr>
            <p:cNvPr id="399409" name="Object 4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09" name="Clip" r:id="rId26" imgW="1266840" imgH="1200240" progId="MS_ClipArt_Gallery.2">
                <p:embed/>
              </p:oleObj>
            </a:graphicData>
          </a:graphic>
        </p:graphicFrame>
      </p:grpSp>
      <p:grpSp>
        <p:nvGrpSpPr>
          <p:cNvPr id="399410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99411" name="Object 5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99411" name="Clip" r:id="rId27" imgW="819000" imgH="847800" progId="MS_ClipArt_Gallery.2">
                <p:embed/>
              </p:oleObj>
            </a:graphicData>
          </a:graphic>
        </p:graphicFrame>
        <p:graphicFrame>
          <p:nvGraphicFramePr>
            <p:cNvPr id="399412" name="Object 5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99412" name="Clip" r:id="rId28" imgW="1266840" imgH="1200240" progId="MS_ClipArt_Gallery.2">
                <p:embed/>
              </p:oleObj>
            </a:graphicData>
          </a:graphic>
        </p:graphicFrame>
      </p:grpSp>
      <p:grpSp>
        <p:nvGrpSpPr>
          <p:cNvPr id="399413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9941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99415" name="Object 5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99415" name="Clip" r:id="rId2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99416" name="Object 5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99416" name="Clip" r:id="rId30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399417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8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19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0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2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44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99423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4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5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handoff: mobile changes base station providing connection into wired network</a:t>
              </a:r>
            </a:p>
          </p:txBody>
        </p:sp>
        <p:sp>
          <p:nvSpPr>
            <p:cNvPr id="399444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5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46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205C3141-B481-4061-992E-51D2C2DE47F5}" type="slidenum">
              <a:rPr lang="en-US"/>
              <a:pPr/>
              <a:t>6</a:t>
            </a:fld>
            <a:endParaRPr lang="en-US"/>
          </a:p>
        </p:txBody>
      </p:sp>
      <p:sp>
        <p:nvSpPr>
          <p:cNvPr id="400448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0624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400593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94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5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95" name="Clip" r:id="rId3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96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96" name="Clip" r:id="rId4" imgW="1266840" imgH="1200240" progId="MS_ClipArt_Gallery.2">
                  <p:embed/>
                </p:oleObj>
              </a:graphicData>
            </a:graphic>
          </p:graphicFrame>
        </p:grpSp>
      </p:grp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Elements of a wireless network</a:t>
            </a:r>
          </a:p>
        </p:txBody>
      </p:sp>
      <p:sp>
        <p:nvSpPr>
          <p:cNvPr id="40045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400522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23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24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24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25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25" name="Clip" r:id="rId6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4005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4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85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85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86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86" name="Clip" r:id="rId8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400588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589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590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590" name="Clip" r:id="rId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91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91" name="Clip" r:id="rId10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40049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9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49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400499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499" name="Clip" r:id="rId11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500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500" name="Clip" r:id="rId12" imgW="1266840" imgH="1200240" progId="MS_ClipArt_Gallery.2">
                  <p:embed/>
                </p:oleObj>
              </a:graphicData>
            </a:graphic>
          </p:graphicFrame>
        </p:grpSp>
      </p:grpSp>
      <p:grpSp>
        <p:nvGrpSpPr>
          <p:cNvPr id="400623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400449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98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3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3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18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08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09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400610" name="Object 2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10" name="Clip" r:id="rId13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11" name="Object 2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11" name="Clip" r:id="rId14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619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400620" name="Object 2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20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21" name="Object 2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21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60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400605" name="Object 2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05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06" name="Object 2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06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599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400600" name="Object 2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00" name="Clip" r:id="rId19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01" name="Object 2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01" name="Clip" r:id="rId20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0614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400615" name="Object 2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0615" name="Clip" r:id="rId21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0616" name="Object 2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0616" name="Clip" r:id="rId22" imgW="1266840" imgH="1200240" progId="MS_ClipArt_Gallery.2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8402BE4F-1A15-40A4-9E07-654E8024C892}" type="slidenum">
              <a:rPr lang="en-US"/>
              <a:pPr/>
              <a:t>7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Link Characteristics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/>
              <a:t>Differences from wired link ….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decreased signal strength:</a:t>
            </a:r>
            <a:r>
              <a:rPr lang="en-US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interference from other sources:</a:t>
            </a:r>
            <a:r>
              <a:rPr lang="en-US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</a:rPr>
              <a:t>multipath propagation:</a:t>
            </a:r>
            <a:r>
              <a:rPr lang="en-US"/>
              <a:t> 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1ACF1BA-46FC-452C-8886-C04EED102564}" type="slidenum">
              <a:rPr lang="en-US"/>
              <a:pPr/>
              <a:t>8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/>
              <a:t>Wireless network characteristics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Multiple wireless senders and receivers create additional problems (beyond multiple access):</a:t>
            </a:r>
          </a:p>
        </p:txBody>
      </p:sp>
      <p:grpSp>
        <p:nvGrpSpPr>
          <p:cNvPr id="402465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402455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40245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6" name="Clip" r:id="rId3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7" name="Clip" r:id="rId4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02439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/>
              <a:ahLst/>
              <a:cxnLst>
                <a:cxn ang="0">
                  <a:pos x="9" y="675"/>
                </a:cxn>
                <a:cxn ang="0">
                  <a:pos x="316" y="0"/>
                </a:cxn>
                <a:cxn ang="0">
                  <a:pos x="461" y="228"/>
                </a:cxn>
                <a:cxn ang="0">
                  <a:pos x="510" y="119"/>
                </a:cxn>
                <a:cxn ang="0">
                  <a:pos x="631" y="467"/>
                </a:cxn>
                <a:cxn ang="0">
                  <a:pos x="667" y="391"/>
                </a:cxn>
                <a:cxn ang="0">
                  <a:pos x="739" y="464"/>
                </a:cxn>
                <a:cxn ang="0">
                  <a:pos x="1058" y="57"/>
                </a:cxn>
                <a:cxn ang="0">
                  <a:pos x="1273" y="684"/>
                </a:cxn>
                <a:cxn ang="0">
                  <a:pos x="0" y="674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0" name="Clip" r:id="rId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1" name="Clip" r:id="rId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0245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402453" name="Object 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02453" name="Clip" r:id="rId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4" name="Object 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02454" name="Clip" r:id="rId8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02458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59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/>
          </a:p>
        </p:txBody>
      </p:sp>
      <p:grpSp>
        <p:nvGrpSpPr>
          <p:cNvPr id="402504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40248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402471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2" name="Object 4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72" name="Clip" r:id="rId9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73" name="Object 4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73" name="Clip" r:id="rId10" imgW="1266840" imgH="1200240" progId="MS_ClipArt_Gallery.2">
                    <p:embed/>
                  </p:oleObj>
                </a:graphicData>
              </a:graphic>
            </p:graphicFrame>
          </p:grpSp>
          <p:grpSp>
            <p:nvGrpSpPr>
              <p:cNvPr id="40247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5" name="Object 4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75" name="Clip" r:id="rId11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76" name="Object 4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76" name="Clip" r:id="rId12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40247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248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40248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402483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84" name="Object 5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402484" name="Clip" r:id="rId13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85" name="Object 5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402485" name="Clip" r:id="rId14" imgW="1266840" imgH="1200240" progId="MS_ClipArt_Gallery.2">
                    <p:embed/>
                  </p:oleObj>
                </a:graphicData>
              </a:graphic>
            </p:graphicFrame>
          </p:grpSp>
        </p:grpSp>
        <p:sp>
          <p:nvSpPr>
            <p:cNvPr id="40248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5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402497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8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402499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0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1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Signal fading: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 interferring at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6-</a:t>
            </a:r>
            <a:fld id="{00E9094A-7B5D-4BCF-A6D7-4A79ED078DA8}" type="slidenum">
              <a:rPr lang="en-US"/>
              <a:pPr/>
              <a:t>9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Wireless LAN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802.11b</a:t>
            </a:r>
            <a:endParaRPr lang="en-US" sz="2400"/>
          </a:p>
          <a:p>
            <a:pPr lvl="1"/>
            <a:r>
              <a:rPr lang="en-US" sz="2000"/>
              <a:t>2.4-5 GHz unlicensed radio spectrum</a:t>
            </a:r>
          </a:p>
          <a:p>
            <a:pPr lvl="1"/>
            <a:r>
              <a:rPr lang="en-US" sz="2000"/>
              <a:t>up to 11 Mbps</a:t>
            </a:r>
          </a:p>
          <a:p>
            <a:pPr lvl="1"/>
            <a:r>
              <a:rPr lang="en-US" sz="2000"/>
              <a:t>direct sequence spread spectrum (DSSS) in physical layer</a:t>
            </a:r>
          </a:p>
          <a:p>
            <a:pPr lvl="2"/>
            <a:r>
              <a:rPr lang="en-US"/>
              <a:t>all hosts use same chipping code</a:t>
            </a:r>
            <a:endParaRPr lang="en-US" sz="1800"/>
          </a:p>
          <a:p>
            <a:pPr lvl="1"/>
            <a:r>
              <a:rPr lang="en-US" sz="2000"/>
              <a:t>widely deployed, using base stations</a:t>
            </a:r>
          </a:p>
          <a:p>
            <a:endParaRPr lang="en-US" sz="2400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47339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802.11a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5-6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>
                <a:solidFill>
                  <a:srgbClr val="FF0000"/>
                </a:solidFill>
              </a:rPr>
              <a:t>802.11g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2.4-5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/>
              <a:t>All use CSMA/CA for multiple access</a:t>
            </a:r>
          </a:p>
          <a:p>
            <a:r>
              <a:rPr lang="en-US" sz="2400"/>
              <a:t>All have base-station and ad-hoc network 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1304</Words>
  <Application>Microsoft Office PowerPoint</Application>
  <PresentationFormat>On-screen Show (4:3)</PresentationFormat>
  <Paragraphs>345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Times New Roman</vt:lpstr>
      <vt:lpstr>Comic Sans MS</vt:lpstr>
      <vt:lpstr>ZapfDingbats</vt:lpstr>
      <vt:lpstr>Arial</vt:lpstr>
      <vt:lpstr>Wingdings</vt:lpstr>
      <vt:lpstr>Symbol</vt:lpstr>
      <vt:lpstr>Default Design</vt:lpstr>
      <vt:lpstr>Microsoft Clip Gallery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Link Characteristics</vt:lpstr>
      <vt:lpstr>Wireless network characteristics</vt:lpstr>
      <vt:lpstr>IEEE 802.11 Wireless LAN</vt:lpstr>
      <vt:lpstr>802.11 LAN architecture</vt:lpstr>
      <vt:lpstr>802.11: Channels, association</vt:lpstr>
      <vt:lpstr>IEEE 802.11: multiple access</vt:lpstr>
      <vt:lpstr>IEEE 802.11 MAC Protocol: CSMA/CA</vt:lpstr>
      <vt:lpstr>RTS/CTS</vt:lpstr>
      <vt:lpstr>Collision Avoidance: RTS-CTS exchange</vt:lpstr>
      <vt:lpstr>802.11 frame: addressing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Lotzi Boloni</cp:lastModifiedBy>
  <cp:revision>212</cp:revision>
  <cp:lastPrinted>2000-10-23T11:49:35Z</cp:lastPrinted>
  <dcterms:created xsi:type="dcterms:W3CDTF">1999-10-08T19:08:27Z</dcterms:created>
  <dcterms:modified xsi:type="dcterms:W3CDTF">2010-10-14T15:06:52Z</dcterms:modified>
</cp:coreProperties>
</file>