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0"/>
  </p:notesMasterIdLst>
  <p:handoutMasterIdLst>
    <p:handoutMasterId r:id="rId61"/>
  </p:handoutMasterIdLst>
  <p:sldIdLst>
    <p:sldId id="330" r:id="rId2"/>
    <p:sldId id="413" r:id="rId3"/>
    <p:sldId id="468" r:id="rId4"/>
    <p:sldId id="414" r:id="rId5"/>
    <p:sldId id="499" r:id="rId6"/>
    <p:sldId id="415" r:id="rId7"/>
    <p:sldId id="416" r:id="rId8"/>
    <p:sldId id="417" r:id="rId9"/>
    <p:sldId id="469" r:id="rId10"/>
    <p:sldId id="421" r:id="rId11"/>
    <p:sldId id="422" r:id="rId12"/>
    <p:sldId id="423" r:id="rId13"/>
    <p:sldId id="500" r:id="rId14"/>
    <p:sldId id="501" r:id="rId15"/>
    <p:sldId id="428" r:id="rId16"/>
    <p:sldId id="429" r:id="rId17"/>
    <p:sldId id="431" r:id="rId18"/>
    <p:sldId id="430" r:id="rId19"/>
    <p:sldId id="432" r:id="rId20"/>
    <p:sldId id="434" r:id="rId21"/>
    <p:sldId id="471" r:id="rId22"/>
    <p:sldId id="436" r:id="rId23"/>
    <p:sldId id="437" r:id="rId24"/>
    <p:sldId id="516" r:id="rId25"/>
    <p:sldId id="503" r:id="rId26"/>
    <p:sldId id="490" r:id="rId27"/>
    <p:sldId id="491" r:id="rId28"/>
    <p:sldId id="492" r:id="rId29"/>
    <p:sldId id="521" r:id="rId30"/>
    <p:sldId id="522" r:id="rId31"/>
    <p:sldId id="523" r:id="rId32"/>
    <p:sldId id="524" r:id="rId33"/>
    <p:sldId id="525" r:id="rId34"/>
    <p:sldId id="479" r:id="rId35"/>
    <p:sldId id="473" r:id="rId36"/>
    <p:sldId id="476" r:id="rId37"/>
    <p:sldId id="445" r:id="rId38"/>
    <p:sldId id="446" r:id="rId39"/>
    <p:sldId id="447" r:id="rId40"/>
    <p:sldId id="448" r:id="rId41"/>
    <p:sldId id="518" r:id="rId42"/>
    <p:sldId id="520" r:id="rId43"/>
    <p:sldId id="451" r:id="rId44"/>
    <p:sldId id="511" r:id="rId45"/>
    <p:sldId id="512" r:id="rId46"/>
    <p:sldId id="513" r:id="rId47"/>
    <p:sldId id="458" r:id="rId48"/>
    <p:sldId id="459" r:id="rId49"/>
    <p:sldId id="460" r:id="rId50"/>
    <p:sldId id="461" r:id="rId51"/>
    <p:sldId id="514" r:id="rId52"/>
    <p:sldId id="462" r:id="rId53"/>
    <p:sldId id="477" r:id="rId54"/>
    <p:sldId id="463" r:id="rId55"/>
    <p:sldId id="467" r:id="rId56"/>
    <p:sldId id="515" r:id="rId57"/>
    <p:sldId id="488" r:id="rId58"/>
    <p:sldId id="517" r:id="rId5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4635"/>
  </p:normalViewPr>
  <p:slideViewPr>
    <p:cSldViewPr snapToGrid="0">
      <p:cViewPr varScale="1">
        <p:scale>
          <a:sx n="101" d="100"/>
          <a:sy n="101" d="100"/>
        </p:scale>
        <p:origin x="1424" y="6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905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A12DC8-9922-4E6E-BC02-F6A6376721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E72947A-FE2E-4445-85D8-C03306D26D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64A7CC0-6DD4-4720-82BF-E4908F4AFF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BE9BEEC-119C-420C-8C74-AFCA5FA1C4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96B91AD-C34E-4B05-8D9C-1014E5F01E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15B35B-6971-4CC0-B4FB-95B01BCF42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02FF1F-3F52-47A2-B35E-EBB0E2282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612CE7-EF94-4293-9356-A0763F4E73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BD7482-5C58-44F9-A08E-BFE34494D0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C6369B-F957-4079-90E1-CA217ED505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2366FD-3440-43D4-A730-7A55A662E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3B872E8-FDB0-4502-A51A-B7A4A00AC4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DEF1EC1-A032-4256-A5B8-82331B81B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B6FBBD-AF90-4377-83FA-2F3819AD38A1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CEB876-7853-4EC8-86DE-2233D519A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17CDD3-494C-45D9-A8EF-4B0E1232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783162-EACC-46A4-B314-BFAA15B50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CB06C7-C4C1-4DF4-AE1C-75C2D1E2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9DD103-275F-46A0-BEB3-576DC18D6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ADCDDC-7641-41D4-AAB2-2DC5DA95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FCFEC24-8D51-4AAB-8657-81C987750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AB513B-E127-4650-9171-574B0AF7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EC96916-1BAE-4A4E-BF94-2604763D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FEBB5C8-282F-4906-80B9-C81D7016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605DEB-C81B-41F2-ABA8-D21CD717F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0811E7-D32E-4B74-9C5E-4F2EBBA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ADFF460-F732-4F8E-9BEC-BDC62B69C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27A0BF-8535-41FD-9918-F0C0C258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7FF49F-1D45-469B-875E-F2DC1DDA4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9FD0D0-FC60-49A7-A825-489FF222C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6C03FFC-61A1-4E2B-BB58-CEF8239A9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1C4ACA0-7908-4D31-AF21-00AD9173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99F2A1A-F415-4861-9317-8DF50F438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8EDBADE-A031-473C-85B2-8404A682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A7F482-09C8-4234-BA8B-E06C78451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F5174-3BAF-4B1B-846E-3DB7430B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30F164-3563-441D-A2BB-9ECF873C6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081F0E-1362-4F6F-BE70-E88D6BFB0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8301404-D876-4FA9-9859-EB43354FA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83674B-F150-4C3E-831A-26B55316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F8BBD9-185E-425D-9763-2A1219F9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39251B-FC33-4D40-B148-0129E1B7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12D2EB-E5CC-432C-AA35-77EFC9F89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856385-0064-4BB9-8988-56862147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9629EB-AB81-479E-8FE7-E7DEFE839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99320A21-45B3-4D4F-B9F5-FC693444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284F21-9F1A-4F22-8037-297481AD2DC1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803AA6F-012E-4DAD-92CC-4E739225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ACDDC3-7FDA-4C42-9ED7-C404396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3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8A1752F3-9769-4F81-A848-54098A15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29CD1A-AE72-4F61-8821-1DA62212AA59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831E14A-C331-4555-A8C3-1457C596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ABAF6A-CE19-4868-B5E3-A38DB65B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5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D3C1504-DE2D-4887-8827-E09054DAE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F11701-DA1F-421D-A56C-66611BA250E3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F122118-23A7-4491-BF21-7CA9F45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6BB2CE-B3E7-43A0-B4C8-E70E2791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FB97593-0041-4772-A59B-E780BE22D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7EF500-B7A4-4BC7-84F3-DC9FCA5B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3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7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E71AF2-BE40-466B-B1D6-529EC439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F45FA-B662-4E14-83BC-2CA84F5C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D492BA8-9072-4CF5-A54A-DE5E3CE45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C8FA0E1-3EB3-4E2B-963D-980FCF3F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BBC64-6D22-40D9-8A39-A922F2B55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794A5A-A3D6-4F4A-AC5D-7848682BF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5D7E6C-E4BC-4E16-83B1-ED424A354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6D47F81-B4E3-449F-BAFA-037C273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7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B3A5B9D-7073-4B04-815D-4C28F8C6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346804A-C554-4977-937C-189AD5B0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C699AE-42EF-4ED2-8387-CB52FD557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54A392F-FA1E-4AA5-9D5A-3DF2596D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29FECB-27E2-4224-86B6-18EB5F82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9B685D-D33A-4C9E-AEC1-D2DFA67D0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1358D55-194B-4251-8EB7-586E9A80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F52C5D-9955-47A2-9EA6-38FEB66E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218432-9C5A-4AD0-9E05-B7796597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D978D27-7A45-4707-9571-686345521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7272E3-D47D-40CB-9DDB-74FA84462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02362-7471-46C7-9C31-E5A602741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3781B4-D103-424B-BE83-A42E8E9F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937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B5E80E3-DE26-4C90-BB22-EFECC9F00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8755AC8-C567-4E3B-A09C-40FA667B7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261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2EA566-EA1E-431B-9110-DD679A87E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1B7D9C-8A76-4C14-A850-8C9DC9F5D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878B3E-8479-4A7F-B924-0DB8314B2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282D934-92EA-49D5-A68F-69E0FE53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975521-C031-44A8-80BF-39B38B75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3DECD5-2795-49AC-8BF6-9DFEFF41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B1EDE5-9E4C-42E1-B87C-545C7237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4A6F99-D8AD-44C9-8834-3BFC262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85276E-E512-431C-9863-60C16073997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A16CBBBC-832D-4981-B7BE-1E6129BC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CCF6664-2599-48D7-AF8C-34B0B944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EC98FB-CBB8-449B-A94E-B0B5877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334230E-B06E-4011-9947-832BC953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5BFB58C-5B52-429B-BF7C-2A3DD468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3E76B3A-1933-415B-8018-61828BE8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68F85F6-D2B1-49C8-8F26-5A6CD47E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1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99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0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4B7DADE-05C1-4235-BC95-7FD16DF5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C13949F-D9D1-4EE3-9FC6-AFE9404AE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6033E-2A1D-44DE-9E54-71D4B4B6E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233488"/>
            <a:ext cx="7743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A806BF-A0C0-4368-AD58-420F34B3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8CA0CBE-E7DB-4B13-BE0C-81E2F34D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6E26E9-18B9-458C-AE7B-19180B81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CCFF09E-8C15-497C-99D4-D11290D2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332EE4A3-5FFF-44B0-9A59-5F8CE7D7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1000" b="1">
                <a:solidFill>
                  <a:srgbClr val="006699"/>
                </a:solidFill>
                <a:latin typeface="Helvetica" charset="0"/>
              </a:rPr>
              <a:t>3.</a:t>
            </a:r>
            <a:fld id="{A6EDADC4-5648-406C-94CA-EDDB863B04E2}" type="slidenum">
              <a:rPr lang="en-US" altLang="x-none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x-none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AE1926B-ED4A-404A-BC01-96D11B8A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613525"/>
            <a:ext cx="2713037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32010AC7-36CA-437D-BB87-25E8B15E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447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09E176C0-BBA8-45C3-9F79-40005E1F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BD8569B-4861-4CBE-8902-C2DD5C49C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831975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D14E00-AC36-46B6-804B-3B1E61B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72132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9E4484-1299-4947-B075-F0D9269B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19417"/>
            <a:ext cx="6456362" cy="3839445"/>
          </a:xfrm>
        </p:spPr>
        <p:txBody>
          <a:bodyPr/>
          <a:lstStyle/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selects among available processes for next execution on CPU core</a:t>
            </a:r>
          </a:p>
          <a:p>
            <a:r>
              <a:rPr lang="en-US" altLang="en-US" dirty="0"/>
              <a:t>Goal -- Maximize CPU use, quickly switch processes onto CPU core</a:t>
            </a:r>
          </a:p>
          <a:p>
            <a:r>
              <a:rPr lang="en-US" altLang="en-US" dirty="0"/>
              <a:t>Maintains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processes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all processes residing in main memory, ready and waiting to execute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Wait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processes waiting for an event (i.e., I/O)</a:t>
            </a:r>
          </a:p>
          <a:p>
            <a:pPr lvl="1"/>
            <a:r>
              <a:rPr lang="en-US" altLang="en-US" dirty="0"/>
              <a:t>Processes migrate among the various queues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9FFB59-5D7F-4075-B911-2B593B51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725" y="349250"/>
            <a:ext cx="7591425" cy="457200"/>
          </a:xfrm>
        </p:spPr>
        <p:txBody>
          <a:bodyPr/>
          <a:lstStyle/>
          <a:p>
            <a:pPr eaLnBrk="1" hangingPunct="1"/>
            <a:r>
              <a:rPr lang="en-US" altLang="en-US"/>
              <a:t>Ready and Wait Queues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BCBD9C55-CB2E-45AE-A528-0022312E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863725"/>
            <a:ext cx="489743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8DB7F06-1635-4E8A-B106-08B7519E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Representation of Process Scheduling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0A8D57B-B011-4BA3-A330-AE3AFD4C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897063"/>
            <a:ext cx="52292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94884C-D89B-43C5-8278-E1AFFD1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2AC6A249-89C1-4E3A-A92E-5E91F7A2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42" y="979488"/>
            <a:ext cx="685395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>
                <a:latin typeface="Verdana" panose="020B0604030504040204" pitchFamily="34" charset="0"/>
              </a:rPr>
              <a:t>A </a:t>
            </a:r>
            <a:r>
              <a:rPr kumimoji="0" lang="en-US" altLang="en-US" b="1" dirty="0">
                <a:latin typeface="Verdana" panose="020B0604030504040204" pitchFamily="34" charset="0"/>
              </a:rPr>
              <a:t>context switch </a:t>
            </a:r>
            <a:r>
              <a:rPr kumimoji="0" lang="en-US" altLang="en-US" dirty="0">
                <a:latin typeface="Verdana" panose="020B0604030504040204" pitchFamily="34" charset="0"/>
              </a:rPr>
              <a:t>occurs when the CPU  switches from one process to another.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81BF3499-8F25-4834-B5FB-DDAE9041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83" y="1780486"/>
            <a:ext cx="5185155" cy="42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9EF2C8-62D9-4AD3-A3DB-7E8B0314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317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E77FD9-7213-4CFD-BE76-B9508F46F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6" y="1108075"/>
            <a:ext cx="6648693" cy="4413494"/>
          </a:xfrm>
        </p:spPr>
        <p:txBody>
          <a:bodyPr/>
          <a:lstStyle/>
          <a:p>
            <a:r>
              <a:rPr lang="en-US" altLang="en-US" dirty="0"/>
              <a:t>When CPU switches to another process, the system must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old process and load the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the new process via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switch</a:t>
            </a:r>
          </a:p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a process represented in the PCB</a:t>
            </a:r>
          </a:p>
          <a:p>
            <a:r>
              <a:rPr lang="en-US" altLang="en-US" dirty="0"/>
              <a:t>Context-switch time is pure overhead; the system does no useful work while switching</a:t>
            </a:r>
          </a:p>
          <a:p>
            <a:pPr lvl="1"/>
            <a:r>
              <a:rPr lang="en-US" altLang="en-US" dirty="0"/>
              <a:t>The more complex the OS and the PCB </a:t>
            </a:r>
            <a:r>
              <a:rPr lang="en-US" altLang="en-US" dirty="0">
                <a:sym typeface="Wingdings" panose="05000000000000000000" pitchFamily="2" charset="2"/>
              </a:rPr>
              <a:t> the </a:t>
            </a:r>
            <a:r>
              <a:rPr lang="en-US" altLang="en-US" dirty="0"/>
              <a:t>longer the context switch</a:t>
            </a:r>
          </a:p>
          <a:p>
            <a:r>
              <a:rPr lang="en-US" altLang="en-US" dirty="0"/>
              <a:t>Time dependent on hardware support</a:t>
            </a:r>
          </a:p>
          <a:p>
            <a:pPr lvl="1"/>
            <a:r>
              <a:rPr lang="en-US" altLang="en-US" dirty="0"/>
              <a:t>Some hardware provides multiple sets of registers per CPU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multiple contexts loaded at once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9C18A1-E10D-464E-ADF5-DBECC2503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ED5598-4581-4F9D-8CEF-0D1A5A5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33488"/>
            <a:ext cx="7381875" cy="4448175"/>
          </a:xfrm>
        </p:spPr>
        <p:txBody>
          <a:bodyPr/>
          <a:lstStyle/>
          <a:p>
            <a:r>
              <a:rPr lang="en-US" altLang="en-US" dirty="0"/>
              <a:t>System must provide mechanisms for:</a:t>
            </a:r>
          </a:p>
          <a:p>
            <a:pPr lvl="1"/>
            <a:r>
              <a:rPr lang="en-US" altLang="en-US" dirty="0"/>
              <a:t> Process creation</a:t>
            </a:r>
          </a:p>
          <a:p>
            <a:pPr lvl="1"/>
            <a:r>
              <a:rPr lang="en-US" altLang="en-US" dirty="0"/>
              <a:t> Process termination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72917A-2F04-4923-8279-E4AEA8CC4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71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Creation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F79436-9B7B-4340-B99C-8D1E0888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69988"/>
            <a:ext cx="6824540" cy="498462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Parent</a:t>
            </a:r>
            <a:r>
              <a:rPr lang="en-US" altLang="en-US" b="1" dirty="0"/>
              <a:t> </a:t>
            </a:r>
            <a:r>
              <a:rPr lang="en-US" altLang="en-US" dirty="0"/>
              <a:t>process create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children</a:t>
            </a:r>
            <a:r>
              <a:rPr lang="en-US" altLang="en-US" b="1" dirty="0"/>
              <a:t> </a:t>
            </a:r>
            <a:r>
              <a:rPr lang="en-US" altLang="en-US" dirty="0"/>
              <a:t>processes, which, in turn create other processes, forming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tree</a:t>
            </a:r>
            <a:r>
              <a:rPr lang="en-US" altLang="en-US" dirty="0"/>
              <a:t> of processes</a:t>
            </a:r>
            <a:endParaRPr lang="en-US" altLang="en-US" sz="800" dirty="0"/>
          </a:p>
          <a:p>
            <a:r>
              <a:rPr lang="en-US" altLang="en-US" dirty="0"/>
              <a:t>Generally, process identified and managed via a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pid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Resource sharing options</a:t>
            </a:r>
          </a:p>
          <a:p>
            <a:pPr lvl="1"/>
            <a:r>
              <a:rPr lang="en-US" altLang="en-US" dirty="0"/>
              <a:t>Parent and children share all resources</a:t>
            </a:r>
          </a:p>
          <a:p>
            <a:pPr lvl="1"/>
            <a:r>
              <a:rPr lang="en-US" altLang="en-US" dirty="0"/>
              <a:t>Children share subset of parent</a:t>
            </a:r>
            <a:r>
              <a:rPr lang="ja-JP" altLang="en-US" dirty="0"/>
              <a:t>’</a:t>
            </a:r>
            <a:r>
              <a:rPr lang="en-US" altLang="ja-JP" dirty="0"/>
              <a:t>s resources</a:t>
            </a:r>
          </a:p>
          <a:p>
            <a:pPr lvl="1"/>
            <a:r>
              <a:rPr lang="en-US" altLang="en-US" dirty="0"/>
              <a:t>Parent and child share no resources</a:t>
            </a:r>
            <a:endParaRPr lang="en-US" altLang="en-US" sz="800" dirty="0"/>
          </a:p>
          <a:p>
            <a:r>
              <a:rPr lang="en-US" altLang="en-US" dirty="0"/>
              <a:t>Execution options</a:t>
            </a:r>
          </a:p>
          <a:p>
            <a:pPr lvl="1"/>
            <a:r>
              <a:rPr lang="en-US" altLang="en-US" dirty="0"/>
              <a:t>Parent and children execute concurrently</a:t>
            </a:r>
          </a:p>
          <a:p>
            <a:pPr lvl="1"/>
            <a:r>
              <a:rPr lang="en-US" altLang="en-US" dirty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E43D30-47DB-4A10-9067-ED0817C0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174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Creation (Cont.)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A61E917-5669-429F-AA78-E90F2FCB8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060450"/>
            <a:ext cx="7800975" cy="5627688"/>
          </a:xfrm>
        </p:spPr>
        <p:txBody>
          <a:bodyPr/>
          <a:lstStyle/>
          <a:p>
            <a:r>
              <a:rPr lang="en-US" altLang="en-US" dirty="0"/>
              <a:t>Address space</a:t>
            </a:r>
          </a:p>
          <a:p>
            <a:pPr lvl="1"/>
            <a:r>
              <a:rPr lang="en-US" altLang="en-US" dirty="0"/>
              <a:t>Child duplicate of parent</a:t>
            </a:r>
          </a:p>
          <a:p>
            <a:pPr lvl="1"/>
            <a:r>
              <a:rPr lang="en-US" altLang="en-US" dirty="0"/>
              <a:t>Child has a program loaded into it</a:t>
            </a:r>
          </a:p>
          <a:p>
            <a:r>
              <a:rPr lang="en-US" altLang="en-US" dirty="0"/>
              <a:t>UNIX examples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system call creates new process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 sz="2000" dirty="0"/>
              <a:t> </a:t>
            </a:r>
            <a:r>
              <a:rPr lang="en-US" altLang="en-US" dirty="0"/>
              <a:t>system call used after 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/>
              <a:t> </a:t>
            </a:r>
            <a:r>
              <a:rPr lang="en-US" altLang="en-US" dirty="0"/>
              <a:t>to replace the process</a:t>
            </a:r>
            <a:r>
              <a:rPr lang="ja-JP" altLang="en-US" dirty="0"/>
              <a:t>’</a:t>
            </a:r>
            <a:r>
              <a:rPr lang="en-US" altLang="ja-JP" dirty="0"/>
              <a:t> memory space with a new program</a:t>
            </a:r>
          </a:p>
          <a:p>
            <a:pPr lvl="1"/>
            <a:r>
              <a:rPr lang="en-US" altLang="en-US" dirty="0"/>
              <a:t>Parent process calls </a:t>
            </a:r>
            <a:r>
              <a:rPr lang="en-US" altLang="en-US" sz="2000" b="1" dirty="0"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waiting for the child to terminate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68A0721-FDA4-4095-BD34-B36CF2AB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392613"/>
            <a:ext cx="5746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39237D4-E7AC-45FA-BF2A-B2DEBB175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22250"/>
            <a:ext cx="7259637" cy="576263"/>
          </a:xfrm>
        </p:spPr>
        <p:txBody>
          <a:bodyPr/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EA22965C-6F67-436A-9A7E-32781923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1800"/>
            <a:ext cx="7985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E1AA525-61E4-4CE5-B1B8-BBEC4CC5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48131" name="Picture 5" descr="Screen Shot 2012-12-04 at 11.21.10 AM.png">
            <a:extLst>
              <a:ext uri="{FF2B5EF4-FFF2-40B4-BE49-F238E27FC236}">
                <a16:creationId xmlns:a16="http://schemas.microsoft.com/office/drawing/2014/main" id="{D4AAA5E2-276C-448A-B064-DFAFD902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E8AE27-E50C-40A0-B477-CFFEC347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22250"/>
            <a:ext cx="6107112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446FCF-843C-4B0E-B66C-D60BED27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6500"/>
            <a:ext cx="7624536" cy="47588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operating system executes a variety of programs that run as a process.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dirty="0"/>
              <a:t> – a program in execution; process execution must progress in sequential fashion. No parallel execution of instructions of a  single process</a:t>
            </a:r>
          </a:p>
          <a:p>
            <a:r>
              <a:rPr lang="en-US" altLang="en-US" dirty="0"/>
              <a:t>Multiple parts</a:t>
            </a:r>
          </a:p>
          <a:p>
            <a:pPr lvl="1"/>
            <a:r>
              <a:rPr lang="en-US" altLang="en-US" dirty="0"/>
              <a:t>The program code, 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</a:p>
          <a:p>
            <a:pPr lvl="1"/>
            <a:r>
              <a:rPr lang="en-US" altLang="en-US" dirty="0"/>
              <a:t>Current activity including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counter</a:t>
            </a:r>
            <a:r>
              <a:rPr lang="en-US" altLang="en-US" dirty="0"/>
              <a:t>, processor registers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Stack</a:t>
            </a:r>
            <a:r>
              <a:rPr lang="en-US" altLang="en-US" b="1" dirty="0"/>
              <a:t> </a:t>
            </a:r>
            <a:r>
              <a:rPr lang="en-US" altLang="en-US" dirty="0"/>
              <a:t>containing temporary data</a:t>
            </a:r>
          </a:p>
          <a:p>
            <a:pPr lvl="2"/>
            <a:r>
              <a:rPr lang="en-US" altLang="en-US" dirty="0"/>
              <a:t>Function parameters, return addresses, local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  <a:r>
              <a:rPr lang="en-US" altLang="en-US" b="1" dirty="0"/>
              <a:t> </a:t>
            </a:r>
            <a:r>
              <a:rPr lang="en-US" altLang="en-US" dirty="0"/>
              <a:t>containing global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Heap</a:t>
            </a:r>
            <a:r>
              <a:rPr lang="en-US" altLang="en-US" b="1" dirty="0"/>
              <a:t> </a:t>
            </a:r>
            <a:r>
              <a:rPr lang="en-US" altLang="en-US" dirty="0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3A2AC5D-C916-47B2-8787-ACB9BD2F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AB8093C-E173-4473-A450-3BC8EBA8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27981"/>
            <a:ext cx="7303354" cy="4463927"/>
          </a:xfrm>
        </p:spPr>
        <p:txBody>
          <a:bodyPr/>
          <a:lstStyle/>
          <a:p>
            <a:r>
              <a:rPr lang="en-US" altLang="en-US" dirty="0"/>
              <a:t>Process executes last statement and then asks the operating system to delete it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2000" dirty="0"/>
              <a:t> </a:t>
            </a:r>
            <a:r>
              <a:rPr lang="en-US" altLang="en-US" dirty="0"/>
              <a:t>system call.</a:t>
            </a:r>
          </a:p>
          <a:p>
            <a:pPr lvl="1"/>
            <a:r>
              <a:rPr lang="en-US" altLang="en-US" dirty="0"/>
              <a:t>Returns  status data from child to parent (via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</a:t>
            </a:r>
            <a:r>
              <a:rPr lang="ja-JP" altLang="en-US" dirty="0"/>
              <a:t>’</a:t>
            </a:r>
            <a:r>
              <a:rPr lang="en-US" altLang="ja-JP" dirty="0"/>
              <a:t> resources are deallocated by operating system</a:t>
            </a:r>
            <a:endParaRPr lang="en-US" altLang="en-US" dirty="0"/>
          </a:p>
          <a:p>
            <a:r>
              <a:rPr lang="en-US" altLang="en-US" dirty="0"/>
              <a:t>Parent may terminate the execution of children processes 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 sz="2000" dirty="0"/>
              <a:t> </a:t>
            </a:r>
            <a:r>
              <a:rPr lang="en-US" altLang="en-US" dirty="0"/>
              <a:t>system call.  Some reasons for doing so:</a:t>
            </a:r>
          </a:p>
          <a:p>
            <a:pPr lvl="1"/>
            <a:r>
              <a:rPr lang="en-US" altLang="en-US" dirty="0"/>
              <a:t>Child has exceeded allocated resources</a:t>
            </a:r>
          </a:p>
          <a:p>
            <a:pPr lvl="1"/>
            <a:r>
              <a:rPr lang="en-US" altLang="en-US" dirty="0"/>
              <a:t>Task assigned to child is no longer required</a:t>
            </a:r>
          </a:p>
          <a:p>
            <a:pPr lvl="1"/>
            <a:r>
              <a:rPr lang="en-US" altLang="en-US" dirty="0"/>
              <a:t>The parent is exiting, and the operating systems does not allow  a child to continue if its parent terminates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622719-68BE-4BB0-B168-1A3AE8D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81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Termination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7E8DAD2-CD54-4141-B861-1A2932EF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908" y="781417"/>
            <a:ext cx="7033724" cy="4787045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800" dirty="0"/>
          </a:p>
          <a:p>
            <a:r>
              <a:rPr lang="en-US" altLang="en-US" dirty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 dirty="0"/>
              <a:t>cascading termination.  </a:t>
            </a:r>
            <a:r>
              <a:rPr lang="en-US" altLang="en-US" dirty="0"/>
              <a:t>All children, grandchildren, etc.,  are  terminated.</a:t>
            </a:r>
            <a:endParaRPr lang="en-US" altLang="en-US" b="1" dirty="0"/>
          </a:p>
          <a:p>
            <a:pPr lvl="1"/>
            <a:r>
              <a:rPr lang="en-US" altLang="en-US" dirty="0"/>
              <a:t>The termination is initiated by the operating system.</a:t>
            </a:r>
            <a:endParaRPr lang="en-US" altLang="en-US" b="1" dirty="0"/>
          </a:p>
          <a:p>
            <a:r>
              <a:rPr lang="en-US" altLang="en-US" dirty="0"/>
              <a:t>The parent process may wait for termination of a child process by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system call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dirty="0"/>
              <a:t>The call returns status information and the pid of the terminated process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pid = wait(&amp;status); </a:t>
            </a:r>
          </a:p>
          <a:p>
            <a:r>
              <a:rPr lang="en-US" altLang="en-US" dirty="0"/>
              <a:t>If no parent waiting (did not invoke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 process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zombie</a:t>
            </a:r>
          </a:p>
          <a:p>
            <a:r>
              <a:rPr lang="en-US" altLang="en-US" dirty="0"/>
              <a:t>If parent terminated without invoking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, process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orphan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9D0E5E8-A027-43B0-871E-ED73DF85B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3" y="130054"/>
            <a:ext cx="7485062" cy="576262"/>
          </a:xfrm>
        </p:spPr>
        <p:txBody>
          <a:bodyPr/>
          <a:lstStyle/>
          <a:p>
            <a:r>
              <a:rPr lang="en-US" altLang="en-US" dirty="0"/>
              <a:t>Interprocess Communication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EF26BE1-FCB0-440F-8834-E9B667D36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3" y="1154113"/>
            <a:ext cx="7675562" cy="4530725"/>
          </a:xfrm>
        </p:spPr>
        <p:txBody>
          <a:bodyPr/>
          <a:lstStyle/>
          <a:p>
            <a:r>
              <a:rPr lang="en-US" altLang="en-US" dirty="0"/>
              <a:t>Processes within a system may be </a:t>
            </a:r>
            <a:r>
              <a:rPr lang="en-US" altLang="en-US" b="1" i="1" dirty="0"/>
              <a:t>independent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i="1" dirty="0"/>
              <a:t>cooperating</a:t>
            </a:r>
          </a:p>
          <a:p>
            <a:r>
              <a:rPr lang="en-US" altLang="en-US" dirty="0"/>
              <a:t>Cooperating process can affect or be affected by other processes, including sharing data</a:t>
            </a:r>
          </a:p>
          <a:p>
            <a:r>
              <a:rPr lang="en-US" altLang="en-US" dirty="0"/>
              <a:t>Reasons for cooperating processes:</a:t>
            </a:r>
          </a:p>
          <a:p>
            <a:pPr lvl="1"/>
            <a:r>
              <a:rPr lang="en-US" altLang="en-US" dirty="0"/>
              <a:t>Information sharing</a:t>
            </a:r>
          </a:p>
          <a:p>
            <a:pPr lvl="1"/>
            <a:r>
              <a:rPr lang="en-US" altLang="en-US" dirty="0"/>
              <a:t>Computation speedup</a:t>
            </a:r>
          </a:p>
          <a:p>
            <a:pPr lvl="1"/>
            <a:r>
              <a:rPr lang="en-US" altLang="en-US" dirty="0"/>
              <a:t>Modularity</a:t>
            </a:r>
          </a:p>
          <a:p>
            <a:pPr lvl="1"/>
            <a:r>
              <a:rPr lang="en-US" altLang="en-US" dirty="0"/>
              <a:t>Convenience	</a:t>
            </a:r>
          </a:p>
          <a:p>
            <a:r>
              <a:rPr lang="en-US" altLang="en-US" dirty="0"/>
              <a:t>Cooperating processes need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IPC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Two models of IPC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Message passing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B4232E-A93C-4613-91D0-E8A0948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50938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3ED38AED-C0F5-4084-BE69-BF6EFD7F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16125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1261982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585" y="95580"/>
            <a:ext cx="8426450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IPC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8"/>
            <a:ext cx="7239751" cy="43852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Synchronization is discussed in great details in Chapters 6 &amp; 7.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65946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486650" cy="4700588"/>
          </a:xfrm>
        </p:spPr>
        <p:txBody>
          <a:bodyPr/>
          <a:lstStyle/>
          <a:p>
            <a:r>
              <a:rPr lang="en-US" altLang="en-US"/>
              <a:t>Shared data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b="1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/>
          </a:p>
          <a:p>
            <a:r>
              <a:rPr lang="en-US" altLang="en-US"/>
              <a:t>Solution is correct, but can only use </a:t>
            </a:r>
            <a:r>
              <a:rPr lang="en-US" altLang="en-US" b="1">
                <a:latin typeface="Courier New" panose="02070309020205020404" pitchFamily="49" charset="0"/>
              </a:rPr>
              <a:t>BUFFER_SIZE-1</a:t>
            </a:r>
            <a:r>
              <a:rPr lang="en-US" altLang="en-US"/>
              <a:t> elements</a:t>
            </a:r>
          </a:p>
          <a:p>
            <a:pPr marL="1598613" lvl="3"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next_produced;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buffer[in] = next_produced;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/>
          </a:p>
          <a:p>
            <a:pPr>
              <a:buFont typeface="Monotype Sorts" pitchFamily="-84" charset="2"/>
              <a:buNone/>
            </a:pPr>
            <a:r>
              <a:rPr lang="en-US" altLang="en-US" sz="1400"/>
              <a:t>	</a:t>
            </a:r>
          </a:p>
          <a:p>
            <a:pPr marL="7167563" lvl="4">
              <a:buFontTx/>
              <a:buNone/>
            </a:pPr>
            <a:endParaRPr lang="en-US" altLang="en-US"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835" y="204535"/>
            <a:ext cx="7594600" cy="545850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next_consumed;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1BEBBC13-DD8A-4F8B-B4E0-C68E29E1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127" y="215318"/>
            <a:ext cx="78708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about Filling all the Buffers?</a:t>
            </a:r>
          </a:p>
        </p:txBody>
      </p:sp>
      <p:sp>
        <p:nvSpPr>
          <p:cNvPr id="11266" name="Rectangle 5">
            <a:extLst>
              <a:ext uri="{FF2B5EF4-FFF2-40B4-BE49-F238E27FC236}">
                <a16:creationId xmlns:a16="http://schemas.microsoft.com/office/drawing/2014/main" id="{368FAB7E-F41C-4FB5-A127-15C3BFC3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588" y="1144200"/>
            <a:ext cx="7029677" cy="4762529"/>
          </a:xfrm>
        </p:spPr>
        <p:txBody>
          <a:bodyPr/>
          <a:lstStyle/>
          <a:p>
            <a:r>
              <a:rPr lang="en-US" altLang="en-US" dirty="0"/>
              <a:t>Suppose that we wanted to provide a solution to the consumer-producer problem that fills </a:t>
            </a:r>
            <a:r>
              <a:rPr lang="en-US" altLang="en-US" b="1" dirty="0">
                <a:solidFill>
                  <a:srgbClr val="000000"/>
                </a:solidFill>
              </a:rPr>
              <a:t>all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the buffers. </a:t>
            </a:r>
          </a:p>
          <a:p>
            <a:r>
              <a:rPr lang="en-US" altLang="en-US" dirty="0"/>
              <a:t>We can do so by having an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that keeps track of the number of full buffers.  </a:t>
            </a:r>
          </a:p>
          <a:p>
            <a:r>
              <a:rPr lang="en-US" altLang="en-US" dirty="0"/>
              <a:t>Initially,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>
                <a:latin typeface="Courier" pitchFamily="-84" charset="0"/>
              </a:rPr>
              <a:t> </a:t>
            </a:r>
            <a:r>
              <a:rPr lang="en-US" altLang="en-US" dirty="0"/>
              <a:t>is set to 0. 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incremented by the producer after it produces a new buffer.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and is decremented by the consumer after it consumes a buffer.</a:t>
            </a:r>
          </a:p>
        </p:txBody>
      </p:sp>
    </p:spTree>
    <p:extLst>
      <p:ext uri="{BB962C8B-B14F-4D97-AF65-F5344CB8AC3E}">
        <p14:creationId xmlns:p14="http://schemas.microsoft.com/office/powerpoint/2010/main" val="418925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FB78B1-A72C-494F-9718-8FF44F750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30188"/>
            <a:ext cx="6107112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99AC1A-7079-467A-A88A-5DCC86E3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3325"/>
            <a:ext cx="6949621" cy="4595132"/>
          </a:xfrm>
        </p:spPr>
        <p:txBody>
          <a:bodyPr/>
          <a:lstStyle/>
          <a:p>
            <a:r>
              <a:rPr lang="en-US" altLang="en-US" dirty="0"/>
              <a:t>Program is </a:t>
            </a:r>
            <a:r>
              <a:rPr lang="en-US" altLang="en-US" b="1" dirty="0"/>
              <a:t>passive</a:t>
            </a:r>
            <a:r>
              <a:rPr lang="en-US" altLang="en-US" dirty="0"/>
              <a:t> entity stored on disk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dirty="0"/>
              <a:t>); process is </a:t>
            </a:r>
            <a:r>
              <a:rPr lang="en-US" altLang="en-US" b="1" dirty="0"/>
              <a:t>active</a:t>
            </a:r>
            <a:r>
              <a:rPr lang="en-US" altLang="en-US" b="1" i="1" dirty="0"/>
              <a:t> </a:t>
            </a:r>
          </a:p>
          <a:p>
            <a:pPr lvl="1"/>
            <a:r>
              <a:rPr lang="en-US" altLang="en-US" dirty="0"/>
              <a:t>Program becomes process when an executable file is loaded into memory</a:t>
            </a:r>
          </a:p>
          <a:p>
            <a:r>
              <a:rPr lang="en-US" altLang="en-US" dirty="0"/>
              <a:t>Execution of program started via GUI mouse clicks, command line entry of its name, etc.</a:t>
            </a:r>
          </a:p>
          <a:p>
            <a:r>
              <a:rPr lang="en-US" altLang="en-US" dirty="0"/>
              <a:t>One program can be several processes</a:t>
            </a:r>
          </a:p>
          <a:p>
            <a:pPr lvl="1"/>
            <a:r>
              <a:rPr lang="en-US" altLang="en-US" dirty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FBA2318-657D-42C6-AB7B-E9BBF4DA2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531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2980AD2-3FC6-4309-A775-93AFA559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58888"/>
            <a:ext cx="6999288" cy="4557712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while (true) {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while (counter == BUFFER_SIZE) 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buffer[in] = </a:t>
            </a:r>
            <a:r>
              <a:rPr lang="en-US" altLang="en-US" sz="1700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1700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in = (in + 1) % BUFFER_SIZE;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199346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F7414AA-B215-4A20-88A1-C865671B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2081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7E5C80C-620B-4BAE-A990-B50235C7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731" y="1262063"/>
            <a:ext cx="6931219" cy="486092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</a:t>
            </a:r>
            <a:r>
              <a:rPr lang="en-US" altLang="en-US" sz="1600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1600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out = (out + 1) % BUFFER_SIZE; 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        counter--;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11936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7685216" cy="5173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counter++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register1 = register1 + 1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counter = register1</a:t>
            </a:r>
            <a:endParaRPr lang="en-US" altLang="en-US" sz="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counter--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register2 = register2 - 1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counter = register2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/>
              <a:t>Consider this execution interleaving with </a:t>
            </a:r>
            <a:r>
              <a:rPr lang="ja-JP" altLang="en-US" sz="1600" dirty="0"/>
              <a:t>“</a:t>
            </a:r>
            <a:r>
              <a:rPr lang="en-US" altLang="ja-JP" sz="1600" dirty="0"/>
              <a:t>count = 5</a:t>
            </a:r>
            <a:r>
              <a:rPr lang="ja-JP" altLang="en-US" sz="1600" dirty="0"/>
              <a:t>”</a:t>
            </a:r>
            <a:r>
              <a:rPr lang="en-US" altLang="ja-JP" sz="1600" dirty="0"/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600" dirty="0"/>
              <a:t>	S0: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 </a:t>
            </a:r>
            <a:r>
              <a:rPr lang="en-US" altLang="en-US" sz="1600" dirty="0"/>
              <a:t>{register1 = 5}</a:t>
            </a:r>
            <a:br>
              <a:rPr lang="en-US" altLang="en-US" sz="1600" dirty="0"/>
            </a:br>
            <a:r>
              <a:rPr lang="en-US" altLang="en-US" sz="1600" dirty="0"/>
              <a:t>S1: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register1 + 1   </a:t>
            </a:r>
            <a:r>
              <a:rPr lang="en-US" altLang="en-US" sz="1600" dirty="0"/>
              <a:t>{register1 = 6} </a:t>
            </a:r>
            <a:br>
              <a:rPr lang="en-US" altLang="en-US" sz="1600" dirty="0"/>
            </a:br>
            <a:r>
              <a:rPr lang="en-US" altLang="en-US" sz="1600" dirty="0"/>
              <a:t>S2: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</a:t>
            </a:r>
            <a:r>
              <a:rPr lang="en-US" altLang="en-US" sz="1600" dirty="0"/>
              <a:t>{register2 = 5} </a:t>
            </a:r>
            <a:br>
              <a:rPr lang="en-US" altLang="en-US" sz="1600" dirty="0"/>
            </a:br>
            <a:r>
              <a:rPr lang="en-US" altLang="en-US" sz="1600" dirty="0"/>
              <a:t>S3: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register2 – 1  </a:t>
            </a:r>
            <a:r>
              <a:rPr lang="en-US" altLang="en-US" sz="1600" dirty="0"/>
              <a:t>{register2 = 4} </a:t>
            </a:r>
            <a:br>
              <a:rPr lang="en-US" altLang="en-US" sz="1600" dirty="0"/>
            </a:br>
            <a:r>
              <a:rPr lang="en-US" altLang="en-US" sz="1600" dirty="0"/>
              <a:t>S4: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counter = register1         </a:t>
            </a:r>
            <a:r>
              <a:rPr lang="en-US" altLang="en-US" sz="1600" dirty="0"/>
              <a:t>{counter = 6 } </a:t>
            </a:r>
            <a:br>
              <a:rPr lang="en-US" altLang="en-US" sz="1600" dirty="0"/>
            </a:br>
            <a:r>
              <a:rPr lang="en-US" altLang="en-US" sz="1600" dirty="0"/>
              <a:t>S5: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counter = register2        </a:t>
            </a:r>
            <a:r>
              <a:rPr lang="en-US" altLang="en-US" sz="1600" dirty="0"/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105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 (Cont.)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6550503" cy="4745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Question – why was there no race condition in the first solution (where at most N – 1) buffers can be filled?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More in Chapter 6.</a:t>
            </a:r>
          </a:p>
        </p:txBody>
      </p:sp>
    </p:spTree>
    <p:extLst>
      <p:ext uri="{BB962C8B-B14F-4D97-AF65-F5344CB8AC3E}">
        <p14:creationId xmlns:p14="http://schemas.microsoft.com/office/powerpoint/2010/main" val="2239292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222" y="133932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201738"/>
            <a:ext cx="6236870" cy="4380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The</a:t>
            </a:r>
            <a:r>
              <a:rPr lang="en-US" altLang="en-US" i="1" dirty="0"/>
              <a:t> message</a:t>
            </a:r>
            <a:r>
              <a:rPr lang="en-US" altLang="en-US" dirty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1"/>
            <a:ext cx="7003047" cy="4674936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If processes </a:t>
            </a:r>
            <a:r>
              <a:rPr lang="en-US" altLang="en-US" i="1" dirty="0"/>
              <a:t>P</a:t>
            </a:r>
            <a:r>
              <a:rPr lang="en-US" altLang="en-US" dirty="0"/>
              <a:t> and </a:t>
            </a:r>
            <a:r>
              <a:rPr lang="en-US" altLang="en-US" i="1" dirty="0"/>
              <a:t>Q</a:t>
            </a:r>
            <a:r>
              <a:rPr lang="en-US" altLang="en-US" dirty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Establish a </a:t>
            </a:r>
            <a:r>
              <a:rPr lang="en-US" altLang="en-US" b="1" i="1" dirty="0"/>
              <a:t>communication</a:t>
            </a:r>
            <a:r>
              <a:rPr lang="en-US" altLang="en-US" b="1" dirty="0"/>
              <a:t> </a:t>
            </a:r>
            <a:r>
              <a:rPr lang="en-US" altLang="en-US" b="1" i="1" dirty="0"/>
              <a:t>link</a:t>
            </a:r>
            <a:r>
              <a:rPr lang="en-US" altLang="en-US" b="1" dirty="0"/>
              <a:t> </a:t>
            </a:r>
            <a:r>
              <a:rPr lang="en-US" altLang="en-US" dirty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Implementation issues:</a:t>
            </a:r>
          </a:p>
          <a:p>
            <a:pPr lvl="1"/>
            <a:r>
              <a:rPr lang="en-US" altLang="en-US" dirty="0"/>
              <a:t>How are links established?</a:t>
            </a:r>
          </a:p>
          <a:p>
            <a:pPr lvl="1"/>
            <a:r>
              <a:rPr lang="en-US" altLang="en-US" dirty="0"/>
              <a:t>Can a link be associated with more than two processes?</a:t>
            </a:r>
          </a:p>
          <a:p>
            <a:pPr lvl="1"/>
            <a:r>
              <a:rPr lang="en-US" altLang="en-US" dirty="0"/>
              <a:t>How many links can there be between every pair of communicating processes?</a:t>
            </a:r>
          </a:p>
          <a:p>
            <a:pPr lvl="1"/>
            <a:r>
              <a:rPr lang="en-US" altLang="en-US" dirty="0"/>
              <a:t>What is the capacity of a link?</a:t>
            </a:r>
          </a:p>
          <a:p>
            <a:pPr lvl="1"/>
            <a:r>
              <a:rPr lang="en-US" altLang="en-US" dirty="0"/>
              <a:t>Is the size of a message that the link can accommodate fixed or variable?</a:t>
            </a:r>
          </a:p>
          <a:p>
            <a:pPr lvl="1"/>
            <a:r>
              <a:rPr lang="en-US" altLang="en-US" dirty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130757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Implementation of Communication Link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Physical: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Hardware bus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Logical: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Direct or indirect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Synchronous or asynchronous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Automatic or explicit buffering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1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635875" cy="4530725"/>
          </a:xfrm>
        </p:spPr>
        <p:txBody>
          <a:bodyPr/>
          <a:lstStyle/>
          <a:p>
            <a:r>
              <a:rPr lang="en-US" altLang="en-US"/>
              <a:t>Processes must name each other explicitly: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 (</a:t>
            </a:r>
            <a:r>
              <a:rPr lang="en-US" altLang="en-US" i="1"/>
              <a:t>P, message</a:t>
            </a:r>
            <a:r>
              <a:rPr lang="en-US" altLang="en-US"/>
              <a:t>) – send a message to process P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Q, message</a:t>
            </a:r>
            <a:r>
              <a:rPr lang="en-US" altLang="en-US"/>
              <a:t>) – receive a message from process Q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Links are established automatically</a:t>
            </a:r>
          </a:p>
          <a:p>
            <a:pPr lvl="1"/>
            <a:r>
              <a:rPr lang="en-US" altLang="en-US"/>
              <a:t>A link is associated with exactly one pair of communicating processes</a:t>
            </a:r>
          </a:p>
          <a:p>
            <a:pPr lvl="1"/>
            <a:r>
              <a:rPr lang="en-US" altLang="en-US"/>
              <a:t>Between each pair there exists exactly one link</a:t>
            </a:r>
          </a:p>
          <a:p>
            <a:pPr lvl="1"/>
            <a:r>
              <a:rPr lang="en-US" altLang="en-US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75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3"/>
            <a:ext cx="7397583" cy="4073942"/>
          </a:xfrm>
        </p:spPr>
        <p:txBody>
          <a:bodyPr/>
          <a:lstStyle/>
          <a:p>
            <a:r>
              <a:rPr lang="en-US" altLang="en-US"/>
              <a:t>Messages are directed and received from mailboxes (also referred to as ports)</a:t>
            </a:r>
          </a:p>
          <a:p>
            <a:pPr lvl="1"/>
            <a:r>
              <a:rPr lang="en-US" altLang="en-US"/>
              <a:t>Each mailbox has a unique id</a:t>
            </a:r>
          </a:p>
          <a:p>
            <a:pPr lvl="1"/>
            <a:r>
              <a:rPr lang="en-US" altLang="en-US"/>
              <a:t>Processes can communicate only if they share a mailbox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 established only if processes share a common mailbox</a:t>
            </a:r>
          </a:p>
          <a:p>
            <a:pPr lvl="1"/>
            <a:r>
              <a:rPr lang="en-US" altLang="en-US"/>
              <a:t>A link may be associated with many processes</a:t>
            </a:r>
          </a:p>
          <a:p>
            <a:pPr lvl="1"/>
            <a:r>
              <a:rPr lang="en-US" altLang="en-US"/>
              <a:t>Each pair of processes may share several communication links</a:t>
            </a:r>
          </a:p>
          <a:p>
            <a:pPr lvl="1"/>
            <a:r>
              <a:rPr lang="en-US" altLang="en-US"/>
              <a:t>Link may be unidirectional or bi-directional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35063"/>
            <a:ext cx="7535863" cy="3821112"/>
          </a:xfrm>
        </p:spPr>
        <p:txBody>
          <a:bodyPr/>
          <a:lstStyle/>
          <a:p>
            <a:r>
              <a:rPr lang="en-US" altLang="en-US" dirty="0"/>
              <a:t>Operations</a:t>
            </a:r>
          </a:p>
          <a:p>
            <a:pPr lvl="1"/>
            <a:r>
              <a:rPr lang="en-US" altLang="en-US" dirty="0"/>
              <a:t>Create a new mailbox (port)</a:t>
            </a:r>
          </a:p>
          <a:p>
            <a:pPr lvl="1"/>
            <a:r>
              <a:rPr lang="en-US" altLang="en-US" dirty="0"/>
              <a:t>Send and receive messages through mailbox</a:t>
            </a:r>
          </a:p>
          <a:p>
            <a:pPr lvl="1"/>
            <a:r>
              <a:rPr lang="en-US" altLang="en-US" dirty="0"/>
              <a:t>Delete a mailbox</a:t>
            </a:r>
          </a:p>
          <a:p>
            <a:r>
              <a:rPr lang="en-US" altLang="en-US" dirty="0"/>
              <a:t>Primitives are defined as: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send a message to mailbox A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572" y="141201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AFA67C-5037-4199-ADB3-2B949804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56913459-B2A5-4780-A47A-63C55AF8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595438"/>
            <a:ext cx="26558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/>
              <a:t>Mailbox sharing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</a:t>
            </a:r>
            <a:r>
              <a:rPr lang="en-US" altLang="en-US"/>
              <a:t> 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share mailbox A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 sends;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receive</a:t>
            </a:r>
          </a:p>
          <a:p>
            <a:pPr lvl="1"/>
            <a:r>
              <a:rPr lang="en-US" altLang="en-US"/>
              <a:t>Who gets the message?</a:t>
            </a:r>
          </a:p>
          <a:p>
            <a:r>
              <a:rPr lang="en-US" altLang="en-US"/>
              <a:t>Solutions</a:t>
            </a:r>
          </a:p>
          <a:p>
            <a:pPr lvl="1"/>
            <a:r>
              <a:rPr lang="en-US" altLang="en-US"/>
              <a:t>Allow a link to be associated with at most two processes</a:t>
            </a:r>
          </a:p>
          <a:p>
            <a:pPr lvl="1"/>
            <a:r>
              <a:rPr lang="en-US" altLang="en-US"/>
              <a:t>Allow only one process at a time to execute a receive operation</a:t>
            </a:r>
          </a:p>
          <a:p>
            <a:pPr lvl="1"/>
            <a:r>
              <a:rPr lang="en-US" altLang="en-US"/>
              <a:t>Allow the system to select arbitrarily the receiver.  Sender is notified who the receiver was.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985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0225" y="1588165"/>
            <a:ext cx="7716838" cy="4976891"/>
          </a:xfrm>
        </p:spPr>
        <p:txBody>
          <a:bodyPr/>
          <a:lstStyle/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398463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062E3-7EE3-4CB3-A7FD-45050A40F8C4}"/>
              </a:ext>
            </a:extLst>
          </p:cNvPr>
          <p:cNvSpPr txBox="1"/>
          <p:nvPr/>
        </p:nvSpPr>
        <p:spPr>
          <a:xfrm>
            <a:off x="866272" y="1091585"/>
            <a:ext cx="747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</p:txBody>
      </p:sp>
    </p:spTree>
    <p:extLst>
      <p:ext uri="{BB962C8B-B14F-4D97-AF65-F5344CB8AC3E}">
        <p14:creationId xmlns:p14="http://schemas.microsoft.com/office/powerpoint/2010/main" val="1615924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 dirty="0"/>
              <a:t>Producer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>
                <a:cs typeface="Courier New" panose="02070309020205020404" pitchFamily="49" charset="0"/>
              </a:rPr>
              <a:t>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send(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kumimoji="0"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Consumer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/>
              <a:t> 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receive(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081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Producer-Consumer: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992440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658100" cy="4530725"/>
          </a:xfrm>
        </p:spPr>
        <p:txBody>
          <a:bodyPr/>
          <a:lstStyle/>
          <a:p>
            <a:r>
              <a:rPr lang="en-US" altLang="en-US"/>
              <a:t>Queue of messages attached to the link.</a:t>
            </a:r>
          </a:p>
          <a:p>
            <a:r>
              <a:rPr lang="en-US" altLang="en-US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1.</a:t>
            </a:r>
            <a:r>
              <a:rPr lang="en-US" altLang="en-US"/>
              <a:t>	Zero capacity – no messages are queued on a link.</a:t>
            </a:r>
            <a:br>
              <a:rPr lang="en-US" altLang="en-US"/>
            </a:br>
            <a:r>
              <a:rPr lang="en-US" altLang="en-US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2.</a:t>
            </a:r>
            <a:r>
              <a:rPr lang="en-US" altLang="en-US"/>
              <a:t>	Bounded capacity – finite length of </a:t>
            </a:r>
            <a:r>
              <a:rPr lang="en-US" altLang="en-US" i="1"/>
              <a:t>n</a:t>
            </a:r>
            <a:r>
              <a:rPr lang="en-US" altLang="en-US"/>
              <a:t> messages</a:t>
            </a:r>
            <a:br>
              <a:rPr lang="en-US" altLang="en-US"/>
            </a:br>
            <a:r>
              <a:rPr lang="en-US" altLang="en-US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3.</a:t>
            </a:r>
            <a:r>
              <a:rPr lang="en-US" altLang="en-US"/>
              <a:t>	Unbounded capacity – infinite length </a:t>
            </a:r>
            <a:br>
              <a:rPr lang="en-US" altLang="en-US"/>
            </a:br>
            <a:r>
              <a:rPr lang="en-US" altLang="en-US"/>
              <a:t>Sender never waits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1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7588250" cy="4530725"/>
          </a:xfrm>
        </p:spPr>
        <p:txBody>
          <a:bodyPr/>
          <a:lstStyle/>
          <a:p>
            <a:r>
              <a:rPr lang="en-US" altLang="en-US"/>
              <a:t>Acts as a conduit allowing two processes to communicate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Is communication unidirectional or bidirectional?</a:t>
            </a:r>
          </a:p>
          <a:p>
            <a:pPr lvl="1"/>
            <a:r>
              <a:rPr lang="en-US" altLang="en-US"/>
              <a:t>In the case of two-way communication, is it half or full-duplex?</a:t>
            </a:r>
          </a:p>
          <a:p>
            <a:pPr lvl="1"/>
            <a:r>
              <a:rPr lang="en-US" altLang="en-US"/>
              <a:t>Must there exist a relationship (i.e., </a:t>
            </a:r>
            <a:r>
              <a:rPr lang="en-US" altLang="en-US" b="1" i="1"/>
              <a:t>parent-child</a:t>
            </a:r>
            <a:r>
              <a:rPr lang="en-US" altLang="en-US"/>
              <a:t>) between the communicating processes?</a:t>
            </a:r>
          </a:p>
          <a:p>
            <a:pPr lvl="1"/>
            <a:r>
              <a:rPr lang="en-US" altLang="en-US"/>
              <a:t>Can the pipes be used over a network?</a:t>
            </a:r>
          </a:p>
          <a:p>
            <a:r>
              <a:rPr lang="en-US" altLang="en-US" b="1"/>
              <a:t>Ordinary pipes </a:t>
            </a:r>
            <a:r>
              <a:rPr lang="en-US" altLang="en-US"/>
              <a:t>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b="1"/>
              <a:t>Named pipes </a:t>
            </a:r>
            <a:r>
              <a:rPr lang="en-US" altLang="en-US"/>
              <a:t>– can be accessed without a parent-child relationship.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78"/>
            <a:ext cx="8229600" cy="576262"/>
          </a:xfrm>
        </p:spPr>
        <p:txBody>
          <a:bodyPr/>
          <a:lstStyle/>
          <a:p>
            <a:r>
              <a:rPr lang="en-US" altLang="en-US" dirty="0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3" y="1138238"/>
            <a:ext cx="7537450" cy="4930775"/>
          </a:xfrm>
        </p:spPr>
        <p:txBody>
          <a:bodyPr/>
          <a:lstStyle/>
          <a:p>
            <a:r>
              <a:rPr lang="en-US" altLang="en-US" dirty="0"/>
              <a:t>Ordinary Pipes</a:t>
            </a:r>
            <a:r>
              <a:rPr lang="en-US" altLang="en-US" b="1" dirty="0"/>
              <a:t> </a:t>
            </a:r>
            <a:r>
              <a:rPr lang="en-US" altLang="en-US" dirty="0"/>
              <a:t>allow communication in standard producer-consumer style</a:t>
            </a:r>
          </a:p>
          <a:p>
            <a:r>
              <a:rPr lang="en-US" altLang="en-US" dirty="0"/>
              <a:t>Producer writes to one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write-end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Consumer reads from the other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read-end</a:t>
            </a:r>
            <a:r>
              <a:rPr lang="en-US" altLang="en-US" i="1" dirty="0"/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Ordinary pipes are therefore unidirectional</a:t>
            </a:r>
          </a:p>
          <a:p>
            <a:r>
              <a:rPr lang="en-US" altLang="en-US" dirty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r>
              <a:rPr lang="en-US" altLang="en-US" dirty="0"/>
              <a:t>Windows calls these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30600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/>
              <a:t>Named Pipes are more powerful than ordinary pipes</a:t>
            </a:r>
          </a:p>
          <a:p>
            <a:r>
              <a:rPr lang="en-US" altLang="en-US"/>
              <a:t>Communication is bidirectional</a:t>
            </a:r>
          </a:p>
          <a:p>
            <a:r>
              <a:rPr lang="en-US" altLang="en-US"/>
              <a:t>No parent-child relationship is necessary between the communicating processes</a:t>
            </a:r>
          </a:p>
          <a:p>
            <a:r>
              <a:rPr lang="en-US" altLang="en-US"/>
              <a:t>Several processes can use the named pipe for communication</a:t>
            </a:r>
          </a:p>
          <a:p>
            <a:r>
              <a:rPr lang="en-US" altLang="en-US"/>
              <a:t>Provided on both UNIX and Windows systems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/>
              <a:t>Sockets</a:t>
            </a:r>
          </a:p>
          <a:p>
            <a:r>
              <a:rPr lang="en-US" altLang="en-US"/>
              <a:t>Remote Procedure Calls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632700" cy="4530725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is defined as an endpoint for communication</a:t>
            </a:r>
            <a:endParaRPr lang="en-US" altLang="en-US" sz="800" dirty="0"/>
          </a:p>
          <a:p>
            <a:r>
              <a:rPr lang="en-US" altLang="en-US" dirty="0"/>
              <a:t>Concatenation of IP address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dirty="0"/>
              <a:t> – a number included at start of message packet to differentiate network services on a host</a:t>
            </a:r>
            <a:endParaRPr lang="en-US" altLang="en-US" sz="800" dirty="0"/>
          </a:p>
          <a:p>
            <a:r>
              <a:rPr lang="en-US" altLang="en-US" dirty="0"/>
              <a:t>The socket </a:t>
            </a:r>
            <a:r>
              <a:rPr lang="en-US" altLang="en-US" b="1" dirty="0"/>
              <a:t>161.25.19.8:1625</a:t>
            </a:r>
            <a:r>
              <a:rPr lang="en-US" altLang="en-US" dirty="0"/>
              <a:t> refers to port </a:t>
            </a:r>
            <a:r>
              <a:rPr lang="en-US" altLang="en-US" b="1" dirty="0"/>
              <a:t>1625</a:t>
            </a:r>
            <a:r>
              <a:rPr lang="en-US" altLang="en-US" dirty="0"/>
              <a:t> on host </a:t>
            </a:r>
            <a:r>
              <a:rPr lang="en-US" altLang="en-US" b="1" dirty="0"/>
              <a:t>161.25.19.8</a:t>
            </a:r>
            <a:endParaRPr lang="en-US" altLang="en-US" sz="800" b="1" dirty="0"/>
          </a:p>
          <a:p>
            <a:r>
              <a:rPr lang="en-US" altLang="en-US" dirty="0"/>
              <a:t>Communication consists between a pair of sockets</a:t>
            </a:r>
            <a:endParaRPr lang="en-US" altLang="en-US" sz="800" dirty="0"/>
          </a:p>
          <a:p>
            <a:r>
              <a:rPr lang="en-US" altLang="en-US" dirty="0"/>
              <a:t>All ports below 1024 are </a:t>
            </a:r>
            <a:r>
              <a:rPr lang="en-US" altLang="en-US" b="1" i="1" dirty="0"/>
              <a:t>well known</a:t>
            </a:r>
            <a:r>
              <a:rPr lang="en-US" altLang="en-US" dirty="0"/>
              <a:t>, used for standard services</a:t>
            </a:r>
            <a:endParaRPr lang="en-US" altLang="en-US" sz="800" dirty="0"/>
          </a:p>
          <a:p>
            <a:r>
              <a:rPr lang="en-US" altLang="en-US" dirty="0"/>
              <a:t>Special IP address 127.0.0.1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loopback</a:t>
            </a:r>
            <a:r>
              <a:rPr lang="en-US" altLang="en-US" dirty="0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F0918BC-EE47-4B64-B75C-97D41C08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196397"/>
            <a:ext cx="8077200" cy="576263"/>
          </a:xfrm>
        </p:spPr>
        <p:txBody>
          <a:bodyPr/>
          <a:lstStyle/>
          <a:p>
            <a:r>
              <a:rPr lang="en-US" altLang="en-US" dirty="0"/>
              <a:t>Memory Layout of a C Program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E58EFC16-5ABF-4B34-B546-50AB9FB8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01800"/>
            <a:ext cx="72278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 dirty="0"/>
              <a:t>Three types of sockets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Connection-oriented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TCP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Connectionless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UDP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 err="1">
                <a:latin typeface="Courier New" panose="02070309020205020404" pitchFamily="49" charset="0"/>
              </a:rPr>
              <a:t>MulticastSocket</a:t>
            </a:r>
            <a:r>
              <a:rPr lang="en-US" altLang="en-US" dirty="0"/>
              <a:t> class– data can be sent to multiple recipients</a:t>
            </a:r>
          </a:p>
          <a:p>
            <a:r>
              <a:rPr lang="en-US" altLang="en-US" dirty="0"/>
              <a:t>Consider this “Date” server in Java: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23908" name="Picture 1">
            <a:extLst>
              <a:ext uri="{FF2B5EF4-FFF2-40B4-BE49-F238E27FC236}">
                <a16:creationId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1239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620838"/>
            <a:ext cx="4954588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7654925" cy="4867275"/>
          </a:xfrm>
        </p:spPr>
        <p:txBody>
          <a:bodyPr/>
          <a:lstStyle/>
          <a:p>
            <a:r>
              <a:rPr lang="en-US" altLang="en-US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dirty="0"/>
              <a:t>Again uses ports for service differentiation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Stubs</a:t>
            </a:r>
            <a:r>
              <a:rPr lang="en-US" altLang="en-US" dirty="0"/>
              <a:t> – client-side proxy for the actual procedure on the server</a:t>
            </a:r>
          </a:p>
          <a:p>
            <a:r>
              <a:rPr lang="en-US" altLang="en-US" dirty="0"/>
              <a:t>The client-side stub locates the server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marshalls</a:t>
            </a:r>
            <a:r>
              <a:rPr lang="en-US" altLang="en-US" dirty="0"/>
              <a:t> the parameters</a:t>
            </a:r>
          </a:p>
          <a:p>
            <a:r>
              <a:rPr lang="en-US" altLang="en-US" dirty="0"/>
              <a:t>The server-side stub receives this message, unpacks the marshalled parameters, and performs the procedure on the server</a:t>
            </a:r>
          </a:p>
          <a:p>
            <a:r>
              <a:rPr lang="en-US" altLang="en-US" dirty="0"/>
              <a:t>On Windows, stub code compile from specification written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Microsoft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Definition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Language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MIDL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969963"/>
            <a:ext cx="7672388" cy="467518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 dirty="0"/>
          </a:p>
          <a:p>
            <a:r>
              <a:rPr lang="en-US" altLang="en-US" dirty="0"/>
              <a:t>Data representation handled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 Data Representation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XDL</a:t>
            </a:r>
            <a:r>
              <a:rPr lang="en-US" altLang="en-US" dirty="0"/>
              <a:t>) format to account for different architectures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Big-endian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little-endian</a:t>
            </a:r>
          </a:p>
          <a:p>
            <a:r>
              <a:rPr lang="en-US" altLang="en-US" dirty="0"/>
              <a:t>Remote communication has more failure scenarios than local</a:t>
            </a:r>
          </a:p>
          <a:p>
            <a:pPr lvl="1"/>
            <a:r>
              <a:rPr lang="en-US" altLang="en-US" dirty="0"/>
              <a:t>Messages can be delivered </a:t>
            </a:r>
            <a:r>
              <a:rPr lang="en-US" altLang="en-US" b="1" i="1" dirty="0"/>
              <a:t>exactly once </a:t>
            </a:r>
            <a:r>
              <a:rPr lang="en-US" altLang="en-US" dirty="0"/>
              <a:t>rather than </a:t>
            </a:r>
            <a:r>
              <a:rPr lang="en-US" altLang="en-US" b="1" i="1" dirty="0"/>
              <a:t>at most once</a:t>
            </a:r>
          </a:p>
          <a:p>
            <a:r>
              <a:rPr lang="en-US" altLang="en-US" dirty="0"/>
              <a:t>OS typically provides a rendezvous 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matchmaker</a:t>
            </a:r>
            <a:r>
              <a:rPr lang="en-US" altLang="en-US" dirty="0"/>
              <a:t>) service to connect client and server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4196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719306-4F82-48FE-911C-AE3ACD599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unbounded-buffer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bounded-buffer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22538635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57EF3B1-9524-4F9F-8D41-66B70E161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2250"/>
            <a:ext cx="7626350" cy="576263"/>
          </a:xfrm>
        </p:spPr>
        <p:txBody>
          <a:bodyPr/>
          <a:lstStyle/>
          <a:p>
            <a:pPr eaLnBrk="1" hangingPunct="1"/>
            <a:r>
              <a:rPr lang="en-US" altLang="en-US"/>
              <a:t>Cooperating Processes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798C0ED-ADE6-4E25-8FAE-2D195C2DF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29513" cy="4530725"/>
          </a:xfrm>
        </p:spPr>
        <p:txBody>
          <a:bodyPr/>
          <a:lstStyle/>
          <a:p>
            <a:r>
              <a:rPr lang="en-US" altLang="en-US" b="1" i="1"/>
              <a:t>Independent</a:t>
            </a:r>
            <a:r>
              <a:rPr lang="en-US" altLang="en-US"/>
              <a:t> process cannot affect or be affected by the execution of another process</a:t>
            </a:r>
          </a:p>
          <a:p>
            <a:r>
              <a:rPr lang="en-US" altLang="en-US" b="1" i="1">
                <a:solidFill>
                  <a:srgbClr val="000000"/>
                </a:solidFill>
              </a:rPr>
              <a:t>Cooperating</a:t>
            </a:r>
            <a:r>
              <a:rPr lang="en-US" altLang="en-US"/>
              <a:t> process can affect or be affected by the execution of another process</a:t>
            </a:r>
          </a:p>
          <a:p>
            <a:r>
              <a:rPr lang="en-US" altLang="en-US"/>
              <a:t>Advantages of process cooperation</a:t>
            </a:r>
          </a:p>
          <a:p>
            <a:pPr lvl="1"/>
            <a:r>
              <a:rPr lang="en-US" altLang="en-US"/>
              <a:t>Information sharing </a:t>
            </a:r>
          </a:p>
          <a:p>
            <a:pPr lvl="1"/>
            <a:r>
              <a:rPr lang="en-US" altLang="en-US"/>
              <a:t>Computation speed-up</a:t>
            </a:r>
          </a:p>
          <a:p>
            <a:pPr lvl="1"/>
            <a:r>
              <a:rPr lang="en-US" altLang="en-US"/>
              <a:t>Modularity</a:t>
            </a:r>
          </a:p>
          <a:p>
            <a:pPr lvl="1"/>
            <a:r>
              <a:rPr lang="en-US" altLang="en-US"/>
              <a:t>Convenience</a:t>
            </a:r>
          </a:p>
        </p:txBody>
      </p:sp>
    </p:spTree>
    <p:extLst>
      <p:ext uri="{BB962C8B-B14F-4D97-AF65-F5344CB8AC3E}">
        <p14:creationId xmlns:p14="http://schemas.microsoft.com/office/powerpoint/2010/main" val="24933252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050925"/>
            <a:ext cx="7716838" cy="4984750"/>
          </a:xfrm>
        </p:spPr>
        <p:txBody>
          <a:bodyPr/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  <a:p>
            <a:pPr marL="779463" lvl="1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synchronous</a:t>
            </a:r>
          </a:p>
          <a:p>
            <a:pPr marL="1141413" lvl="2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1141413" lvl="2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779463" lvl="1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asynchronous</a:t>
            </a:r>
          </a:p>
          <a:p>
            <a:pPr marL="1141413" lvl="2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1141413" lvl="2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1141413" lvl="2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4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90CFA9-9E5C-4419-8C0A-3AE15BC7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0488" y="228600"/>
            <a:ext cx="6251575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CBB90-3DD4-48C6-830E-D5B680DA8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254375"/>
          </a:xfrm>
        </p:spPr>
        <p:txBody>
          <a:bodyPr/>
          <a:lstStyle/>
          <a:p>
            <a:r>
              <a:rPr lang="en-US" altLang="en-US" dirty="0"/>
              <a:t>As a process executes, it changes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</a:p>
          <a:p>
            <a:pPr lvl="1"/>
            <a:r>
              <a:rPr lang="en-US" altLang="en-US" b="1" dirty="0"/>
              <a:t>New</a:t>
            </a:r>
            <a:r>
              <a:rPr lang="en-US" altLang="en-US" dirty="0"/>
              <a:t>:  The process is being created</a:t>
            </a:r>
          </a:p>
          <a:p>
            <a:pPr lvl="1"/>
            <a:r>
              <a:rPr lang="en-US" altLang="en-US" b="1" dirty="0"/>
              <a:t>Running</a:t>
            </a:r>
            <a:r>
              <a:rPr lang="en-US" altLang="en-US" dirty="0"/>
              <a:t>:  Instructions are being executed</a:t>
            </a:r>
          </a:p>
          <a:p>
            <a:pPr lvl="1"/>
            <a:r>
              <a:rPr lang="en-US" altLang="en-US" b="1" dirty="0"/>
              <a:t>Waiting</a:t>
            </a:r>
            <a:r>
              <a:rPr lang="en-US" altLang="en-US" dirty="0"/>
              <a:t>:  The process is waiting for some event to occur</a:t>
            </a:r>
          </a:p>
          <a:p>
            <a:pPr lvl="1"/>
            <a:r>
              <a:rPr lang="en-US" altLang="en-US" b="1" dirty="0"/>
              <a:t>Ready</a:t>
            </a:r>
            <a:r>
              <a:rPr lang="en-US" altLang="en-US" dirty="0"/>
              <a:t>:  The process is waiting to be assigned to a processor</a:t>
            </a:r>
          </a:p>
          <a:p>
            <a:pPr lvl="1"/>
            <a:r>
              <a:rPr lang="en-US" altLang="en-US" b="1" dirty="0"/>
              <a:t>Terminated</a:t>
            </a:r>
            <a:r>
              <a:rPr lang="en-US" altLang="en-US" dirty="0"/>
              <a:t>:  The process has finished execution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351C7C-1AE3-4532-A2F7-C7EB33BC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48543A4-67CA-450C-8237-41432A1A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38375"/>
            <a:ext cx="55911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14ED24-AEFF-4F38-8076-4F8FF58C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813" y="193903"/>
            <a:ext cx="75199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Control Block (PCB)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EAF946-6112-4200-8913-ED1F42CE1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991" y="1823222"/>
            <a:ext cx="5616122" cy="4417927"/>
          </a:xfrm>
        </p:spPr>
        <p:txBody>
          <a:bodyPr/>
          <a:lstStyle/>
          <a:p>
            <a:r>
              <a:rPr lang="en-US" altLang="en-US" sz="1700" dirty="0"/>
              <a:t>Process state – running, waiting, etc.</a:t>
            </a:r>
          </a:p>
          <a:p>
            <a:r>
              <a:rPr lang="en-US" altLang="en-US" sz="1700" dirty="0"/>
              <a:t>Program counter – location of instruction to next execute</a:t>
            </a:r>
          </a:p>
          <a:p>
            <a:r>
              <a:rPr lang="en-US" altLang="en-US" sz="1700" dirty="0"/>
              <a:t>CPU registers – contents of all process-centric registers</a:t>
            </a:r>
          </a:p>
          <a:p>
            <a:r>
              <a:rPr lang="en-US" altLang="en-US" sz="1700" dirty="0"/>
              <a:t>CPU scheduling information- priorities, scheduling queue pointers</a:t>
            </a:r>
          </a:p>
          <a:p>
            <a:r>
              <a:rPr lang="en-US" altLang="en-US" sz="1700" dirty="0"/>
              <a:t>Memory-management information – memory allocated to the process</a:t>
            </a:r>
          </a:p>
          <a:p>
            <a:r>
              <a:rPr lang="en-US" altLang="en-US" sz="1700" dirty="0"/>
              <a:t>Accounting information – CPU used, clock time elapsed since start, time limits</a:t>
            </a:r>
          </a:p>
          <a:p>
            <a:r>
              <a:rPr lang="en-US" altLang="en-US" sz="1700" dirty="0"/>
              <a:t>I/O status information – I/O devices allocated to process, list of open files</a:t>
            </a:r>
          </a:p>
          <a:p>
            <a:endParaRPr lang="en-US" altLang="en-US" dirty="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4C1B42D7-9239-4535-8C25-EF8AF0D9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9" y="2121125"/>
            <a:ext cx="1854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19650-4D5E-45C9-BCF6-B2C0554D33E2}"/>
              </a:ext>
            </a:extLst>
          </p:cNvPr>
          <p:cNvSpPr txBox="1"/>
          <p:nvPr/>
        </p:nvSpPr>
        <p:spPr>
          <a:xfrm>
            <a:off x="769490" y="1110345"/>
            <a:ext cx="687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Information associated with each process(also called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task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49B161E-EAED-4DCF-B609-D8AB274D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05762" cy="576263"/>
          </a:xfrm>
        </p:spPr>
        <p:txBody>
          <a:bodyPr/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63C44F-7AD0-4380-824D-C4E77F3B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Represented by the C structure </a:t>
            </a:r>
            <a:r>
              <a:rPr lang="en-US" altLang="en-US">
                <a:latin typeface="Courier New" panose="02070309020205020404" pitchFamily="49" charset="0"/>
              </a:rPr>
              <a:t>task_struct</a:t>
            </a:r>
          </a:p>
          <a:p>
            <a:pPr>
              <a:buFont typeface="Monotype Sorts" pitchFamily="-84" charset="2"/>
              <a:buNone/>
            </a:pP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pid t_pid; 			/* process identifier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long state; 			/* state of the process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unsigned int time_slice 	/* scheduling information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struct task_struct *parent;/*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parent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list_head children; 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children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files_struct *files;/* list of open files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mm_struct *mm; 	/* address space of this process */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93AD06B9-FDEF-4097-849B-AE5BDEF2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75113"/>
            <a:ext cx="45783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16528</TotalTime>
  <Words>3040</Words>
  <Application>Microsoft Office PowerPoint</Application>
  <PresentationFormat>On-screen Show (4:3)</PresentationFormat>
  <Paragraphs>384</Paragraphs>
  <Slides>58</Slides>
  <Notes>55</Notes>
  <HiddenSlides>23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Courier</vt:lpstr>
      <vt:lpstr>Courier New</vt:lpstr>
      <vt:lpstr>Helvetica</vt:lpstr>
      <vt:lpstr>Monaco</vt:lpstr>
      <vt:lpstr>Monotype Sorts</vt:lpstr>
      <vt:lpstr>Times New Roman</vt:lpstr>
      <vt:lpstr>Verdana</vt:lpstr>
      <vt:lpstr>Webdings</vt:lpstr>
      <vt:lpstr>Wingdings</vt:lpstr>
      <vt:lpstr>os-8</vt:lpstr>
      <vt:lpstr>Chapter 3:  Processes</vt:lpstr>
      <vt:lpstr>Process Concept</vt:lpstr>
      <vt:lpstr>Process Concept (Cont.)</vt:lpstr>
      <vt:lpstr>Process in Memory</vt:lpstr>
      <vt:lpstr>Memory Layout of a C Program</vt:lpstr>
      <vt:lpstr>Process State</vt:lpstr>
      <vt:lpstr>Diagram of Process State</vt:lpstr>
      <vt:lpstr>Process Control Block (PCB)</vt:lpstr>
      <vt:lpstr>Process Representation in Linux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Operations on Processes</vt:lpstr>
      <vt:lpstr>Process Creation</vt:lpstr>
      <vt:lpstr>Process Creation (Cont.)</vt:lpstr>
      <vt:lpstr>A Tree of Processes in Linux</vt:lpstr>
      <vt:lpstr>C Program Forking Separate Process</vt:lpstr>
      <vt:lpstr>Process Termination</vt:lpstr>
      <vt:lpstr>Process Termination</vt:lpstr>
      <vt:lpstr>Interprocess Communication</vt:lpstr>
      <vt:lpstr>Communications Models </vt:lpstr>
      <vt:lpstr>Producer-Consumer Problem</vt:lpstr>
      <vt:lpstr>IPC – Shared Memory</vt:lpstr>
      <vt:lpstr>Bounded-Buffer – Shared-Memory Solution</vt:lpstr>
      <vt:lpstr>Producer Process – Shared Memory</vt:lpstr>
      <vt:lpstr>Consumer Process – Shared Memory</vt:lpstr>
      <vt:lpstr>What about Filling all the Buffers?</vt:lpstr>
      <vt:lpstr>Producer </vt:lpstr>
      <vt:lpstr>Consumer</vt:lpstr>
      <vt:lpstr>Race Condition</vt:lpstr>
      <vt:lpstr>Race Condition (Cont.)</vt:lpstr>
      <vt:lpstr>IPC – Message Passing</vt:lpstr>
      <vt:lpstr>Message Passing (Cont.)</vt:lpstr>
      <vt:lpstr>Implementation of Communication Link</vt:lpstr>
      <vt:lpstr>Direct Communication</vt:lpstr>
      <vt:lpstr>Indirect Communication</vt:lpstr>
      <vt:lpstr>Indirect Communication (Cont.)</vt:lpstr>
      <vt:lpstr>Indirect Communication (Cont.)</vt:lpstr>
      <vt:lpstr>Synchronization</vt:lpstr>
      <vt:lpstr>Producer-Consumer: Message Passing</vt:lpstr>
      <vt:lpstr>Buffering</vt:lpstr>
      <vt:lpstr>Pipes</vt:lpstr>
      <vt:lpstr>Ordinary Pipes</vt:lpstr>
      <vt:lpstr>Named Pipes</vt:lpstr>
      <vt:lpstr>Communications in Client-Server Systems</vt:lpstr>
      <vt:lpstr>Sockets</vt:lpstr>
      <vt:lpstr>Socket Communication</vt:lpstr>
      <vt:lpstr>Sockets in Java</vt:lpstr>
      <vt:lpstr>Sockets in Java</vt:lpstr>
      <vt:lpstr>Remote Procedure Calls</vt:lpstr>
      <vt:lpstr>Remote Procedure Calls (Cont.)</vt:lpstr>
      <vt:lpstr>Execution of RPC</vt:lpstr>
      <vt:lpstr>End of Chapter 3</vt:lpstr>
      <vt:lpstr>Producer-Consumer Problem</vt:lpstr>
      <vt:lpstr>Cooperating Processes</vt:lpstr>
      <vt:lpstr>Synchronization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349</cp:revision>
  <cp:lastPrinted>2013-10-02T18:16:40Z</cp:lastPrinted>
  <dcterms:created xsi:type="dcterms:W3CDTF">2011-01-13T23:43:38Z</dcterms:created>
  <dcterms:modified xsi:type="dcterms:W3CDTF">2020-09-16T18:32:43Z</dcterms:modified>
</cp:coreProperties>
</file>