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1"/>
  </p:notesMasterIdLst>
  <p:handoutMasterIdLst>
    <p:handoutMasterId r:id="rId82"/>
  </p:handoutMasterIdLst>
  <p:sldIdLst>
    <p:sldId id="331" r:id="rId2"/>
    <p:sldId id="332" r:id="rId3"/>
    <p:sldId id="333" r:id="rId4"/>
    <p:sldId id="334" r:id="rId5"/>
    <p:sldId id="335" r:id="rId6"/>
    <p:sldId id="336" r:id="rId7"/>
    <p:sldId id="401" r:id="rId8"/>
    <p:sldId id="402" r:id="rId9"/>
    <p:sldId id="337" r:id="rId10"/>
    <p:sldId id="338" r:id="rId11"/>
    <p:sldId id="339" r:id="rId12"/>
    <p:sldId id="340" r:id="rId13"/>
    <p:sldId id="341" r:id="rId14"/>
    <p:sldId id="342" r:id="rId15"/>
    <p:sldId id="403" r:id="rId16"/>
    <p:sldId id="343" r:id="rId17"/>
    <p:sldId id="344" r:id="rId18"/>
    <p:sldId id="345" r:id="rId19"/>
    <p:sldId id="346" r:id="rId20"/>
    <p:sldId id="347" r:id="rId21"/>
    <p:sldId id="350" r:id="rId22"/>
    <p:sldId id="351" r:id="rId23"/>
    <p:sldId id="352" r:id="rId24"/>
    <p:sldId id="353" r:id="rId25"/>
    <p:sldId id="348" r:id="rId26"/>
    <p:sldId id="349" r:id="rId27"/>
    <p:sldId id="399" r:id="rId28"/>
    <p:sldId id="354" r:id="rId29"/>
    <p:sldId id="400" r:id="rId30"/>
    <p:sldId id="356" r:id="rId31"/>
    <p:sldId id="404" r:id="rId32"/>
    <p:sldId id="358" r:id="rId33"/>
    <p:sldId id="359" r:id="rId34"/>
    <p:sldId id="360" r:id="rId35"/>
    <p:sldId id="361" r:id="rId36"/>
    <p:sldId id="362" r:id="rId37"/>
    <p:sldId id="405" r:id="rId38"/>
    <p:sldId id="365" r:id="rId39"/>
    <p:sldId id="411" r:id="rId40"/>
    <p:sldId id="412" r:id="rId41"/>
    <p:sldId id="413" r:id="rId42"/>
    <p:sldId id="364" r:id="rId43"/>
    <p:sldId id="414" r:id="rId44"/>
    <p:sldId id="363" r:id="rId45"/>
    <p:sldId id="367" r:id="rId46"/>
    <p:sldId id="407" r:id="rId47"/>
    <p:sldId id="408" r:id="rId48"/>
    <p:sldId id="368" r:id="rId49"/>
    <p:sldId id="369" r:id="rId50"/>
    <p:sldId id="371" r:id="rId51"/>
    <p:sldId id="415" r:id="rId52"/>
    <p:sldId id="416" r:id="rId53"/>
    <p:sldId id="374" r:id="rId54"/>
    <p:sldId id="375" r:id="rId55"/>
    <p:sldId id="376" r:id="rId56"/>
    <p:sldId id="377" r:id="rId57"/>
    <p:sldId id="378" r:id="rId58"/>
    <p:sldId id="379" r:id="rId59"/>
    <p:sldId id="410" r:id="rId60"/>
    <p:sldId id="380" r:id="rId61"/>
    <p:sldId id="381" r:id="rId62"/>
    <p:sldId id="382" r:id="rId63"/>
    <p:sldId id="409" r:id="rId64"/>
    <p:sldId id="383" r:id="rId65"/>
    <p:sldId id="384" r:id="rId66"/>
    <p:sldId id="398"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417" r:id="rId80"/>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94635"/>
  </p:normalViewPr>
  <p:slideViewPr>
    <p:cSldViewPr snapToGrid="0">
      <p:cViewPr varScale="1">
        <p:scale>
          <a:sx n="88" d="100"/>
          <a:sy n="88" d="100"/>
        </p:scale>
        <p:origin x="1214" y="2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380D259-8709-44FC-8E19-F922D8C49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C6A69F-A1A7-4195-B308-73F52EF032EA}"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F684A191-C264-4532-87A6-9B7C803DC00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C595F0D-327E-463B-9214-2FB095AD2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dirty="0"/>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7632441" cy="4530725"/>
          </a:xfrm>
        </p:spPr>
        <p:txBody>
          <a:bodyPr/>
          <a:lstStyle/>
          <a:p>
            <a:r>
              <a:rPr lang="en-US" altLang="en-US" dirty="0"/>
              <a:t>Associate with each process the length of its next CPU burst</a:t>
            </a:r>
          </a:p>
          <a:p>
            <a:pPr lvl="1"/>
            <a:r>
              <a:rPr lang="en-US" altLang="en-US" dirty="0"/>
              <a:t> Use these lengths to schedule the process with the shortest time</a:t>
            </a:r>
          </a:p>
          <a:p>
            <a:r>
              <a:rPr lang="en-US" altLang="en-US" dirty="0"/>
              <a:t>SJF is optimal – gives minimum average waiting time for a given set of processes</a:t>
            </a:r>
          </a:p>
          <a:p>
            <a:pPr lvl="1"/>
            <a:r>
              <a:rPr lang="en-US" altLang="en-US" dirty="0"/>
              <a:t>The difficulty is knowing the length of the next CPU request</a:t>
            </a:r>
          </a:p>
          <a:p>
            <a:pPr lvl="1"/>
            <a:r>
              <a:rPr lang="en-US" altLang="en-US" dirty="0"/>
              <a:t>Could ask the user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6760325" cy="4345509"/>
          </a:xfrm>
        </p:spPr>
        <p:txBody>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41367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5874AFB-A934-48C3-B837-CB30012F18C0}"/>
              </a:ext>
            </a:extLst>
          </p:cNvPr>
          <p:cNvSpPr>
            <a:spLocks noGrp="1" noChangeArrowheads="1"/>
          </p:cNvSpPr>
          <p:nvPr>
            <p:ph type="title"/>
          </p:nvPr>
        </p:nvSpPr>
        <p:spPr>
          <a:xfrm>
            <a:off x="457200" y="229606"/>
            <a:ext cx="8229600" cy="576262"/>
          </a:xfrm>
        </p:spPr>
        <p:txBody>
          <a:bodyPr/>
          <a:lstStyle/>
          <a:p>
            <a:pPr eaLnBrk="1" hangingPunct="1"/>
            <a:r>
              <a:rPr lang="en-US" altLang="en-US" dirty="0"/>
              <a:t>Example of SJF</a:t>
            </a:r>
          </a:p>
        </p:txBody>
      </p:sp>
      <p:sp>
        <p:nvSpPr>
          <p:cNvPr id="29698" name="Rectangle 36">
            <a:extLst>
              <a:ext uri="{FF2B5EF4-FFF2-40B4-BE49-F238E27FC236}">
                <a16:creationId xmlns:a16="http://schemas.microsoft.com/office/drawing/2014/main" id="{460FD1BF-5C0A-458E-A664-05111F8290F4}"/>
              </a:ext>
            </a:extLst>
          </p:cNvPr>
          <p:cNvSpPr>
            <a:spLocks noGrp="1" noChangeArrowheads="1"/>
          </p:cNvSpPr>
          <p:nvPr>
            <p:ph type="body" idx="1"/>
          </p:nvPr>
        </p:nvSpPr>
        <p:spPr>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Arriva</a:t>
            </a:r>
            <a:r>
              <a:rPr lang="en-US" altLang="en-US" u="sng" dirty="0">
                <a:solidFill>
                  <a:schemeClr val="bg1"/>
                </a:solidFill>
              </a:rPr>
              <a:t>	l Time</a:t>
            </a:r>
            <a:r>
              <a:rPr lang="en-US" altLang="en-US" dirty="0"/>
              <a:t>	</a:t>
            </a:r>
            <a:r>
              <a:rPr lang="en-US" altLang="en-US" u="sng" dirty="0"/>
              <a:t>Burst Time</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a:solidFill>
                  <a:schemeClr val="bg1"/>
                </a:solidFill>
              </a:rPr>
              <a:t>0.0</a:t>
            </a:r>
            <a:r>
              <a:rPr lang="en-US" altLang="en-US" dirty="0"/>
              <a:t>	6</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chemeClr val="bg1"/>
                </a:solidFill>
              </a:rPr>
              <a:t>2.0</a:t>
            </a:r>
            <a:r>
              <a:rPr lang="en-US" altLang="en-US" dirty="0"/>
              <a:t>	8</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chemeClr val="bg1"/>
                </a:solidFill>
              </a:rPr>
              <a:t>4.0</a:t>
            </a:r>
            <a:r>
              <a:rPr lang="en-US" altLang="en-US" dirty="0"/>
              <a:t>	7</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chemeClr val="bg1"/>
                </a:solidFill>
              </a:rPr>
              <a:t>5.0</a:t>
            </a:r>
            <a:r>
              <a:rPr lang="en-US" altLang="en-US" dirty="0"/>
              <a:t>	3</a:t>
            </a:r>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SJF scheduling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(3 + 16 + 9 + 0) / 4 = 7</a:t>
            </a:r>
            <a:endParaRPr lang="en-US" altLang="en-US" i="1" baseline="-25000" dirty="0"/>
          </a:p>
        </p:txBody>
      </p:sp>
      <p:pic>
        <p:nvPicPr>
          <p:cNvPr id="29699" name="Picture 1">
            <a:extLst>
              <a:ext uri="{FF2B5EF4-FFF2-40B4-BE49-F238E27FC236}">
                <a16:creationId xmlns:a16="http://schemas.microsoft.com/office/drawing/2014/main" id="{AD4AB8A1-1681-46C1-BDAD-E7E14E963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p:txBody>
      </p:sp>
      <p:graphicFrame>
        <p:nvGraphicFramePr>
          <p:cNvPr id="31747" name="Object 2">
            <a:extLst>
              <a:ext uri="{FF2B5EF4-FFF2-40B4-BE49-F238E27FC236}">
                <a16:creationId xmlns:a16="http://schemas.microsoft.com/office/drawing/2014/main" id="{15715238-6D8E-4D53-8F63-29A2962FEB3C}"/>
              </a:ext>
            </a:extLst>
          </p:cNvPr>
          <p:cNvGraphicFramePr>
            <a:graphicFrameLocks noChangeAspect="1"/>
          </p:cNvGraphicFramePr>
          <p:nvPr>
            <p:extLst>
              <p:ext uri="{D42A27DB-BD31-4B8C-83A1-F6EECF244321}">
                <p14:modId xmlns:p14="http://schemas.microsoft.com/office/powerpoint/2010/main" val="2257437378"/>
              </p:ext>
            </p:extLst>
          </p:nvPr>
        </p:nvGraphicFramePr>
        <p:xfrm>
          <a:off x="2005013" y="2656713"/>
          <a:ext cx="4427537" cy="1254125"/>
        </p:xfrm>
        <a:graphic>
          <a:graphicData uri="http://schemas.openxmlformats.org/presentationml/2006/ole">
            <mc:AlternateContent xmlns:mc="http://schemas.openxmlformats.org/markup-compatibility/2006">
              <mc:Choice xmlns:v="urn:schemas-microsoft-com:vml" Requires="v">
                <p:oleObj spid="_x0000_s31800" name="Equation" r:id="rId4" imgW="6400800" imgH="1778000" progId="Equation.3">
                  <p:embed/>
                </p:oleObj>
              </mc:Choice>
              <mc:Fallback>
                <p:oleObj name="Equation" r:id="rId4" imgW="6400800" imgH="177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2656713"/>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4025" y="3976688"/>
            <a:ext cx="245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successive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a:t>
            </a: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a:t>
            </a:r>
          </a:p>
          <a:p>
            <a:pPr lvl="1"/>
            <a:r>
              <a:rPr lang="en-US" altLang="en-US" i="1" dirty="0">
                <a:sym typeface="Symbol" panose="05050102010706020507" pitchFamily="18" charset="2"/>
              </a:rPr>
              <a:t>q </a:t>
            </a:r>
            <a:r>
              <a:rPr lang="en-US" altLang="en-US" dirty="0">
                <a:sym typeface="Symbol" panose="05050102010706020507" pitchFamily="18" charset="2"/>
              </a:rPr>
              <a:t>small  </a:t>
            </a:r>
            <a:r>
              <a:rPr lang="en-US" altLang="en-US" i="1" dirty="0">
                <a:sym typeface="Symbol" panose="05050102010706020507" pitchFamily="18" charset="2"/>
              </a:rPr>
              <a:t>q </a:t>
            </a:r>
            <a:r>
              <a:rPr lang="en-US" altLang="en-US" dirty="0">
                <a:sym typeface="Symbol" panose="05050102010706020507" pitchFamily="18" charset="2"/>
              </a:rPr>
              <a:t>must be large with respect to context switch, otherwise overhead is too high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229606"/>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229606"/>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877888"/>
            <a:ext cx="7675077"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776" y="4618294"/>
            <a:ext cx="7056069" cy="80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9"/>
            <a:ext cx="7575863" cy="440039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137920"/>
            <a:ext cx="7623109" cy="3521710"/>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1" y="1169988"/>
            <a:ext cx="7227276" cy="4808781"/>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824" y="1109784"/>
            <a:ext cx="5424942"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13410</TotalTime>
  <Words>4594</Words>
  <Application>Microsoft Office PowerPoint</Application>
  <PresentationFormat>On-screen Show (4:3)</PresentationFormat>
  <Paragraphs>606</Paragraphs>
  <Slides>79</Slides>
  <Notes>63</Notes>
  <HiddenSlides>39</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Courier New</vt:lpstr>
      <vt:lpstr>Helvetica</vt:lpstr>
      <vt:lpstr>Lucida Grande</vt:lpstr>
      <vt:lpstr>Monotype Sorts</vt:lpstr>
      <vt:lpstr>Times New Roman</vt:lpstr>
      <vt:lpstr>Verdana</vt:lpstr>
      <vt:lpstr>Webdings</vt:lpstr>
      <vt:lpstr>Wingdings</vt:lpstr>
      <vt:lpstr>os-8</vt:lpstr>
      <vt:lpstr>Equation</vt:lpstr>
      <vt:lpstr>Chapter 5:  CPU Scheduling</vt:lpstr>
      <vt:lpstr>Outline</vt:lpstr>
      <vt:lpstr>Objectives</vt:lpstr>
      <vt:lpstr>Basic Concepts</vt:lpstr>
      <vt:lpstr>Histogram of CPU-burst Times</vt:lpstr>
      <vt:lpstr>CPU Scheduler</vt:lpstr>
      <vt:lpstr>Preemptive and Nonpreemptive Scheduling</vt:lpstr>
      <vt:lpstr>Preemptive Scheduling and Race Conditions</vt:lpstr>
      <vt:lpstr>Dispatcher</vt:lpstr>
      <vt:lpstr>Scheduling Criteria</vt:lpstr>
      <vt:lpstr>Scheduling Algorithm Optimization Criteria</vt:lpstr>
      <vt:lpstr>First- Come, First-Served (FCFS) Scheduling</vt:lpstr>
      <vt:lpstr>FCFS Scheduling (Cont.)</vt:lpstr>
      <vt:lpstr>Shortest-Job-First (SJF) Scheduling</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Ladislau Boloni</cp:lastModifiedBy>
  <cp:revision>255</cp:revision>
  <cp:lastPrinted>2013-09-10T17:57:57Z</cp:lastPrinted>
  <dcterms:created xsi:type="dcterms:W3CDTF">2011-01-13T23:43:38Z</dcterms:created>
  <dcterms:modified xsi:type="dcterms:W3CDTF">2020-09-30T20:02:05Z</dcterms:modified>
</cp:coreProperties>
</file>