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318" r:id="rId2"/>
    <p:sldId id="360" r:id="rId3"/>
    <p:sldId id="257" r:id="rId4"/>
    <p:sldId id="278" r:id="rId5"/>
    <p:sldId id="279" r:id="rId6"/>
    <p:sldId id="258" r:id="rId7"/>
    <p:sldId id="259" r:id="rId8"/>
    <p:sldId id="260" r:id="rId9"/>
    <p:sldId id="262" r:id="rId10"/>
    <p:sldId id="263" r:id="rId11"/>
    <p:sldId id="264" r:id="rId12"/>
    <p:sldId id="361" r:id="rId13"/>
    <p:sldId id="266" r:id="rId14"/>
    <p:sldId id="363" r:id="rId15"/>
    <p:sldId id="352" r:id="rId16"/>
    <p:sldId id="343" r:id="rId17"/>
    <p:sldId id="291" r:id="rId18"/>
    <p:sldId id="269" r:id="rId19"/>
    <p:sldId id="270" r:id="rId20"/>
    <p:sldId id="271" r:id="rId21"/>
    <p:sldId id="281" r:id="rId22"/>
    <p:sldId id="272" r:id="rId23"/>
    <p:sldId id="283" r:id="rId24"/>
    <p:sldId id="366" r:id="rId25"/>
    <p:sldId id="273" r:id="rId26"/>
    <p:sldId id="367" r:id="rId27"/>
    <p:sldId id="368" r:id="rId28"/>
    <p:sldId id="369" r:id="rId29"/>
    <p:sldId id="365" r:id="rId30"/>
    <p:sldId id="370" r:id="rId31"/>
    <p:sldId id="275" r:id="rId32"/>
    <p:sldId id="364" r:id="rId33"/>
    <p:sldId id="371" r:id="rId3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77F1145-8CD0-4BDF-A884-7B0CF2E958A2}">
          <p14:sldIdLst>
            <p14:sldId id="318"/>
            <p14:sldId id="360"/>
            <p14:sldId id="257"/>
            <p14:sldId id="278"/>
            <p14:sldId id="279"/>
            <p14:sldId id="258"/>
            <p14:sldId id="259"/>
            <p14:sldId id="260"/>
            <p14:sldId id="262"/>
            <p14:sldId id="263"/>
            <p14:sldId id="264"/>
            <p14:sldId id="361"/>
            <p14:sldId id="266"/>
            <p14:sldId id="363"/>
            <p14:sldId id="352"/>
            <p14:sldId id="343"/>
            <p14:sldId id="291"/>
            <p14:sldId id="269"/>
            <p14:sldId id="270"/>
            <p14:sldId id="271"/>
            <p14:sldId id="281"/>
            <p14:sldId id="272"/>
            <p14:sldId id="283"/>
            <p14:sldId id="366"/>
            <p14:sldId id="273"/>
            <p14:sldId id="367"/>
            <p14:sldId id="368"/>
            <p14:sldId id="369"/>
            <p14:sldId id="365"/>
            <p14:sldId id="370"/>
            <p14:sldId id="275"/>
            <p14:sldId id="364"/>
            <p14:sldId id="371"/>
          </p14:sldIdLst>
        </p14:section>
        <p14:section name="Untitled Section" id="{729E3300-FABE-4753-AEA3-70B898DB80C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97">
          <p15:clr>
            <a:srgbClr val="A4A3A4"/>
          </p15:clr>
        </p15:guide>
        <p15:guide id="2" pos="5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184" y="76"/>
      </p:cViewPr>
      <p:guideLst>
        <p:guide orient="horz" pos="797"/>
        <p:guide pos="5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charset="0"/>
              </a:defRPr>
            </a:lvl1pPr>
          </a:lstStyle>
          <a:p>
            <a:pPr>
              <a:defRPr/>
            </a:pPr>
            <a:fld id="{2AD6B3F0-7EE5-4F46-B207-1901C9E95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1" tIns="48326" rIns="96651" bIns="48326" numCol="1" anchor="ctr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1" tIns="48326" rIns="96651" bIns="48326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1" tIns="48326" rIns="96651" bIns="483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1" tIns="48326" rIns="96651" bIns="48326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79BCA20E-BDBD-41E8-8E19-02F114444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F3AF8E-9ABF-40B2-BBB3-3EF34356230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2C3249-B0CC-4D80-B64F-2A1F5D23D9E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0ED31-7A92-4EDD-9E2E-8752917371B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7BB8F-205A-4BDC-A616-3E5255EBC7B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168FD0-9011-4B33-B7C9-08262EC34A3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29632-57E7-465C-9702-11F7321D976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D46F93-E321-4C1E-B369-694A0AA7E2D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FAE3E0-E0FC-471E-8C64-4D700312C2B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92932-8B1D-4C80-B7DD-6EE6920440C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0AD90-62A1-4EF7-ABCD-8B45F155814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B33B4-F904-4059-9DBB-FFAB7378462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9FE1DD-159F-4242-A161-C17659E69CC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133D42-1922-4446-B33F-E6DC8CF882C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5E6022-B7B2-4A6E-A1CA-53A46AA09DE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4B534-04FC-41FB-BA56-4FF07ED681E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BCA20E-BDBD-41E8-8E19-02F1144440F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59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F26C2A-DE53-4A6B-87DD-552030B6CC0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2492D2-C0BC-44B4-9080-B71F08BAB3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6D302-4B22-41CD-806C-EB354C34D7A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F0885B-1191-4915-9925-AC84BDF1DB8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4B9399-8276-49A6-A907-C6B08F3209C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A7D56C-7DE0-42FF-96B2-AEE6E33F949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933104-81EE-4737-9EF5-50D9765C71E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5457D0-983B-49B7-87C8-B8CA8D56106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670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charset="0"/>
              </a:rPr>
              <a:t> Edition,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4326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no_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213001" name="Text Box 9"/>
          <p:cNvSpPr txBox="1">
            <a:spLocks noChangeArrowheads="1"/>
          </p:cNvSpPr>
          <p:nvPr/>
        </p:nvSpPr>
        <p:spPr bwMode="auto">
          <a:xfrm>
            <a:off x="4257675" y="6613525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5.</a:t>
            </a:r>
            <a:fld id="{F3AE8FA5-27D0-4AC9-B229-620138A6737C}" type="slidenum">
              <a:rPr lang="en-US" sz="1000" b="1" smtClean="0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185738" y="6621463"/>
            <a:ext cx="2635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2060" name="Picture 12" descr="dino_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Chapter 5:  CPU Scheduling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FCFS Scheduling (Cont)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charset="2"/>
              <a:buNone/>
              <a:tabLst>
                <a:tab pos="3651250" algn="ctr"/>
              </a:tabLst>
            </a:pPr>
            <a:r>
              <a:rPr lang="en-US"/>
              <a:t>Suppose that the processes arrive in the order</a:t>
            </a:r>
          </a:p>
          <a:p>
            <a:pPr>
              <a:buFont typeface="Monotype Sorts" charset="2"/>
              <a:buNone/>
              <a:tabLst>
                <a:tab pos="3651250" algn="ctr"/>
              </a:tabLst>
            </a:pPr>
            <a:r>
              <a:rPr lang="en-US"/>
              <a:t>		 </a:t>
            </a:r>
            <a:r>
              <a:rPr lang="en-US" i="1"/>
              <a:t>P</a:t>
            </a:r>
            <a:r>
              <a:rPr lang="en-US" i="1" baseline="-25000"/>
              <a:t>2</a:t>
            </a:r>
            <a:r>
              <a:rPr lang="en-US"/>
              <a:t> , </a:t>
            </a:r>
            <a:r>
              <a:rPr lang="en-US" i="1"/>
              <a:t>P</a:t>
            </a:r>
            <a:r>
              <a:rPr lang="en-US" i="1" baseline="-25000"/>
              <a:t>3</a:t>
            </a:r>
            <a:r>
              <a:rPr lang="en-US"/>
              <a:t> , </a:t>
            </a:r>
            <a:r>
              <a:rPr lang="en-US" i="1"/>
              <a:t>P</a:t>
            </a:r>
            <a:r>
              <a:rPr lang="en-US" i="1" baseline="-25000"/>
              <a:t>1</a:t>
            </a:r>
            <a:r>
              <a:rPr lang="en-US"/>
              <a:t> </a:t>
            </a:r>
          </a:p>
          <a:p>
            <a:pPr>
              <a:tabLst>
                <a:tab pos="3651250" algn="ctr"/>
              </a:tabLst>
            </a:pPr>
            <a:r>
              <a:rPr lang="en-US"/>
              <a:t>The Gantt chart for the schedule is:</a:t>
            </a:r>
            <a:br>
              <a:rPr lang="en-US"/>
            </a:br>
            <a:endParaRPr lang="en-US"/>
          </a:p>
          <a:p>
            <a:pPr>
              <a:tabLst>
                <a:tab pos="3651250" algn="ctr"/>
              </a:tabLst>
            </a:pPr>
            <a:endParaRPr lang="en-US"/>
          </a:p>
          <a:p>
            <a:pPr>
              <a:tabLst>
                <a:tab pos="3651250" algn="ctr"/>
              </a:tabLst>
            </a:pPr>
            <a:endParaRPr lang="en-US"/>
          </a:p>
          <a:p>
            <a:pPr>
              <a:tabLst>
                <a:tab pos="3651250" algn="ctr"/>
              </a:tabLst>
            </a:pPr>
            <a:endParaRPr lang="en-US"/>
          </a:p>
          <a:p>
            <a:pPr>
              <a:tabLst>
                <a:tab pos="3651250" algn="ctr"/>
              </a:tabLst>
            </a:pPr>
            <a:r>
              <a:rPr lang="en-US"/>
              <a:t>Waiting time for </a:t>
            </a:r>
            <a:r>
              <a:rPr lang="en-US" i="1"/>
              <a:t>P</a:t>
            </a:r>
            <a:r>
              <a:rPr lang="en-US" i="1" baseline="-25000"/>
              <a:t>1 </a:t>
            </a:r>
            <a:r>
              <a:rPr lang="en-US" i="1"/>
              <a:t>=</a:t>
            </a:r>
            <a:r>
              <a:rPr lang="en-US"/>
              <a:t> 6</a:t>
            </a:r>
            <a:r>
              <a:rPr lang="en-US" i="1"/>
              <a:t>;</a:t>
            </a:r>
            <a:r>
              <a:rPr lang="en-US" i="1" baseline="-25000"/>
              <a:t> </a:t>
            </a:r>
            <a:r>
              <a:rPr lang="en-US" i="1"/>
              <a:t>P</a:t>
            </a:r>
            <a:r>
              <a:rPr lang="en-US" i="1" baseline="-25000"/>
              <a:t>2</a:t>
            </a:r>
            <a:r>
              <a:rPr lang="en-US"/>
              <a:t> = 0</a:t>
            </a:r>
            <a:r>
              <a:rPr lang="en-US" i="1" baseline="-25000"/>
              <a:t>; </a:t>
            </a:r>
            <a:r>
              <a:rPr lang="en-US" i="1"/>
              <a:t>P</a:t>
            </a:r>
            <a:r>
              <a:rPr lang="en-US" i="1" baseline="-25000"/>
              <a:t>3 </a:t>
            </a:r>
            <a:r>
              <a:rPr lang="en-US" i="1"/>
              <a:t>= </a:t>
            </a:r>
            <a:r>
              <a:rPr lang="en-US"/>
              <a:t>3</a:t>
            </a:r>
            <a:endParaRPr lang="en-US" i="1"/>
          </a:p>
          <a:p>
            <a:pPr>
              <a:tabLst>
                <a:tab pos="3651250" algn="ctr"/>
              </a:tabLst>
            </a:pPr>
            <a:r>
              <a:rPr lang="en-US"/>
              <a:t>Average waiting time:   (6 + 0 + 3)/3 = 3</a:t>
            </a:r>
          </a:p>
          <a:p>
            <a:pPr>
              <a:tabLst>
                <a:tab pos="3651250" algn="ctr"/>
              </a:tabLst>
            </a:pPr>
            <a:r>
              <a:rPr lang="en-US"/>
              <a:t>Much better than previous case</a:t>
            </a:r>
          </a:p>
          <a:p>
            <a:pPr>
              <a:tabLst>
                <a:tab pos="3651250" algn="ctr"/>
              </a:tabLst>
            </a:pPr>
            <a:r>
              <a:rPr lang="en-US"/>
              <a:t>Example; one CPU bound and many I/O bound processes</a:t>
            </a:r>
          </a:p>
          <a:p>
            <a:pPr>
              <a:tabLst>
                <a:tab pos="3651250" algn="ctr"/>
              </a:tabLst>
            </a:pPr>
            <a:r>
              <a:rPr lang="en-US" i="1"/>
              <a:t>Convoy effect</a:t>
            </a:r>
            <a:r>
              <a:rPr lang="en-US"/>
              <a:t> short process behind long process</a:t>
            </a:r>
          </a:p>
        </p:txBody>
      </p:sp>
      <p:grpSp>
        <p:nvGrpSpPr>
          <p:cNvPr id="16388" name="Group 20"/>
          <p:cNvGrpSpPr>
            <a:grpSpLocks/>
          </p:cNvGrpSpPr>
          <p:nvPr/>
        </p:nvGrpSpPr>
        <p:grpSpPr bwMode="auto">
          <a:xfrm>
            <a:off x="1889125" y="2605088"/>
            <a:ext cx="5575300" cy="1128712"/>
            <a:chOff x="852" y="1650"/>
            <a:chExt cx="3512" cy="711"/>
          </a:xfrm>
        </p:grpSpPr>
        <p:sp>
          <p:nvSpPr>
            <p:cNvPr id="16389" name="Rectangle 6"/>
            <p:cNvSpPr>
              <a:spLocks noChangeArrowheads="1"/>
            </p:cNvSpPr>
            <p:nvPr/>
          </p:nvSpPr>
          <p:spPr bwMode="auto">
            <a:xfrm flipH="1">
              <a:off x="948" y="1650"/>
              <a:ext cx="3312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0" name="Text Box 7"/>
            <p:cNvSpPr txBox="1">
              <a:spLocks noChangeArrowheads="1"/>
            </p:cNvSpPr>
            <p:nvPr/>
          </p:nvSpPr>
          <p:spPr bwMode="auto">
            <a:xfrm flipH="1">
              <a:off x="3179" y="1698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1</a:t>
              </a:r>
              <a:endParaRPr lang="en-US">
                <a:latin typeface="Helvetica" charset="0"/>
              </a:endParaRPr>
            </a:p>
          </p:txBody>
        </p:sp>
        <p:sp>
          <p:nvSpPr>
            <p:cNvPr id="16391" name="Text Box 8"/>
            <p:cNvSpPr txBox="1">
              <a:spLocks noChangeArrowheads="1"/>
            </p:cNvSpPr>
            <p:nvPr/>
          </p:nvSpPr>
          <p:spPr bwMode="auto">
            <a:xfrm flipH="1">
              <a:off x="1691" y="1698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3</a:t>
              </a:r>
              <a:endParaRPr lang="en-US">
                <a:latin typeface="Helvetica" charset="0"/>
              </a:endParaRPr>
            </a:p>
          </p:txBody>
        </p:sp>
        <p:sp>
          <p:nvSpPr>
            <p:cNvPr id="16392" name="Text Box 9"/>
            <p:cNvSpPr txBox="1">
              <a:spLocks noChangeArrowheads="1"/>
            </p:cNvSpPr>
            <p:nvPr/>
          </p:nvSpPr>
          <p:spPr bwMode="auto">
            <a:xfrm flipH="1">
              <a:off x="1115" y="1698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2</a:t>
              </a:r>
              <a:endParaRPr lang="en-US">
                <a:latin typeface="Helvetica" charset="0"/>
              </a:endParaRPr>
            </a:p>
          </p:txBody>
        </p:sp>
        <p:sp>
          <p:nvSpPr>
            <p:cNvPr id="16393" name="Line 10"/>
            <p:cNvSpPr>
              <a:spLocks noChangeShapeType="1"/>
            </p:cNvSpPr>
            <p:nvPr/>
          </p:nvSpPr>
          <p:spPr bwMode="auto">
            <a:xfrm flipH="1">
              <a:off x="4260" y="203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" name="Line 11"/>
            <p:cNvSpPr>
              <a:spLocks noChangeShapeType="1"/>
            </p:cNvSpPr>
            <p:nvPr/>
          </p:nvSpPr>
          <p:spPr bwMode="auto">
            <a:xfrm flipH="1">
              <a:off x="948" y="203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5" name="Line 12"/>
            <p:cNvSpPr>
              <a:spLocks noChangeShapeType="1"/>
            </p:cNvSpPr>
            <p:nvPr/>
          </p:nvSpPr>
          <p:spPr bwMode="auto">
            <a:xfrm flipH="1">
              <a:off x="2148" y="165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6" name="Line 13"/>
            <p:cNvSpPr>
              <a:spLocks noChangeShapeType="1"/>
            </p:cNvSpPr>
            <p:nvPr/>
          </p:nvSpPr>
          <p:spPr bwMode="auto">
            <a:xfrm flipH="1">
              <a:off x="1572" y="165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Line 14"/>
            <p:cNvSpPr>
              <a:spLocks noChangeShapeType="1"/>
            </p:cNvSpPr>
            <p:nvPr/>
          </p:nvSpPr>
          <p:spPr bwMode="auto">
            <a:xfrm flipH="1">
              <a:off x="2148" y="203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Line 15"/>
            <p:cNvSpPr>
              <a:spLocks noChangeShapeType="1"/>
            </p:cNvSpPr>
            <p:nvPr/>
          </p:nvSpPr>
          <p:spPr bwMode="auto">
            <a:xfrm flipH="1">
              <a:off x="1572" y="203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Text Box 16"/>
            <p:cNvSpPr txBox="1">
              <a:spLocks noChangeArrowheads="1"/>
            </p:cNvSpPr>
            <p:nvPr/>
          </p:nvSpPr>
          <p:spPr bwMode="auto">
            <a:xfrm flipH="1">
              <a:off x="2056" y="213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6</a:t>
              </a:r>
            </a:p>
          </p:txBody>
        </p:sp>
        <p:sp>
          <p:nvSpPr>
            <p:cNvPr id="16400" name="Text Box 17"/>
            <p:cNvSpPr txBox="1">
              <a:spLocks noChangeArrowheads="1"/>
            </p:cNvSpPr>
            <p:nvPr/>
          </p:nvSpPr>
          <p:spPr bwMode="auto">
            <a:xfrm flipH="1">
              <a:off x="1480" y="213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3</a:t>
              </a:r>
            </a:p>
          </p:txBody>
        </p:sp>
        <p:sp>
          <p:nvSpPr>
            <p:cNvPr id="16401" name="Text Box 18"/>
            <p:cNvSpPr txBox="1">
              <a:spLocks noChangeArrowheads="1"/>
            </p:cNvSpPr>
            <p:nvPr/>
          </p:nvSpPr>
          <p:spPr bwMode="auto">
            <a:xfrm flipH="1">
              <a:off x="4088" y="2130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30</a:t>
              </a:r>
            </a:p>
          </p:txBody>
        </p:sp>
        <p:sp>
          <p:nvSpPr>
            <p:cNvPr id="16402" name="Text Box 19"/>
            <p:cNvSpPr txBox="1">
              <a:spLocks noChangeArrowheads="1"/>
            </p:cNvSpPr>
            <p:nvPr/>
          </p:nvSpPr>
          <p:spPr bwMode="auto">
            <a:xfrm flipH="1">
              <a:off x="852" y="213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0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Shortest-Job-First (SJF) Scheduling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Shortest next </a:t>
            </a:r>
            <a:r>
              <a:rPr lang="en-US" i="1" dirty="0" err="1"/>
              <a:t>cpu</a:t>
            </a:r>
            <a:r>
              <a:rPr lang="en-US" i="1" dirty="0"/>
              <a:t> burst</a:t>
            </a:r>
            <a:r>
              <a:rPr lang="en-US" dirty="0"/>
              <a:t> algorithm</a:t>
            </a:r>
          </a:p>
          <a:p>
            <a:pPr lvl="1"/>
            <a:r>
              <a:rPr lang="en-US" dirty="0"/>
              <a:t>Associate with each process the length of its next CPU burst.  Use these lengths to schedule the process with the shortest time</a:t>
            </a:r>
          </a:p>
          <a:p>
            <a:r>
              <a:rPr lang="en-US" dirty="0"/>
              <a:t>SJF is optimal for the average waiting time – gives minimum average waiting time for a given set of processes</a:t>
            </a:r>
          </a:p>
          <a:p>
            <a:pPr lvl="1"/>
            <a:r>
              <a:rPr lang="en-US" dirty="0"/>
              <a:t>The difficulty is knowing the length of the next CPU request</a:t>
            </a:r>
          </a:p>
          <a:p>
            <a:pPr lvl="1"/>
            <a:endParaRPr lang="en-US" dirty="0"/>
          </a:p>
          <a:p>
            <a:pPr lvl="1">
              <a:buFont typeface="Monotype Sorts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SJF can be preemptive or non-preemptive</a:t>
            </a:r>
          </a:p>
          <a:p>
            <a:r>
              <a:rPr lang="en-US" dirty="0"/>
              <a:t>Choice arises when a new process arrives at ready queue</a:t>
            </a:r>
          </a:p>
          <a:p>
            <a:r>
              <a:rPr lang="en-US" dirty="0"/>
              <a:t>Non-preemptive</a:t>
            </a:r>
          </a:p>
          <a:p>
            <a:pPr lvl="1"/>
            <a:r>
              <a:rPr lang="en-US" dirty="0"/>
              <a:t>Always make a choice based on the current queue</a:t>
            </a:r>
          </a:p>
          <a:p>
            <a:pPr lvl="1"/>
            <a:r>
              <a:rPr lang="en-US" dirty="0"/>
              <a:t>Let the burst finish, regardless of what happens</a:t>
            </a:r>
          </a:p>
          <a:p>
            <a:r>
              <a:rPr lang="en-US" dirty="0"/>
              <a:t>Preemptive:</a:t>
            </a:r>
          </a:p>
          <a:p>
            <a:pPr lvl="1"/>
            <a:r>
              <a:rPr lang="en-US" dirty="0"/>
              <a:t>If a new process enters the queue, re-consider based on the remaining time for all processes</a:t>
            </a:r>
          </a:p>
          <a:p>
            <a:pPr lvl="1"/>
            <a:r>
              <a:rPr lang="en-US" dirty="0"/>
              <a:t>It might happen that a shorter process arrives and displaces the currently running one.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4302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r>
              <a:rPr lang="en-US" sz="3200" b="1" kern="0" dirty="0">
                <a:solidFill>
                  <a:srgbClr val="006699"/>
                </a:solidFill>
                <a:latin typeface="+mj-lt"/>
                <a:cs typeface="+mj-cs"/>
              </a:rPr>
              <a:t>Shortest-Job-First (SJF) Scheduling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of SJF</a:t>
            </a:r>
          </a:p>
        </p:txBody>
      </p:sp>
      <p:sp>
        <p:nvSpPr>
          <p:cNvPr id="19459" name="Rectangle 3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Monotype Sorts" charset="2"/>
              <a:buNone/>
              <a:tabLst>
                <a:tab pos="1603375" algn="ctr"/>
                <a:tab pos="3254375" algn="ctr"/>
                <a:tab pos="5143500" algn="ctr"/>
              </a:tabLst>
            </a:pPr>
            <a:r>
              <a:rPr lang="en-US"/>
              <a:t>		</a:t>
            </a:r>
            <a:r>
              <a:rPr lang="en-US" u="sng"/>
              <a:t>Process</a:t>
            </a:r>
            <a:r>
              <a:rPr lang="en-US"/>
              <a:t>		</a:t>
            </a:r>
            <a:r>
              <a:rPr lang="en-US" u="sng"/>
              <a:t>Burst Time</a:t>
            </a:r>
            <a:endParaRPr lang="en-US"/>
          </a:p>
          <a:p>
            <a:pPr>
              <a:buFont typeface="Monotype Sorts" charset="2"/>
              <a:buNone/>
              <a:tabLst>
                <a:tab pos="1603375" algn="ctr"/>
                <a:tab pos="3254375" algn="ctr"/>
                <a:tab pos="5143500" algn="ctr"/>
              </a:tabLst>
            </a:pPr>
            <a:r>
              <a:rPr lang="en-US"/>
              <a:t>		 </a:t>
            </a:r>
            <a:r>
              <a:rPr lang="en-US" i="1"/>
              <a:t>P</a:t>
            </a:r>
            <a:r>
              <a:rPr lang="en-US" i="1" baseline="-25000"/>
              <a:t>1</a:t>
            </a:r>
            <a:r>
              <a:rPr lang="en-US"/>
              <a:t>		6</a:t>
            </a:r>
          </a:p>
          <a:p>
            <a:pPr>
              <a:buFont typeface="Monotype Sorts" charset="2"/>
              <a:buNone/>
              <a:tabLst>
                <a:tab pos="1603375" algn="ctr"/>
                <a:tab pos="3254375" algn="ctr"/>
                <a:tab pos="5143500" algn="ctr"/>
              </a:tabLst>
            </a:pPr>
            <a:r>
              <a:rPr lang="en-US"/>
              <a:t>		 </a:t>
            </a:r>
            <a:r>
              <a:rPr lang="en-US" i="1"/>
              <a:t>P</a:t>
            </a:r>
            <a:r>
              <a:rPr lang="en-US" i="1" baseline="-25000"/>
              <a:t>2 	</a:t>
            </a:r>
            <a:r>
              <a:rPr lang="en-US"/>
              <a:t>	8</a:t>
            </a:r>
          </a:p>
          <a:p>
            <a:pPr>
              <a:buFont typeface="Monotype Sorts" charset="2"/>
              <a:buNone/>
              <a:tabLst>
                <a:tab pos="1603375" algn="ctr"/>
                <a:tab pos="3254375" algn="ctr"/>
                <a:tab pos="5143500" algn="ctr"/>
              </a:tabLst>
            </a:pPr>
            <a:r>
              <a:rPr lang="en-US"/>
              <a:t>		 </a:t>
            </a:r>
            <a:r>
              <a:rPr lang="en-US" i="1"/>
              <a:t>P</a:t>
            </a:r>
            <a:r>
              <a:rPr lang="en-US" i="1" baseline="-25000"/>
              <a:t>3</a:t>
            </a:r>
            <a:r>
              <a:rPr lang="en-US"/>
              <a:t>		7</a:t>
            </a:r>
          </a:p>
          <a:p>
            <a:pPr>
              <a:buFont typeface="Monotype Sorts" charset="2"/>
              <a:buNone/>
              <a:tabLst>
                <a:tab pos="1603375" algn="ctr"/>
                <a:tab pos="3254375" algn="ctr"/>
                <a:tab pos="5143500" algn="ctr"/>
              </a:tabLst>
            </a:pPr>
            <a:r>
              <a:rPr lang="en-US"/>
              <a:t>		 </a:t>
            </a:r>
            <a:r>
              <a:rPr lang="en-US" i="1"/>
              <a:t>P</a:t>
            </a:r>
            <a:r>
              <a:rPr lang="en-US" i="1" baseline="-25000"/>
              <a:t>4</a:t>
            </a:r>
            <a:r>
              <a:rPr lang="en-US"/>
              <a:t>		3</a:t>
            </a:r>
          </a:p>
          <a:p>
            <a:pPr>
              <a:tabLst>
                <a:tab pos="1603375" algn="ctr"/>
                <a:tab pos="3254375" algn="ctr"/>
                <a:tab pos="5143500" algn="ctr"/>
              </a:tabLst>
            </a:pPr>
            <a:r>
              <a:rPr lang="en-US"/>
              <a:t>SJF scheduling chart</a:t>
            </a:r>
          </a:p>
          <a:p>
            <a:pPr>
              <a:tabLst>
                <a:tab pos="1603375" algn="ctr"/>
                <a:tab pos="3254375" algn="ctr"/>
                <a:tab pos="5143500" algn="ctr"/>
              </a:tabLst>
            </a:pPr>
            <a:endParaRPr lang="en-US"/>
          </a:p>
          <a:p>
            <a:pPr>
              <a:tabLst>
                <a:tab pos="1603375" algn="ctr"/>
                <a:tab pos="3254375" algn="ctr"/>
                <a:tab pos="5143500" algn="ctr"/>
              </a:tabLst>
            </a:pPr>
            <a:endParaRPr lang="en-US"/>
          </a:p>
          <a:p>
            <a:pPr>
              <a:tabLst>
                <a:tab pos="1603375" algn="ctr"/>
                <a:tab pos="3254375" algn="ctr"/>
                <a:tab pos="5143500" algn="ctr"/>
              </a:tabLst>
            </a:pPr>
            <a:endParaRPr lang="en-US"/>
          </a:p>
          <a:p>
            <a:pPr>
              <a:tabLst>
                <a:tab pos="1603375" algn="ctr"/>
                <a:tab pos="3254375" algn="ctr"/>
                <a:tab pos="5143500" algn="ctr"/>
              </a:tabLst>
            </a:pPr>
            <a:endParaRPr lang="en-US"/>
          </a:p>
          <a:p>
            <a:pPr>
              <a:tabLst>
                <a:tab pos="1603375" algn="ctr"/>
                <a:tab pos="3254375" algn="ctr"/>
                <a:tab pos="5143500" algn="ctr"/>
              </a:tabLst>
            </a:pPr>
            <a:r>
              <a:rPr lang="en-US"/>
              <a:t>Average waiting time = (3 + 16 + 9 + 0) / 4 = 7</a:t>
            </a:r>
            <a:endParaRPr lang="en-US" i="1" baseline="-25000"/>
          </a:p>
        </p:txBody>
      </p:sp>
      <p:grpSp>
        <p:nvGrpSpPr>
          <p:cNvPr id="19460" name="Group 74"/>
          <p:cNvGrpSpPr>
            <a:grpSpLocks/>
          </p:cNvGrpSpPr>
          <p:nvPr/>
        </p:nvGrpSpPr>
        <p:grpSpPr bwMode="auto">
          <a:xfrm>
            <a:off x="1371600" y="3733800"/>
            <a:ext cx="5927725" cy="1162050"/>
            <a:chOff x="864" y="2352"/>
            <a:chExt cx="3734" cy="732"/>
          </a:xfrm>
        </p:grpSpPr>
        <p:sp>
          <p:nvSpPr>
            <p:cNvPr id="19461" name="Rectangle 37"/>
            <p:cNvSpPr>
              <a:spLocks noChangeArrowheads="1"/>
            </p:cNvSpPr>
            <p:nvPr/>
          </p:nvSpPr>
          <p:spPr bwMode="auto">
            <a:xfrm flipH="1">
              <a:off x="960" y="2373"/>
              <a:ext cx="350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2" name="Text Box 38"/>
            <p:cNvSpPr txBox="1">
              <a:spLocks noChangeArrowheads="1"/>
            </p:cNvSpPr>
            <p:nvPr/>
          </p:nvSpPr>
          <p:spPr bwMode="auto">
            <a:xfrm flipH="1">
              <a:off x="1008" y="2412"/>
              <a:ext cx="2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4</a:t>
              </a:r>
              <a:endParaRPr lang="en-US">
                <a:latin typeface="Helvetica" charset="0"/>
              </a:endParaRPr>
            </a:p>
          </p:txBody>
        </p:sp>
        <p:sp>
          <p:nvSpPr>
            <p:cNvPr id="19463" name="Text Box 39"/>
            <p:cNvSpPr txBox="1">
              <a:spLocks noChangeArrowheads="1"/>
            </p:cNvSpPr>
            <p:nvPr/>
          </p:nvSpPr>
          <p:spPr bwMode="auto">
            <a:xfrm flipH="1">
              <a:off x="2976" y="2400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3</a:t>
              </a:r>
              <a:endParaRPr lang="en-US">
                <a:latin typeface="Helvetica" charset="0"/>
              </a:endParaRPr>
            </a:p>
          </p:txBody>
        </p:sp>
        <p:sp>
          <p:nvSpPr>
            <p:cNvPr id="19464" name="Text Box 40"/>
            <p:cNvSpPr txBox="1">
              <a:spLocks noChangeArrowheads="1"/>
            </p:cNvSpPr>
            <p:nvPr/>
          </p:nvSpPr>
          <p:spPr bwMode="auto">
            <a:xfrm flipH="1">
              <a:off x="1968" y="2448"/>
              <a:ext cx="2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1</a:t>
              </a:r>
              <a:endParaRPr lang="en-US">
                <a:latin typeface="Helvetica" charset="0"/>
              </a:endParaRPr>
            </a:p>
          </p:txBody>
        </p:sp>
        <p:sp>
          <p:nvSpPr>
            <p:cNvPr id="19465" name="Line 41"/>
            <p:cNvSpPr>
              <a:spLocks noChangeShapeType="1"/>
            </p:cNvSpPr>
            <p:nvPr/>
          </p:nvSpPr>
          <p:spPr bwMode="auto">
            <a:xfrm flipH="1">
              <a:off x="4452" y="27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" name="Line 42"/>
            <p:cNvSpPr>
              <a:spLocks noChangeShapeType="1"/>
            </p:cNvSpPr>
            <p:nvPr/>
          </p:nvSpPr>
          <p:spPr bwMode="auto">
            <a:xfrm flipH="1">
              <a:off x="960" y="275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" name="Line 43"/>
            <p:cNvSpPr>
              <a:spLocks noChangeShapeType="1"/>
            </p:cNvSpPr>
            <p:nvPr/>
          </p:nvSpPr>
          <p:spPr bwMode="auto">
            <a:xfrm flipH="1">
              <a:off x="2688" y="2373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Text Box 48"/>
            <p:cNvSpPr txBox="1">
              <a:spLocks noChangeArrowheads="1"/>
            </p:cNvSpPr>
            <p:nvPr/>
          </p:nvSpPr>
          <p:spPr bwMode="auto">
            <a:xfrm flipH="1">
              <a:off x="1536" y="2832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3</a:t>
              </a:r>
            </a:p>
          </p:txBody>
        </p:sp>
        <p:sp>
          <p:nvSpPr>
            <p:cNvPr id="19469" name="Text Box 49"/>
            <p:cNvSpPr txBox="1">
              <a:spLocks noChangeArrowheads="1"/>
            </p:cNvSpPr>
            <p:nvPr/>
          </p:nvSpPr>
          <p:spPr bwMode="auto">
            <a:xfrm flipH="1">
              <a:off x="3312" y="2844"/>
              <a:ext cx="2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16</a:t>
              </a:r>
            </a:p>
          </p:txBody>
        </p:sp>
        <p:sp>
          <p:nvSpPr>
            <p:cNvPr id="19470" name="Text Box 50"/>
            <p:cNvSpPr txBox="1">
              <a:spLocks noChangeArrowheads="1"/>
            </p:cNvSpPr>
            <p:nvPr/>
          </p:nvSpPr>
          <p:spPr bwMode="auto">
            <a:xfrm flipH="1">
              <a:off x="864" y="2853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0</a:t>
              </a:r>
            </a:p>
          </p:txBody>
        </p:sp>
        <p:sp>
          <p:nvSpPr>
            <p:cNvPr id="19471" name="Line 52"/>
            <p:cNvSpPr>
              <a:spLocks noChangeShapeType="1"/>
            </p:cNvSpPr>
            <p:nvPr/>
          </p:nvSpPr>
          <p:spPr bwMode="auto">
            <a:xfrm flipH="1">
              <a:off x="3456" y="2373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Line 54"/>
            <p:cNvSpPr>
              <a:spLocks noChangeShapeType="1"/>
            </p:cNvSpPr>
            <p:nvPr/>
          </p:nvSpPr>
          <p:spPr bwMode="auto">
            <a:xfrm flipH="1">
              <a:off x="1632" y="268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3" name="Line 58"/>
            <p:cNvSpPr>
              <a:spLocks noChangeShapeType="1"/>
            </p:cNvSpPr>
            <p:nvPr/>
          </p:nvSpPr>
          <p:spPr bwMode="auto">
            <a:xfrm flipH="1">
              <a:off x="2688" y="275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" name="Line 63"/>
            <p:cNvSpPr>
              <a:spLocks noChangeShapeType="1"/>
            </p:cNvSpPr>
            <p:nvPr/>
          </p:nvSpPr>
          <p:spPr bwMode="auto">
            <a:xfrm flipH="1">
              <a:off x="3456" y="275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Text Box 64"/>
            <p:cNvSpPr txBox="1">
              <a:spLocks noChangeArrowheads="1"/>
            </p:cNvSpPr>
            <p:nvPr/>
          </p:nvSpPr>
          <p:spPr bwMode="auto">
            <a:xfrm flipH="1">
              <a:off x="2592" y="2832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9</a:t>
              </a:r>
            </a:p>
          </p:txBody>
        </p:sp>
        <p:sp>
          <p:nvSpPr>
            <p:cNvPr id="19476" name="Line 69"/>
            <p:cNvSpPr>
              <a:spLocks noChangeShapeType="1"/>
            </p:cNvSpPr>
            <p:nvPr/>
          </p:nvSpPr>
          <p:spPr bwMode="auto">
            <a:xfrm flipH="1">
              <a:off x="1632" y="23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Text Box 70"/>
            <p:cNvSpPr txBox="1">
              <a:spLocks noChangeArrowheads="1"/>
            </p:cNvSpPr>
            <p:nvPr/>
          </p:nvSpPr>
          <p:spPr bwMode="auto">
            <a:xfrm flipH="1">
              <a:off x="3744" y="2400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2</a:t>
              </a:r>
              <a:endParaRPr lang="en-US">
                <a:latin typeface="Helvetica" charset="0"/>
              </a:endParaRPr>
            </a:p>
          </p:txBody>
        </p:sp>
        <p:sp>
          <p:nvSpPr>
            <p:cNvPr id="19478" name="Text Box 73"/>
            <p:cNvSpPr txBox="1">
              <a:spLocks noChangeArrowheads="1"/>
            </p:cNvSpPr>
            <p:nvPr/>
          </p:nvSpPr>
          <p:spPr bwMode="auto">
            <a:xfrm flipH="1">
              <a:off x="4320" y="2844"/>
              <a:ext cx="2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24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of Pre-emptive SJF</a:t>
            </a:r>
          </a:p>
        </p:txBody>
      </p:sp>
      <p:sp>
        <p:nvSpPr>
          <p:cNvPr id="20483" name="Rectangle 3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Monotype Sorts" charset="2"/>
              <a:buNone/>
              <a:tabLst>
                <a:tab pos="1603375" algn="ctr"/>
                <a:tab pos="3254375" algn="ctr"/>
                <a:tab pos="5143500" algn="ctr"/>
              </a:tabLst>
            </a:pPr>
            <a:r>
              <a:rPr lang="en-US"/>
              <a:t>		</a:t>
            </a:r>
            <a:r>
              <a:rPr lang="en-US" u="sng"/>
              <a:t>Process	Arrival Time</a:t>
            </a:r>
            <a:r>
              <a:rPr lang="en-US"/>
              <a:t>	</a:t>
            </a:r>
            <a:r>
              <a:rPr lang="en-US" u="sng"/>
              <a:t>Burst Time</a:t>
            </a:r>
            <a:endParaRPr lang="en-US"/>
          </a:p>
          <a:p>
            <a:pPr>
              <a:buFont typeface="Monotype Sorts" charset="2"/>
              <a:buNone/>
              <a:tabLst>
                <a:tab pos="1603375" algn="ctr"/>
                <a:tab pos="3254375" algn="ctr"/>
                <a:tab pos="5143500" algn="ctr"/>
              </a:tabLst>
            </a:pPr>
            <a:r>
              <a:rPr lang="en-US"/>
              <a:t>		 </a:t>
            </a:r>
            <a:r>
              <a:rPr lang="en-US" i="1"/>
              <a:t>P</a:t>
            </a:r>
            <a:r>
              <a:rPr lang="en-US" i="1" baseline="-25000"/>
              <a:t>1</a:t>
            </a:r>
            <a:r>
              <a:rPr lang="en-US"/>
              <a:t>	0.0	8</a:t>
            </a:r>
          </a:p>
          <a:p>
            <a:pPr>
              <a:buFont typeface="Monotype Sorts" charset="2"/>
              <a:buNone/>
              <a:tabLst>
                <a:tab pos="1603375" algn="ctr"/>
                <a:tab pos="3254375" algn="ctr"/>
                <a:tab pos="5143500" algn="ctr"/>
              </a:tabLst>
            </a:pPr>
            <a:r>
              <a:rPr lang="en-US"/>
              <a:t>		 </a:t>
            </a:r>
            <a:r>
              <a:rPr lang="en-US" i="1"/>
              <a:t>P</a:t>
            </a:r>
            <a:r>
              <a:rPr lang="en-US" i="1" baseline="-25000"/>
              <a:t>2 	</a:t>
            </a:r>
            <a:r>
              <a:rPr lang="en-US"/>
              <a:t>1.0	4</a:t>
            </a:r>
          </a:p>
          <a:p>
            <a:pPr>
              <a:buFont typeface="Monotype Sorts" charset="2"/>
              <a:buNone/>
              <a:tabLst>
                <a:tab pos="1603375" algn="ctr"/>
                <a:tab pos="3254375" algn="ctr"/>
                <a:tab pos="5143500" algn="ctr"/>
              </a:tabLst>
            </a:pPr>
            <a:r>
              <a:rPr lang="en-US"/>
              <a:t>		 </a:t>
            </a:r>
            <a:r>
              <a:rPr lang="en-US" i="1"/>
              <a:t>P</a:t>
            </a:r>
            <a:r>
              <a:rPr lang="en-US" i="1" baseline="-25000"/>
              <a:t>3</a:t>
            </a:r>
            <a:r>
              <a:rPr lang="en-US"/>
              <a:t>	2.0	9</a:t>
            </a:r>
          </a:p>
          <a:p>
            <a:pPr>
              <a:buFont typeface="Monotype Sorts" charset="2"/>
              <a:buNone/>
              <a:tabLst>
                <a:tab pos="1603375" algn="ctr"/>
                <a:tab pos="3254375" algn="ctr"/>
                <a:tab pos="5143500" algn="ctr"/>
              </a:tabLst>
            </a:pPr>
            <a:r>
              <a:rPr lang="en-US"/>
              <a:t>		 </a:t>
            </a:r>
            <a:r>
              <a:rPr lang="en-US" i="1"/>
              <a:t>P</a:t>
            </a:r>
            <a:r>
              <a:rPr lang="en-US" i="1" baseline="-25000"/>
              <a:t>4</a:t>
            </a:r>
            <a:r>
              <a:rPr lang="en-US"/>
              <a:t>	3.0	5</a:t>
            </a:r>
          </a:p>
          <a:p>
            <a:pPr>
              <a:tabLst>
                <a:tab pos="1603375" algn="ctr"/>
                <a:tab pos="3254375" algn="ctr"/>
                <a:tab pos="5143500" algn="ctr"/>
              </a:tabLst>
            </a:pPr>
            <a:r>
              <a:rPr lang="en-US"/>
              <a:t>SJF scheduling chart</a:t>
            </a:r>
          </a:p>
          <a:p>
            <a:pPr>
              <a:tabLst>
                <a:tab pos="1603375" algn="ctr"/>
                <a:tab pos="3254375" algn="ctr"/>
                <a:tab pos="5143500" algn="ctr"/>
              </a:tabLst>
            </a:pPr>
            <a:endParaRPr lang="en-US"/>
          </a:p>
          <a:p>
            <a:pPr>
              <a:tabLst>
                <a:tab pos="1603375" algn="ctr"/>
                <a:tab pos="3254375" algn="ctr"/>
                <a:tab pos="5143500" algn="ctr"/>
              </a:tabLst>
            </a:pPr>
            <a:endParaRPr lang="en-US"/>
          </a:p>
          <a:p>
            <a:pPr>
              <a:tabLst>
                <a:tab pos="1603375" algn="ctr"/>
                <a:tab pos="3254375" algn="ctr"/>
                <a:tab pos="5143500" algn="ctr"/>
              </a:tabLst>
            </a:pPr>
            <a:endParaRPr lang="en-US"/>
          </a:p>
          <a:p>
            <a:pPr>
              <a:tabLst>
                <a:tab pos="1603375" algn="ctr"/>
                <a:tab pos="3254375" algn="ctr"/>
                <a:tab pos="5143500" algn="ctr"/>
              </a:tabLst>
            </a:pPr>
            <a:endParaRPr lang="en-US"/>
          </a:p>
          <a:p>
            <a:pPr>
              <a:tabLst>
                <a:tab pos="1603375" algn="ctr"/>
                <a:tab pos="3254375" algn="ctr"/>
                <a:tab pos="5143500" algn="ctr"/>
              </a:tabLst>
            </a:pPr>
            <a:r>
              <a:rPr lang="en-US"/>
              <a:t>Average waiting time = (10-1) + (1-1) + (17-2) + (5-3) / 4 = 6.5ms</a:t>
            </a:r>
            <a:endParaRPr lang="en-US" i="1" baseline="-25000"/>
          </a:p>
        </p:txBody>
      </p:sp>
      <p:grpSp>
        <p:nvGrpSpPr>
          <p:cNvPr id="20484" name="Group 74"/>
          <p:cNvGrpSpPr>
            <a:grpSpLocks/>
          </p:cNvGrpSpPr>
          <p:nvPr/>
        </p:nvGrpSpPr>
        <p:grpSpPr bwMode="auto">
          <a:xfrm>
            <a:off x="1371600" y="3767138"/>
            <a:ext cx="5927725" cy="1128712"/>
            <a:chOff x="864" y="2373"/>
            <a:chExt cx="3734" cy="711"/>
          </a:xfrm>
        </p:grpSpPr>
        <p:sp>
          <p:nvSpPr>
            <p:cNvPr id="20488" name="Rectangle 37"/>
            <p:cNvSpPr>
              <a:spLocks noChangeArrowheads="1"/>
            </p:cNvSpPr>
            <p:nvPr/>
          </p:nvSpPr>
          <p:spPr bwMode="auto">
            <a:xfrm flipH="1">
              <a:off x="960" y="2373"/>
              <a:ext cx="350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Text Box 38"/>
            <p:cNvSpPr txBox="1">
              <a:spLocks noChangeArrowheads="1"/>
            </p:cNvSpPr>
            <p:nvPr/>
          </p:nvSpPr>
          <p:spPr bwMode="auto">
            <a:xfrm flipH="1">
              <a:off x="1008" y="2412"/>
              <a:ext cx="2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1</a:t>
              </a:r>
              <a:endParaRPr lang="en-US">
                <a:latin typeface="Helvetica" charset="0"/>
              </a:endParaRPr>
            </a:p>
          </p:txBody>
        </p:sp>
        <p:sp>
          <p:nvSpPr>
            <p:cNvPr id="20490" name="Text Box 39"/>
            <p:cNvSpPr txBox="1">
              <a:spLocks noChangeArrowheads="1"/>
            </p:cNvSpPr>
            <p:nvPr/>
          </p:nvSpPr>
          <p:spPr bwMode="auto">
            <a:xfrm flipH="1">
              <a:off x="2976" y="2400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1</a:t>
              </a:r>
              <a:endParaRPr lang="en-US">
                <a:latin typeface="Helvetica" charset="0"/>
              </a:endParaRPr>
            </a:p>
          </p:txBody>
        </p:sp>
        <p:sp>
          <p:nvSpPr>
            <p:cNvPr id="20491" name="Text Box 40"/>
            <p:cNvSpPr txBox="1">
              <a:spLocks noChangeArrowheads="1"/>
            </p:cNvSpPr>
            <p:nvPr/>
          </p:nvSpPr>
          <p:spPr bwMode="auto">
            <a:xfrm flipH="1">
              <a:off x="1296" y="2448"/>
              <a:ext cx="2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2</a:t>
              </a:r>
              <a:endParaRPr lang="en-US">
                <a:latin typeface="Helvetica" charset="0"/>
              </a:endParaRPr>
            </a:p>
          </p:txBody>
        </p:sp>
        <p:sp>
          <p:nvSpPr>
            <p:cNvPr id="20492" name="Line 41"/>
            <p:cNvSpPr>
              <a:spLocks noChangeShapeType="1"/>
            </p:cNvSpPr>
            <p:nvPr/>
          </p:nvSpPr>
          <p:spPr bwMode="auto">
            <a:xfrm flipH="1">
              <a:off x="4452" y="27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Line 42"/>
            <p:cNvSpPr>
              <a:spLocks noChangeShapeType="1"/>
            </p:cNvSpPr>
            <p:nvPr/>
          </p:nvSpPr>
          <p:spPr bwMode="auto">
            <a:xfrm flipH="1">
              <a:off x="960" y="275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Line 43"/>
            <p:cNvSpPr>
              <a:spLocks noChangeShapeType="1"/>
            </p:cNvSpPr>
            <p:nvPr/>
          </p:nvSpPr>
          <p:spPr bwMode="auto">
            <a:xfrm flipH="1">
              <a:off x="2688" y="2373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5" name="Text Box 48"/>
            <p:cNvSpPr txBox="1">
              <a:spLocks noChangeArrowheads="1"/>
            </p:cNvSpPr>
            <p:nvPr/>
          </p:nvSpPr>
          <p:spPr bwMode="auto">
            <a:xfrm flipH="1">
              <a:off x="1152" y="2832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1</a:t>
              </a:r>
            </a:p>
          </p:txBody>
        </p:sp>
        <p:sp>
          <p:nvSpPr>
            <p:cNvPr id="20496" name="Text Box 49"/>
            <p:cNvSpPr txBox="1">
              <a:spLocks noChangeArrowheads="1"/>
            </p:cNvSpPr>
            <p:nvPr/>
          </p:nvSpPr>
          <p:spPr bwMode="auto">
            <a:xfrm flipH="1">
              <a:off x="3312" y="2844"/>
              <a:ext cx="2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17</a:t>
              </a:r>
            </a:p>
          </p:txBody>
        </p:sp>
        <p:sp>
          <p:nvSpPr>
            <p:cNvPr id="20497" name="Text Box 50"/>
            <p:cNvSpPr txBox="1">
              <a:spLocks noChangeArrowheads="1"/>
            </p:cNvSpPr>
            <p:nvPr/>
          </p:nvSpPr>
          <p:spPr bwMode="auto">
            <a:xfrm flipH="1">
              <a:off x="864" y="2853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0</a:t>
              </a:r>
            </a:p>
          </p:txBody>
        </p:sp>
        <p:sp>
          <p:nvSpPr>
            <p:cNvPr id="20498" name="Line 52"/>
            <p:cNvSpPr>
              <a:spLocks noChangeShapeType="1"/>
            </p:cNvSpPr>
            <p:nvPr/>
          </p:nvSpPr>
          <p:spPr bwMode="auto">
            <a:xfrm flipH="1">
              <a:off x="3456" y="2373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Line 58"/>
            <p:cNvSpPr>
              <a:spLocks noChangeShapeType="1"/>
            </p:cNvSpPr>
            <p:nvPr/>
          </p:nvSpPr>
          <p:spPr bwMode="auto">
            <a:xfrm flipH="1">
              <a:off x="2688" y="275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Line 63"/>
            <p:cNvSpPr>
              <a:spLocks noChangeShapeType="1"/>
            </p:cNvSpPr>
            <p:nvPr/>
          </p:nvSpPr>
          <p:spPr bwMode="auto">
            <a:xfrm flipH="1">
              <a:off x="3456" y="275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Text Box 64"/>
            <p:cNvSpPr txBox="1">
              <a:spLocks noChangeArrowheads="1"/>
            </p:cNvSpPr>
            <p:nvPr/>
          </p:nvSpPr>
          <p:spPr bwMode="auto">
            <a:xfrm flipH="1">
              <a:off x="2552" y="2832"/>
              <a:ext cx="2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10</a:t>
              </a:r>
            </a:p>
          </p:txBody>
        </p:sp>
        <p:sp>
          <p:nvSpPr>
            <p:cNvPr id="20502" name="Line 69"/>
            <p:cNvSpPr>
              <a:spLocks noChangeShapeType="1"/>
            </p:cNvSpPr>
            <p:nvPr/>
          </p:nvSpPr>
          <p:spPr bwMode="auto">
            <a:xfrm flipH="1">
              <a:off x="1248" y="240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Text Box 70"/>
            <p:cNvSpPr txBox="1">
              <a:spLocks noChangeArrowheads="1"/>
            </p:cNvSpPr>
            <p:nvPr/>
          </p:nvSpPr>
          <p:spPr bwMode="auto">
            <a:xfrm flipH="1">
              <a:off x="3744" y="2400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3</a:t>
              </a:r>
              <a:endParaRPr lang="en-US">
                <a:latin typeface="Helvetica" charset="0"/>
              </a:endParaRPr>
            </a:p>
          </p:txBody>
        </p:sp>
        <p:sp>
          <p:nvSpPr>
            <p:cNvPr id="20504" name="Text Box 73"/>
            <p:cNvSpPr txBox="1">
              <a:spLocks noChangeArrowheads="1"/>
            </p:cNvSpPr>
            <p:nvPr/>
          </p:nvSpPr>
          <p:spPr bwMode="auto">
            <a:xfrm flipH="1">
              <a:off x="4320" y="2844"/>
              <a:ext cx="2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26</a:t>
              </a:r>
            </a:p>
          </p:txBody>
        </p:sp>
      </p:grpSp>
      <p:sp>
        <p:nvSpPr>
          <p:cNvPr id="20485" name="Line 69"/>
          <p:cNvSpPr>
            <a:spLocks noChangeShapeType="1"/>
          </p:cNvSpPr>
          <p:nvPr/>
        </p:nvSpPr>
        <p:spPr bwMode="auto">
          <a:xfrm flipH="1">
            <a:off x="2667000" y="3810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Text Box 48"/>
          <p:cNvSpPr txBox="1">
            <a:spLocks noChangeArrowheads="1"/>
          </p:cNvSpPr>
          <p:nvPr/>
        </p:nvSpPr>
        <p:spPr bwMode="auto">
          <a:xfrm flipH="1">
            <a:off x="2514600" y="45720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5</a:t>
            </a:r>
          </a:p>
        </p:txBody>
      </p:sp>
      <p:sp>
        <p:nvSpPr>
          <p:cNvPr id="20487" name="Text Box 40"/>
          <p:cNvSpPr txBox="1">
            <a:spLocks noChangeArrowheads="1"/>
          </p:cNvSpPr>
          <p:nvPr/>
        </p:nvSpPr>
        <p:spPr bwMode="auto">
          <a:xfrm flipH="1">
            <a:off x="3124200" y="3886200"/>
            <a:ext cx="423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P</a:t>
            </a:r>
            <a:r>
              <a:rPr lang="en-US" baseline="-25000">
                <a:latin typeface="Helvetica" charset="0"/>
              </a:rPr>
              <a:t>4</a:t>
            </a:r>
            <a:endParaRPr lang="en-US">
              <a:latin typeface="Helvetica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325" y="-76200"/>
            <a:ext cx="7772400" cy="844550"/>
          </a:xfrm>
        </p:spPr>
        <p:txBody>
          <a:bodyPr/>
          <a:lstStyle/>
          <a:p>
            <a:pPr eaLnBrk="1" hangingPunct="1"/>
            <a:r>
              <a:rPr lang="en-US"/>
              <a:t>Determining Length of Next CPU Burst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only </a:t>
            </a:r>
            <a:r>
              <a:rPr lang="en-US" b="1" dirty="0"/>
              <a:t>estimate</a:t>
            </a:r>
            <a:r>
              <a:rPr lang="en-US" dirty="0"/>
              <a:t> the length</a:t>
            </a:r>
          </a:p>
          <a:p>
            <a:r>
              <a:rPr lang="en-US" dirty="0"/>
              <a:t>Can be done by using the length of previous CPU bursts, using exponential averaging</a:t>
            </a:r>
          </a:p>
          <a:p>
            <a:pPr lvl="1">
              <a:buFont typeface="Monotype Sorts" charset="2"/>
              <a:buNone/>
            </a:pPr>
            <a:endParaRPr lang="en-US" dirty="0"/>
          </a:p>
          <a:p>
            <a:pPr lvl="1">
              <a:buFont typeface="Monotype Sorts" charset="2"/>
              <a:buNone/>
            </a:pP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76400" y="2438400"/>
          <a:ext cx="5638800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4" imgW="6400800" imgH="1778000" progId="Equation.3">
                  <p:embed/>
                </p:oleObj>
              </mc:Choice>
              <mc:Fallback>
                <p:oleObj name="Equation" r:id="rId4" imgW="6400800" imgH="177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438400"/>
                        <a:ext cx="5638800" cy="159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163888" y="3763963"/>
          <a:ext cx="2398712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6" imgW="1282680" imgH="228600" progId="Equation.3">
                  <p:embed/>
                </p:oleObj>
              </mc:Choice>
              <mc:Fallback>
                <p:oleObj name="Equation" r:id="rId6" imgW="128268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888" y="3763963"/>
                        <a:ext cx="2398712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Examples of Exponential Averaging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ym typeface="Symbol" charset="2"/>
              </a:rPr>
              <a:t> =0</a:t>
            </a:r>
          </a:p>
          <a:p>
            <a:pPr lvl="1">
              <a:lnSpc>
                <a:spcPct val="90000"/>
              </a:lnSpc>
            </a:pPr>
            <a:r>
              <a:rPr lang="en-US">
                <a:sym typeface="Symbol" charset="2"/>
              </a:rPr>
              <a:t></a:t>
            </a:r>
            <a:r>
              <a:rPr lang="en-US" baseline="-25000">
                <a:sym typeface="Symbol" charset="2"/>
              </a:rPr>
              <a:t>n+1</a:t>
            </a:r>
            <a:r>
              <a:rPr lang="en-US">
                <a:sym typeface="Symbol" charset="2"/>
              </a:rPr>
              <a:t> = </a:t>
            </a:r>
            <a:r>
              <a:rPr lang="en-US" baseline="-25000">
                <a:sym typeface="Symbol" charset="2"/>
              </a:rPr>
              <a:t>n</a:t>
            </a:r>
          </a:p>
          <a:p>
            <a:pPr lvl="1">
              <a:lnSpc>
                <a:spcPct val="90000"/>
              </a:lnSpc>
            </a:pPr>
            <a:r>
              <a:rPr lang="en-US">
                <a:sym typeface="Symbol" charset="2"/>
              </a:rPr>
              <a:t>Recent history does not count</a:t>
            </a:r>
          </a:p>
          <a:p>
            <a:pPr>
              <a:lnSpc>
                <a:spcPct val="90000"/>
              </a:lnSpc>
            </a:pPr>
            <a:r>
              <a:rPr lang="en-US">
                <a:sym typeface="Symbol" charset="2"/>
              </a:rPr>
              <a:t> =1</a:t>
            </a:r>
          </a:p>
          <a:p>
            <a:pPr lvl="1">
              <a:lnSpc>
                <a:spcPct val="90000"/>
              </a:lnSpc>
            </a:pPr>
            <a:r>
              <a:rPr lang="en-US">
                <a:sym typeface="Symbol" charset="2"/>
              </a:rPr>
              <a:t> </a:t>
            </a:r>
            <a:r>
              <a:rPr lang="en-US" baseline="-25000">
                <a:sym typeface="Symbol" charset="2"/>
              </a:rPr>
              <a:t>n+1</a:t>
            </a:r>
            <a:r>
              <a:rPr lang="en-US">
                <a:sym typeface="Symbol" charset="2"/>
              </a:rPr>
              <a:t> =  </a:t>
            </a:r>
            <a:r>
              <a:rPr lang="en-US" i="1">
                <a:sym typeface="Symbol" charset="2"/>
              </a:rPr>
              <a:t>t</a:t>
            </a:r>
            <a:r>
              <a:rPr lang="en-US" baseline="-25000">
                <a:sym typeface="Symbol" charset="2"/>
              </a:rPr>
              <a:t>n</a:t>
            </a:r>
          </a:p>
          <a:p>
            <a:pPr lvl="1">
              <a:lnSpc>
                <a:spcPct val="90000"/>
              </a:lnSpc>
            </a:pPr>
            <a:r>
              <a:rPr lang="en-US">
                <a:sym typeface="Symbol" charset="2"/>
              </a:rPr>
              <a:t>Only the actual last CPU burst counts</a:t>
            </a:r>
          </a:p>
          <a:p>
            <a:pPr>
              <a:lnSpc>
                <a:spcPct val="90000"/>
              </a:lnSpc>
            </a:pPr>
            <a:r>
              <a:rPr lang="en-US">
                <a:sym typeface="Symbol" charset="2"/>
              </a:rPr>
              <a:t>If we expand the formula, we get:</a:t>
            </a:r>
          </a:p>
          <a:p>
            <a:pPr lvl="2">
              <a:lnSpc>
                <a:spcPct val="90000"/>
              </a:lnSpc>
              <a:buFont typeface="Webdings" charset="2"/>
              <a:buNone/>
            </a:pPr>
            <a:r>
              <a:rPr lang="en-US">
                <a:sym typeface="Symbol" charset="2"/>
              </a:rPr>
              <a:t></a:t>
            </a:r>
            <a:r>
              <a:rPr lang="en-US" i="1" baseline="-25000">
                <a:sym typeface="Symbol" charset="2"/>
              </a:rPr>
              <a:t>n</a:t>
            </a:r>
            <a:r>
              <a:rPr lang="en-US" baseline="-25000">
                <a:sym typeface="Symbol" charset="2"/>
              </a:rPr>
              <a:t>+1</a:t>
            </a:r>
            <a:r>
              <a:rPr lang="en-US">
                <a:sym typeface="Symbol" charset="2"/>
              </a:rPr>
              <a:t> =  t</a:t>
            </a:r>
            <a:r>
              <a:rPr lang="en-US" i="1" baseline="-25000">
                <a:sym typeface="Symbol" charset="2"/>
              </a:rPr>
              <a:t>n</a:t>
            </a:r>
            <a:r>
              <a:rPr lang="en-US">
                <a:sym typeface="Symbol" charset="2"/>
              </a:rPr>
              <a:t>+(1</a:t>
            </a:r>
            <a:r>
              <a:rPr lang="en-US" i="1">
                <a:sym typeface="Symbol" charset="2"/>
              </a:rPr>
              <a:t> - </a:t>
            </a:r>
            <a:r>
              <a:rPr lang="en-US">
                <a:sym typeface="Symbol" charset="2"/>
              </a:rPr>
              <a:t></a:t>
            </a:r>
            <a:r>
              <a:rPr lang="en-US" i="1">
                <a:sym typeface="Symbol" charset="2"/>
              </a:rPr>
              <a:t>)</a:t>
            </a:r>
            <a:r>
              <a:rPr lang="en-US">
                <a:sym typeface="Symbol" charset="2"/>
              </a:rPr>
              <a:t> </a:t>
            </a:r>
            <a:r>
              <a:rPr lang="en-US" i="1">
                <a:sym typeface="Symbol" charset="2"/>
              </a:rPr>
              <a:t>t</a:t>
            </a:r>
            <a:r>
              <a:rPr lang="en-US" i="1" baseline="-25000">
                <a:sym typeface="Symbol" charset="2"/>
              </a:rPr>
              <a:t>n</a:t>
            </a:r>
            <a:r>
              <a:rPr lang="en-US" i="1">
                <a:sym typeface="Symbol" charset="2"/>
              </a:rPr>
              <a:t> </a:t>
            </a:r>
            <a:r>
              <a:rPr lang="en-US">
                <a:sym typeface="Symbol" charset="2"/>
              </a:rPr>
              <a:t>-1</a:t>
            </a:r>
            <a:r>
              <a:rPr lang="en-US" i="1">
                <a:sym typeface="Symbol" charset="2"/>
              </a:rPr>
              <a:t> </a:t>
            </a:r>
            <a:r>
              <a:rPr lang="en-US">
                <a:sym typeface="Symbol" charset="2"/>
              </a:rPr>
              <a:t>+ …</a:t>
            </a:r>
          </a:p>
          <a:p>
            <a:pPr lvl="2">
              <a:lnSpc>
                <a:spcPct val="90000"/>
              </a:lnSpc>
              <a:buFont typeface="Webdings" charset="2"/>
              <a:buNone/>
            </a:pPr>
            <a:r>
              <a:rPr lang="en-US">
                <a:sym typeface="Symbol" charset="2"/>
              </a:rPr>
              <a:t>            </a:t>
            </a:r>
            <a:r>
              <a:rPr lang="en-US" i="1">
                <a:sym typeface="Symbol" charset="2"/>
              </a:rPr>
              <a:t>+(</a:t>
            </a:r>
            <a:r>
              <a:rPr lang="en-US">
                <a:sym typeface="Symbol" charset="2"/>
              </a:rPr>
              <a:t>1 -  </a:t>
            </a:r>
            <a:r>
              <a:rPr lang="en-US" i="1">
                <a:sym typeface="Symbol" charset="2"/>
              </a:rPr>
              <a:t>)</a:t>
            </a:r>
            <a:r>
              <a:rPr lang="en-US" i="1" baseline="30000">
                <a:sym typeface="Symbol" charset="2"/>
              </a:rPr>
              <a:t>j</a:t>
            </a:r>
            <a:r>
              <a:rPr lang="en-US" baseline="30000">
                <a:sym typeface="Symbol" charset="2"/>
              </a:rPr>
              <a:t> </a:t>
            </a:r>
            <a:r>
              <a:rPr lang="en-US">
                <a:sym typeface="Symbol" charset="2"/>
              </a:rPr>
              <a:t> </a:t>
            </a:r>
            <a:r>
              <a:rPr lang="en-US" i="1">
                <a:sym typeface="Symbol" charset="2"/>
              </a:rPr>
              <a:t>t</a:t>
            </a:r>
            <a:r>
              <a:rPr lang="en-US" i="1" baseline="-25000">
                <a:sym typeface="Symbol" charset="2"/>
              </a:rPr>
              <a:t>n</a:t>
            </a:r>
            <a:r>
              <a:rPr lang="en-US">
                <a:sym typeface="Symbol" charset="2"/>
              </a:rPr>
              <a:t> </a:t>
            </a:r>
            <a:r>
              <a:rPr lang="en-US" baseline="-25000">
                <a:sym typeface="Symbol" charset="2"/>
              </a:rPr>
              <a:t>-</a:t>
            </a:r>
            <a:r>
              <a:rPr lang="en-US" i="1" baseline="-25000">
                <a:sym typeface="Symbol" charset="2"/>
              </a:rPr>
              <a:t>j</a:t>
            </a:r>
            <a:r>
              <a:rPr lang="en-US" i="1">
                <a:sym typeface="Symbol" charset="2"/>
              </a:rPr>
              <a:t> </a:t>
            </a:r>
            <a:r>
              <a:rPr lang="en-US">
                <a:sym typeface="Symbol" charset="2"/>
              </a:rPr>
              <a:t>+ …</a:t>
            </a:r>
          </a:p>
          <a:p>
            <a:pPr lvl="2">
              <a:lnSpc>
                <a:spcPct val="90000"/>
              </a:lnSpc>
              <a:buFont typeface="Webdings" charset="2"/>
              <a:buNone/>
            </a:pPr>
            <a:r>
              <a:rPr lang="en-US">
                <a:sym typeface="Symbol" charset="2"/>
              </a:rPr>
              <a:t>            </a:t>
            </a:r>
            <a:r>
              <a:rPr lang="en-US" i="1">
                <a:sym typeface="Symbol" charset="2"/>
              </a:rPr>
              <a:t>+(</a:t>
            </a:r>
            <a:r>
              <a:rPr lang="en-US">
                <a:sym typeface="Symbol" charset="2"/>
              </a:rPr>
              <a:t>1 -  </a:t>
            </a:r>
            <a:r>
              <a:rPr lang="en-US" i="1">
                <a:sym typeface="Symbol" charset="2"/>
              </a:rPr>
              <a:t>)</a:t>
            </a:r>
            <a:r>
              <a:rPr lang="en-US" i="1" baseline="30000">
                <a:sym typeface="Symbol" charset="2"/>
              </a:rPr>
              <a:t>n</a:t>
            </a:r>
            <a:r>
              <a:rPr lang="en-US" baseline="30000">
                <a:sym typeface="Symbol" charset="2"/>
              </a:rPr>
              <a:t> +1 </a:t>
            </a:r>
            <a:r>
              <a:rPr lang="en-US">
                <a:sym typeface="Symbol" charset="2"/>
              </a:rPr>
              <a:t></a:t>
            </a:r>
            <a:r>
              <a:rPr lang="en-US" baseline="-25000">
                <a:sym typeface="Symbol" charset="2"/>
              </a:rPr>
              <a:t>0</a:t>
            </a:r>
            <a:br>
              <a:rPr lang="en-US" baseline="-25000">
                <a:sym typeface="Symbol" charset="2"/>
              </a:rPr>
            </a:br>
            <a:endParaRPr lang="en-US" baseline="-25000">
              <a:sym typeface="Symbol" charset="2"/>
            </a:endParaRPr>
          </a:p>
          <a:p>
            <a:pPr>
              <a:lnSpc>
                <a:spcPct val="90000"/>
              </a:lnSpc>
            </a:pPr>
            <a:r>
              <a:rPr lang="en-US">
                <a:sym typeface="Symbol" charset="2"/>
              </a:rPr>
              <a:t>Since both  and (1 - ) are less than or equal to 1, each successive term has less weight than its predecessor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1225" y="0"/>
            <a:ext cx="8121650" cy="844550"/>
          </a:xfrm>
        </p:spPr>
        <p:txBody>
          <a:bodyPr/>
          <a:lstStyle/>
          <a:p>
            <a:pPr eaLnBrk="1" hangingPunct="1"/>
            <a:r>
              <a:rPr lang="en-US" sz="2800"/>
              <a:t>Prediction of the Length of the Next CPU Burst</a:t>
            </a:r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2288" y="1403350"/>
            <a:ext cx="5837237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Priority Scheduling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priority number (integer) is associated with each process</a:t>
            </a:r>
          </a:p>
          <a:p>
            <a:r>
              <a:rPr lang="en-US"/>
              <a:t>The CPU is allocated to the process with the highest priority (smallest integer </a:t>
            </a:r>
            <a:r>
              <a:rPr lang="en-US">
                <a:sym typeface="Symbol" charset="2"/>
              </a:rPr>
              <a:t> highest priority)</a:t>
            </a:r>
          </a:p>
          <a:p>
            <a:pPr lvl="1"/>
            <a:r>
              <a:rPr lang="en-US"/>
              <a:t>Preemptive</a:t>
            </a:r>
          </a:p>
          <a:p>
            <a:pPr lvl="1"/>
            <a:r>
              <a:rPr lang="en-US"/>
              <a:t>nonpreemptive</a:t>
            </a:r>
          </a:p>
          <a:p>
            <a:r>
              <a:rPr lang="en-US"/>
              <a:t>SJF is a priority scheduling where priority is the predicted next CPU burst time (priority inverse of prediction)</a:t>
            </a:r>
          </a:p>
          <a:p>
            <a:r>
              <a:rPr lang="en-US"/>
              <a:t>Problem </a:t>
            </a:r>
            <a:r>
              <a:rPr lang="en-US">
                <a:sym typeface="Symbol" charset="2"/>
              </a:rPr>
              <a:t> </a:t>
            </a:r>
            <a:r>
              <a:rPr lang="en-US" b="1">
                <a:sym typeface="Symbol" charset="2"/>
              </a:rPr>
              <a:t>Starvation </a:t>
            </a:r>
            <a:r>
              <a:rPr lang="en-US">
                <a:sym typeface="Symbol" charset="2"/>
              </a:rPr>
              <a:t>– low priority processes may never execute</a:t>
            </a:r>
          </a:p>
          <a:p>
            <a:r>
              <a:rPr lang="en-US">
                <a:sym typeface="Symbol" charset="2"/>
              </a:rPr>
              <a:t>Solution  </a:t>
            </a:r>
            <a:r>
              <a:rPr lang="en-US" b="1">
                <a:sym typeface="Symbol" charset="2"/>
              </a:rPr>
              <a:t>Aging </a:t>
            </a:r>
            <a:r>
              <a:rPr lang="en-US">
                <a:sym typeface="Symbol" charset="2"/>
              </a:rPr>
              <a:t>– as time progresses increase the priority of the process</a:t>
            </a:r>
          </a:p>
          <a:p>
            <a:pPr>
              <a:buFont typeface="Monotype Sorts" charset="2"/>
              <a:buNone/>
            </a:pPr>
            <a:endParaRPr lang="en-US">
              <a:sym typeface="Symbol" charset="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Round Robin (RR)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397000"/>
            <a:ext cx="7061200" cy="4483100"/>
          </a:xfrm>
        </p:spPr>
        <p:txBody>
          <a:bodyPr/>
          <a:lstStyle/>
          <a:p>
            <a:r>
              <a:rPr lang="en-US"/>
              <a:t>Each process gets a small unit of CPU time (</a:t>
            </a:r>
            <a:r>
              <a:rPr lang="en-US" i="1"/>
              <a:t>time quantum</a:t>
            </a:r>
            <a:r>
              <a:rPr lang="en-US"/>
              <a:t>), usually 10-100 milliseconds.  After this time has elapsed, the process is preempted and added to the end of the ready queue.</a:t>
            </a:r>
          </a:p>
          <a:p>
            <a:r>
              <a:rPr lang="en-US"/>
              <a:t>If there are </a:t>
            </a:r>
            <a:r>
              <a:rPr lang="en-US" i="1"/>
              <a:t>n</a:t>
            </a:r>
            <a:r>
              <a:rPr lang="en-US"/>
              <a:t> processes in the ready queue and the time quantum is </a:t>
            </a:r>
            <a:r>
              <a:rPr lang="en-US" i="1"/>
              <a:t>q</a:t>
            </a:r>
            <a:r>
              <a:rPr lang="en-US"/>
              <a:t>, then each process gets 1/</a:t>
            </a:r>
            <a:r>
              <a:rPr lang="en-US" i="1"/>
              <a:t>n</a:t>
            </a:r>
            <a:r>
              <a:rPr lang="en-US"/>
              <a:t> of the CPU time in chunks of at most </a:t>
            </a:r>
            <a:r>
              <a:rPr lang="en-US" i="1"/>
              <a:t>q</a:t>
            </a:r>
            <a:r>
              <a:rPr lang="en-US"/>
              <a:t> time units at once.  No process waits more than (</a:t>
            </a:r>
            <a:r>
              <a:rPr lang="en-US" i="1"/>
              <a:t>n</a:t>
            </a:r>
            <a:r>
              <a:rPr lang="en-US"/>
              <a:t>-1)</a:t>
            </a:r>
            <a:r>
              <a:rPr lang="en-US" i="1"/>
              <a:t>q </a:t>
            </a:r>
            <a:r>
              <a:rPr lang="en-US"/>
              <a:t>time units.</a:t>
            </a:r>
          </a:p>
          <a:p>
            <a:r>
              <a:rPr lang="en-US"/>
              <a:t>Performance</a:t>
            </a:r>
          </a:p>
          <a:p>
            <a:pPr lvl="1"/>
            <a:r>
              <a:rPr lang="en-US" i="1"/>
              <a:t>q</a:t>
            </a:r>
            <a:r>
              <a:rPr lang="en-US"/>
              <a:t> large </a:t>
            </a:r>
            <a:r>
              <a:rPr lang="en-US">
                <a:sym typeface="Symbol" charset="2"/>
              </a:rPr>
              <a:t> FIFO</a:t>
            </a:r>
          </a:p>
          <a:p>
            <a:pPr lvl="1"/>
            <a:r>
              <a:rPr lang="en-US" i="1">
                <a:sym typeface="Symbol" charset="2"/>
              </a:rPr>
              <a:t>q </a:t>
            </a:r>
            <a:r>
              <a:rPr lang="en-US">
                <a:sym typeface="Symbol" charset="2"/>
              </a:rPr>
              <a:t>small  </a:t>
            </a:r>
            <a:r>
              <a:rPr lang="en-US" i="1">
                <a:sym typeface="Symbol" charset="2"/>
              </a:rPr>
              <a:t>q </a:t>
            </a:r>
            <a:r>
              <a:rPr lang="en-US">
                <a:sym typeface="Symbol" charset="2"/>
              </a:rPr>
              <a:t>must be large with respect to context switch, otherwise overhead is too high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schedulers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Long term scheduler</a:t>
            </a:r>
          </a:p>
          <a:p>
            <a:pPr lvl="1"/>
            <a:r>
              <a:rPr lang="en-US"/>
              <a:t>selects process and loads it into ready queue (memory) for execution</a:t>
            </a:r>
          </a:p>
          <a:p>
            <a:endParaRPr lang="en-US"/>
          </a:p>
          <a:p>
            <a:r>
              <a:rPr lang="en-US"/>
              <a:t>Medium term scheduler</a:t>
            </a:r>
          </a:p>
          <a:p>
            <a:pPr lvl="1"/>
            <a:r>
              <a:rPr lang="en-US"/>
              <a:t>Memory manager</a:t>
            </a:r>
          </a:p>
          <a:p>
            <a:pPr lvl="1"/>
            <a:r>
              <a:rPr lang="en-US"/>
              <a:t>Swap in, Swap out from main memory non-active processes </a:t>
            </a:r>
          </a:p>
          <a:p>
            <a:endParaRPr lang="en-US"/>
          </a:p>
          <a:p>
            <a:r>
              <a:rPr lang="en-US"/>
              <a:t>Short term scheduler</a:t>
            </a:r>
          </a:p>
          <a:p>
            <a:pPr lvl="1"/>
            <a:r>
              <a:rPr lang="en-US"/>
              <a:t>Deals with processes among ready processes</a:t>
            </a:r>
          </a:p>
          <a:p>
            <a:pPr lvl="1"/>
            <a:r>
              <a:rPr lang="en-US"/>
              <a:t>Very fast, similar to action at every clock interrupt</a:t>
            </a:r>
          </a:p>
          <a:p>
            <a:pPr lvl="1"/>
            <a:r>
              <a:rPr lang="en-US"/>
              <a:t>if a process requires a resource (or input) that it does not have, it is removed from the ready list (and enters the WAITING state)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054975" cy="844550"/>
          </a:xfrm>
        </p:spPr>
        <p:txBody>
          <a:bodyPr/>
          <a:lstStyle/>
          <a:p>
            <a:pPr eaLnBrk="1" hangingPunct="1"/>
            <a:r>
              <a:rPr lang="en-US"/>
              <a:t>Example of RR with Time Quantum = 4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511300"/>
            <a:ext cx="7351712" cy="44831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charset="2"/>
              <a:buNone/>
              <a:tabLst>
                <a:tab pos="2222500" algn="ctr"/>
                <a:tab pos="3997325" algn="ctr"/>
              </a:tabLst>
            </a:pPr>
            <a:r>
              <a:rPr lang="en-US"/>
              <a:t>		</a:t>
            </a:r>
            <a:r>
              <a:rPr lang="en-US" u="sng"/>
              <a:t>Process</a:t>
            </a:r>
            <a:r>
              <a:rPr lang="en-US"/>
              <a:t>	</a:t>
            </a:r>
            <a:r>
              <a:rPr lang="en-US" u="sng"/>
              <a:t>Burst Time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2222500" algn="ctr"/>
                <a:tab pos="3997325" algn="ctr"/>
              </a:tabLst>
            </a:pPr>
            <a:r>
              <a:rPr lang="en-US" i="1"/>
              <a:t>		P</a:t>
            </a:r>
            <a:r>
              <a:rPr lang="en-US" i="1" baseline="-25000"/>
              <a:t>1	</a:t>
            </a:r>
            <a:r>
              <a:rPr lang="en-US"/>
              <a:t>24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2222500" algn="ctr"/>
                <a:tab pos="3997325" algn="ctr"/>
              </a:tabLst>
            </a:pPr>
            <a:r>
              <a:rPr lang="en-US"/>
              <a:t>		 </a:t>
            </a:r>
            <a:r>
              <a:rPr lang="en-US" i="1"/>
              <a:t>P</a:t>
            </a:r>
            <a:r>
              <a:rPr lang="en-US" i="1" baseline="-25000"/>
              <a:t>2	  </a:t>
            </a:r>
            <a:r>
              <a:rPr lang="en-US"/>
              <a:t>3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2222500" algn="ctr"/>
                <a:tab pos="3997325" algn="ctr"/>
              </a:tabLst>
            </a:pPr>
            <a:r>
              <a:rPr lang="en-US"/>
              <a:t>		 </a:t>
            </a:r>
            <a:r>
              <a:rPr lang="en-US" i="1"/>
              <a:t>P</a:t>
            </a:r>
            <a:r>
              <a:rPr lang="en-US" i="1" baseline="-25000"/>
              <a:t>3	</a:t>
            </a:r>
            <a:r>
              <a:rPr lang="en-US"/>
              <a:t>3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2222500" algn="ctr"/>
                <a:tab pos="3997325" algn="ctr"/>
              </a:tabLst>
            </a:pPr>
            <a:r>
              <a:rPr lang="en-US"/>
              <a:t>		</a:t>
            </a:r>
          </a:p>
          <a:p>
            <a:pPr>
              <a:lnSpc>
                <a:spcPct val="90000"/>
              </a:lnSpc>
              <a:tabLst>
                <a:tab pos="2222500" algn="ctr"/>
                <a:tab pos="3997325" algn="ctr"/>
              </a:tabLst>
            </a:pPr>
            <a:r>
              <a:rPr lang="en-US"/>
              <a:t>The Gantt chart is: 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  <a:p>
            <a:pPr>
              <a:lnSpc>
                <a:spcPct val="90000"/>
              </a:lnSpc>
              <a:tabLst>
                <a:tab pos="2222500" algn="ctr"/>
                <a:tab pos="3997325" algn="ctr"/>
              </a:tabLst>
            </a:pPr>
            <a:r>
              <a:rPr lang="en-US"/>
              <a:t>Typically, higher average turnaround than SJF, but better </a:t>
            </a:r>
            <a:r>
              <a:rPr lang="en-US" i="1"/>
              <a:t>response</a:t>
            </a:r>
            <a:endParaRPr lang="en-US"/>
          </a:p>
        </p:txBody>
      </p:sp>
      <p:grpSp>
        <p:nvGrpSpPr>
          <p:cNvPr id="25604" name="Group 27"/>
          <p:cNvGrpSpPr>
            <a:grpSpLocks/>
          </p:cNvGrpSpPr>
          <p:nvPr/>
        </p:nvGrpSpPr>
        <p:grpSpPr bwMode="auto">
          <a:xfrm>
            <a:off x="1609725" y="3952875"/>
            <a:ext cx="4810125" cy="989013"/>
            <a:chOff x="1056" y="2640"/>
            <a:chExt cx="3030" cy="623"/>
          </a:xfrm>
        </p:grpSpPr>
        <p:grpSp>
          <p:nvGrpSpPr>
            <p:cNvPr id="25605" name="Group 14"/>
            <p:cNvGrpSpPr>
              <a:grpSpLocks/>
            </p:cNvGrpSpPr>
            <p:nvPr/>
          </p:nvGrpSpPr>
          <p:grpSpPr bwMode="auto">
            <a:xfrm>
              <a:off x="1152" y="2640"/>
              <a:ext cx="2842" cy="384"/>
              <a:chOff x="1152" y="2736"/>
              <a:chExt cx="2304" cy="288"/>
            </a:xfrm>
          </p:grpSpPr>
          <p:sp>
            <p:nvSpPr>
              <p:cNvPr id="25615" name="Rectangle 4"/>
              <p:cNvSpPr>
                <a:spLocks noChangeArrowheads="1"/>
              </p:cNvSpPr>
              <p:nvPr/>
            </p:nvSpPr>
            <p:spPr bwMode="auto">
              <a:xfrm>
                <a:off x="1152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 charset="0"/>
                  </a:rPr>
                  <a:t>P</a:t>
                </a:r>
                <a:r>
                  <a:rPr lang="en-US" baseline="-25000">
                    <a:latin typeface="Helvetica" charset="0"/>
                  </a:rPr>
                  <a:t>1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25616" name="Rectangle 5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 charset="0"/>
                  </a:rPr>
                  <a:t>P</a:t>
                </a:r>
                <a:r>
                  <a:rPr lang="en-US" baseline="-25000">
                    <a:latin typeface="Helvetica" charset="0"/>
                  </a:rPr>
                  <a:t>2</a:t>
                </a:r>
              </a:p>
            </p:txBody>
          </p:sp>
          <p:sp>
            <p:nvSpPr>
              <p:cNvPr id="25617" name="Rectangle 6"/>
              <p:cNvSpPr>
                <a:spLocks noChangeArrowheads="1"/>
              </p:cNvSpPr>
              <p:nvPr/>
            </p:nvSpPr>
            <p:spPr bwMode="auto">
              <a:xfrm>
                <a:off x="1728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 charset="0"/>
                  </a:rPr>
                  <a:t>P</a:t>
                </a:r>
                <a:r>
                  <a:rPr lang="en-US" baseline="-25000">
                    <a:latin typeface="Helvetica" charset="0"/>
                  </a:rPr>
                  <a:t>3</a:t>
                </a:r>
              </a:p>
            </p:txBody>
          </p:sp>
          <p:sp>
            <p:nvSpPr>
              <p:cNvPr id="25618" name="Rectangle 7"/>
              <p:cNvSpPr>
                <a:spLocks noChangeArrowheads="1"/>
              </p:cNvSpPr>
              <p:nvPr/>
            </p:nvSpPr>
            <p:spPr bwMode="auto">
              <a:xfrm>
                <a:off x="2016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 charset="0"/>
                  </a:rPr>
                  <a:t>P</a:t>
                </a:r>
                <a:r>
                  <a:rPr lang="en-US" baseline="-25000">
                    <a:latin typeface="Helvetica" charset="0"/>
                  </a:rPr>
                  <a:t>1</a:t>
                </a:r>
              </a:p>
            </p:txBody>
          </p:sp>
          <p:sp>
            <p:nvSpPr>
              <p:cNvPr id="25619" name="Rectangle 8"/>
              <p:cNvSpPr>
                <a:spLocks noChangeArrowheads="1"/>
              </p:cNvSpPr>
              <p:nvPr/>
            </p:nvSpPr>
            <p:spPr bwMode="auto">
              <a:xfrm>
                <a:off x="2304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 charset="0"/>
                  </a:rPr>
                  <a:t>P</a:t>
                </a:r>
                <a:r>
                  <a:rPr lang="en-US" baseline="-25000">
                    <a:latin typeface="Helvetica" charset="0"/>
                  </a:rPr>
                  <a:t>1</a:t>
                </a:r>
              </a:p>
            </p:txBody>
          </p:sp>
          <p:sp>
            <p:nvSpPr>
              <p:cNvPr id="25620" name="Rectangle 9"/>
              <p:cNvSpPr>
                <a:spLocks noChangeArrowheads="1"/>
              </p:cNvSpPr>
              <p:nvPr/>
            </p:nvSpPr>
            <p:spPr bwMode="auto">
              <a:xfrm>
                <a:off x="2592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 charset="0"/>
                  </a:rPr>
                  <a:t>P</a:t>
                </a:r>
                <a:r>
                  <a:rPr lang="en-US" baseline="-25000">
                    <a:latin typeface="Helvetica" charset="0"/>
                  </a:rPr>
                  <a:t>1</a:t>
                </a:r>
              </a:p>
            </p:txBody>
          </p:sp>
          <p:sp>
            <p:nvSpPr>
              <p:cNvPr id="25621" name="Rectangle 10"/>
              <p:cNvSpPr>
                <a:spLocks noChangeArrowheads="1"/>
              </p:cNvSpPr>
              <p:nvPr/>
            </p:nvSpPr>
            <p:spPr bwMode="auto">
              <a:xfrm>
                <a:off x="2880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 charset="0"/>
                  </a:rPr>
                  <a:t>P</a:t>
                </a:r>
                <a:r>
                  <a:rPr lang="en-US" baseline="-25000">
                    <a:latin typeface="Helvetica" charset="0"/>
                  </a:rPr>
                  <a:t>1</a:t>
                </a:r>
              </a:p>
            </p:txBody>
          </p:sp>
          <p:sp>
            <p:nvSpPr>
              <p:cNvPr id="25622" name="Rectangle 11"/>
              <p:cNvSpPr>
                <a:spLocks noChangeArrowheads="1"/>
              </p:cNvSpPr>
              <p:nvPr/>
            </p:nvSpPr>
            <p:spPr bwMode="auto">
              <a:xfrm>
                <a:off x="3168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 charset="0"/>
                  </a:rPr>
                  <a:t>P</a:t>
                </a:r>
                <a:r>
                  <a:rPr lang="en-US" baseline="-25000">
                    <a:latin typeface="Helvetica" charset="0"/>
                  </a:rPr>
                  <a:t>1</a:t>
                </a:r>
              </a:p>
            </p:txBody>
          </p:sp>
        </p:grpSp>
        <p:sp>
          <p:nvSpPr>
            <p:cNvPr id="25606" name="Text Box 15"/>
            <p:cNvSpPr txBox="1">
              <a:spLocks noChangeArrowheads="1"/>
            </p:cNvSpPr>
            <p:nvPr/>
          </p:nvSpPr>
          <p:spPr bwMode="auto">
            <a:xfrm>
              <a:off x="1056" y="302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0</a:t>
              </a:r>
            </a:p>
          </p:txBody>
        </p:sp>
        <p:sp>
          <p:nvSpPr>
            <p:cNvPr id="25607" name="Text Box 16"/>
            <p:cNvSpPr txBox="1">
              <a:spLocks noChangeArrowheads="1"/>
            </p:cNvSpPr>
            <p:nvPr/>
          </p:nvSpPr>
          <p:spPr bwMode="auto">
            <a:xfrm>
              <a:off x="1386" y="3030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4</a:t>
              </a:r>
            </a:p>
          </p:txBody>
        </p:sp>
        <p:sp>
          <p:nvSpPr>
            <p:cNvPr id="25608" name="Text Box 17"/>
            <p:cNvSpPr txBox="1">
              <a:spLocks noChangeArrowheads="1"/>
            </p:cNvSpPr>
            <p:nvPr/>
          </p:nvSpPr>
          <p:spPr bwMode="auto">
            <a:xfrm>
              <a:off x="1770" y="3030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7</a:t>
              </a:r>
            </a:p>
          </p:txBody>
        </p:sp>
        <p:sp>
          <p:nvSpPr>
            <p:cNvPr id="25609" name="Text Box 18"/>
            <p:cNvSpPr txBox="1">
              <a:spLocks noChangeArrowheads="1"/>
            </p:cNvSpPr>
            <p:nvPr/>
          </p:nvSpPr>
          <p:spPr bwMode="auto">
            <a:xfrm>
              <a:off x="2068" y="3024"/>
              <a:ext cx="2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10</a:t>
              </a:r>
            </a:p>
          </p:txBody>
        </p:sp>
        <p:sp>
          <p:nvSpPr>
            <p:cNvPr id="25610" name="Text Box 19"/>
            <p:cNvSpPr txBox="1">
              <a:spLocks noChangeArrowheads="1"/>
            </p:cNvSpPr>
            <p:nvPr/>
          </p:nvSpPr>
          <p:spPr bwMode="auto">
            <a:xfrm>
              <a:off x="2456" y="3024"/>
              <a:ext cx="2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14</a:t>
              </a:r>
            </a:p>
          </p:txBody>
        </p:sp>
        <p:sp>
          <p:nvSpPr>
            <p:cNvPr id="25611" name="Text Box 20"/>
            <p:cNvSpPr txBox="1">
              <a:spLocks noChangeArrowheads="1"/>
            </p:cNvSpPr>
            <p:nvPr/>
          </p:nvSpPr>
          <p:spPr bwMode="auto">
            <a:xfrm>
              <a:off x="2792" y="3024"/>
              <a:ext cx="2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18</a:t>
              </a:r>
            </a:p>
          </p:txBody>
        </p:sp>
        <p:sp>
          <p:nvSpPr>
            <p:cNvPr id="25612" name="Text Box 21"/>
            <p:cNvSpPr txBox="1">
              <a:spLocks noChangeArrowheads="1"/>
            </p:cNvSpPr>
            <p:nvPr/>
          </p:nvSpPr>
          <p:spPr bwMode="auto">
            <a:xfrm>
              <a:off x="3088" y="3024"/>
              <a:ext cx="2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22</a:t>
              </a:r>
            </a:p>
          </p:txBody>
        </p:sp>
        <p:sp>
          <p:nvSpPr>
            <p:cNvPr id="25613" name="Text Box 22"/>
            <p:cNvSpPr txBox="1">
              <a:spLocks noChangeArrowheads="1"/>
            </p:cNvSpPr>
            <p:nvPr/>
          </p:nvSpPr>
          <p:spPr bwMode="auto">
            <a:xfrm>
              <a:off x="3472" y="3024"/>
              <a:ext cx="2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26</a:t>
              </a:r>
            </a:p>
          </p:txBody>
        </p:sp>
        <p:sp>
          <p:nvSpPr>
            <p:cNvPr id="25614" name="Text Box 24"/>
            <p:cNvSpPr txBox="1">
              <a:spLocks noChangeArrowheads="1"/>
            </p:cNvSpPr>
            <p:nvPr/>
          </p:nvSpPr>
          <p:spPr bwMode="auto">
            <a:xfrm>
              <a:off x="3808" y="3024"/>
              <a:ext cx="2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30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5525" y="385763"/>
            <a:ext cx="7829550" cy="457200"/>
          </a:xfrm>
        </p:spPr>
        <p:txBody>
          <a:bodyPr/>
          <a:lstStyle/>
          <a:p>
            <a:pPr eaLnBrk="1" hangingPunct="1"/>
            <a:r>
              <a:rPr lang="en-US" sz="3000"/>
              <a:t>Time Quantum and Context Switch Time</a:t>
            </a:r>
          </a:p>
        </p:txBody>
      </p:sp>
      <p:pic>
        <p:nvPicPr>
          <p:cNvPr id="266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2538" y="1857375"/>
            <a:ext cx="706596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Multilevel Queue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Ready queue is partitioned into separate queues. One possible choice is:</a:t>
            </a:r>
          </a:p>
          <a:p>
            <a:pPr lvl="1"/>
            <a:r>
              <a:rPr lang="en-US" dirty="0"/>
              <a:t>foreground (interactive)</a:t>
            </a:r>
          </a:p>
          <a:p>
            <a:pPr lvl="1"/>
            <a:r>
              <a:rPr lang="en-US" dirty="0"/>
              <a:t>background (batch)</a:t>
            </a:r>
          </a:p>
          <a:p>
            <a:r>
              <a:rPr lang="en-US" dirty="0"/>
              <a:t>Each queue has its own scheduling algorithm. For instance:</a:t>
            </a:r>
          </a:p>
          <a:p>
            <a:pPr lvl="1"/>
            <a:r>
              <a:rPr lang="en-US" dirty="0"/>
              <a:t>foreground – RR</a:t>
            </a:r>
          </a:p>
          <a:p>
            <a:pPr lvl="1"/>
            <a:r>
              <a:rPr lang="en-US" dirty="0"/>
              <a:t>background – FCFS</a:t>
            </a:r>
          </a:p>
          <a:p>
            <a:r>
              <a:rPr lang="en-US" dirty="0"/>
              <a:t>Scheduling must be done between the queues</a:t>
            </a:r>
          </a:p>
          <a:p>
            <a:pPr lvl="1"/>
            <a:r>
              <a:rPr lang="en-US" dirty="0"/>
              <a:t>Fixed priority scheduling; (i.e., serve all from foreground then from background).  Possibility of starvation.</a:t>
            </a:r>
          </a:p>
          <a:p>
            <a:pPr lvl="1"/>
            <a:r>
              <a:rPr lang="en-US" dirty="0"/>
              <a:t>Time slice – each queue gets a certain amount of CPU time which it can schedule amongst its processes. For instance:</a:t>
            </a:r>
          </a:p>
          <a:p>
            <a:pPr lvl="2"/>
            <a:r>
              <a:rPr lang="en-US" dirty="0"/>
              <a:t>80% to foreground in RR</a:t>
            </a:r>
          </a:p>
          <a:p>
            <a:pPr lvl="2"/>
            <a:r>
              <a:rPr lang="en-US" dirty="0"/>
              <a:t>20% to background in FCFS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Multilevel Queue Scheduling</a:t>
            </a:r>
          </a:p>
        </p:txBody>
      </p:sp>
      <p:pic>
        <p:nvPicPr>
          <p:cNvPr id="286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1613" y="1482725"/>
            <a:ext cx="6272212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60998-2FAF-4F59-B6CD-4770E702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Multilevel feedback 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5FE73-16DE-4996-9795-5D71ECED4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we want to solve:</a:t>
            </a:r>
          </a:p>
          <a:p>
            <a:pPr lvl="1"/>
            <a:r>
              <a:rPr lang="en-US" dirty="0"/>
              <a:t>Optimize for turn-around time (like Shortest Job First)</a:t>
            </a:r>
          </a:p>
          <a:p>
            <a:pPr lvl="1"/>
            <a:r>
              <a:rPr lang="en-US" dirty="0"/>
              <a:t>Optimize for response time (like Round Robin)</a:t>
            </a:r>
          </a:p>
          <a:p>
            <a:pPr lvl="1"/>
            <a:r>
              <a:rPr lang="en-US" dirty="0"/>
              <a:t>What about multi-level queue?</a:t>
            </a:r>
          </a:p>
          <a:p>
            <a:pPr lvl="2"/>
            <a:r>
              <a:rPr lang="en-US" dirty="0"/>
              <a:t>Every process wants to run on a highest priority!</a:t>
            </a:r>
          </a:p>
          <a:p>
            <a:pPr lvl="2"/>
            <a:r>
              <a:rPr lang="en-US" dirty="0"/>
              <a:t>How do we decide on the priority levels?</a:t>
            </a:r>
          </a:p>
          <a:p>
            <a:pPr lvl="1"/>
            <a:r>
              <a:rPr lang="en-US" dirty="0"/>
              <a:t>But we don’t know anything about the processes!</a:t>
            </a:r>
          </a:p>
          <a:p>
            <a:r>
              <a:rPr lang="en-US" dirty="0"/>
              <a:t>Multilevel feedback queue</a:t>
            </a:r>
          </a:p>
          <a:p>
            <a:pPr lvl="1"/>
            <a:r>
              <a:rPr lang="en-US" dirty="0"/>
              <a:t>Have multiple queues</a:t>
            </a:r>
          </a:p>
          <a:p>
            <a:pPr lvl="1"/>
            <a:r>
              <a:rPr lang="en-US" dirty="0"/>
              <a:t>Move processes between the queues </a:t>
            </a:r>
          </a:p>
          <a:p>
            <a:pPr lvl="1"/>
            <a:r>
              <a:rPr lang="en-US" dirty="0"/>
              <a:t>Based on the history of the processes in the queue</a:t>
            </a:r>
          </a:p>
        </p:txBody>
      </p:sp>
    </p:spTree>
    <p:extLst>
      <p:ext uri="{BB962C8B-B14F-4D97-AF65-F5344CB8AC3E}">
        <p14:creationId xmlns:p14="http://schemas.microsoft.com/office/powerpoint/2010/main" val="1502924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Multilevel Feedback Queue (continued)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68438"/>
            <a:ext cx="7351712" cy="4483100"/>
          </a:xfrm>
        </p:spPr>
        <p:txBody>
          <a:bodyPr/>
          <a:lstStyle/>
          <a:p>
            <a:r>
              <a:rPr lang="en-US" dirty="0"/>
              <a:t>The original idea had been around since 1962 (F.J. </a:t>
            </a:r>
            <a:r>
              <a:rPr lang="en-US" dirty="0" err="1"/>
              <a:t>Corbato</a:t>
            </a:r>
            <a:r>
              <a:rPr lang="en-US" dirty="0"/>
              <a:t> et al).</a:t>
            </a:r>
          </a:p>
          <a:p>
            <a:pPr lvl="1"/>
            <a:r>
              <a:rPr lang="en-US" dirty="0"/>
              <a:t>Many variations possible</a:t>
            </a:r>
          </a:p>
          <a:p>
            <a:r>
              <a:rPr lang="en-US" dirty="0"/>
              <a:t>Some of the possible choices of variations in MLFQs:</a:t>
            </a:r>
          </a:p>
          <a:p>
            <a:pPr lvl="1"/>
            <a:r>
              <a:rPr lang="en-US" dirty="0"/>
              <a:t>number of queues</a:t>
            </a:r>
          </a:p>
          <a:p>
            <a:pPr lvl="1"/>
            <a:r>
              <a:rPr lang="en-US" dirty="0"/>
              <a:t>scheduling algorithms for each queue</a:t>
            </a:r>
          </a:p>
          <a:p>
            <a:pPr lvl="1"/>
            <a:r>
              <a:rPr lang="en-US" dirty="0"/>
              <a:t>method used to determine when to upgrade a process </a:t>
            </a:r>
          </a:p>
          <a:p>
            <a:pPr lvl="1"/>
            <a:r>
              <a:rPr lang="en-US" dirty="0"/>
              <a:t>method used to determine when to demote a process</a:t>
            </a:r>
          </a:p>
          <a:p>
            <a:pPr lvl="1"/>
            <a:r>
              <a:rPr lang="en-US" dirty="0"/>
              <a:t>method used to determine which queue a process will enter when that process needs service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793D8-7781-4C73-8AA7-AE21F8AB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Intellectual exercise: building an MLFQ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0032A-430D-4357-9103-065BD8958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us try to go through building an MLFQ step by step and see what it entails</a:t>
            </a:r>
          </a:p>
          <a:p>
            <a:endParaRPr lang="en-US" dirty="0"/>
          </a:p>
          <a:p>
            <a:r>
              <a:rPr lang="en-US" dirty="0"/>
              <a:t>Rule 1: If priority(A) &gt; priority(B), A runs, B doesn’t</a:t>
            </a:r>
          </a:p>
          <a:p>
            <a:r>
              <a:rPr lang="en-US" dirty="0"/>
              <a:t>Rule 2: If priority(A)=priority(B), A and B run in round robin</a:t>
            </a:r>
          </a:p>
          <a:p>
            <a:endParaRPr lang="en-US" dirty="0"/>
          </a:p>
          <a:p>
            <a:r>
              <a:rPr lang="en-US" dirty="0"/>
              <a:t>Thoughts:</a:t>
            </a:r>
          </a:p>
          <a:p>
            <a:pPr lvl="1"/>
            <a:r>
              <a:rPr lang="en-US" dirty="0"/>
              <a:t>We only use RR</a:t>
            </a:r>
          </a:p>
          <a:p>
            <a:pPr lvl="1"/>
            <a:r>
              <a:rPr lang="en-US" dirty="0"/>
              <a:t>Cheap to implement</a:t>
            </a:r>
          </a:p>
          <a:p>
            <a:pPr lvl="1"/>
            <a:r>
              <a:rPr lang="en-US" dirty="0"/>
              <a:t>It will obviously have starvation</a:t>
            </a:r>
          </a:p>
          <a:p>
            <a:pPr lvl="1"/>
            <a:r>
              <a:rPr lang="en-US" dirty="0"/>
              <a:t>We need to decide on who goes into what queue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67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131F1-4F84-4A38-8C06-9ADD66856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an MLFQ variant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BD25F-FB0D-4827-B937-28F878297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Rule 3: Jobs enter the system at the highest priority</a:t>
            </a:r>
          </a:p>
          <a:p>
            <a:r>
              <a:rPr lang="en-US" dirty="0"/>
              <a:t>Rule 4a: If a job uses up an entire time slice while running, its priority is reduced (i.e., it moves down one queue). </a:t>
            </a:r>
          </a:p>
          <a:p>
            <a:r>
              <a:rPr lang="en-US" dirty="0"/>
              <a:t>Rule 4b: If a job gives up the CPU before the time slice is up, it stays at the same priority level.</a:t>
            </a:r>
          </a:p>
          <a:p>
            <a:endParaRPr lang="en-US" dirty="0"/>
          </a:p>
          <a:p>
            <a:r>
              <a:rPr lang="en-US" dirty="0"/>
              <a:t>Thoughts:</a:t>
            </a:r>
          </a:p>
          <a:p>
            <a:pPr lvl="1"/>
            <a:r>
              <a:rPr lang="en-US" dirty="0"/>
              <a:t>Jobs with short bursts stay on top (typically interactive)</a:t>
            </a:r>
          </a:p>
          <a:p>
            <a:pPr lvl="1"/>
            <a:r>
              <a:rPr lang="en-US" dirty="0"/>
              <a:t>Jobs with long bursts sink to bottom</a:t>
            </a:r>
          </a:p>
          <a:p>
            <a:pPr lvl="1"/>
            <a:r>
              <a:rPr lang="en-US" dirty="0"/>
              <a:t>No way to move up – if the behavior changes, the process with the long bursts stay at the bottom</a:t>
            </a:r>
          </a:p>
          <a:p>
            <a:pPr lvl="1"/>
            <a:r>
              <a:rPr lang="en-US" dirty="0"/>
              <a:t>No immediate starvation, if there are few interactive jobs. But if they are many, they will starve the lower levels. </a:t>
            </a:r>
          </a:p>
          <a:p>
            <a:pPr lvl="1"/>
            <a:r>
              <a:rPr lang="en-US" dirty="0"/>
              <a:t>Can be gamed by a process (how?)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280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3D0A4-3BE4-4197-9370-DF196F32C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MLFQ variant – priority boost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C7E65-600F-46B8-993E-25F9E6E95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solve some of these problems? Idea: periodic priority boost.</a:t>
            </a:r>
          </a:p>
          <a:p>
            <a:r>
              <a:rPr lang="en-US" dirty="0"/>
              <a:t>Rule 5: After some time period S, move all the jobs in the system to the topmost queue </a:t>
            </a:r>
            <a:r>
              <a:rPr lang="en-US" dirty="0">
                <a:sym typeface="Wingdings" panose="05000000000000000000" pitchFamily="2" charset="2"/>
              </a:rPr>
              <a:t> avoids starvation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What does it solve?</a:t>
            </a:r>
          </a:p>
          <a:p>
            <a:pPr lvl="1"/>
            <a:r>
              <a:rPr lang="en-US" dirty="0"/>
              <a:t>Starvation </a:t>
            </a:r>
          </a:p>
          <a:p>
            <a:pPr lvl="1"/>
            <a:r>
              <a:rPr lang="en-US" dirty="0"/>
              <a:t>Behavior change: you can get back to fast queues</a:t>
            </a:r>
          </a:p>
          <a:p>
            <a:r>
              <a:rPr lang="en-US" dirty="0"/>
              <a:t>New problems:</a:t>
            </a:r>
          </a:p>
          <a:p>
            <a:pPr lvl="1"/>
            <a:r>
              <a:rPr lang="en-US" dirty="0"/>
              <a:t>New parameter S: how are we going to choose it?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2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B16C0-D192-421E-9320-594AF19C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MLFQ variant – accounting (4)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C4FF3-7F78-4EEF-8F6A-9F5FD139F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8229600" cy="4938712"/>
          </a:xfrm>
        </p:spPr>
        <p:txBody>
          <a:bodyPr/>
          <a:lstStyle/>
          <a:p>
            <a:r>
              <a:rPr lang="en-US" dirty="0"/>
              <a:t>Another variation of MLFQ uses a detailed accounting of the time used by a process to move it up and down. Keep track how much time the process spent at each level. </a:t>
            </a:r>
          </a:p>
          <a:p>
            <a:endParaRPr lang="en-US" dirty="0"/>
          </a:p>
          <a:p>
            <a:r>
              <a:rPr lang="en-US" dirty="0"/>
              <a:t>Rule 4: Once a job uses up its allotments at a given level, its priority is reduced. </a:t>
            </a:r>
            <a:r>
              <a:rPr lang="en-US" dirty="0">
                <a:sym typeface="Wingdings" panose="05000000000000000000" pitchFamily="2" charset="2"/>
              </a:rPr>
              <a:t> accounting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What did we gain?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Cannot be gamed due to exact accounting of time.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Resistant to unusual bursts (e.g. a particularly long one).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Can make variations for upgrading them as well… </a:t>
            </a:r>
          </a:p>
          <a:p>
            <a:r>
              <a:rPr lang="en-US" dirty="0">
                <a:sym typeface="Wingdings" panose="05000000000000000000" pitchFamily="2" charset="2"/>
              </a:rPr>
              <a:t>Problems: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More parameters to set… “voodoo constants”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454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Basic Concepts (CPU Burst)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375" y="1265238"/>
            <a:ext cx="7351713" cy="3429000"/>
          </a:xfrm>
        </p:spPr>
        <p:txBody>
          <a:bodyPr/>
          <a:lstStyle/>
          <a:p>
            <a:r>
              <a:rPr lang="en-US" dirty="0"/>
              <a:t>CPU–I/O Burst Cycle </a:t>
            </a:r>
          </a:p>
          <a:p>
            <a:pPr lvl="1"/>
            <a:r>
              <a:rPr lang="en-US" dirty="0"/>
              <a:t>Process execution begins with a CPU burst</a:t>
            </a:r>
          </a:p>
          <a:p>
            <a:pPr lvl="1"/>
            <a:r>
              <a:rPr lang="en-US" dirty="0"/>
              <a:t>Process execution consists of a </a:t>
            </a:r>
            <a:r>
              <a:rPr lang="en-US" i="1" dirty="0"/>
              <a:t>cycle</a:t>
            </a:r>
            <a:r>
              <a:rPr lang="en-US" dirty="0"/>
              <a:t> of CPU execution and I/O wait</a:t>
            </a:r>
          </a:p>
          <a:p>
            <a:r>
              <a:rPr lang="en-US" b="1" dirty="0"/>
              <a:t>CPU burst </a:t>
            </a:r>
            <a:r>
              <a:rPr lang="en-US" dirty="0"/>
              <a:t>distribution</a:t>
            </a:r>
          </a:p>
          <a:p>
            <a:pPr lvl="1"/>
            <a:r>
              <a:rPr lang="en-US" dirty="0"/>
              <a:t>Long bursts – CPU bound</a:t>
            </a:r>
          </a:p>
          <a:p>
            <a:pPr lvl="1"/>
            <a:r>
              <a:rPr lang="en-US" dirty="0"/>
              <a:t>Shorts bursts – I/O bound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EA7CB-3114-4994-8555-34E12E093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MultiPROCESSOR</a:t>
            </a:r>
            <a:r>
              <a:rPr lang="en-US" dirty="0"/>
              <a:t> scheduling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549E5-D5C6-49E6-BCE3-9C283F21DF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68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Multiple-Processor Scheduling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11288"/>
            <a:ext cx="7478712" cy="4410075"/>
          </a:xfrm>
        </p:spPr>
        <p:txBody>
          <a:bodyPr/>
          <a:lstStyle/>
          <a:p>
            <a:r>
              <a:rPr lang="en-US" dirty="0"/>
              <a:t>CPU scheduling more complex when multiple CPUs are available</a:t>
            </a:r>
          </a:p>
          <a:p>
            <a:r>
              <a:rPr lang="en-US" dirty="0"/>
              <a:t>Some issues:</a:t>
            </a:r>
          </a:p>
          <a:p>
            <a:pPr lvl="1"/>
            <a:r>
              <a:rPr lang="en-US" dirty="0"/>
              <a:t>Multiple cores, we want them to be used efficiently</a:t>
            </a:r>
          </a:p>
          <a:p>
            <a:pPr lvl="1"/>
            <a:r>
              <a:rPr lang="en-US" dirty="0"/>
              <a:t>A single operating system!</a:t>
            </a:r>
          </a:p>
          <a:p>
            <a:pPr lvl="1"/>
            <a:r>
              <a:rPr lang="en-US" dirty="0"/>
              <a:t>Usually, we want it to be transparent to the user. </a:t>
            </a:r>
          </a:p>
          <a:p>
            <a:pPr lvl="1"/>
            <a:r>
              <a:rPr lang="en-US" dirty="0"/>
              <a:t>Problem of cache affinity: not all caches are shared across all processors.</a:t>
            </a:r>
          </a:p>
          <a:p>
            <a:pPr lvl="2"/>
            <a:r>
              <a:rPr lang="en-US" dirty="0"/>
              <a:t>So, we want processes to be scheduled on the same core it was running before.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queue scheduling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Adapt the known framework of an existing scheduler for multiprocessor scheduling.</a:t>
            </a:r>
          </a:p>
          <a:p>
            <a:pPr lvl="1"/>
            <a:r>
              <a:rPr lang="en-US" dirty="0"/>
              <a:t>Single ready queue</a:t>
            </a:r>
          </a:p>
          <a:p>
            <a:pPr lvl="1"/>
            <a:r>
              <a:rPr lang="en-US" dirty="0"/>
              <a:t>Multiple run processes</a:t>
            </a:r>
          </a:p>
          <a:p>
            <a:pPr lvl="1"/>
            <a:r>
              <a:rPr lang="en-US" dirty="0"/>
              <a:t>When a core is available: pick the next process to run from the ready queue</a:t>
            </a:r>
          </a:p>
          <a:p>
            <a:r>
              <a:rPr lang="en-US" dirty="0"/>
              <a:t>Discussion:</a:t>
            </a:r>
          </a:p>
          <a:p>
            <a:pPr lvl="1"/>
            <a:r>
              <a:rPr lang="en-US" dirty="0"/>
              <a:t>Easy to implement</a:t>
            </a:r>
          </a:p>
          <a:p>
            <a:pPr lvl="1"/>
            <a:r>
              <a:rPr lang="en-US" dirty="0"/>
              <a:t>You need to find some way to lock the scheduler against parallel execution with itself – limits scalability.</a:t>
            </a:r>
          </a:p>
          <a:p>
            <a:pPr lvl="1"/>
            <a:r>
              <a:rPr lang="en-US" dirty="0"/>
              <a:t>Does not handle affinities by itself (but such a logic can be added)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70622-5E6F-46E0-A817-8369C033A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Multi-queue multiprocessor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6DAD2-F970-423D-BE54-310909713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scheduling queues</a:t>
            </a:r>
          </a:p>
          <a:p>
            <a:pPr lvl="1"/>
            <a:r>
              <a:rPr lang="en-US" dirty="0"/>
              <a:t>Normally, one per core or processor</a:t>
            </a:r>
          </a:p>
          <a:p>
            <a:r>
              <a:rPr lang="en-US" dirty="0"/>
              <a:t>Entering processes are put onto one queue</a:t>
            </a:r>
          </a:p>
          <a:p>
            <a:pPr lvl="1"/>
            <a:r>
              <a:rPr lang="en-US" dirty="0"/>
              <a:t>E.g. the shortest, or one picked at random.</a:t>
            </a:r>
          </a:p>
          <a:p>
            <a:r>
              <a:rPr lang="en-US" dirty="0"/>
              <a:t>Scheduling happens independently.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Discussion:</a:t>
            </a:r>
          </a:p>
          <a:p>
            <a:pPr lvl="1"/>
            <a:r>
              <a:rPr lang="en-US" dirty="0"/>
              <a:t>More scalable!</a:t>
            </a:r>
          </a:p>
          <a:p>
            <a:pPr lvl="1"/>
            <a:r>
              <a:rPr lang="en-US" dirty="0"/>
              <a:t>Problem: load balancing. </a:t>
            </a:r>
          </a:p>
          <a:p>
            <a:pPr lvl="2"/>
            <a:r>
              <a:rPr lang="en-US" dirty="0"/>
              <a:t>Can be solved through migration of processes </a:t>
            </a:r>
            <a:r>
              <a:rPr lang="en-US"/>
              <a:t>between queues.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40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76238"/>
            <a:ext cx="7924800" cy="457200"/>
          </a:xfrm>
        </p:spPr>
        <p:txBody>
          <a:bodyPr/>
          <a:lstStyle/>
          <a:p>
            <a:pPr eaLnBrk="1" hangingPunct="1"/>
            <a:r>
              <a:rPr lang="en-US" sz="2800"/>
              <a:t>Alternating Sequence of CPU And I/O Bursts</a:t>
            </a:r>
          </a:p>
        </p:txBody>
      </p: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6713" y="1236663"/>
            <a:ext cx="2744787" cy="503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Histogram of CPU-burst Times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5ED854-7ED0-4F83-BF85-C808F86C9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4779962"/>
            <a:ext cx="8229600" cy="1620838"/>
          </a:xfrm>
        </p:spPr>
        <p:txBody>
          <a:bodyPr/>
          <a:lstStyle/>
          <a:p>
            <a:r>
              <a:rPr lang="en-US" dirty="0"/>
              <a:t>This can vary from OS to OS, and deployment to deployment</a:t>
            </a:r>
          </a:p>
          <a:p>
            <a:r>
              <a:rPr lang="en-US" dirty="0"/>
              <a:t>If you are doing scientific computing, the bursts will be long</a:t>
            </a:r>
          </a:p>
        </p:txBody>
      </p:sp>
      <p:pic>
        <p:nvPicPr>
          <p:cNvPr id="1024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1325" y="914400"/>
            <a:ext cx="5721350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CPU Scheduler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655050" cy="5562600"/>
          </a:xfrm>
        </p:spPr>
        <p:txBody>
          <a:bodyPr/>
          <a:lstStyle/>
          <a:p>
            <a:r>
              <a:rPr lang="en-US" dirty="0"/>
              <a:t>Selects from among the processes in memory that are ready to execute, and allocates the CPU to one of them</a:t>
            </a:r>
          </a:p>
          <a:p>
            <a:r>
              <a:rPr lang="en-US" dirty="0"/>
              <a:t>CPU scheduling decisions may take place when a process:</a:t>
            </a:r>
          </a:p>
          <a:p>
            <a:pPr lvl="1">
              <a:buFont typeface="Monotype Sorts" charset="2"/>
              <a:buNone/>
            </a:pPr>
            <a:r>
              <a:rPr lang="en-US" dirty="0">
                <a:solidFill>
                  <a:srgbClr val="CC6600"/>
                </a:solidFill>
              </a:rPr>
              <a:t>1.	</a:t>
            </a:r>
            <a:r>
              <a:rPr lang="en-US" dirty="0"/>
              <a:t>Switches from running to waiting state</a:t>
            </a:r>
          </a:p>
          <a:p>
            <a:pPr marL="800100" lvl="1" indent="-342900">
              <a:buFont typeface="Monotype Sorts" charset="2"/>
              <a:buAutoNum type="arabicPeriod" startAt="2"/>
            </a:pPr>
            <a:r>
              <a:rPr lang="en-US" dirty="0"/>
              <a:t>Switches from running to ready state</a:t>
            </a:r>
          </a:p>
          <a:p>
            <a:pPr marL="800100" lvl="2" indent="0">
              <a:buNone/>
            </a:pPr>
            <a:r>
              <a:rPr lang="en-US" dirty="0"/>
              <a:t>-Normally, this happens at timer interrupts</a:t>
            </a:r>
          </a:p>
          <a:p>
            <a:pPr marL="800100" lvl="1" indent="-342900">
              <a:buFont typeface="Monotype Sorts" charset="2"/>
              <a:buAutoNum type="arabicPeriod" startAt="3"/>
            </a:pPr>
            <a:r>
              <a:rPr lang="en-US" dirty="0"/>
              <a:t>Switches from waiting to ready</a:t>
            </a:r>
          </a:p>
          <a:p>
            <a:pPr marL="800100" lvl="2" indent="0">
              <a:buNone/>
            </a:pPr>
            <a:r>
              <a:rPr lang="en-US" dirty="0"/>
              <a:t>-Normally, this happens when an interrupt arrives as a result of an I/O being finished</a:t>
            </a:r>
          </a:p>
          <a:p>
            <a:pPr lvl="1">
              <a:buFont typeface="Monotype Sorts" charset="2"/>
              <a:buNone/>
            </a:pPr>
            <a:r>
              <a:rPr lang="en-US" dirty="0">
                <a:solidFill>
                  <a:srgbClr val="CC6600"/>
                </a:solidFill>
              </a:rPr>
              <a:t>4.</a:t>
            </a:r>
            <a:r>
              <a:rPr lang="en-US" dirty="0"/>
              <a:t>	Terminates</a:t>
            </a:r>
          </a:p>
          <a:p>
            <a:r>
              <a:rPr lang="en-US" dirty="0"/>
              <a:t>Scheduling under 1 and 4 is </a:t>
            </a:r>
            <a:r>
              <a:rPr lang="en-US" dirty="0" err="1"/>
              <a:t>nonpreemptive</a:t>
            </a:r>
            <a:endParaRPr lang="en-US" dirty="0"/>
          </a:p>
          <a:p>
            <a:pPr lvl="1"/>
            <a:r>
              <a:rPr lang="en-US" dirty="0"/>
              <a:t>If you only schedule at these opportunities, you have a non-preemptive multi-tasking system.</a:t>
            </a:r>
          </a:p>
          <a:p>
            <a:pPr lvl="1"/>
            <a:r>
              <a:rPr lang="en-US" dirty="0"/>
              <a:t>Examples: Windows before XP, early MacOS</a:t>
            </a:r>
          </a:p>
          <a:p>
            <a:pPr lvl="1"/>
            <a:r>
              <a:rPr lang="en-US" dirty="0"/>
              <a:t>Requires collaboration from processes (e.g. call to yield())</a:t>
            </a:r>
          </a:p>
          <a:p>
            <a:r>
              <a:rPr lang="en-US" dirty="0"/>
              <a:t>All other scheduling is preemptive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Dispatcher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382713"/>
            <a:ext cx="7351712" cy="4483100"/>
          </a:xfrm>
        </p:spPr>
        <p:txBody>
          <a:bodyPr/>
          <a:lstStyle/>
          <a:p>
            <a:r>
              <a:rPr lang="en-US" b="1" dirty="0"/>
              <a:t>Dispatcher</a:t>
            </a:r>
            <a:r>
              <a:rPr lang="en-US" dirty="0"/>
              <a:t> module gives control of the CPU to the process selected by the short-term scheduler; this involves:</a:t>
            </a:r>
          </a:p>
          <a:p>
            <a:pPr lvl="1"/>
            <a:r>
              <a:rPr lang="en-US" dirty="0"/>
              <a:t>switching context – reloading the appropriate registers with the ones expected by the new program</a:t>
            </a:r>
          </a:p>
          <a:p>
            <a:pPr lvl="1"/>
            <a:r>
              <a:rPr lang="en-US" dirty="0"/>
              <a:t>switching to user mode</a:t>
            </a:r>
          </a:p>
          <a:p>
            <a:pPr lvl="1"/>
            <a:r>
              <a:rPr lang="en-US" dirty="0"/>
              <a:t>jumping to the proper location in the user program to restart that program</a:t>
            </a:r>
          </a:p>
          <a:p>
            <a:r>
              <a:rPr lang="en-US" b="1" dirty="0"/>
              <a:t>Dispatch latency </a:t>
            </a:r>
            <a:r>
              <a:rPr lang="en-US" dirty="0"/>
              <a:t>– time it takes for the dispatcher to stop one process and start another running</a:t>
            </a:r>
          </a:p>
          <a:p>
            <a:r>
              <a:rPr lang="en-US" dirty="0"/>
              <a:t>Overheads:</a:t>
            </a:r>
          </a:p>
          <a:p>
            <a:pPr lvl="1"/>
            <a:r>
              <a:rPr lang="en-US" dirty="0"/>
              <a:t>Dispatch latency</a:t>
            </a:r>
          </a:p>
          <a:p>
            <a:pPr lvl="1"/>
            <a:r>
              <a:rPr lang="en-US" dirty="0"/>
              <a:t>Cache flush: does the new process find the required memory items in the cache?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Scheduling Criteria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990600"/>
            <a:ext cx="7335838" cy="5410200"/>
          </a:xfrm>
        </p:spPr>
        <p:txBody>
          <a:bodyPr/>
          <a:lstStyle/>
          <a:p>
            <a:r>
              <a:rPr lang="en-US" sz="1600" b="1" dirty="0"/>
              <a:t>How do we choose a schedules? What constitutes a good one? </a:t>
            </a:r>
          </a:p>
          <a:p>
            <a:r>
              <a:rPr lang="en-US" sz="1600" b="1" dirty="0"/>
              <a:t>Several metrics we might be interested in</a:t>
            </a:r>
          </a:p>
          <a:p>
            <a:pPr lvl="1"/>
            <a:r>
              <a:rPr lang="en-US" sz="1600" b="1" dirty="0"/>
              <a:t>CPU utilization </a:t>
            </a:r>
            <a:r>
              <a:rPr lang="en-US" sz="1600" dirty="0"/>
              <a:t>– keep the CPU as busy as possible</a:t>
            </a:r>
          </a:p>
          <a:p>
            <a:pPr lvl="2"/>
            <a:r>
              <a:rPr lang="en-US" sz="1600" dirty="0"/>
              <a:t>We want to maximize it</a:t>
            </a:r>
          </a:p>
          <a:p>
            <a:pPr lvl="1"/>
            <a:r>
              <a:rPr lang="en-US" sz="1600" b="1" dirty="0"/>
              <a:t>Throughput</a:t>
            </a:r>
            <a:r>
              <a:rPr lang="en-US" sz="1600" dirty="0"/>
              <a:t> – # of processes that complete their execution per time unit</a:t>
            </a:r>
          </a:p>
          <a:p>
            <a:pPr lvl="2"/>
            <a:r>
              <a:rPr lang="en-US" sz="1600" dirty="0"/>
              <a:t>We want to maximize it</a:t>
            </a:r>
          </a:p>
          <a:p>
            <a:pPr lvl="1"/>
            <a:r>
              <a:rPr lang="en-US" sz="1600" b="1" dirty="0"/>
              <a:t>Turnaround time </a:t>
            </a:r>
            <a:r>
              <a:rPr lang="en-US" sz="1600" dirty="0"/>
              <a:t>– amount of time to execute a particular process from beginning to end </a:t>
            </a:r>
          </a:p>
          <a:p>
            <a:pPr lvl="2"/>
            <a:r>
              <a:rPr lang="en-US" sz="1600" dirty="0"/>
              <a:t>Important for batch systems. </a:t>
            </a:r>
          </a:p>
          <a:p>
            <a:pPr lvl="1"/>
            <a:r>
              <a:rPr lang="en-US" sz="1600" b="1" dirty="0"/>
              <a:t>Waiting time </a:t>
            </a:r>
            <a:r>
              <a:rPr lang="en-US" sz="1600" dirty="0"/>
              <a:t>– amount of time a process has been waiting in the ready queue</a:t>
            </a:r>
          </a:p>
          <a:p>
            <a:pPr lvl="2"/>
            <a:r>
              <a:rPr lang="en-US" sz="1600" dirty="0"/>
              <a:t>Fairness</a:t>
            </a:r>
          </a:p>
          <a:p>
            <a:pPr lvl="1"/>
            <a:r>
              <a:rPr lang="en-US" sz="1600" b="1" dirty="0"/>
              <a:t>Response time </a:t>
            </a:r>
            <a:r>
              <a:rPr lang="en-US" sz="1600" dirty="0"/>
              <a:t>– amount of time it takes from when a request was submitted until the first response is produced</a:t>
            </a:r>
          </a:p>
          <a:p>
            <a:pPr lvl="2"/>
            <a:r>
              <a:rPr lang="en-US" sz="1600" dirty="0"/>
              <a:t>Important for interactive operating systems</a:t>
            </a:r>
          </a:p>
          <a:p>
            <a:r>
              <a:rPr lang="en-US" sz="1600" dirty="0"/>
              <a:t>Some of these are at odds with each other: we cannot simultaneously optimize all of them, only find a suitable balance.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54050" y="355600"/>
            <a:ext cx="8340725" cy="457200"/>
          </a:xfrm>
        </p:spPr>
        <p:txBody>
          <a:bodyPr/>
          <a:lstStyle/>
          <a:p>
            <a:pPr eaLnBrk="1" hangingPunct="1"/>
            <a:r>
              <a:rPr lang="en-US" sz="2800"/>
              <a:t>First-Come, First-Served (FCFS) Scheduling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390650"/>
            <a:ext cx="7566025" cy="41148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charset="2"/>
              <a:buNone/>
              <a:tabLst>
                <a:tab pos="3032125" algn="ctr"/>
                <a:tab pos="4635500" algn="ctr"/>
              </a:tabLst>
            </a:pPr>
            <a:r>
              <a:rPr lang="en-US" sz="1600" dirty="0"/>
              <a:t>		</a:t>
            </a:r>
            <a:r>
              <a:rPr lang="en-US" u="sng" dirty="0"/>
              <a:t>Process</a:t>
            </a:r>
            <a:r>
              <a:rPr lang="en-US" dirty="0"/>
              <a:t>	</a:t>
            </a:r>
            <a:r>
              <a:rPr lang="en-US" u="sng" dirty="0"/>
              <a:t>Burst Time	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3032125" algn="ctr"/>
                <a:tab pos="4635500" algn="ctr"/>
              </a:tabLst>
            </a:pPr>
            <a:r>
              <a:rPr lang="en-US" dirty="0"/>
              <a:t>		 </a:t>
            </a:r>
            <a:r>
              <a:rPr lang="en-US" i="1" dirty="0"/>
              <a:t>P</a:t>
            </a:r>
            <a:r>
              <a:rPr lang="en-US" i="1" baseline="-25000" dirty="0"/>
              <a:t>1</a:t>
            </a:r>
            <a:r>
              <a:rPr lang="en-US" dirty="0"/>
              <a:t>	24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3032125" algn="ctr"/>
                <a:tab pos="4635500" algn="ctr"/>
              </a:tabLst>
            </a:pPr>
            <a:r>
              <a:rPr lang="en-US" dirty="0"/>
              <a:t>		 </a:t>
            </a:r>
            <a:r>
              <a:rPr lang="en-US" i="1" dirty="0"/>
              <a:t>P</a:t>
            </a:r>
            <a:r>
              <a:rPr lang="en-US" i="1" baseline="-25000" dirty="0"/>
              <a:t>2</a:t>
            </a:r>
            <a:r>
              <a:rPr lang="en-US" dirty="0"/>
              <a:t> 	3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3032125" algn="ctr"/>
                <a:tab pos="4635500" algn="ctr"/>
              </a:tabLst>
            </a:pPr>
            <a:r>
              <a:rPr lang="en-US" dirty="0"/>
              <a:t>		 </a:t>
            </a:r>
            <a:r>
              <a:rPr lang="en-US" i="1" dirty="0"/>
              <a:t>P</a:t>
            </a:r>
            <a:r>
              <a:rPr lang="en-US" i="1" baseline="-25000" dirty="0"/>
              <a:t>3	 </a:t>
            </a:r>
            <a:r>
              <a:rPr lang="en-US" dirty="0"/>
              <a:t>3</a:t>
            </a:r>
            <a:r>
              <a:rPr lang="en-US" i="1" baseline="-25000" dirty="0"/>
              <a:t> </a:t>
            </a:r>
          </a:p>
          <a:p>
            <a:pPr>
              <a:lnSpc>
                <a:spcPct val="90000"/>
              </a:lnSpc>
              <a:tabLst>
                <a:tab pos="3032125" algn="ctr"/>
                <a:tab pos="4635500" algn="ctr"/>
              </a:tabLst>
            </a:pPr>
            <a:r>
              <a:rPr lang="en-US" dirty="0"/>
              <a:t>Suppose that the processes arrive in the order: </a:t>
            </a:r>
            <a:r>
              <a:rPr lang="en-US" i="1" dirty="0"/>
              <a:t>P</a:t>
            </a:r>
            <a:r>
              <a:rPr lang="en-US" i="1" baseline="-25000" dirty="0"/>
              <a:t>1</a:t>
            </a:r>
            <a:r>
              <a:rPr lang="en-US" dirty="0"/>
              <a:t> , </a:t>
            </a:r>
            <a:r>
              <a:rPr lang="en-US" i="1" dirty="0"/>
              <a:t>P</a:t>
            </a:r>
            <a:r>
              <a:rPr lang="en-US" i="1" baseline="-25000" dirty="0"/>
              <a:t>2</a:t>
            </a:r>
            <a:r>
              <a:rPr lang="en-US" dirty="0"/>
              <a:t> , </a:t>
            </a:r>
            <a:r>
              <a:rPr lang="en-US" i="1" dirty="0"/>
              <a:t>P</a:t>
            </a:r>
            <a:r>
              <a:rPr lang="en-US" i="1" baseline="-25000" dirty="0"/>
              <a:t>3  </a:t>
            </a:r>
            <a:br>
              <a:rPr lang="en-US" i="1" baseline="-25000" dirty="0"/>
            </a:br>
            <a:r>
              <a:rPr lang="en-US" dirty="0"/>
              <a:t>The Gantt Chart for the schedule is:</a:t>
            </a:r>
            <a:br>
              <a:rPr lang="en-US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endParaRPr lang="en-US" sz="1600" dirty="0"/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3032125" algn="ctr"/>
                <a:tab pos="4635500" algn="ctr"/>
              </a:tabLst>
            </a:pPr>
            <a:endParaRPr lang="en-US" sz="1600" dirty="0"/>
          </a:p>
          <a:p>
            <a:pPr>
              <a:lnSpc>
                <a:spcPct val="90000"/>
              </a:lnSpc>
              <a:tabLst>
                <a:tab pos="3032125" algn="ctr"/>
                <a:tab pos="4635500" algn="ctr"/>
              </a:tabLst>
            </a:pPr>
            <a:r>
              <a:rPr lang="en-US" dirty="0"/>
              <a:t>Waiting time for </a:t>
            </a:r>
            <a:r>
              <a:rPr lang="en-US" i="1" dirty="0"/>
              <a:t>P</a:t>
            </a:r>
            <a:r>
              <a:rPr lang="en-US" i="1" baseline="-25000" dirty="0"/>
              <a:t>1</a:t>
            </a:r>
            <a:r>
              <a:rPr lang="en-US" dirty="0"/>
              <a:t>  = 0; </a:t>
            </a:r>
            <a:r>
              <a:rPr lang="en-US" i="1" dirty="0"/>
              <a:t>P</a:t>
            </a:r>
            <a:r>
              <a:rPr lang="en-US" i="1" baseline="-25000" dirty="0"/>
              <a:t>2</a:t>
            </a:r>
            <a:r>
              <a:rPr lang="en-US" dirty="0"/>
              <a:t>  = 24; </a:t>
            </a:r>
            <a:r>
              <a:rPr lang="en-US" i="1" dirty="0"/>
              <a:t>P</a:t>
            </a:r>
            <a:r>
              <a:rPr lang="en-US" i="1" baseline="-25000" dirty="0"/>
              <a:t>3 </a:t>
            </a:r>
            <a:r>
              <a:rPr lang="en-US" dirty="0"/>
              <a:t>= 27</a:t>
            </a:r>
          </a:p>
          <a:p>
            <a:pPr>
              <a:lnSpc>
                <a:spcPct val="90000"/>
              </a:lnSpc>
              <a:tabLst>
                <a:tab pos="3032125" algn="ctr"/>
                <a:tab pos="4635500" algn="ctr"/>
              </a:tabLst>
            </a:pPr>
            <a:r>
              <a:rPr lang="en-US" dirty="0"/>
              <a:t>Average waiting time:  (0 + 24 + 27)/3 = 17</a:t>
            </a:r>
          </a:p>
          <a:p>
            <a:pPr>
              <a:lnSpc>
                <a:spcPct val="90000"/>
              </a:lnSpc>
              <a:tabLst>
                <a:tab pos="3032125" algn="ctr"/>
                <a:tab pos="4635500" algn="ctr"/>
              </a:tabLst>
            </a:pPr>
            <a:r>
              <a:rPr lang="en-US" dirty="0"/>
              <a:t>No pre-emption, let the CPU burst run until it gives up the processor.</a:t>
            </a:r>
          </a:p>
        </p:txBody>
      </p:sp>
      <p:grpSp>
        <p:nvGrpSpPr>
          <p:cNvPr id="15364" name="Group 18"/>
          <p:cNvGrpSpPr>
            <a:grpSpLocks/>
          </p:cNvGrpSpPr>
          <p:nvPr/>
        </p:nvGrpSpPr>
        <p:grpSpPr bwMode="auto">
          <a:xfrm>
            <a:off x="1684338" y="3578225"/>
            <a:ext cx="5556250" cy="1128713"/>
            <a:chOff x="856" y="2688"/>
            <a:chExt cx="3500" cy="711"/>
          </a:xfrm>
        </p:grpSpPr>
        <p:sp>
          <p:nvSpPr>
            <p:cNvPr id="15365" name="Rectangle 4"/>
            <p:cNvSpPr>
              <a:spLocks noChangeArrowheads="1"/>
            </p:cNvSpPr>
            <p:nvPr/>
          </p:nvSpPr>
          <p:spPr bwMode="auto">
            <a:xfrm>
              <a:off x="960" y="2688"/>
              <a:ext cx="3312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6" name="Text Box 5"/>
            <p:cNvSpPr txBox="1">
              <a:spLocks noChangeArrowheads="1"/>
            </p:cNvSpPr>
            <p:nvPr/>
          </p:nvSpPr>
          <p:spPr bwMode="auto">
            <a:xfrm>
              <a:off x="1776" y="2736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1</a:t>
              </a:r>
              <a:endParaRPr lang="en-US">
                <a:latin typeface="Helvetica" charset="0"/>
              </a:endParaRPr>
            </a:p>
          </p:txBody>
        </p:sp>
        <p:sp>
          <p:nvSpPr>
            <p:cNvPr id="15367" name="Text Box 6"/>
            <p:cNvSpPr txBox="1">
              <a:spLocks noChangeArrowheads="1"/>
            </p:cNvSpPr>
            <p:nvPr/>
          </p:nvSpPr>
          <p:spPr bwMode="auto">
            <a:xfrm>
              <a:off x="3264" y="2736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2</a:t>
              </a:r>
              <a:endParaRPr lang="en-US">
                <a:latin typeface="Helvetica" charset="0"/>
              </a:endParaRPr>
            </a:p>
          </p:txBody>
        </p:sp>
        <p:sp>
          <p:nvSpPr>
            <p:cNvPr id="15368" name="Text Box 7"/>
            <p:cNvSpPr txBox="1">
              <a:spLocks noChangeArrowheads="1"/>
            </p:cNvSpPr>
            <p:nvPr/>
          </p:nvSpPr>
          <p:spPr bwMode="auto">
            <a:xfrm>
              <a:off x="3840" y="2736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3</a:t>
              </a:r>
              <a:endParaRPr lang="en-US">
                <a:latin typeface="Helvetica" charset="0"/>
              </a:endParaRPr>
            </a:p>
          </p:txBody>
        </p:sp>
        <p:sp>
          <p:nvSpPr>
            <p:cNvPr id="15369" name="Line 8"/>
            <p:cNvSpPr>
              <a:spLocks noChangeShapeType="1"/>
            </p:cNvSpPr>
            <p:nvPr/>
          </p:nvSpPr>
          <p:spPr bwMode="auto">
            <a:xfrm>
              <a:off x="960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Line 9"/>
            <p:cNvSpPr>
              <a:spLocks noChangeShapeType="1"/>
            </p:cNvSpPr>
            <p:nvPr/>
          </p:nvSpPr>
          <p:spPr bwMode="auto">
            <a:xfrm>
              <a:off x="4272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Line 10"/>
            <p:cNvSpPr>
              <a:spLocks noChangeShapeType="1"/>
            </p:cNvSpPr>
            <p:nvPr/>
          </p:nvSpPr>
          <p:spPr bwMode="auto">
            <a:xfrm>
              <a:off x="3072" y="268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Line 11"/>
            <p:cNvSpPr>
              <a:spLocks noChangeShapeType="1"/>
            </p:cNvSpPr>
            <p:nvPr/>
          </p:nvSpPr>
          <p:spPr bwMode="auto">
            <a:xfrm>
              <a:off x="3648" y="268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3" name="Line 12"/>
            <p:cNvSpPr>
              <a:spLocks noChangeShapeType="1"/>
            </p:cNvSpPr>
            <p:nvPr/>
          </p:nvSpPr>
          <p:spPr bwMode="auto">
            <a:xfrm>
              <a:off x="3072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4" name="Line 13"/>
            <p:cNvSpPr>
              <a:spLocks noChangeShapeType="1"/>
            </p:cNvSpPr>
            <p:nvPr/>
          </p:nvSpPr>
          <p:spPr bwMode="auto">
            <a:xfrm>
              <a:off x="3648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5" name="Text Box 14"/>
            <p:cNvSpPr txBox="1">
              <a:spLocks noChangeArrowheads="1"/>
            </p:cNvSpPr>
            <p:nvPr/>
          </p:nvSpPr>
          <p:spPr bwMode="auto">
            <a:xfrm>
              <a:off x="2928" y="3168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24</a:t>
              </a:r>
            </a:p>
          </p:txBody>
        </p:sp>
        <p:sp>
          <p:nvSpPr>
            <p:cNvPr id="15376" name="Text Box 15"/>
            <p:cNvSpPr txBox="1">
              <a:spLocks noChangeArrowheads="1"/>
            </p:cNvSpPr>
            <p:nvPr/>
          </p:nvSpPr>
          <p:spPr bwMode="auto">
            <a:xfrm>
              <a:off x="3504" y="3168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27</a:t>
              </a:r>
            </a:p>
          </p:txBody>
        </p:sp>
        <p:sp>
          <p:nvSpPr>
            <p:cNvPr id="15377" name="Text Box 16"/>
            <p:cNvSpPr txBox="1">
              <a:spLocks noChangeArrowheads="1"/>
            </p:cNvSpPr>
            <p:nvPr/>
          </p:nvSpPr>
          <p:spPr bwMode="auto">
            <a:xfrm>
              <a:off x="4080" y="3168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30</a:t>
              </a:r>
            </a:p>
          </p:txBody>
        </p:sp>
        <p:sp>
          <p:nvSpPr>
            <p:cNvPr id="15378" name="Text Box 17"/>
            <p:cNvSpPr txBox="1">
              <a:spLocks noChangeArrowheads="1"/>
            </p:cNvSpPr>
            <p:nvPr/>
          </p:nvSpPr>
          <p:spPr bwMode="auto">
            <a:xfrm>
              <a:off x="856" y="3168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0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7029</TotalTime>
  <Words>2357</Words>
  <Application>Microsoft Office PowerPoint</Application>
  <PresentationFormat>On-screen Show (4:3)</PresentationFormat>
  <Paragraphs>340</Paragraphs>
  <Slides>33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Helvetica</vt:lpstr>
      <vt:lpstr>Monotype Sorts</vt:lpstr>
      <vt:lpstr>Times New Roman</vt:lpstr>
      <vt:lpstr>Verdana</vt:lpstr>
      <vt:lpstr>Webdings</vt:lpstr>
      <vt:lpstr>os-8</vt:lpstr>
      <vt:lpstr>Equation</vt:lpstr>
      <vt:lpstr>Chapter 5:  CPU Scheduling</vt:lpstr>
      <vt:lpstr>Types of schedulers</vt:lpstr>
      <vt:lpstr>Basic Concepts (CPU Burst)</vt:lpstr>
      <vt:lpstr>Alternating Sequence of CPU And I/O Bursts</vt:lpstr>
      <vt:lpstr>Histogram of CPU-burst Times</vt:lpstr>
      <vt:lpstr>CPU Scheduler</vt:lpstr>
      <vt:lpstr>Dispatcher</vt:lpstr>
      <vt:lpstr>Scheduling Criteria</vt:lpstr>
      <vt:lpstr>First-Come, First-Served (FCFS) Scheduling</vt:lpstr>
      <vt:lpstr>FCFS Scheduling (Cont)</vt:lpstr>
      <vt:lpstr>Shortest-Job-First (SJF) Scheduling</vt:lpstr>
      <vt:lpstr>PowerPoint Presentation</vt:lpstr>
      <vt:lpstr>Example of SJF</vt:lpstr>
      <vt:lpstr>Example of Pre-emptive SJF</vt:lpstr>
      <vt:lpstr>Determining Length of Next CPU Burst</vt:lpstr>
      <vt:lpstr>Examples of Exponential Averaging</vt:lpstr>
      <vt:lpstr>Prediction of the Length of the Next CPU Burst</vt:lpstr>
      <vt:lpstr>Priority Scheduling</vt:lpstr>
      <vt:lpstr>Round Robin (RR)</vt:lpstr>
      <vt:lpstr>Example of RR with Time Quantum = 4</vt:lpstr>
      <vt:lpstr>Time Quantum and Context Switch Time</vt:lpstr>
      <vt:lpstr>Multilevel Queue</vt:lpstr>
      <vt:lpstr>Multilevel Queue Scheduling</vt:lpstr>
      <vt:lpstr>Multilevel feedback queue</vt:lpstr>
      <vt:lpstr>Multilevel Feedback Queue (continued)</vt:lpstr>
      <vt:lpstr>Intellectual exercise: building an MLFQ algorithm</vt:lpstr>
      <vt:lpstr>Building an MLFQ variant (2)</vt:lpstr>
      <vt:lpstr>MLFQ variant – priority boost (3)</vt:lpstr>
      <vt:lpstr>MLFQ variant – accounting (4) </vt:lpstr>
      <vt:lpstr>MultiPROCESSOR scheduling</vt:lpstr>
      <vt:lpstr>Multiple-Processor Scheduling</vt:lpstr>
      <vt:lpstr>Single queue scheduling</vt:lpstr>
      <vt:lpstr>Multi-queue multiprocessor scheduling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6:  CPU Scheduling</dc:title>
  <dc:creator>Marilyn Turnamian</dc:creator>
  <cp:lastModifiedBy>lboloni</cp:lastModifiedBy>
  <cp:revision>166</cp:revision>
  <cp:lastPrinted>2001-06-14T14:25:09Z</cp:lastPrinted>
  <dcterms:created xsi:type="dcterms:W3CDTF">2008-08-11T20:51:51Z</dcterms:created>
  <dcterms:modified xsi:type="dcterms:W3CDTF">2020-02-03T20:03:00Z</dcterms:modified>
</cp:coreProperties>
</file>