
<file path=[Content_Types].xml><?xml version="1.0" encoding="utf-8"?>
<Types xmlns="http://schemas.openxmlformats.org/package/2006/content-types">
  <Default ContentType="image/jpeg" Extension="jpg"/>
  <Default ContentType="application/vnd.openxmlformats-officedocument.vmlDrawing" Extension="vml"/>
  <Default ContentType="application/x-fontdata" Extension="fntdata"/>
  <Default ContentType="application/vnd.openxmlformats-officedocument.oleObject" Extension="bin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oleObject" PartName="/ppt/embeddings/oleObject1.bin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</p:sldIdLst>
  <p:sldSz cy="6858000" cx="9144000"/>
  <p:notesSz cx="7315200" cy="9601200"/>
  <p:embeddedFontLst>
    <p:embeddedFont>
      <p:font typeface="Arial Narrow"/>
      <p:regular r:id="rId92"/>
      <p:bold r:id="rId93"/>
      <p:italic r:id="rId94"/>
      <p:boldItalic r:id="rId95"/>
    </p:embeddedFont>
    <p:embeddedFont>
      <p:font typeface="Tahoma"/>
      <p:regular r:id="rId96"/>
      <p:bold r:id="rId97"/>
    </p:embeddedFont>
    <p:embeddedFont>
      <p:font typeface="Gill Sans"/>
      <p:regular r:id="rId98"/>
      <p:bold r:id="rId9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0" roundtripDataSignature="AMtx7mhAO3PHhRmUhHbTQUPaGuOZkYvr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0" Type="http://customschemas.google.com/relationships/presentationmetadata" Target="meta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95" Type="http://schemas.openxmlformats.org/officeDocument/2006/relationships/font" Target="fonts/ArialNarrow-boldItalic.fntdata"/><Relationship Id="rId94" Type="http://schemas.openxmlformats.org/officeDocument/2006/relationships/font" Target="fonts/ArialNarrow-italic.fntdata"/><Relationship Id="rId97" Type="http://schemas.openxmlformats.org/officeDocument/2006/relationships/font" Target="fonts/Tahoma-bold.fntdata"/><Relationship Id="rId96" Type="http://schemas.openxmlformats.org/officeDocument/2006/relationships/font" Target="fonts/Tahoma-regular.fntdata"/><Relationship Id="rId11" Type="http://schemas.openxmlformats.org/officeDocument/2006/relationships/slide" Target="slides/slide6.xml"/><Relationship Id="rId99" Type="http://schemas.openxmlformats.org/officeDocument/2006/relationships/font" Target="fonts/GillSans-bold.fntdata"/><Relationship Id="rId10" Type="http://schemas.openxmlformats.org/officeDocument/2006/relationships/slide" Target="slides/slide5.xml"/><Relationship Id="rId98" Type="http://schemas.openxmlformats.org/officeDocument/2006/relationships/font" Target="fonts/GillSans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font" Target="fonts/ArialNarrow-bold.fntdata"/><Relationship Id="rId92" Type="http://schemas.openxmlformats.org/officeDocument/2006/relationships/font" Target="fonts/ArialNarrow-regular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drawings/_rels/vmlDrawing1.vml.rels><?xml version="1.0" encoding="UTF-8" standalone="yes"?><Relationships xmlns="http://schemas.openxmlformats.org/package/2006/relationships"><Relationship Id="rId1" Type="http://schemas.openxmlformats.org/officeDocument/2006/relationships/image" Target="../media/image45.png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1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1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1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3" name="Google Shape;903;p1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1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1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1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1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1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1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5" name="Google Shape;1485;p1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2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5" name="Google Shape;1495;p2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2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p2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2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2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2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2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2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2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2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2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4" name="Google Shape;1744;p2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2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2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2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2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p2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2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1" name="Shape 2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2" name="Google Shape;2032;p3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3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3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3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3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4" name="Google Shape;2054;p3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5" name="Google Shape;2065;p3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3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p3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5" name="Google Shape;2195;p3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6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" name="Google Shape;2317;p3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3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5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p3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7" name="Google Shape;2327;p3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4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3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p3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3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5" name="Google Shape;2345;p3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3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3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0" name="Shape 2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1" name="Google Shape;2531;p4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2" name="Google Shape;2532;p4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0" name="Shape 2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4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2" name="Google Shape;2542;p4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9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p4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1" name="Google Shape;2551;p4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2" name="Shape 2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4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4" name="Google Shape;2784;p4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4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3" name="Google Shape;3013;p4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0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" name="Google Shape;3021;p4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2" name="Google Shape;3022;p4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7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p4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59" name="Google Shape;3259;p4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0" name="Google Shape;3260;p46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0" name="Shape 3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1" name="Google Shape;3501;p4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2" name="Google Shape;3502;p4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9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p4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1" name="Google Shape;3511;p4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0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2" name="Google Shape;3792;p4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8" name="Shape 4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9" name="Google Shape;4049;p5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0" name="Google Shape;4050;p5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7" name="Shape 4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8" name="Google Shape;4058;p5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9" name="Google Shape;4059;p5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9" name="Shape 4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" name="Google Shape;4290;p5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1" name="Google Shape;4291;p5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7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8" name="Google Shape;4338;p5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9" name="Google Shape;4339;p5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5" name="Shape 4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6" name="Google Shape;4386;p5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7" name="Google Shape;4387;p5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4" name="Shape 4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5" name="Google Shape;4395;p5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6" name="Google Shape;4396;p5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4" name="Shape 4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5" name="Google Shape;4405;p5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6" name="Google Shape;4406;p5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3" name="Shape 4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4" name="Google Shape;4414;p5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5" name="Google Shape;4415;p5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2" name="Shape 4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3" name="Google Shape;4643;p5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4" name="Google Shape;4644;p5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8" name="Shape 4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9" name="Google Shape;4989;p5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0" name="Google Shape;4990;p5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7" name="Shape 4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8" name="Google Shape;4998;p6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99" name="Google Shape;4999;p6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0" name="Google Shape;5000;p60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2" name="Shape 5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3" name="Google Shape;5043;p6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44" name="Google Shape;5044;p6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Note: implicit assumption here: destination based forwarding</a:t>
            </a:r>
            <a:endParaRPr/>
          </a:p>
        </p:txBody>
      </p:sp>
      <p:sp>
        <p:nvSpPr>
          <p:cNvPr id="5045" name="Google Shape;5045;p6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6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Google Shape;5197;p6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98" name="Google Shape;5198;p6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Note: implicit assumption here: destination based forwarding</a:t>
            </a:r>
            <a:endParaRPr/>
          </a:p>
        </p:txBody>
      </p:sp>
      <p:sp>
        <p:nvSpPr>
          <p:cNvPr id="5199" name="Google Shape;5199;p6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3" name="Shape 5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4" name="Google Shape;5354;p6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55" name="Google Shape;5355;p6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Note: implicit assumption here: destination based forwarding</a:t>
            </a:r>
            <a:endParaRPr/>
          </a:p>
        </p:txBody>
      </p:sp>
      <p:sp>
        <p:nvSpPr>
          <p:cNvPr id="5356" name="Google Shape;5356;p6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3" name="Shape 5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4" name="Google Shape;5484;p6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5" name="Google Shape;5485;p6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2" name="Shape 5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3" name="Google Shape;5853;p6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4" name="Google Shape;5854;p6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2" name="Shape 5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3" name="Google Shape;5983;p6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4" name="Google Shape;5984;p6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3" name="Shape 6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4" name="Google Shape;6114;p6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5" name="Google Shape;6115;p6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2" name="Shape 6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3" name="Google Shape;6243;p6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4" name="Google Shape;6244;p6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6" name="Shape 6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7" name="Google Shape;6407;p6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8" name="Google Shape;6408;p6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1" name="Shape 6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" name="Google Shape;6502;p7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3" name="Google Shape;6503;p7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8" name="Shape 6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9" name="Google Shape;6599;p7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0" name="Google Shape;6600;p7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6" name="Shape 6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" name="Google Shape;6697;p7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8" name="Google Shape;6698;p7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1" name="Shape 6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2" name="Google Shape;6852;p7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3" name="Google Shape;6853;p7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6" name="Shape 6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7" name="Google Shape;6997;p7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8" name="Google Shape;6998;p7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5" name="Shape 7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6" name="Google Shape;7126;p7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7" name="Google Shape;7127;p7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9" name="Shape 7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" name="Google Shape;7260;p7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1" name="Google Shape;7261;p7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8" name="Shape 7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9" name="Google Shape;7269;p77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0" name="Google Shape;7270;p7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8" name="Shape 7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9" name="Google Shape;7279;p7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0" name="Google Shape;7280;p7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8" name="Shape 7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9" name="Google Shape;7289;p7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0" name="Google Shape;7290;p7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7" name="Shape 7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8" name="Google Shape;7368;p80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9" name="Google Shape;7369;p80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7" name="Shape 7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8" name="Google Shape;7378;p81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79" name="Google Shape;7379;p8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80" name="Google Shape;7380;p81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0" name="Shape 7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1" name="Google Shape;7391;p82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92" name="Google Shape;7392;p8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93" name="Google Shape;7393;p82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8" name="Shape 7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9" name="Google Shape;7519;p83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20" name="Google Shape;7520;p8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21" name="Google Shape;7521;p83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1" name="Shape 7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2" name="Google Shape;7702;p84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03" name="Google Shape;7703;p8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04" name="Google Shape;7704;p84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7" name="Shape 7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8" name="Google Shape;7728;p85:notes"/>
          <p:cNvSpPr txBox="1"/>
          <p:nvPr>
            <p:ph idx="12" type="sldNum"/>
          </p:nvPr>
        </p:nvSpPr>
        <p:spPr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</p:spPr>
        <p:txBody>
          <a:bodyPr anchorCtr="0" anchor="b" bIns="48325" lIns="96650" spcFirstLastPara="1" rIns="96650" wrap="square" tIns="483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29" name="Google Shape;7729;p8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30" name="Google Shape;7730;p85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3" name="Shape 7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" name="Google Shape;7784;p86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5" name="Google Shape;7785;p8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9:notes"/>
          <p:cNvSpPr txBox="1"/>
          <p:nvPr>
            <p:ph idx="1" type="body"/>
          </p:nvPr>
        </p:nvSpPr>
        <p:spPr>
          <a:xfrm>
            <a:off x="974725" y="4560888"/>
            <a:ext cx="5365750" cy="4319587"/>
          </a:xfrm>
          <a:prstGeom prst="rect">
            <a:avLst/>
          </a:prstGeom>
        </p:spPr>
        <p:txBody>
          <a:bodyPr anchorCtr="0" anchor="t" bIns="48325" lIns="96650" spcFirstLastPara="1" rIns="96650" wrap="square" tIns="483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9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8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8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7"/>
          <p:cNvSpPr txBox="1"/>
          <p:nvPr>
            <p:ph idx="1" type="body"/>
          </p:nvPr>
        </p:nvSpPr>
        <p:spPr>
          <a:xfrm rot="5400000">
            <a:off x="2095500" y="38100"/>
            <a:ext cx="46482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3" name="Google Shape;73;p9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7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97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8"/>
          <p:cNvSpPr txBox="1"/>
          <p:nvPr>
            <p:ph type="title"/>
          </p:nvPr>
        </p:nvSpPr>
        <p:spPr>
          <a:xfrm rot="5400000">
            <a:off x="4324350" y="2266950"/>
            <a:ext cx="6019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98"/>
          <p:cNvSpPr txBox="1"/>
          <p:nvPr>
            <p:ph idx="1" type="body"/>
          </p:nvPr>
        </p:nvSpPr>
        <p:spPr>
          <a:xfrm rot="5400000">
            <a:off x="361950" y="400050"/>
            <a:ext cx="6019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9" name="Google Shape;79;p9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98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98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9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9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99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6" name="Google Shape;86;p9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9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9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9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9"/>
          <p:cNvSpPr txBox="1"/>
          <p:nvPr>
            <p:ph idx="1" type="body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8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9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89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0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0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26" name="Google Shape;26;p90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1pPr>
            <a:lvl2pPr indent="-381000" lvl="1" marL="9144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27" name="Google Shape;27;p9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0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0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1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91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1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/>
            </a:lvl9pPr>
          </a:lstStyle>
          <a:p/>
        </p:txBody>
      </p:sp>
      <p:sp>
        <p:nvSpPr>
          <p:cNvPr id="38" name="Google Shape;38;p9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2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2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9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lnSpc>
                <a:spcPct val="8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44" name="Google Shape;44;p9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3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93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0" name="Google Shape;50;p9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1" name="Google Shape;51;p9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52" name="Google Shape;52;p9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3" name="Google Shape;53;p9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4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4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3200"/>
              <a:buChar char="▪"/>
              <a:defRPr sz="3200"/>
            </a:lvl1pPr>
            <a:lvl2pPr indent="-406400" lvl="1" marL="91440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mic Sans MS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9" name="Google Shape;59;p9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0" name="Google Shape;60;p9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5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95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9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5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8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omic Sans MS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7" name="Google Shape;67;p9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6"/>
          <p:cNvSpPr txBox="1"/>
          <p:nvPr>
            <p:ph idx="11" type="ftr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96"/>
          <p:cNvSpPr txBox="1"/>
          <p:nvPr>
            <p:ph idx="12" type="sldNum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4-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1" name="Google Shape;11;p87"/>
          <p:cNvSpPr txBox="1"/>
          <p:nvPr>
            <p:ph idx="1" type="body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381000" lvl="1" marL="9144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ic Sans MS"/>
              <a:buChar char="•"/>
              <a:defRPr b="0" i="0" sz="2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8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3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5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7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Relationship Id="rId5" Type="http://schemas.openxmlformats.org/officeDocument/2006/relationships/image" Target="../media/image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.png"/><Relationship Id="rId4" Type="http://schemas.openxmlformats.org/officeDocument/2006/relationships/image" Target="../media/image27.png"/><Relationship Id="rId5" Type="http://schemas.openxmlformats.org/officeDocument/2006/relationships/image" Target="../media/image32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1.png"/><Relationship Id="rId4" Type="http://schemas.openxmlformats.org/officeDocument/2006/relationships/image" Target="../media/image14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4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4.png"/><Relationship Id="rId4" Type="http://schemas.openxmlformats.org/officeDocument/2006/relationships/image" Target="../media/image4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4.png"/><Relationship Id="rId4" Type="http://schemas.openxmlformats.org/officeDocument/2006/relationships/image" Target="../media/image4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4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4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4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9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4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7.png"/><Relationship Id="rId4" Type="http://schemas.openxmlformats.org/officeDocument/2006/relationships/image" Target="../media/image42.png"/><Relationship Id="rId5" Type="http://schemas.openxmlformats.org/officeDocument/2006/relationships/image" Target="../media/image5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vmlDrawing" Target="../drawings/vmlDrawing1.vml"/><Relationship Id="rId4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1.bin"/><Relationship Id="rId7" Type="http://schemas.openxmlformats.org/officeDocument/2006/relationships/image" Target="../media/image45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14.png"/><Relationship Id="rId4" Type="http://schemas.openxmlformats.org/officeDocument/2006/relationships/image" Target="../media/image55.png"/><Relationship Id="rId5" Type="http://schemas.openxmlformats.org/officeDocument/2006/relationships/image" Target="../media/image48.png"/><Relationship Id="rId6" Type="http://schemas.openxmlformats.org/officeDocument/2006/relationships/image" Target="../media/image41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51.png"/><Relationship Id="rId4" Type="http://schemas.openxmlformats.org/officeDocument/2006/relationships/image" Target="../media/image53.png"/><Relationship Id="rId9" Type="http://schemas.openxmlformats.org/officeDocument/2006/relationships/image" Target="../media/image46.png"/><Relationship Id="rId5" Type="http://schemas.openxmlformats.org/officeDocument/2006/relationships/image" Target="../media/image52.png"/><Relationship Id="rId6" Type="http://schemas.openxmlformats.org/officeDocument/2006/relationships/image" Target="../media/image56.png"/><Relationship Id="rId7" Type="http://schemas.openxmlformats.org/officeDocument/2006/relationships/image" Target="../media/image39.png"/><Relationship Id="rId8" Type="http://schemas.openxmlformats.org/officeDocument/2006/relationships/image" Target="../media/image50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1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14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5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93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Computer Networking: A Top Down Approach </a:t>
            </a:r>
            <a:br>
              <a:rPr b="0" i="0" lang="en-US" sz="2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note on the use of these Powerpoint slides: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We’re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b="0" i="1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lot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work on our part. In return for use, we only ask the following: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77800" lvl="0" marL="231775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use these slides (e.g., in a class) that you mention their source (after all, we’d like people to use our book!)</a:t>
            </a:r>
            <a:endParaRPr/>
          </a:p>
          <a:p>
            <a:pPr indent="-177800" lvl="0" marL="231775" marR="0" rtl="0" algn="l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200"/>
              <a:buFont typeface="Noto Sans Symbols"/>
              <a:buChar char="▪"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post any slides on a www site, that you note that they are adapted from (or perhaps identical to) our slides, and note our copyright of this material.</a:t>
            </a:r>
            <a:endParaRPr/>
          </a:p>
          <a:p>
            <a:pPr indent="-96838" lvl="0" marL="173038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038" lvl="0" marL="17303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and enjoy!  JFK/KWR</a:t>
            </a:r>
            <a:endParaRPr/>
          </a:p>
          <a:p>
            <a:pPr indent="-173038" lvl="0" marL="17303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All material copyright 1996-2016</a:t>
            </a:r>
            <a:endParaRPr/>
          </a:p>
          <a:p>
            <a:pPr indent="-173038" lvl="0" marL="173038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J.F Kurose and K.W. Ross, All Rights Reserved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rose7e_cover_small.jpg" id="97" name="Google Shape;9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0238" y="325438"/>
            <a:ext cx="3087687" cy="381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baseline="3000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edition </a:t>
            </a:r>
            <a:b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Jim Kurose, Keith Ross</a:t>
            </a:r>
            <a:br>
              <a:rPr b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Pearson/Addison Wesley</a:t>
            </a:r>
            <a:br>
              <a:rPr b="0" i="0" lang="en-US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April 2016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</a:t>
            </a:r>
            <a:br>
              <a:rPr b="0" i="0" lang="en-US" sz="48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b="0" i="0" lang="en-US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Network Layer: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The Control Plane</a:t>
            </a:r>
            <a:endParaRPr/>
          </a:p>
        </p:txBody>
      </p:sp>
      <p:pic>
        <p:nvPicPr>
          <p:cNvPr descr="underline_base" id="100" name="Google Shape;10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2438" y="2389188"/>
            <a:ext cx="3890962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2" name="Google Shape;102;p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814" name="Google Shape;8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10"/>
          <p:cNvSpPr txBox="1"/>
          <p:nvPr>
            <p:ph type="title"/>
          </p:nvPr>
        </p:nvSpPr>
        <p:spPr>
          <a:xfrm>
            <a:off x="533400" y="219075"/>
            <a:ext cx="7772400" cy="908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Graph abstraction: costs</a:t>
            </a:r>
            <a:endParaRPr/>
          </a:p>
        </p:txBody>
      </p:sp>
      <p:grpSp>
        <p:nvGrpSpPr>
          <p:cNvPr id="816" name="Google Shape;816;p10"/>
          <p:cNvGrpSpPr/>
          <p:nvPr/>
        </p:nvGrpSpPr>
        <p:grpSpPr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817" name="Google Shape;817;p10"/>
            <p:cNvSpPr/>
            <p:nvPr/>
          </p:nvSpPr>
          <p:spPr>
            <a:xfrm>
              <a:off x="3162" y="1071"/>
              <a:ext cx="2250" cy="1409"/>
            </a:xfrm>
            <a:custGeom>
              <a:rect b="b" l="l" r="r" t="t"/>
              <a:pathLst>
                <a:path extrusionOk="0" h="1409" w="2250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0"/>
            <p:cNvSpPr/>
            <p:nvPr/>
          </p:nvSpPr>
          <p:spPr>
            <a:xfrm>
              <a:off x="3498" y="1620"/>
              <a:ext cx="342" cy="18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0" name="Google Shape;820;p10"/>
            <p:cNvCxnSpPr/>
            <p:nvPr/>
          </p:nvCxnSpPr>
          <p:spPr>
            <a:xfrm>
              <a:off x="3238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10"/>
            <p:cNvCxnSpPr/>
            <p:nvPr/>
          </p:nvCxnSpPr>
          <p:spPr>
            <a:xfrm>
              <a:off x="3551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22" name="Google Shape;822;p10"/>
            <p:cNvSpPr/>
            <p:nvPr/>
          </p:nvSpPr>
          <p:spPr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0"/>
            <p:cNvSpPr/>
            <p:nvPr/>
          </p:nvSpPr>
          <p:spPr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0"/>
            <p:cNvSpPr/>
            <p:nvPr/>
          </p:nvSpPr>
          <p:spPr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5" name="Google Shape;825;p10"/>
            <p:cNvCxnSpPr/>
            <p:nvPr/>
          </p:nvCxnSpPr>
          <p:spPr>
            <a:xfrm>
              <a:off x="3712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6" name="Google Shape;826;p10"/>
            <p:cNvCxnSpPr/>
            <p:nvPr/>
          </p:nvCxnSpPr>
          <p:spPr>
            <a:xfrm>
              <a:off x="4025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27" name="Google Shape;827;p10"/>
            <p:cNvSpPr/>
            <p:nvPr/>
          </p:nvSpPr>
          <p:spPr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0"/>
            <p:cNvSpPr/>
            <p:nvPr/>
          </p:nvSpPr>
          <p:spPr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0" name="Google Shape;830;p10"/>
            <p:cNvCxnSpPr/>
            <p:nvPr/>
          </p:nvCxnSpPr>
          <p:spPr>
            <a:xfrm>
              <a:off x="3708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1" name="Google Shape;831;p10"/>
            <p:cNvCxnSpPr/>
            <p:nvPr/>
          </p:nvCxnSpPr>
          <p:spPr>
            <a:xfrm>
              <a:off x="4021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32" name="Google Shape;832;p10"/>
            <p:cNvSpPr/>
            <p:nvPr/>
          </p:nvSpPr>
          <p:spPr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0"/>
            <p:cNvSpPr/>
            <p:nvPr/>
          </p:nvSpPr>
          <p:spPr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0"/>
            <p:cNvSpPr/>
            <p:nvPr/>
          </p:nvSpPr>
          <p:spPr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35" name="Google Shape;835;p10"/>
            <p:cNvCxnSpPr/>
            <p:nvPr/>
          </p:nvCxnSpPr>
          <p:spPr>
            <a:xfrm>
              <a:off x="4391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36" name="Google Shape;836;p10"/>
            <p:cNvCxnSpPr/>
            <p:nvPr/>
          </p:nvCxnSpPr>
          <p:spPr>
            <a:xfrm>
              <a:off x="4703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37" name="Google Shape;837;p10"/>
            <p:cNvSpPr/>
            <p:nvPr/>
          </p:nvSpPr>
          <p:spPr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0"/>
            <p:cNvSpPr/>
            <p:nvPr/>
          </p:nvSpPr>
          <p:spPr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0"/>
            <p:cNvSpPr/>
            <p:nvPr/>
          </p:nvSpPr>
          <p:spPr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0" name="Google Shape;840;p10"/>
            <p:cNvCxnSpPr/>
            <p:nvPr/>
          </p:nvCxnSpPr>
          <p:spPr>
            <a:xfrm>
              <a:off x="4401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1" name="Google Shape;841;p10"/>
            <p:cNvCxnSpPr/>
            <p:nvPr/>
          </p:nvCxnSpPr>
          <p:spPr>
            <a:xfrm>
              <a:off x="4714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42" name="Google Shape;842;p10"/>
            <p:cNvSpPr/>
            <p:nvPr/>
          </p:nvSpPr>
          <p:spPr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0"/>
            <p:cNvSpPr/>
            <p:nvPr/>
          </p:nvSpPr>
          <p:spPr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0"/>
            <p:cNvSpPr/>
            <p:nvPr/>
          </p:nvSpPr>
          <p:spPr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45" name="Google Shape;845;p10"/>
            <p:cNvCxnSpPr/>
            <p:nvPr/>
          </p:nvCxnSpPr>
          <p:spPr>
            <a:xfrm>
              <a:off x="4966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46" name="Google Shape;846;p10"/>
            <p:cNvCxnSpPr/>
            <p:nvPr/>
          </p:nvCxnSpPr>
          <p:spPr>
            <a:xfrm>
              <a:off x="5279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47" name="Google Shape;847;p10"/>
            <p:cNvSpPr/>
            <p:nvPr/>
          </p:nvSpPr>
          <p:spPr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0"/>
            <p:cNvSpPr/>
            <p:nvPr/>
          </p:nvSpPr>
          <p:spPr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4557" y="1647"/>
              <a:ext cx="1" cy="522"/>
            </a:xfrm>
            <a:custGeom>
              <a:rect b="b" l="l" r="r" t="t"/>
              <a:pathLst>
                <a:path extrusionOk="0" h="522" w="1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0"/>
            <p:cNvSpPr/>
            <p:nvPr/>
          </p:nvSpPr>
          <p:spPr>
            <a:xfrm>
              <a:off x="3864" y="1653"/>
              <a:ext cx="1" cy="537"/>
            </a:xfrm>
            <a:custGeom>
              <a:rect b="b" l="l" r="r" t="t"/>
              <a:pathLst>
                <a:path extrusionOk="0" h="537" w="1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0"/>
            <p:cNvSpPr/>
            <p:nvPr/>
          </p:nvSpPr>
          <p:spPr>
            <a:xfrm>
              <a:off x="4029" y="1638"/>
              <a:ext cx="504" cy="600"/>
            </a:xfrm>
            <a:custGeom>
              <a:rect b="b" l="l" r="r" t="t"/>
              <a:pathLst>
                <a:path extrusionOk="0" h="174" w="378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4716" y="1986"/>
              <a:ext cx="366" cy="270"/>
            </a:xfrm>
            <a:custGeom>
              <a:rect b="b" l="l" r="r" t="t"/>
              <a:pathLst>
                <a:path extrusionOk="0" h="270" w="366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0"/>
            <p:cNvSpPr/>
            <p:nvPr/>
          </p:nvSpPr>
          <p:spPr>
            <a:xfrm>
              <a:off x="4035" y="226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0"/>
            <p:cNvSpPr/>
            <p:nvPr/>
          </p:nvSpPr>
          <p:spPr>
            <a:xfrm>
              <a:off x="3444" y="1944"/>
              <a:ext cx="276" cy="264"/>
            </a:xfrm>
            <a:custGeom>
              <a:rect b="b" l="l" r="r" t="t"/>
              <a:pathLst>
                <a:path extrusionOk="0" h="264" w="276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0"/>
            <p:cNvSpPr/>
            <p:nvPr/>
          </p:nvSpPr>
          <p:spPr>
            <a:xfrm>
              <a:off x="4029" y="157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0"/>
            <p:cNvSpPr/>
            <p:nvPr/>
          </p:nvSpPr>
          <p:spPr>
            <a:xfrm>
              <a:off x="4704" y="1575"/>
              <a:ext cx="396" cy="267"/>
            </a:xfrm>
            <a:custGeom>
              <a:rect b="b" l="l" r="r" t="t"/>
              <a:pathLst>
                <a:path extrusionOk="0" h="267" w="396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0"/>
            <p:cNvSpPr/>
            <p:nvPr/>
          </p:nvSpPr>
          <p:spPr>
            <a:xfrm>
              <a:off x="3387" y="1146"/>
              <a:ext cx="1110" cy="645"/>
            </a:xfrm>
            <a:custGeom>
              <a:rect b="b" l="l" r="r" t="t"/>
              <a:pathLst>
                <a:path extrusionOk="0" h="645" w="1110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58" name="Google Shape;858;p10"/>
            <p:cNvGrpSpPr/>
            <p:nvPr/>
          </p:nvGrpSpPr>
          <p:grpSpPr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859" name="Google Shape;859;p10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10"/>
              <p:cNvSpPr txBox="1"/>
              <p:nvPr/>
            </p:nvSpPr>
            <p:spPr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1" name="Google Shape;861;p10"/>
            <p:cNvGrpSpPr/>
            <p:nvPr/>
          </p:nvGrpSpPr>
          <p:grpSpPr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862" name="Google Shape;862;p10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10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64" name="Google Shape;864;p10"/>
            <p:cNvGrpSpPr/>
            <p:nvPr/>
          </p:nvGrpSpPr>
          <p:grpSpPr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865" name="Google Shape;865;p10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10"/>
              <p:cNvSpPr txBox="1"/>
              <p:nvPr/>
            </p:nvSpPr>
            <p:spPr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</p:grpSp>
        <p:grpSp>
          <p:nvGrpSpPr>
            <p:cNvPr id="867" name="Google Shape;867;p10"/>
            <p:cNvGrpSpPr/>
            <p:nvPr/>
          </p:nvGrpSpPr>
          <p:grpSpPr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868" name="Google Shape;868;p10"/>
              <p:cNvSpPr/>
              <p:nvPr/>
            </p:nvSpPr>
            <p:spPr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10"/>
              <p:cNvSpPr txBox="1"/>
              <p:nvPr/>
            </p:nvSpPr>
            <p:spPr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0" name="Google Shape;870;p10"/>
            <p:cNvGrpSpPr/>
            <p:nvPr/>
          </p:nvGrpSpPr>
          <p:grpSpPr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871" name="Google Shape;871;p10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10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73" name="Google Shape;873;p10"/>
            <p:cNvGrpSpPr/>
            <p:nvPr/>
          </p:nvGrpSpPr>
          <p:grpSpPr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874" name="Google Shape;874;p10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10"/>
              <p:cNvSpPr txBox="1"/>
              <p:nvPr/>
            </p:nvSpPr>
            <p:spPr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/>
              </a:p>
            </p:txBody>
          </p:sp>
        </p:grpSp>
        <p:sp>
          <p:nvSpPr>
            <p:cNvPr id="876" name="Google Shape;876;p10"/>
            <p:cNvSpPr txBox="1"/>
            <p:nvPr/>
          </p:nvSpPr>
          <p:spPr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0"/>
            <p:cNvSpPr txBox="1"/>
            <p:nvPr/>
          </p:nvSpPr>
          <p:spPr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0"/>
            <p:cNvSpPr txBox="1"/>
            <p:nvPr/>
          </p:nvSpPr>
          <p:spPr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0"/>
            <p:cNvSpPr txBox="1"/>
            <p:nvPr/>
          </p:nvSpPr>
          <p:spPr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0"/>
            <p:cNvSpPr txBox="1"/>
            <p:nvPr/>
          </p:nvSpPr>
          <p:spPr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0"/>
            <p:cNvSpPr txBox="1"/>
            <p:nvPr/>
          </p:nvSpPr>
          <p:spPr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0"/>
            <p:cNvSpPr txBox="1"/>
            <p:nvPr/>
          </p:nvSpPr>
          <p:spPr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0"/>
            <p:cNvSpPr txBox="1"/>
            <p:nvPr/>
          </p:nvSpPr>
          <p:spPr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0"/>
            <p:cNvSpPr txBox="1"/>
            <p:nvPr/>
          </p:nvSpPr>
          <p:spPr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0"/>
            <p:cNvSpPr txBox="1"/>
            <p:nvPr/>
          </p:nvSpPr>
          <p:spPr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6" name="Google Shape;886;p10"/>
          <p:cNvSpPr txBox="1"/>
          <p:nvPr/>
        </p:nvSpPr>
        <p:spPr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c(x,x’) = cost of link (x,x’)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e.g., c(w,z) = 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cost could always be 1, or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inversely related to bandwidth,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or inversely related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congestion</a:t>
            </a:r>
            <a:endParaRPr/>
          </a:p>
        </p:txBody>
      </p:sp>
      <p:sp>
        <p:nvSpPr>
          <p:cNvPr id="887" name="Google Shape;887;p10"/>
          <p:cNvSpPr txBox="1"/>
          <p:nvPr/>
        </p:nvSpPr>
        <p:spPr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of path (x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,…, 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 c(x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+ c(x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+ … + c(x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p-1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,x</a:t>
            </a:r>
            <a:r>
              <a:rPr baseline="-25000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 </a:t>
            </a:r>
            <a:endParaRPr/>
          </a:p>
        </p:txBody>
      </p:sp>
      <p:sp>
        <p:nvSpPr>
          <p:cNvPr id="888" name="Google Shape;888;p10"/>
          <p:cNvSpPr txBox="1"/>
          <p:nvPr/>
        </p:nvSpPr>
        <p:spPr>
          <a:xfrm>
            <a:off x="792163" y="4981575"/>
            <a:ext cx="7569200" cy="974725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key question: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what is the least-cost path between u and z 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routing algorithm: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algorithm that finds that least cost path</a:t>
            </a:r>
            <a:endParaRPr/>
          </a:p>
        </p:txBody>
      </p:sp>
      <p:sp>
        <p:nvSpPr>
          <p:cNvPr id="889" name="Google Shape;889;p10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0" name="Google Shape;890;p10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895" name="Google Shape;89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1"/>
          <p:cNvSpPr txBox="1"/>
          <p:nvPr>
            <p:ph type="title"/>
          </p:nvPr>
        </p:nvSpPr>
        <p:spPr>
          <a:xfrm>
            <a:off x="533400" y="1746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Routing algorithm classification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7" name="Google Shape;897;p11"/>
          <p:cNvSpPr txBox="1"/>
          <p:nvPr>
            <p:ph idx="1" type="body"/>
          </p:nvPr>
        </p:nvSpPr>
        <p:spPr>
          <a:xfrm>
            <a:off x="522288" y="1371600"/>
            <a:ext cx="4216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Q: global or decentralized information?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global: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all routers have complete topology, link cost info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“link state” algorithms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decentralized: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router knows physically-connected neighbors, link costs to neighbors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iterative process of computation, exchange of info with neighbors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“distance vector” algorithms</a:t>
            </a:r>
            <a:endParaRPr sz="2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98" name="Google Shape;898;p11"/>
          <p:cNvSpPr txBox="1"/>
          <p:nvPr>
            <p:ph idx="2" type="body"/>
          </p:nvPr>
        </p:nvSpPr>
        <p:spPr>
          <a:xfrm>
            <a:off x="4838700" y="1347788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Q: static or dynamic?</a:t>
            </a:r>
            <a:endParaRPr i="1" sz="2400">
              <a:solidFill>
                <a:srgbClr val="CC0000"/>
              </a:solidFill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1752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</a:rPr>
              <a:t>static:</a:t>
            </a:r>
            <a:r>
              <a:rPr lang="en-US" sz="2400"/>
              <a:t>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routes change slowly over time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</a:rPr>
              <a:t>dynamic: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routes change more quickly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periodic update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 response to link cost changes</a:t>
            </a:r>
            <a:endParaRPr/>
          </a:p>
        </p:txBody>
      </p:sp>
      <p:sp>
        <p:nvSpPr>
          <p:cNvPr id="899" name="Google Shape;899;p1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0" name="Google Shape;900;p1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905" name="Google Shape;9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12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75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75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7" name="Google Shape;907;p12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08" name="Google Shape;908;p12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909" name="Google Shape;909;p12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0" name="Google Shape;910;p1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915" name="Google Shape;9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13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A link-state routing algorithm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7" name="Google Shape;917;p13"/>
          <p:cNvSpPr txBox="1"/>
          <p:nvPr>
            <p:ph idx="1" type="body"/>
          </p:nvPr>
        </p:nvSpPr>
        <p:spPr>
          <a:xfrm>
            <a:off x="544513" y="1555750"/>
            <a:ext cx="3810000" cy="4903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Dijkstra’s algorithm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net topology, link costs known to all nodes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accomplished via “link state broadcast”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all nodes have same info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computes least cost paths from one node (‘source”) to all other nodes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gives </a:t>
            </a:r>
            <a:r>
              <a:rPr i="1"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forwarding table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for that node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iterative: after k iterations, know least cost path to k dest.’s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8" name="Google Shape;918;p13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notation: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c(x,y):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link cost from node x to y;  = ∞ if not direct neighbors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D(v):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current value of cost of path from source to dest. v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p(v):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predecessor node along path from source to v</a:t>
            </a:r>
            <a:endParaRPr/>
          </a:p>
          <a:p>
            <a:pPr indent="-342900" lvl="0" marL="34290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N':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set of nodes whose least cost path definitively known</a:t>
            </a:r>
            <a:endParaRPr/>
          </a:p>
          <a:p>
            <a:pPr indent="-165100" lvl="0" marL="342900" rtl="0" algn="l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19" name="Google Shape;919;p13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0" name="Google Shape;920;p1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925" name="Google Shape;92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14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Dijsktra’s algorithm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27" name="Google Shape;927;p14"/>
          <p:cNvSpPr txBox="1"/>
          <p:nvPr/>
        </p:nvSpPr>
        <p:spPr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 </a:t>
            </a:r>
            <a:r>
              <a:rPr b="1"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Initialization: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  N' = {u}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  for all nodes v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    if v adjacent to u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         then D(v) = c(u,v)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     else D(v) = ∞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  </a:t>
            </a:r>
            <a:r>
              <a:rPr b="1"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Loop</a:t>
            </a: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    find w not in N' such that D(w) is a minimum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add w to N'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   update D(v) for all v adjacent to w and not in N'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      </a:t>
            </a:r>
            <a:r>
              <a:rPr b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D(v) = min( D(v), D(w) + c(w,v) 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    /* new cost to v is either old cost to v or known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     shortest path cost to w plus cost from w to v */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  </a:t>
            </a:r>
            <a:r>
              <a:rPr b="1"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until all nodes in N'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928" name="Google Shape;928;p14"/>
          <p:cNvSpPr/>
          <p:nvPr/>
        </p:nvSpPr>
        <p:spPr>
          <a:xfrm>
            <a:off x="600075" y="3543300"/>
            <a:ext cx="800100" cy="2886075"/>
          </a:xfrm>
          <a:custGeom>
            <a:rect b="b" l="l" r="r" t="t"/>
            <a:pathLst>
              <a:path extrusionOk="0" h="1818" w="504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4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0" name="Google Shape;930;p1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935" name="Google Shape;93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6" name="Google Shape;936;p15"/>
          <p:cNvGrpSpPr/>
          <p:nvPr/>
        </p:nvGrpSpPr>
        <p:grpSpPr>
          <a:xfrm>
            <a:off x="4640263" y="3021824"/>
            <a:ext cx="4217987" cy="3361377"/>
            <a:chOff x="415" y="856"/>
            <a:chExt cx="2910" cy="2256"/>
          </a:xfrm>
        </p:grpSpPr>
        <p:grpSp>
          <p:nvGrpSpPr>
            <p:cNvPr id="937" name="Google Shape;937;p15"/>
            <p:cNvGrpSpPr/>
            <p:nvPr/>
          </p:nvGrpSpPr>
          <p:grpSpPr>
            <a:xfrm>
              <a:off x="1290" y="1997"/>
              <a:ext cx="316" cy="265"/>
              <a:chOff x="1613" y="2011"/>
              <a:chExt cx="316" cy="265"/>
            </a:xfrm>
          </p:grpSpPr>
          <p:sp>
            <p:nvSpPr>
              <p:cNvPr id="938" name="Google Shape;938;p15"/>
              <p:cNvSpPr/>
              <p:nvPr/>
            </p:nvSpPr>
            <p:spPr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39" name="Google Shape;939;p15"/>
              <p:cNvCxnSpPr/>
              <p:nvPr/>
            </p:nvCxnSpPr>
            <p:spPr>
              <a:xfrm>
                <a:off x="1616" y="2129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40" name="Google Shape;940;p15"/>
              <p:cNvCxnSpPr/>
              <p:nvPr/>
            </p:nvCxnSpPr>
            <p:spPr>
              <a:xfrm>
                <a:off x="1929" y="2129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41" name="Google Shape;941;p15"/>
              <p:cNvSpPr/>
              <p:nvPr/>
            </p:nvSpPr>
            <p:spPr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15"/>
              <p:cNvSpPr/>
              <p:nvPr/>
            </p:nvSpPr>
            <p:spPr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15"/>
              <p:cNvSpPr/>
              <p:nvPr/>
            </p:nvSpPr>
            <p:spPr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15"/>
              <p:cNvSpPr txBox="1"/>
              <p:nvPr/>
            </p:nvSpPr>
            <p:spPr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5" name="Google Shape;945;p15"/>
            <p:cNvSpPr txBox="1"/>
            <p:nvPr/>
          </p:nvSpPr>
          <p:spPr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5"/>
            <p:cNvSpPr txBox="1"/>
            <p:nvPr/>
          </p:nvSpPr>
          <p:spPr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7" name="Google Shape;947;p15"/>
            <p:cNvGrpSpPr/>
            <p:nvPr/>
          </p:nvGrpSpPr>
          <p:grpSpPr>
            <a:xfrm>
              <a:off x="1299" y="2848"/>
              <a:ext cx="316" cy="264"/>
              <a:chOff x="1613" y="2011"/>
              <a:chExt cx="316" cy="264"/>
            </a:xfrm>
          </p:grpSpPr>
          <p:sp>
            <p:nvSpPr>
              <p:cNvPr id="948" name="Google Shape;948;p15"/>
              <p:cNvSpPr/>
              <p:nvPr/>
            </p:nvSpPr>
            <p:spPr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49" name="Google Shape;949;p15"/>
              <p:cNvCxnSpPr/>
              <p:nvPr/>
            </p:nvCxnSpPr>
            <p:spPr>
              <a:xfrm>
                <a:off x="1616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0" name="Google Shape;950;p15"/>
              <p:cNvCxnSpPr/>
              <p:nvPr/>
            </p:nvCxnSpPr>
            <p:spPr>
              <a:xfrm>
                <a:off x="1929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51" name="Google Shape;951;p15"/>
              <p:cNvSpPr/>
              <p:nvPr/>
            </p:nvSpPr>
            <p:spPr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15"/>
              <p:cNvSpPr/>
              <p:nvPr/>
            </p:nvSpPr>
            <p:spPr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15"/>
              <p:cNvSpPr/>
              <p:nvPr/>
            </p:nvSpPr>
            <p:spPr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15"/>
              <p:cNvSpPr txBox="1"/>
              <p:nvPr/>
            </p:nvSpPr>
            <p:spPr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5" name="Google Shape;955;p15"/>
            <p:cNvGrpSpPr/>
            <p:nvPr/>
          </p:nvGrpSpPr>
          <p:grpSpPr>
            <a:xfrm>
              <a:off x="1293" y="856"/>
              <a:ext cx="318" cy="266"/>
              <a:chOff x="1611" y="2011"/>
              <a:chExt cx="318" cy="266"/>
            </a:xfrm>
          </p:grpSpPr>
          <p:sp>
            <p:nvSpPr>
              <p:cNvPr id="956" name="Google Shape;956;p15"/>
              <p:cNvSpPr/>
              <p:nvPr/>
            </p:nvSpPr>
            <p:spPr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57" name="Google Shape;957;p15"/>
              <p:cNvCxnSpPr/>
              <p:nvPr/>
            </p:nvCxnSpPr>
            <p:spPr>
              <a:xfrm>
                <a:off x="1616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58" name="Google Shape;958;p15"/>
              <p:cNvCxnSpPr/>
              <p:nvPr/>
            </p:nvCxnSpPr>
            <p:spPr>
              <a:xfrm>
                <a:off x="1929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59" name="Google Shape;959;p15"/>
              <p:cNvSpPr/>
              <p:nvPr/>
            </p:nvSpPr>
            <p:spPr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15"/>
              <p:cNvSpPr/>
              <p:nvPr/>
            </p:nvSpPr>
            <p:spPr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15"/>
              <p:cNvSpPr/>
              <p:nvPr/>
            </p:nvSpPr>
            <p:spPr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15"/>
              <p:cNvSpPr txBox="1"/>
              <p:nvPr/>
            </p:nvSpPr>
            <p:spPr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3" name="Google Shape;963;p15"/>
            <p:cNvGrpSpPr/>
            <p:nvPr/>
          </p:nvGrpSpPr>
          <p:grpSpPr>
            <a:xfrm>
              <a:off x="415" y="2028"/>
              <a:ext cx="318" cy="267"/>
              <a:chOff x="1613" y="2011"/>
              <a:chExt cx="318" cy="267"/>
            </a:xfrm>
          </p:grpSpPr>
          <p:sp>
            <p:nvSpPr>
              <p:cNvPr id="964" name="Google Shape;964;p15"/>
              <p:cNvSpPr/>
              <p:nvPr/>
            </p:nvSpPr>
            <p:spPr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65" name="Google Shape;965;p15"/>
              <p:cNvCxnSpPr/>
              <p:nvPr/>
            </p:nvCxnSpPr>
            <p:spPr>
              <a:xfrm>
                <a:off x="1616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66" name="Google Shape;966;p15"/>
              <p:cNvCxnSpPr/>
              <p:nvPr/>
            </p:nvCxnSpPr>
            <p:spPr>
              <a:xfrm>
                <a:off x="1931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67" name="Google Shape;967;p15"/>
              <p:cNvSpPr/>
              <p:nvPr/>
            </p:nvSpPr>
            <p:spPr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15"/>
              <p:cNvSpPr/>
              <p:nvPr/>
            </p:nvSpPr>
            <p:spPr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15"/>
              <p:cNvSpPr/>
              <p:nvPr/>
            </p:nvSpPr>
            <p:spPr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15"/>
              <p:cNvSpPr txBox="1"/>
              <p:nvPr/>
            </p:nvSpPr>
            <p:spPr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71" name="Google Shape;971;p15"/>
            <p:cNvCxnSpPr/>
            <p:nvPr/>
          </p:nvCxnSpPr>
          <p:spPr>
            <a:xfrm>
              <a:off x="738" y="2156"/>
              <a:ext cx="63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2" name="Google Shape;972;p15"/>
            <p:cNvCxnSpPr/>
            <p:nvPr/>
          </p:nvCxnSpPr>
          <p:spPr>
            <a:xfrm>
              <a:off x="1440" y="1082"/>
              <a:ext cx="0" cy="9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3" name="Google Shape;973;p15"/>
            <p:cNvCxnSpPr/>
            <p:nvPr/>
          </p:nvCxnSpPr>
          <p:spPr>
            <a:xfrm flipH="1">
              <a:off x="614" y="1021"/>
              <a:ext cx="674" cy="108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74" name="Google Shape;974;p15"/>
            <p:cNvSpPr txBox="1"/>
            <p:nvPr/>
          </p:nvSpPr>
          <p:spPr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5" name="Google Shape;975;p15"/>
            <p:cNvCxnSpPr/>
            <p:nvPr/>
          </p:nvCxnSpPr>
          <p:spPr>
            <a:xfrm>
              <a:off x="1447" y="2206"/>
              <a:ext cx="9" cy="7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76" name="Google Shape;976;p15"/>
            <p:cNvSpPr txBox="1"/>
            <p:nvPr/>
          </p:nvSpPr>
          <p:spPr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15"/>
            <p:cNvSpPr/>
            <p:nvPr/>
          </p:nvSpPr>
          <p:spPr>
            <a:xfrm>
              <a:off x="601" y="2227"/>
              <a:ext cx="860" cy="799"/>
            </a:xfrm>
            <a:custGeom>
              <a:rect b="b" l="l" r="r" t="t"/>
              <a:pathLst>
                <a:path extrusionOk="0" h="10136" w="10032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15"/>
            <p:cNvSpPr txBox="1"/>
            <p:nvPr/>
          </p:nvSpPr>
          <p:spPr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9" name="Google Shape;979;p15"/>
            <p:cNvCxnSpPr/>
            <p:nvPr/>
          </p:nvCxnSpPr>
          <p:spPr>
            <a:xfrm flipH="1">
              <a:off x="1450" y="2158"/>
              <a:ext cx="998" cy="82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80" name="Google Shape;980;p15"/>
            <p:cNvSpPr txBox="1"/>
            <p:nvPr/>
          </p:nvSpPr>
          <p:spPr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1477" y="1946"/>
              <a:ext cx="991" cy="484"/>
            </a:xfrm>
            <a:custGeom>
              <a:rect b="b" l="l" r="r" t="t"/>
              <a:pathLst>
                <a:path extrusionOk="0" h="484" w="991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2" name="Google Shape;982;p15"/>
            <p:cNvGrpSpPr/>
            <p:nvPr/>
          </p:nvGrpSpPr>
          <p:grpSpPr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983" name="Google Shape;983;p15"/>
              <p:cNvSpPr/>
              <p:nvPr/>
            </p:nvSpPr>
            <p:spPr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84" name="Google Shape;984;p15"/>
              <p:cNvCxnSpPr/>
              <p:nvPr/>
            </p:nvCxnSpPr>
            <p:spPr>
              <a:xfrm>
                <a:off x="1616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85" name="Google Shape;985;p15"/>
              <p:cNvCxnSpPr/>
              <p:nvPr/>
            </p:nvCxnSpPr>
            <p:spPr>
              <a:xfrm>
                <a:off x="1929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86" name="Google Shape;986;p15"/>
              <p:cNvSpPr/>
              <p:nvPr/>
            </p:nvSpPr>
            <p:spPr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15"/>
              <p:cNvSpPr/>
              <p:nvPr/>
            </p:nvSpPr>
            <p:spPr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15"/>
              <p:cNvSpPr/>
              <p:nvPr/>
            </p:nvSpPr>
            <p:spPr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15"/>
              <p:cNvSpPr txBox="1"/>
              <p:nvPr/>
            </p:nvSpPr>
            <p:spPr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0" name="Google Shape;990;p15"/>
            <p:cNvSpPr txBox="1"/>
            <p:nvPr/>
          </p:nvSpPr>
          <p:spPr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91" name="Google Shape;991;p15"/>
            <p:cNvGrpSpPr/>
            <p:nvPr/>
          </p:nvGrpSpPr>
          <p:grpSpPr>
            <a:xfrm>
              <a:off x="3007" y="2002"/>
              <a:ext cx="318" cy="264"/>
              <a:chOff x="1611" y="2011"/>
              <a:chExt cx="318" cy="264"/>
            </a:xfrm>
          </p:grpSpPr>
          <p:sp>
            <p:nvSpPr>
              <p:cNvPr id="992" name="Google Shape;992;p15"/>
              <p:cNvSpPr/>
              <p:nvPr/>
            </p:nvSpPr>
            <p:spPr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993" name="Google Shape;993;p15"/>
              <p:cNvCxnSpPr/>
              <p:nvPr/>
            </p:nvCxnSpPr>
            <p:spPr>
              <a:xfrm>
                <a:off x="1616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994" name="Google Shape;994;p15"/>
              <p:cNvCxnSpPr/>
              <p:nvPr/>
            </p:nvCxnSpPr>
            <p:spPr>
              <a:xfrm>
                <a:off x="1929" y="213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995" name="Google Shape;995;p15"/>
              <p:cNvSpPr/>
              <p:nvPr/>
            </p:nvSpPr>
            <p:spPr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15"/>
              <p:cNvSpPr/>
              <p:nvPr/>
            </p:nvSpPr>
            <p:spPr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15"/>
              <p:cNvSpPr/>
              <p:nvPr/>
            </p:nvSpPr>
            <p:spPr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15"/>
              <p:cNvSpPr txBox="1"/>
              <p:nvPr/>
            </p:nvSpPr>
            <p:spPr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99" name="Google Shape;999;p15"/>
            <p:cNvCxnSpPr/>
            <p:nvPr/>
          </p:nvCxnSpPr>
          <p:spPr>
            <a:xfrm>
              <a:off x="2640" y="2149"/>
              <a:ext cx="35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00" name="Google Shape;1000;p15"/>
            <p:cNvSpPr txBox="1"/>
            <p:nvPr/>
          </p:nvSpPr>
          <p:spPr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1" name="Google Shape;1001;p15"/>
            <p:cNvCxnSpPr/>
            <p:nvPr/>
          </p:nvCxnSpPr>
          <p:spPr>
            <a:xfrm>
              <a:off x="1503" y="990"/>
              <a:ext cx="965" cy="113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02" name="Google Shape;1002;p15"/>
            <p:cNvSpPr txBox="1"/>
            <p:nvPr/>
          </p:nvSpPr>
          <p:spPr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15"/>
            <p:cNvSpPr/>
            <p:nvPr/>
          </p:nvSpPr>
          <p:spPr>
            <a:xfrm>
              <a:off x="1489" y="976"/>
              <a:ext cx="28" cy="14"/>
            </a:xfrm>
            <a:custGeom>
              <a:rect b="b" l="l" r="r" t="t"/>
              <a:pathLst>
                <a:path extrusionOk="0" h="14" w="28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5"/>
            <p:cNvSpPr/>
            <p:nvPr/>
          </p:nvSpPr>
          <p:spPr>
            <a:xfrm>
              <a:off x="1623" y="999"/>
              <a:ext cx="1510" cy="1052"/>
            </a:xfrm>
            <a:custGeom>
              <a:rect b="b" l="l" r="r" t="t"/>
              <a:pathLst>
                <a:path extrusionOk="0" h="1052" w="1510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15"/>
            <p:cNvSpPr txBox="1"/>
            <p:nvPr/>
          </p:nvSpPr>
          <p:spPr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6" name="Google Shape;1006;p15"/>
          <p:cNvSpPr/>
          <p:nvPr/>
        </p:nvSpPr>
        <p:spPr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Dijkstra’s algorithm: example</a:t>
            </a:r>
            <a:endParaRPr sz="4400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07" name="Google Shape;1007;p15"/>
          <p:cNvSpPr txBox="1"/>
          <p:nvPr/>
        </p:nvSpPr>
        <p:spPr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8" name="Google Shape;1008;p15"/>
          <p:cNvSpPr txBox="1"/>
          <p:nvPr/>
        </p:nvSpPr>
        <p:spPr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N'</a:t>
            </a:r>
            <a:endParaRPr/>
          </a:p>
        </p:txBody>
      </p:sp>
      <p:sp>
        <p:nvSpPr>
          <p:cNvPr id="1009" name="Google Shape;1009;p15"/>
          <p:cNvSpPr txBox="1"/>
          <p:nvPr/>
        </p:nvSpPr>
        <p:spPr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p(v)</a:t>
            </a:r>
            <a:endParaRPr/>
          </a:p>
        </p:txBody>
      </p:sp>
      <p:sp>
        <p:nvSpPr>
          <p:cNvPr id="1010" name="Google Shape;1010;p15"/>
          <p:cNvSpPr txBox="1"/>
          <p:nvPr/>
        </p:nvSpPr>
        <p:spPr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011" name="Google Shape;1011;p15"/>
          <p:cNvSpPr txBox="1"/>
          <p:nvPr/>
        </p:nvSpPr>
        <p:spPr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012" name="Google Shape;1012;p15"/>
          <p:cNvSpPr txBox="1"/>
          <p:nvPr/>
        </p:nvSpPr>
        <p:spPr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13" name="Google Shape;1013;p15"/>
          <p:cNvSpPr txBox="1"/>
          <p:nvPr/>
        </p:nvSpPr>
        <p:spPr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14" name="Google Shape;1014;p15"/>
          <p:cNvSpPr txBox="1"/>
          <p:nvPr/>
        </p:nvSpPr>
        <p:spPr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15" name="Google Shape;1015;p15"/>
          <p:cNvSpPr txBox="1"/>
          <p:nvPr/>
        </p:nvSpPr>
        <p:spPr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16" name="Google Shape;1016;p15"/>
          <p:cNvSpPr txBox="1"/>
          <p:nvPr/>
        </p:nvSpPr>
        <p:spPr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p(w)</a:t>
            </a:r>
            <a:endParaRPr/>
          </a:p>
        </p:txBody>
      </p:sp>
      <p:sp>
        <p:nvSpPr>
          <p:cNvPr id="1017" name="Google Shape;1017;p15"/>
          <p:cNvSpPr txBox="1"/>
          <p:nvPr/>
        </p:nvSpPr>
        <p:spPr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p(x)</a:t>
            </a:r>
            <a:endParaRPr/>
          </a:p>
        </p:txBody>
      </p:sp>
      <p:sp>
        <p:nvSpPr>
          <p:cNvPr id="1018" name="Google Shape;1018;p15"/>
          <p:cNvSpPr txBox="1"/>
          <p:nvPr/>
        </p:nvSpPr>
        <p:spPr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p(y)</a:t>
            </a:r>
            <a:endParaRPr/>
          </a:p>
        </p:txBody>
      </p:sp>
      <p:sp>
        <p:nvSpPr>
          <p:cNvPr id="1019" name="Google Shape;1019;p15"/>
          <p:cNvSpPr txBox="1"/>
          <p:nvPr/>
        </p:nvSpPr>
        <p:spPr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p(z)</a:t>
            </a:r>
            <a:endParaRPr/>
          </a:p>
        </p:txBody>
      </p:sp>
      <p:cxnSp>
        <p:nvCxnSpPr>
          <p:cNvPr id="1020" name="Google Shape;1020;p15"/>
          <p:cNvCxnSpPr/>
          <p:nvPr/>
        </p:nvCxnSpPr>
        <p:spPr>
          <a:xfrm>
            <a:off x="600075" y="1638300"/>
            <a:ext cx="4629150" cy="0"/>
          </a:xfrm>
          <a:prstGeom prst="straightConnector1">
            <a:avLst/>
          </a:prstGeom>
          <a:noFill/>
          <a:ln cap="flat" cmpd="sng" w="28575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1" name="Google Shape;1021;p15"/>
          <p:cNvCxnSpPr/>
          <p:nvPr/>
        </p:nvCxnSpPr>
        <p:spPr>
          <a:xfrm>
            <a:off x="581025" y="1952625"/>
            <a:ext cx="4629150" cy="0"/>
          </a:xfrm>
          <a:prstGeom prst="straightConnector1">
            <a:avLst/>
          </a:prstGeom>
          <a:noFill/>
          <a:ln cap="flat" cmpd="sng" w="12700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2" name="Google Shape;1022;p15"/>
          <p:cNvSpPr txBox="1"/>
          <p:nvPr/>
        </p:nvSpPr>
        <p:spPr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</p:txBody>
      </p:sp>
      <p:cxnSp>
        <p:nvCxnSpPr>
          <p:cNvPr id="1023" name="Google Shape;1023;p15"/>
          <p:cNvCxnSpPr/>
          <p:nvPr/>
        </p:nvCxnSpPr>
        <p:spPr>
          <a:xfrm>
            <a:off x="581025" y="2247900"/>
            <a:ext cx="4629150" cy="0"/>
          </a:xfrm>
          <a:prstGeom prst="straightConnector1">
            <a:avLst/>
          </a:prstGeom>
          <a:noFill/>
          <a:ln cap="flat" cmpd="sng" w="12700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4" name="Google Shape;1024;p15"/>
          <p:cNvCxnSpPr/>
          <p:nvPr/>
        </p:nvCxnSpPr>
        <p:spPr>
          <a:xfrm>
            <a:off x="581025" y="2562225"/>
            <a:ext cx="4629150" cy="0"/>
          </a:xfrm>
          <a:prstGeom prst="straightConnector1">
            <a:avLst/>
          </a:prstGeom>
          <a:noFill/>
          <a:ln cap="flat" cmpd="sng" w="12700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5" name="Google Shape;1025;p15"/>
          <p:cNvCxnSpPr/>
          <p:nvPr/>
        </p:nvCxnSpPr>
        <p:spPr>
          <a:xfrm>
            <a:off x="565150" y="2865438"/>
            <a:ext cx="4629150" cy="0"/>
          </a:xfrm>
          <a:prstGeom prst="straightConnector1">
            <a:avLst/>
          </a:prstGeom>
          <a:noFill/>
          <a:ln cap="flat" cmpd="sng" w="12700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6" name="Google Shape;1026;p15"/>
          <p:cNvCxnSpPr/>
          <p:nvPr/>
        </p:nvCxnSpPr>
        <p:spPr>
          <a:xfrm>
            <a:off x="576263" y="3171825"/>
            <a:ext cx="4629150" cy="0"/>
          </a:xfrm>
          <a:prstGeom prst="straightConnector1">
            <a:avLst/>
          </a:prstGeom>
          <a:noFill/>
          <a:ln cap="flat" cmpd="sng" w="12700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7" name="Google Shape;1027;p15"/>
          <p:cNvCxnSpPr/>
          <p:nvPr/>
        </p:nvCxnSpPr>
        <p:spPr>
          <a:xfrm>
            <a:off x="581025" y="3467100"/>
            <a:ext cx="4629150" cy="0"/>
          </a:xfrm>
          <a:prstGeom prst="straightConnector1">
            <a:avLst/>
          </a:prstGeom>
          <a:noFill/>
          <a:ln cap="flat" cmpd="sng" w="12700">
            <a:solidFill>
              <a:srgbClr val="00009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28" name="Google Shape;1028;p15"/>
          <p:cNvGrpSpPr/>
          <p:nvPr/>
        </p:nvGrpSpPr>
        <p:grpSpPr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029" name="Google Shape;1029;p15"/>
            <p:cNvSpPr txBox="1"/>
            <p:nvPr/>
          </p:nvSpPr>
          <p:spPr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∞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5"/>
            <p:cNvSpPr txBox="1"/>
            <p:nvPr/>
          </p:nvSpPr>
          <p:spPr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∞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15"/>
            <p:cNvSpPr txBox="1"/>
            <p:nvPr/>
          </p:nvSpPr>
          <p:spPr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7,u</a:t>
              </a:r>
              <a:endParaRPr/>
            </a:p>
          </p:txBody>
        </p:sp>
        <p:sp>
          <p:nvSpPr>
            <p:cNvPr id="1032" name="Google Shape;1032;p15"/>
            <p:cNvSpPr txBox="1"/>
            <p:nvPr/>
          </p:nvSpPr>
          <p:spPr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3,u</a:t>
              </a:r>
              <a:endParaRPr/>
            </a:p>
          </p:txBody>
        </p:sp>
        <p:sp>
          <p:nvSpPr>
            <p:cNvPr id="1033" name="Google Shape;1033;p15"/>
            <p:cNvSpPr txBox="1"/>
            <p:nvPr/>
          </p:nvSpPr>
          <p:spPr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5,u</a:t>
              </a:r>
              <a:endParaRPr/>
            </a:p>
          </p:txBody>
        </p:sp>
      </p:grpSp>
      <p:sp>
        <p:nvSpPr>
          <p:cNvPr id="1034" name="Google Shape;1034;p15"/>
          <p:cNvSpPr txBox="1"/>
          <p:nvPr/>
        </p:nvSpPr>
        <p:spPr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</a:t>
            </a:r>
            <a:endParaRPr/>
          </a:p>
        </p:txBody>
      </p:sp>
      <p:grpSp>
        <p:nvGrpSpPr>
          <p:cNvPr id="1035" name="Google Shape;1035;p15"/>
          <p:cNvGrpSpPr/>
          <p:nvPr/>
        </p:nvGrpSpPr>
        <p:grpSpPr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036" name="Google Shape;1036;p15"/>
            <p:cNvSpPr txBox="1"/>
            <p:nvPr/>
          </p:nvSpPr>
          <p:spPr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∞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15"/>
            <p:cNvSpPr txBox="1"/>
            <p:nvPr/>
          </p:nvSpPr>
          <p:spPr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,w</a:t>
              </a: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5"/>
            <p:cNvSpPr txBox="1"/>
            <p:nvPr/>
          </p:nvSpPr>
          <p:spPr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6,w</a:t>
              </a:r>
              <a:endParaRPr/>
            </a:p>
          </p:txBody>
        </p:sp>
        <p:sp>
          <p:nvSpPr>
            <p:cNvPr id="1039" name="Google Shape;1039;p15"/>
            <p:cNvSpPr txBox="1"/>
            <p:nvPr/>
          </p:nvSpPr>
          <p:spPr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15"/>
            <p:cNvSpPr txBox="1"/>
            <p:nvPr/>
          </p:nvSpPr>
          <p:spPr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5,u</a:t>
              </a:r>
              <a:endParaRPr/>
            </a:p>
          </p:txBody>
        </p:sp>
      </p:grpSp>
      <p:grpSp>
        <p:nvGrpSpPr>
          <p:cNvPr id="1041" name="Google Shape;1041;p15"/>
          <p:cNvGrpSpPr/>
          <p:nvPr/>
        </p:nvGrpSpPr>
        <p:grpSpPr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042" name="Google Shape;1042;p15"/>
            <p:cNvSpPr txBox="1"/>
            <p:nvPr/>
          </p:nvSpPr>
          <p:spPr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,x </a:t>
              </a:r>
              <a:endParaRPr/>
            </a:p>
          </p:txBody>
        </p:sp>
        <p:sp>
          <p:nvSpPr>
            <p:cNvPr id="1043" name="Google Shape;1043;p15"/>
            <p:cNvSpPr txBox="1"/>
            <p:nvPr/>
          </p:nvSpPr>
          <p:spPr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11,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15"/>
            <p:cNvSpPr txBox="1"/>
            <p:nvPr/>
          </p:nvSpPr>
          <p:spPr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6,w</a:t>
              </a:r>
              <a:endParaRPr/>
            </a:p>
          </p:txBody>
        </p:sp>
        <p:sp>
          <p:nvSpPr>
            <p:cNvPr id="1045" name="Google Shape;1045;p15"/>
            <p:cNvSpPr txBox="1"/>
            <p:nvPr/>
          </p:nvSpPr>
          <p:spPr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5"/>
            <p:cNvSpPr txBox="1"/>
            <p:nvPr/>
          </p:nvSpPr>
          <p:spPr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7" name="Google Shape;1047;p15"/>
          <p:cNvSpPr/>
          <p:nvPr/>
        </p:nvSpPr>
        <p:spPr>
          <a:xfrm>
            <a:off x="2828925" y="1666875"/>
            <a:ext cx="528638" cy="27622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8" name="Google Shape;1048;p15"/>
          <p:cNvSpPr/>
          <p:nvPr/>
        </p:nvSpPr>
        <p:spPr>
          <a:xfrm>
            <a:off x="3482975" y="1952625"/>
            <a:ext cx="528638" cy="27622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49" name="Google Shape;1049;p15"/>
          <p:cNvSpPr txBox="1"/>
          <p:nvPr/>
        </p:nvSpPr>
        <p:spPr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uwx</a:t>
            </a:r>
            <a:endParaRPr/>
          </a:p>
        </p:txBody>
      </p:sp>
      <p:sp>
        <p:nvSpPr>
          <p:cNvPr id="1050" name="Google Shape;1050;p15"/>
          <p:cNvSpPr/>
          <p:nvPr/>
        </p:nvSpPr>
        <p:spPr>
          <a:xfrm>
            <a:off x="2174875" y="2271713"/>
            <a:ext cx="528638" cy="27622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1" name="Google Shape;1051;p15"/>
          <p:cNvSpPr txBox="1"/>
          <p:nvPr/>
        </p:nvSpPr>
        <p:spPr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uwxv</a:t>
            </a:r>
            <a:endParaRPr/>
          </a:p>
        </p:txBody>
      </p:sp>
      <p:grpSp>
        <p:nvGrpSpPr>
          <p:cNvPr id="1052" name="Google Shape;1052;p15"/>
          <p:cNvGrpSpPr/>
          <p:nvPr/>
        </p:nvGrpSpPr>
        <p:grpSpPr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053" name="Google Shape;1053;p15"/>
            <p:cNvSpPr txBox="1"/>
            <p:nvPr/>
          </p:nvSpPr>
          <p:spPr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,x </a:t>
              </a:r>
              <a:endParaRPr/>
            </a:p>
          </p:txBody>
        </p:sp>
        <p:sp>
          <p:nvSpPr>
            <p:cNvPr id="1054" name="Google Shape;1054;p15"/>
            <p:cNvSpPr txBox="1"/>
            <p:nvPr/>
          </p:nvSpPr>
          <p:spPr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10,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5" name="Google Shape;1055;p15"/>
          <p:cNvSpPr/>
          <p:nvPr/>
        </p:nvSpPr>
        <p:spPr>
          <a:xfrm>
            <a:off x="4011613" y="2570163"/>
            <a:ext cx="528637" cy="27622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6" name="Google Shape;1056;p15"/>
          <p:cNvSpPr txBox="1"/>
          <p:nvPr/>
        </p:nvSpPr>
        <p:spPr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uwxvy</a:t>
            </a:r>
            <a:endParaRPr/>
          </a:p>
        </p:txBody>
      </p:sp>
      <p:sp>
        <p:nvSpPr>
          <p:cNvPr id="1057" name="Google Shape;1057;p15"/>
          <p:cNvSpPr txBox="1"/>
          <p:nvPr/>
        </p:nvSpPr>
        <p:spPr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,y </a:t>
            </a:r>
            <a:endParaRPr/>
          </a:p>
        </p:txBody>
      </p:sp>
      <p:sp>
        <p:nvSpPr>
          <p:cNvPr id="1058" name="Google Shape;1058;p15"/>
          <p:cNvSpPr/>
          <p:nvPr/>
        </p:nvSpPr>
        <p:spPr>
          <a:xfrm>
            <a:off x="4676775" y="2887663"/>
            <a:ext cx="528638" cy="276225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059" name="Google Shape;1059;p15"/>
          <p:cNvSpPr/>
          <p:nvPr/>
        </p:nvSpPr>
        <p:spPr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notes: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construct shortest path tree by tracing predecessor nodes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1300"/>
              <a:buFont typeface="Noto Sans Symbols"/>
              <a:buChar char="❖"/>
            </a:pP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ties can exist (can be broken arbitrarily)</a:t>
            </a:r>
            <a:endParaRPr/>
          </a:p>
        </p:txBody>
      </p:sp>
      <p:cxnSp>
        <p:nvCxnSpPr>
          <p:cNvPr id="1060" name="Google Shape;1060;p15"/>
          <p:cNvCxnSpPr/>
          <p:nvPr/>
        </p:nvCxnSpPr>
        <p:spPr>
          <a:xfrm>
            <a:off x="7874000" y="4995863"/>
            <a:ext cx="59055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1" name="Google Shape;1061;p15"/>
          <p:cNvCxnSpPr/>
          <p:nvPr/>
        </p:nvCxnSpPr>
        <p:spPr>
          <a:xfrm flipH="1" rot="10800000">
            <a:off x="6124575" y="4995863"/>
            <a:ext cx="1463675" cy="1204912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2" name="Google Shape;1062;p15"/>
          <p:cNvCxnSpPr/>
          <p:nvPr/>
        </p:nvCxnSpPr>
        <p:spPr>
          <a:xfrm>
            <a:off x="6115050" y="5110163"/>
            <a:ext cx="9525" cy="104775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3" name="Google Shape;1063;p15"/>
          <p:cNvCxnSpPr/>
          <p:nvPr/>
        </p:nvCxnSpPr>
        <p:spPr>
          <a:xfrm flipH="1" rot="10800000">
            <a:off x="4906963" y="3252788"/>
            <a:ext cx="1012825" cy="1628775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4" name="Google Shape;1064;p15"/>
          <p:cNvCxnSpPr/>
          <p:nvPr/>
        </p:nvCxnSpPr>
        <p:spPr>
          <a:xfrm>
            <a:off x="5008563" y="4999038"/>
            <a:ext cx="944562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65" name="Google Shape;1065;p15"/>
          <p:cNvSpPr txBox="1"/>
          <p:nvPr/>
        </p:nvSpPr>
        <p:spPr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uwxvyz</a:t>
            </a:r>
            <a:endParaRPr/>
          </a:p>
        </p:txBody>
      </p:sp>
      <p:sp>
        <p:nvSpPr>
          <p:cNvPr id="1066" name="Google Shape;1066;p15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67" name="Google Shape;1067;p1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072" name="Google Shape;10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3" name="Google Shape;1073;p16"/>
          <p:cNvSpPr txBox="1"/>
          <p:nvPr>
            <p:ph type="title"/>
          </p:nvPr>
        </p:nvSpPr>
        <p:spPr>
          <a:xfrm>
            <a:off x="411163" y="130175"/>
            <a:ext cx="8364537" cy="963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Dijkstra’s algorithm: another example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4" name="Google Shape;1074;p16"/>
          <p:cNvSpPr txBox="1"/>
          <p:nvPr/>
        </p:nvSpPr>
        <p:spPr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075" name="Google Shape;1075;p16"/>
          <p:cNvSpPr txBox="1"/>
          <p:nvPr/>
        </p:nvSpPr>
        <p:spPr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N'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ux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uxy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uxyv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uxyvw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uxyvwz</a:t>
            </a:r>
            <a:endParaRPr/>
          </a:p>
        </p:txBody>
      </p:sp>
      <p:sp>
        <p:nvSpPr>
          <p:cNvPr id="1076" name="Google Shape;1076;p16"/>
          <p:cNvSpPr txBox="1"/>
          <p:nvPr/>
        </p:nvSpPr>
        <p:spPr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D(v),p(v)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2,u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2,u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2,u</a:t>
            </a:r>
            <a:endParaRPr/>
          </a:p>
        </p:txBody>
      </p:sp>
      <p:sp>
        <p:nvSpPr>
          <p:cNvPr id="1077" name="Google Shape;1077;p16"/>
          <p:cNvSpPr txBox="1"/>
          <p:nvPr/>
        </p:nvSpPr>
        <p:spPr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D(w),p(w)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5,u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4,x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3,y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3,y</a:t>
            </a:r>
            <a:endParaRPr/>
          </a:p>
        </p:txBody>
      </p:sp>
      <p:sp>
        <p:nvSpPr>
          <p:cNvPr id="1078" name="Google Shape;1078;p16"/>
          <p:cNvSpPr txBox="1"/>
          <p:nvPr/>
        </p:nvSpPr>
        <p:spPr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D(x),p(x)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1,u</a:t>
            </a:r>
            <a:endParaRPr/>
          </a:p>
        </p:txBody>
      </p:sp>
      <p:sp>
        <p:nvSpPr>
          <p:cNvPr id="1079" name="Google Shape;1079;p16"/>
          <p:cNvSpPr txBox="1"/>
          <p:nvPr/>
        </p:nvSpPr>
        <p:spPr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D(y),p(y)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∞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2,x</a:t>
            </a:r>
            <a:endParaRPr/>
          </a:p>
        </p:txBody>
      </p:sp>
      <p:sp>
        <p:nvSpPr>
          <p:cNvPr id="1080" name="Google Shape;1080;p16"/>
          <p:cNvSpPr txBox="1"/>
          <p:nvPr/>
        </p:nvSpPr>
        <p:spPr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D(z),p(z)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∞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∞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4,y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4,y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4,y</a:t>
            </a:r>
            <a:endParaRPr/>
          </a:p>
        </p:txBody>
      </p:sp>
      <p:cxnSp>
        <p:nvCxnSpPr>
          <p:cNvPr id="1081" name="Google Shape;1081;p16"/>
          <p:cNvCxnSpPr/>
          <p:nvPr/>
        </p:nvCxnSpPr>
        <p:spPr>
          <a:xfrm>
            <a:off x="361950" y="1857375"/>
            <a:ext cx="8505825" cy="9525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2" name="Google Shape;1082;p16"/>
          <p:cNvCxnSpPr/>
          <p:nvPr/>
        </p:nvCxnSpPr>
        <p:spPr>
          <a:xfrm>
            <a:off x="519113" y="2162175"/>
            <a:ext cx="829627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3" name="Google Shape;1083;p16"/>
          <p:cNvCxnSpPr/>
          <p:nvPr/>
        </p:nvCxnSpPr>
        <p:spPr>
          <a:xfrm>
            <a:off x="538163" y="2457450"/>
            <a:ext cx="8267700" cy="476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4" name="Google Shape;1084;p16"/>
          <p:cNvCxnSpPr/>
          <p:nvPr/>
        </p:nvCxnSpPr>
        <p:spPr>
          <a:xfrm>
            <a:off x="547688" y="2767013"/>
            <a:ext cx="8253412" cy="9525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5" name="Google Shape;1085;p16"/>
          <p:cNvCxnSpPr/>
          <p:nvPr/>
        </p:nvCxnSpPr>
        <p:spPr>
          <a:xfrm>
            <a:off x="557213" y="3071813"/>
            <a:ext cx="8267700" cy="9525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6" name="Google Shape;1086;p16"/>
          <p:cNvCxnSpPr/>
          <p:nvPr/>
        </p:nvCxnSpPr>
        <p:spPr>
          <a:xfrm>
            <a:off x="571500" y="3386138"/>
            <a:ext cx="8262938" cy="476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87" name="Google Shape;1087;p16"/>
          <p:cNvGrpSpPr/>
          <p:nvPr/>
        </p:nvGrpSpPr>
        <p:grpSpPr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088" name="Google Shape;1088;p16"/>
            <p:cNvSpPr/>
            <p:nvPr/>
          </p:nvSpPr>
          <p:spPr>
            <a:xfrm>
              <a:off x="3162" y="1071"/>
              <a:ext cx="2250" cy="1409"/>
            </a:xfrm>
            <a:custGeom>
              <a:rect b="b" l="l" r="r" t="t"/>
              <a:pathLst>
                <a:path extrusionOk="0" h="1409" w="2250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3498" y="1620"/>
              <a:ext cx="342" cy="18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1" name="Google Shape;1091;p16"/>
            <p:cNvCxnSpPr/>
            <p:nvPr/>
          </p:nvCxnSpPr>
          <p:spPr>
            <a:xfrm>
              <a:off x="3238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2" name="Google Shape;1092;p16"/>
            <p:cNvCxnSpPr/>
            <p:nvPr/>
          </p:nvCxnSpPr>
          <p:spPr>
            <a:xfrm>
              <a:off x="3551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3" name="Google Shape;1093;p16"/>
            <p:cNvSpPr/>
            <p:nvPr/>
          </p:nvSpPr>
          <p:spPr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96" name="Google Shape;1096;p16"/>
            <p:cNvCxnSpPr/>
            <p:nvPr/>
          </p:nvCxnSpPr>
          <p:spPr>
            <a:xfrm>
              <a:off x="3712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7" name="Google Shape;1097;p16"/>
            <p:cNvCxnSpPr/>
            <p:nvPr/>
          </p:nvCxnSpPr>
          <p:spPr>
            <a:xfrm>
              <a:off x="4025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8" name="Google Shape;1098;p16"/>
            <p:cNvSpPr/>
            <p:nvPr/>
          </p:nvSpPr>
          <p:spPr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1" name="Google Shape;1101;p16"/>
            <p:cNvCxnSpPr/>
            <p:nvPr/>
          </p:nvCxnSpPr>
          <p:spPr>
            <a:xfrm>
              <a:off x="3708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2" name="Google Shape;1102;p16"/>
            <p:cNvCxnSpPr/>
            <p:nvPr/>
          </p:nvCxnSpPr>
          <p:spPr>
            <a:xfrm>
              <a:off x="4021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03" name="Google Shape;1103;p16"/>
            <p:cNvSpPr/>
            <p:nvPr/>
          </p:nvSpPr>
          <p:spPr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06" name="Google Shape;1106;p16"/>
            <p:cNvCxnSpPr/>
            <p:nvPr/>
          </p:nvCxnSpPr>
          <p:spPr>
            <a:xfrm>
              <a:off x="4391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07" name="Google Shape;1107;p16"/>
            <p:cNvCxnSpPr/>
            <p:nvPr/>
          </p:nvCxnSpPr>
          <p:spPr>
            <a:xfrm>
              <a:off x="4703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08" name="Google Shape;1108;p16"/>
            <p:cNvSpPr/>
            <p:nvPr/>
          </p:nvSpPr>
          <p:spPr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1" name="Google Shape;1111;p16"/>
            <p:cNvCxnSpPr/>
            <p:nvPr/>
          </p:nvCxnSpPr>
          <p:spPr>
            <a:xfrm>
              <a:off x="4401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2" name="Google Shape;1112;p16"/>
            <p:cNvCxnSpPr/>
            <p:nvPr/>
          </p:nvCxnSpPr>
          <p:spPr>
            <a:xfrm>
              <a:off x="4714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13" name="Google Shape;1113;p16"/>
            <p:cNvSpPr/>
            <p:nvPr/>
          </p:nvSpPr>
          <p:spPr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16" name="Google Shape;1116;p16"/>
            <p:cNvCxnSpPr/>
            <p:nvPr/>
          </p:nvCxnSpPr>
          <p:spPr>
            <a:xfrm>
              <a:off x="4966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17" name="Google Shape;1117;p16"/>
            <p:cNvCxnSpPr/>
            <p:nvPr/>
          </p:nvCxnSpPr>
          <p:spPr>
            <a:xfrm>
              <a:off x="5279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18" name="Google Shape;1118;p16"/>
            <p:cNvSpPr/>
            <p:nvPr/>
          </p:nvSpPr>
          <p:spPr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4557" y="1647"/>
              <a:ext cx="1" cy="522"/>
            </a:xfrm>
            <a:custGeom>
              <a:rect b="b" l="l" r="r" t="t"/>
              <a:pathLst>
                <a:path extrusionOk="0" h="522" w="1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3864" y="1653"/>
              <a:ext cx="1" cy="537"/>
            </a:xfrm>
            <a:custGeom>
              <a:rect b="b" l="l" r="r" t="t"/>
              <a:pathLst>
                <a:path extrusionOk="0" h="537" w="1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4029" y="1638"/>
              <a:ext cx="504" cy="600"/>
            </a:xfrm>
            <a:custGeom>
              <a:rect b="b" l="l" r="r" t="t"/>
              <a:pathLst>
                <a:path extrusionOk="0" h="174" w="378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4716" y="1986"/>
              <a:ext cx="366" cy="270"/>
            </a:xfrm>
            <a:custGeom>
              <a:rect b="b" l="l" r="r" t="t"/>
              <a:pathLst>
                <a:path extrusionOk="0" h="270" w="366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4035" y="226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3444" y="1944"/>
              <a:ext cx="276" cy="264"/>
            </a:xfrm>
            <a:custGeom>
              <a:rect b="b" l="l" r="r" t="t"/>
              <a:pathLst>
                <a:path extrusionOk="0" h="264" w="276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4029" y="157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4704" y="1575"/>
              <a:ext cx="396" cy="267"/>
            </a:xfrm>
            <a:custGeom>
              <a:rect b="b" l="l" r="r" t="t"/>
              <a:pathLst>
                <a:path extrusionOk="0" h="267" w="396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3387" y="1146"/>
              <a:ext cx="1110" cy="645"/>
            </a:xfrm>
            <a:custGeom>
              <a:rect b="b" l="l" r="r" t="t"/>
              <a:pathLst>
                <a:path extrusionOk="0" h="645" w="1110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16"/>
            <p:cNvGrpSpPr/>
            <p:nvPr/>
          </p:nvGrpSpPr>
          <p:grpSpPr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130" name="Google Shape;1130;p16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16"/>
              <p:cNvSpPr txBox="1"/>
              <p:nvPr/>
            </p:nvSpPr>
            <p:spPr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2" name="Google Shape;1132;p16"/>
            <p:cNvGrpSpPr/>
            <p:nvPr/>
          </p:nvGrpSpPr>
          <p:grpSpPr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133" name="Google Shape;1133;p16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16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5" name="Google Shape;1135;p16"/>
            <p:cNvGrpSpPr/>
            <p:nvPr/>
          </p:nvGrpSpPr>
          <p:grpSpPr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136" name="Google Shape;1136;p16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16"/>
              <p:cNvSpPr txBox="1"/>
              <p:nvPr/>
            </p:nvSpPr>
            <p:spPr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</p:grpSp>
        <p:grpSp>
          <p:nvGrpSpPr>
            <p:cNvPr id="1138" name="Google Shape;1138;p16"/>
            <p:cNvGrpSpPr/>
            <p:nvPr/>
          </p:nvGrpSpPr>
          <p:grpSpPr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139" name="Google Shape;1139;p16"/>
              <p:cNvSpPr/>
              <p:nvPr/>
            </p:nvSpPr>
            <p:spPr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16"/>
              <p:cNvSpPr txBox="1"/>
              <p:nvPr/>
            </p:nvSpPr>
            <p:spPr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1" name="Google Shape;1141;p16"/>
            <p:cNvGrpSpPr/>
            <p:nvPr/>
          </p:nvGrpSpPr>
          <p:grpSpPr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142" name="Google Shape;1142;p16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16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4" name="Google Shape;1144;p16"/>
            <p:cNvGrpSpPr/>
            <p:nvPr/>
          </p:nvGrpSpPr>
          <p:grpSpPr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145" name="Google Shape;1145;p16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16"/>
              <p:cNvSpPr txBox="1"/>
              <p:nvPr/>
            </p:nvSpPr>
            <p:spPr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/>
              </a:p>
            </p:txBody>
          </p:sp>
        </p:grpSp>
        <p:sp>
          <p:nvSpPr>
            <p:cNvPr id="1147" name="Google Shape;1147;p16"/>
            <p:cNvSpPr txBox="1"/>
            <p:nvPr/>
          </p:nvSpPr>
          <p:spPr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16"/>
            <p:cNvSpPr txBox="1"/>
            <p:nvPr/>
          </p:nvSpPr>
          <p:spPr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16"/>
            <p:cNvSpPr txBox="1"/>
            <p:nvPr/>
          </p:nvSpPr>
          <p:spPr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16"/>
            <p:cNvSpPr txBox="1"/>
            <p:nvPr/>
          </p:nvSpPr>
          <p:spPr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16"/>
            <p:cNvSpPr txBox="1"/>
            <p:nvPr/>
          </p:nvSpPr>
          <p:spPr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16"/>
            <p:cNvSpPr txBox="1"/>
            <p:nvPr/>
          </p:nvSpPr>
          <p:spPr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16"/>
            <p:cNvSpPr txBox="1"/>
            <p:nvPr/>
          </p:nvSpPr>
          <p:spPr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16"/>
            <p:cNvSpPr txBox="1"/>
            <p:nvPr/>
          </p:nvSpPr>
          <p:spPr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16"/>
            <p:cNvSpPr txBox="1"/>
            <p:nvPr/>
          </p:nvSpPr>
          <p:spPr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6"/>
            <p:cNvSpPr txBox="1"/>
            <p:nvPr/>
          </p:nvSpPr>
          <p:spPr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157" name="Google Shape;1157;p16"/>
          <p:cNvCxnSpPr/>
          <p:nvPr/>
        </p:nvCxnSpPr>
        <p:spPr>
          <a:xfrm flipH="1">
            <a:off x="2241550" y="2035175"/>
            <a:ext cx="3514725" cy="30956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8" name="Google Shape;1158;p16"/>
          <p:cNvCxnSpPr/>
          <p:nvPr/>
        </p:nvCxnSpPr>
        <p:spPr>
          <a:xfrm flipH="1">
            <a:off x="2163763" y="2330450"/>
            <a:ext cx="4894262" cy="33496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9" name="Google Shape;1159;p16"/>
          <p:cNvCxnSpPr/>
          <p:nvPr/>
        </p:nvCxnSpPr>
        <p:spPr>
          <a:xfrm flipH="1">
            <a:off x="2227263" y="2692400"/>
            <a:ext cx="914400" cy="257175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0" name="Google Shape;1160;p16"/>
          <p:cNvCxnSpPr/>
          <p:nvPr/>
        </p:nvCxnSpPr>
        <p:spPr>
          <a:xfrm flipH="1">
            <a:off x="2241550" y="2949575"/>
            <a:ext cx="2239963" cy="30956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1" name="Google Shape;1161;p16"/>
          <p:cNvCxnSpPr/>
          <p:nvPr/>
        </p:nvCxnSpPr>
        <p:spPr>
          <a:xfrm flipH="1">
            <a:off x="2254250" y="3206750"/>
            <a:ext cx="5975350" cy="334963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2" name="Google Shape;1162;p16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63" name="Google Shape;1163;p1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sp>
        <p:nvSpPr>
          <p:cNvPr id="1164" name="Google Shape;1164;p16"/>
          <p:cNvSpPr txBox="1"/>
          <p:nvPr/>
        </p:nvSpPr>
        <p:spPr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Check out the online interactive exercises for more examples: h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ttp://gaia.cs.umass.edu/kurose_ross/interactive/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7"/>
          <p:cNvSpPr txBox="1"/>
          <p:nvPr>
            <p:ph type="title"/>
          </p:nvPr>
        </p:nvSpPr>
        <p:spPr>
          <a:xfrm>
            <a:off x="533400" y="152400"/>
            <a:ext cx="7772400" cy="852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Dijkstra’s algorithm: example (2) </a:t>
            </a:r>
            <a:endParaRPr sz="4000"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170" name="Google Shape;1170;p17"/>
          <p:cNvGrpSpPr/>
          <p:nvPr/>
        </p:nvGrpSpPr>
        <p:grpSpPr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171" name="Google Shape;1171;p17"/>
            <p:cNvSpPr/>
            <p:nvPr/>
          </p:nvSpPr>
          <p:spPr>
            <a:xfrm>
              <a:off x="1648" y="1465"/>
              <a:ext cx="342" cy="18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17"/>
            <p:cNvSpPr/>
            <p:nvPr/>
          </p:nvSpPr>
          <p:spPr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3" name="Google Shape;1173;p17"/>
            <p:cNvCxnSpPr/>
            <p:nvPr/>
          </p:nvCxnSpPr>
          <p:spPr>
            <a:xfrm>
              <a:off x="1388" y="1700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4" name="Google Shape;1174;p17"/>
            <p:cNvCxnSpPr/>
            <p:nvPr/>
          </p:nvCxnSpPr>
          <p:spPr>
            <a:xfrm>
              <a:off x="1701" y="1700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75" name="Google Shape;1175;p17"/>
            <p:cNvSpPr/>
            <p:nvPr/>
          </p:nvSpPr>
          <p:spPr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17"/>
            <p:cNvSpPr/>
            <p:nvPr/>
          </p:nvSpPr>
          <p:spPr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17"/>
            <p:cNvSpPr/>
            <p:nvPr/>
          </p:nvSpPr>
          <p:spPr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78" name="Google Shape;1178;p17"/>
            <p:cNvCxnSpPr/>
            <p:nvPr/>
          </p:nvCxnSpPr>
          <p:spPr>
            <a:xfrm>
              <a:off x="1862" y="2087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9" name="Google Shape;1179;p17"/>
            <p:cNvCxnSpPr/>
            <p:nvPr/>
          </p:nvCxnSpPr>
          <p:spPr>
            <a:xfrm>
              <a:off x="2175" y="2087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0" name="Google Shape;1180;p17"/>
            <p:cNvSpPr/>
            <p:nvPr/>
          </p:nvSpPr>
          <p:spPr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17"/>
            <p:cNvSpPr/>
            <p:nvPr/>
          </p:nvSpPr>
          <p:spPr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17"/>
            <p:cNvSpPr/>
            <p:nvPr/>
          </p:nvSpPr>
          <p:spPr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3" name="Google Shape;1183;p17"/>
            <p:cNvCxnSpPr/>
            <p:nvPr/>
          </p:nvCxnSpPr>
          <p:spPr>
            <a:xfrm>
              <a:off x="1858" y="1397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4" name="Google Shape;1184;p17"/>
            <p:cNvCxnSpPr/>
            <p:nvPr/>
          </p:nvCxnSpPr>
          <p:spPr>
            <a:xfrm>
              <a:off x="2171" y="1397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5" name="Google Shape;1185;p17"/>
            <p:cNvSpPr/>
            <p:nvPr/>
          </p:nvSpPr>
          <p:spPr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17"/>
            <p:cNvSpPr/>
            <p:nvPr/>
          </p:nvSpPr>
          <p:spPr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17"/>
            <p:cNvSpPr/>
            <p:nvPr/>
          </p:nvSpPr>
          <p:spPr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88" name="Google Shape;1188;p17"/>
            <p:cNvCxnSpPr/>
            <p:nvPr/>
          </p:nvCxnSpPr>
          <p:spPr>
            <a:xfrm>
              <a:off x="2541" y="1393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89" name="Google Shape;1189;p17"/>
            <p:cNvCxnSpPr/>
            <p:nvPr/>
          </p:nvCxnSpPr>
          <p:spPr>
            <a:xfrm>
              <a:off x="2853" y="1393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90" name="Google Shape;1190;p17"/>
            <p:cNvSpPr/>
            <p:nvPr/>
          </p:nvSpPr>
          <p:spPr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7"/>
            <p:cNvSpPr/>
            <p:nvPr/>
          </p:nvSpPr>
          <p:spPr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7"/>
            <p:cNvSpPr/>
            <p:nvPr/>
          </p:nvSpPr>
          <p:spPr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3" name="Google Shape;1193;p17"/>
            <p:cNvCxnSpPr/>
            <p:nvPr/>
          </p:nvCxnSpPr>
          <p:spPr>
            <a:xfrm>
              <a:off x="2551" y="2084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4" name="Google Shape;1194;p17"/>
            <p:cNvCxnSpPr/>
            <p:nvPr/>
          </p:nvCxnSpPr>
          <p:spPr>
            <a:xfrm>
              <a:off x="2864" y="2084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95" name="Google Shape;1195;p17"/>
            <p:cNvSpPr/>
            <p:nvPr/>
          </p:nvSpPr>
          <p:spPr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7"/>
            <p:cNvSpPr/>
            <p:nvPr/>
          </p:nvSpPr>
          <p:spPr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7"/>
            <p:cNvSpPr/>
            <p:nvPr/>
          </p:nvSpPr>
          <p:spPr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198" name="Google Shape;1198;p17"/>
            <p:cNvCxnSpPr/>
            <p:nvPr/>
          </p:nvCxnSpPr>
          <p:spPr>
            <a:xfrm>
              <a:off x="3116" y="1743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99" name="Google Shape;1199;p17"/>
            <p:cNvCxnSpPr/>
            <p:nvPr/>
          </p:nvCxnSpPr>
          <p:spPr>
            <a:xfrm>
              <a:off x="3429" y="1743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00" name="Google Shape;1200;p17"/>
            <p:cNvSpPr/>
            <p:nvPr/>
          </p:nvSpPr>
          <p:spPr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7"/>
            <p:cNvSpPr/>
            <p:nvPr/>
          </p:nvSpPr>
          <p:spPr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7"/>
            <p:cNvSpPr/>
            <p:nvPr/>
          </p:nvSpPr>
          <p:spPr>
            <a:xfrm>
              <a:off x="2707" y="1492"/>
              <a:ext cx="1" cy="522"/>
            </a:xfrm>
            <a:custGeom>
              <a:rect b="b" l="l" r="r" t="t"/>
              <a:pathLst>
                <a:path extrusionOk="0" h="522" w="1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2866" y="1831"/>
              <a:ext cx="366" cy="270"/>
            </a:xfrm>
            <a:custGeom>
              <a:rect b="b" l="l" r="r" t="t"/>
              <a:pathLst>
                <a:path extrusionOk="0" h="270" w="366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2185" y="2113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7"/>
            <p:cNvSpPr/>
            <p:nvPr/>
          </p:nvSpPr>
          <p:spPr>
            <a:xfrm>
              <a:off x="1594" y="1789"/>
              <a:ext cx="276" cy="264"/>
            </a:xfrm>
            <a:custGeom>
              <a:rect b="b" l="l" r="r" t="t"/>
              <a:pathLst>
                <a:path extrusionOk="0" h="264" w="276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6" name="Google Shape;1206;p17"/>
            <p:cNvGrpSpPr/>
            <p:nvPr/>
          </p:nvGrpSpPr>
          <p:grpSpPr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07" name="Google Shape;1207;p17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17"/>
              <p:cNvSpPr txBox="1"/>
              <p:nvPr/>
            </p:nvSpPr>
            <p:spPr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9" name="Google Shape;1209;p17"/>
            <p:cNvGrpSpPr/>
            <p:nvPr/>
          </p:nvGrpSpPr>
          <p:grpSpPr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10" name="Google Shape;1210;p17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17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17"/>
            <p:cNvGrpSpPr/>
            <p:nvPr/>
          </p:nvGrpSpPr>
          <p:grpSpPr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13" name="Google Shape;1213;p17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17"/>
              <p:cNvSpPr txBox="1"/>
              <p:nvPr/>
            </p:nvSpPr>
            <p:spPr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</p:grpSp>
        <p:grpSp>
          <p:nvGrpSpPr>
            <p:cNvPr id="1215" name="Google Shape;1215;p17"/>
            <p:cNvGrpSpPr/>
            <p:nvPr/>
          </p:nvGrpSpPr>
          <p:grpSpPr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16" name="Google Shape;1216;p17"/>
              <p:cNvSpPr/>
              <p:nvPr/>
            </p:nvSpPr>
            <p:spPr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17"/>
              <p:cNvSpPr txBox="1"/>
              <p:nvPr/>
            </p:nvSpPr>
            <p:spPr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18" name="Google Shape;1218;p17"/>
            <p:cNvGrpSpPr/>
            <p:nvPr/>
          </p:nvGrpSpPr>
          <p:grpSpPr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19" name="Google Shape;1219;p17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17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21" name="Google Shape;1221;p17"/>
            <p:cNvGrpSpPr/>
            <p:nvPr/>
          </p:nvGrpSpPr>
          <p:grpSpPr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22" name="Google Shape;1222;p17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17"/>
              <p:cNvSpPr txBox="1"/>
              <p:nvPr/>
            </p:nvSpPr>
            <p:spPr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/>
              </a:p>
            </p:txBody>
          </p:sp>
        </p:grpSp>
      </p:grpSp>
      <p:sp>
        <p:nvSpPr>
          <p:cNvPr id="1224" name="Google Shape;1224;p17"/>
          <p:cNvSpPr txBox="1"/>
          <p:nvPr/>
        </p:nvSpPr>
        <p:spPr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resulting shortest-path tree from u:</a:t>
            </a:r>
            <a:endParaRPr/>
          </a:p>
        </p:txBody>
      </p:sp>
      <p:grpSp>
        <p:nvGrpSpPr>
          <p:cNvPr id="1225" name="Google Shape;1225;p17"/>
          <p:cNvGrpSpPr/>
          <p:nvPr/>
        </p:nvGrpSpPr>
        <p:grpSpPr>
          <a:xfrm>
            <a:off x="2268538" y="4224338"/>
            <a:ext cx="2319337" cy="2276475"/>
            <a:chOff x="259" y="2768"/>
            <a:chExt cx="1461" cy="1434"/>
          </a:xfrm>
        </p:grpSpPr>
        <p:cxnSp>
          <p:nvCxnSpPr>
            <p:cNvPr id="1226" name="Google Shape;1226;p17"/>
            <p:cNvCxnSpPr/>
            <p:nvPr/>
          </p:nvCxnSpPr>
          <p:spPr>
            <a:xfrm>
              <a:off x="1152" y="2880"/>
              <a:ext cx="8" cy="132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7" name="Google Shape;1227;p17"/>
            <p:cNvCxnSpPr/>
            <p:nvPr/>
          </p:nvCxnSpPr>
          <p:spPr>
            <a:xfrm>
              <a:off x="357" y="3058"/>
              <a:ext cx="1363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28" name="Google Shape;1228;p17"/>
            <p:cNvSpPr txBox="1"/>
            <p:nvPr/>
          </p:nvSpPr>
          <p:spPr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</p:txBody>
        </p:sp>
        <p:sp>
          <p:nvSpPr>
            <p:cNvPr id="1229" name="Google Shape;1229;p17"/>
            <p:cNvSpPr txBox="1"/>
            <p:nvPr/>
          </p:nvSpPr>
          <p:spPr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1230" name="Google Shape;1230;p17"/>
            <p:cNvSpPr txBox="1"/>
            <p:nvPr/>
          </p:nvSpPr>
          <p:spPr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sp>
          <p:nvSpPr>
            <p:cNvPr id="1231" name="Google Shape;1231;p17"/>
            <p:cNvSpPr txBox="1"/>
            <p:nvPr/>
          </p:nvSpPr>
          <p:spPr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1232" name="Google Shape;1232;p17"/>
            <p:cNvSpPr txBox="1"/>
            <p:nvPr/>
          </p:nvSpPr>
          <p:spPr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/>
            </a:p>
          </p:txBody>
        </p:sp>
        <p:sp>
          <p:nvSpPr>
            <p:cNvPr id="1233" name="Google Shape;1233;p17"/>
            <p:cNvSpPr txBox="1"/>
            <p:nvPr/>
          </p:nvSpPr>
          <p:spPr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(u,v)</a:t>
              </a:r>
              <a:endParaRPr/>
            </a:p>
          </p:txBody>
        </p:sp>
        <p:sp>
          <p:nvSpPr>
            <p:cNvPr id="1234" name="Google Shape;1234;p17"/>
            <p:cNvSpPr txBox="1"/>
            <p:nvPr/>
          </p:nvSpPr>
          <p:spPr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(u,x)</a:t>
              </a:r>
              <a:endParaRPr/>
            </a:p>
          </p:txBody>
        </p:sp>
        <p:sp>
          <p:nvSpPr>
            <p:cNvPr id="1235" name="Google Shape;1235;p17"/>
            <p:cNvSpPr txBox="1"/>
            <p:nvPr/>
          </p:nvSpPr>
          <p:spPr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(u,x)</a:t>
              </a:r>
              <a:endParaRPr/>
            </a:p>
          </p:txBody>
        </p:sp>
        <p:sp>
          <p:nvSpPr>
            <p:cNvPr id="1236" name="Google Shape;1236;p17"/>
            <p:cNvSpPr txBox="1"/>
            <p:nvPr/>
          </p:nvSpPr>
          <p:spPr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(u,x)</a:t>
              </a:r>
              <a:endParaRPr/>
            </a:p>
          </p:txBody>
        </p:sp>
        <p:sp>
          <p:nvSpPr>
            <p:cNvPr id="1237" name="Google Shape;1237;p17"/>
            <p:cNvSpPr txBox="1"/>
            <p:nvPr/>
          </p:nvSpPr>
          <p:spPr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(u,x)</a:t>
              </a:r>
              <a:endParaRPr/>
            </a:p>
          </p:txBody>
        </p:sp>
        <p:sp>
          <p:nvSpPr>
            <p:cNvPr id="1238" name="Google Shape;1238;p17"/>
            <p:cNvSpPr txBox="1"/>
            <p:nvPr/>
          </p:nvSpPr>
          <p:spPr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destination</a:t>
              </a:r>
              <a:endParaRPr/>
            </a:p>
          </p:txBody>
        </p:sp>
        <p:sp>
          <p:nvSpPr>
            <p:cNvPr id="1239" name="Google Shape;1239;p17"/>
            <p:cNvSpPr txBox="1"/>
            <p:nvPr/>
          </p:nvSpPr>
          <p:spPr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</a:t>
              </a:r>
              <a:endParaRPr/>
            </a:p>
          </p:txBody>
        </p:sp>
      </p:grpSp>
      <p:sp>
        <p:nvSpPr>
          <p:cNvPr id="1240" name="Google Shape;1240;p17"/>
          <p:cNvSpPr txBox="1"/>
          <p:nvPr/>
        </p:nvSpPr>
        <p:spPr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resulting forwarding table in u:</a:t>
            </a:r>
            <a:endParaRPr/>
          </a:p>
        </p:txBody>
      </p:sp>
      <p:pic>
        <p:nvPicPr>
          <p:cNvPr descr="underline_base" id="1241" name="Google Shape;12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17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43" name="Google Shape;1243;p17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248" name="Google Shape;12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49" name="Google Shape;1249;p18"/>
          <p:cNvSpPr txBox="1"/>
          <p:nvPr>
            <p:ph type="title"/>
          </p:nvPr>
        </p:nvSpPr>
        <p:spPr>
          <a:xfrm>
            <a:off x="533400" y="252413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Dijkstra’s algorithm, discussion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50" name="Google Shape;1250;p18"/>
          <p:cNvSpPr txBox="1"/>
          <p:nvPr>
            <p:ph idx="1" type="body"/>
          </p:nvPr>
        </p:nvSpPr>
        <p:spPr>
          <a:xfrm>
            <a:off x="668338" y="1190625"/>
            <a:ext cx="7353300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algorithm complexity: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n nodes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each iteration: need to check all nodes, w, not in N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n(n+1)/2 comparisons: O(n</a:t>
            </a:r>
            <a:r>
              <a:rPr baseline="30000" lang="en-US" sz="2400"/>
              <a:t>2</a:t>
            </a:r>
            <a:r>
              <a:rPr lang="en-US" sz="2400"/>
              <a:t>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more efficient implementations possible: O(nlogn)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oscillations possible: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e.g., support link cost equals amount of carried traffic:</a:t>
            </a:r>
            <a:endParaRPr/>
          </a:p>
        </p:txBody>
      </p:sp>
      <p:sp>
        <p:nvSpPr>
          <p:cNvPr id="1251" name="Google Shape;1251;p18"/>
          <p:cNvSpPr/>
          <p:nvPr/>
        </p:nvSpPr>
        <p:spPr>
          <a:xfrm>
            <a:off x="395288" y="4141788"/>
            <a:ext cx="1971675" cy="1355725"/>
          </a:xfrm>
          <a:custGeom>
            <a:rect b="b" l="l" r="r" t="t"/>
            <a:pathLst>
              <a:path extrusionOk="0" h="854" w="1242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18"/>
          <p:cNvSpPr/>
          <p:nvPr/>
        </p:nvSpPr>
        <p:spPr>
          <a:xfrm>
            <a:off x="796925" y="4479925"/>
            <a:ext cx="390525" cy="209550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3" name="Google Shape;1253;p18"/>
          <p:cNvGrpSpPr/>
          <p:nvPr/>
        </p:nvGrpSpPr>
        <p:grpSpPr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254" name="Google Shape;1254;p18"/>
            <p:cNvSpPr/>
            <p:nvPr/>
          </p:nvSpPr>
          <p:spPr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55" name="Google Shape;1255;p18"/>
            <p:cNvCxnSpPr/>
            <p:nvPr/>
          </p:nvCxnSpPr>
          <p:spPr>
            <a:xfrm>
              <a:off x="1750" y="3301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6" name="Google Shape;1256;p18"/>
            <p:cNvCxnSpPr/>
            <p:nvPr/>
          </p:nvCxnSpPr>
          <p:spPr>
            <a:xfrm>
              <a:off x="2063" y="3301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57" name="Google Shape;1257;p18"/>
            <p:cNvSpPr/>
            <p:nvPr/>
          </p:nvSpPr>
          <p:spPr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8"/>
            <p:cNvSpPr/>
            <p:nvPr/>
          </p:nvSpPr>
          <p:spPr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9" name="Google Shape;1259;p18"/>
            <p:cNvGrpSpPr/>
            <p:nvPr/>
          </p:nvGrpSpPr>
          <p:grpSpPr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260" name="Google Shape;1260;p18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18"/>
              <p:cNvSpPr txBox="1"/>
              <p:nvPr/>
            </p:nvSpPr>
            <p:spPr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62" name="Google Shape;1262;p18"/>
          <p:cNvGrpSpPr/>
          <p:nvPr/>
        </p:nvGrpSpPr>
        <p:grpSpPr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263" name="Google Shape;1263;p18"/>
            <p:cNvSpPr/>
            <p:nvPr/>
          </p:nvSpPr>
          <p:spPr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64" name="Google Shape;1264;p18"/>
            <p:cNvCxnSpPr/>
            <p:nvPr/>
          </p:nvCxnSpPr>
          <p:spPr>
            <a:xfrm>
              <a:off x="2224" y="368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5" name="Google Shape;1265;p18"/>
            <p:cNvCxnSpPr/>
            <p:nvPr/>
          </p:nvCxnSpPr>
          <p:spPr>
            <a:xfrm>
              <a:off x="2537" y="368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66" name="Google Shape;1266;p18"/>
            <p:cNvSpPr/>
            <p:nvPr/>
          </p:nvSpPr>
          <p:spPr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8"/>
            <p:cNvSpPr/>
            <p:nvPr/>
          </p:nvSpPr>
          <p:spPr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8" name="Google Shape;1268;p18"/>
            <p:cNvGrpSpPr/>
            <p:nvPr/>
          </p:nvGrpSpPr>
          <p:grpSpPr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269" name="Google Shape;1269;p18"/>
              <p:cNvSpPr/>
              <p:nvPr/>
            </p:nvSpPr>
            <p:spPr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18"/>
              <p:cNvSpPr txBox="1"/>
              <p:nvPr/>
            </p:nvSpPr>
            <p:spPr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1" name="Google Shape;1271;p18"/>
          <p:cNvGrpSpPr/>
          <p:nvPr/>
        </p:nvGrpSpPr>
        <p:grpSpPr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272" name="Google Shape;1272;p18"/>
            <p:cNvGrpSpPr/>
            <p:nvPr/>
          </p:nvGrpSpPr>
          <p:grpSpPr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273" name="Google Shape;1273;p18"/>
              <p:cNvSpPr/>
              <p:nvPr/>
            </p:nvSpPr>
            <p:spPr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274" name="Google Shape;1274;p18"/>
              <p:cNvCxnSpPr/>
              <p:nvPr/>
            </p:nvCxnSpPr>
            <p:spPr>
              <a:xfrm>
                <a:off x="2903" y="2994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275" name="Google Shape;1275;p18"/>
              <p:cNvCxnSpPr/>
              <p:nvPr/>
            </p:nvCxnSpPr>
            <p:spPr>
              <a:xfrm>
                <a:off x="3215" y="2994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276" name="Google Shape;1276;p18"/>
              <p:cNvSpPr/>
              <p:nvPr/>
            </p:nvSpPr>
            <p:spPr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18"/>
              <p:cNvSpPr/>
              <p:nvPr/>
            </p:nvSpPr>
            <p:spPr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78" name="Google Shape;1278;p18"/>
            <p:cNvGrpSpPr/>
            <p:nvPr/>
          </p:nvGrpSpPr>
          <p:grpSpPr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279" name="Google Shape;1279;p18"/>
              <p:cNvSpPr/>
              <p:nvPr/>
            </p:nvSpPr>
            <p:spPr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8"/>
              <p:cNvSpPr txBox="1"/>
              <p:nvPr/>
            </p:nvSpPr>
            <p:spPr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1" name="Google Shape;1281;p18"/>
          <p:cNvGrpSpPr/>
          <p:nvPr/>
        </p:nvGrpSpPr>
        <p:grpSpPr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282" name="Google Shape;1282;p18"/>
            <p:cNvSpPr/>
            <p:nvPr/>
          </p:nvSpPr>
          <p:spPr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283" name="Google Shape;1283;p18"/>
            <p:cNvCxnSpPr/>
            <p:nvPr/>
          </p:nvCxnSpPr>
          <p:spPr>
            <a:xfrm>
              <a:off x="2220" y="29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4" name="Google Shape;1284;p18"/>
            <p:cNvCxnSpPr/>
            <p:nvPr/>
          </p:nvCxnSpPr>
          <p:spPr>
            <a:xfrm>
              <a:off x="2533" y="29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85" name="Google Shape;1285;p18"/>
            <p:cNvSpPr/>
            <p:nvPr/>
          </p:nvSpPr>
          <p:spPr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18"/>
            <p:cNvSpPr/>
            <p:nvPr/>
          </p:nvSpPr>
          <p:spPr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87" name="Google Shape;1287;p18"/>
            <p:cNvGrpSpPr/>
            <p:nvPr/>
          </p:nvGrpSpPr>
          <p:grpSpPr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288" name="Google Shape;1288;p18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8"/>
              <p:cNvSpPr txBox="1"/>
              <p:nvPr/>
            </p:nvSpPr>
            <p:spPr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90" name="Google Shape;1290;p18"/>
          <p:cNvSpPr txBox="1"/>
          <p:nvPr/>
        </p:nvSpPr>
        <p:spPr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91" name="Google Shape;1291;p18"/>
          <p:cNvSpPr/>
          <p:nvPr/>
        </p:nvSpPr>
        <p:spPr>
          <a:xfrm flipH="1">
            <a:off x="1482725" y="4479925"/>
            <a:ext cx="338138" cy="204788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18"/>
          <p:cNvSpPr/>
          <p:nvPr/>
        </p:nvSpPr>
        <p:spPr>
          <a:xfrm rot="10800000">
            <a:off x="1497013" y="4894263"/>
            <a:ext cx="314325" cy="228600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p18"/>
          <p:cNvSpPr/>
          <p:nvPr/>
        </p:nvSpPr>
        <p:spPr>
          <a:xfrm flipH="1" rot="10800000">
            <a:off x="858838" y="4884738"/>
            <a:ext cx="323850" cy="247650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p18"/>
          <p:cNvSpPr txBox="1"/>
          <p:nvPr/>
        </p:nvSpPr>
        <p:spPr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1+e</a:t>
            </a:r>
            <a:endParaRPr/>
          </a:p>
        </p:txBody>
      </p:sp>
      <p:sp>
        <p:nvSpPr>
          <p:cNvPr id="1295" name="Google Shape;1295;p18"/>
          <p:cNvSpPr txBox="1"/>
          <p:nvPr/>
        </p:nvSpPr>
        <p:spPr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296" name="Google Shape;1296;p18"/>
          <p:cNvSpPr txBox="1"/>
          <p:nvPr/>
        </p:nvSpPr>
        <p:spPr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1297" name="Google Shape;1297;p18"/>
          <p:cNvCxnSpPr/>
          <p:nvPr/>
        </p:nvCxnSpPr>
        <p:spPr>
          <a:xfrm rot="10800000">
            <a:off x="1330325" y="5351463"/>
            <a:ext cx="0" cy="40005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8" name="Google Shape;1298;p18"/>
          <p:cNvSpPr txBox="1"/>
          <p:nvPr/>
        </p:nvSpPr>
        <p:spPr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9" name="Google Shape;1299;p18"/>
          <p:cNvCxnSpPr/>
          <p:nvPr/>
        </p:nvCxnSpPr>
        <p:spPr>
          <a:xfrm rot="10800000">
            <a:off x="511175" y="4884738"/>
            <a:ext cx="4763" cy="338137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0" name="Google Shape;1300;p18"/>
          <p:cNvSpPr txBox="1"/>
          <p:nvPr/>
        </p:nvSpPr>
        <p:spPr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1" name="Google Shape;1301;p18"/>
          <p:cNvCxnSpPr/>
          <p:nvPr/>
        </p:nvCxnSpPr>
        <p:spPr>
          <a:xfrm rot="10800000">
            <a:off x="2030413" y="4918075"/>
            <a:ext cx="0" cy="428625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2" name="Google Shape;1302;p18"/>
          <p:cNvSpPr txBox="1"/>
          <p:nvPr/>
        </p:nvSpPr>
        <p:spPr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3" name="Google Shape;1303;p18"/>
          <p:cNvSpPr/>
          <p:nvPr/>
        </p:nvSpPr>
        <p:spPr>
          <a:xfrm rot="10800000">
            <a:off x="1401763" y="4851400"/>
            <a:ext cx="314325" cy="228600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4" name="Google Shape;1304;p18"/>
          <p:cNvSpPr/>
          <p:nvPr/>
        </p:nvSpPr>
        <p:spPr>
          <a:xfrm flipH="1">
            <a:off x="949325" y="4860925"/>
            <a:ext cx="304800" cy="219075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Google Shape;1305;p18"/>
          <p:cNvSpPr txBox="1"/>
          <p:nvPr/>
        </p:nvSpPr>
        <p:spPr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06" name="Google Shape;1306;p18"/>
          <p:cNvSpPr txBox="1"/>
          <p:nvPr/>
        </p:nvSpPr>
        <p:spPr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07" name="Google Shape;1307;p18"/>
          <p:cNvSpPr txBox="1"/>
          <p:nvPr/>
        </p:nvSpPr>
        <p:spPr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initially</a:t>
            </a:r>
            <a:endParaRPr sz="2400">
              <a:solidFill>
                <a:srgbClr val="0000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8" name="Google Shape;1308;p18"/>
          <p:cNvGrpSpPr/>
          <p:nvPr/>
        </p:nvGrpSpPr>
        <p:grpSpPr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9" name="Google Shape;1309;p18"/>
            <p:cNvSpPr/>
            <p:nvPr/>
          </p:nvSpPr>
          <p:spPr>
            <a:xfrm>
              <a:off x="1752" y="2639"/>
              <a:ext cx="1225" cy="854"/>
            </a:xfrm>
            <a:custGeom>
              <a:rect b="b" l="l" r="r" t="t"/>
              <a:pathLst>
                <a:path extrusionOk="0" h="854" w="1225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2010" y="2852"/>
              <a:ext cx="246" cy="132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1" name="Google Shape;1311;p18"/>
            <p:cNvGrpSpPr/>
            <p:nvPr/>
          </p:nvGrpSpPr>
          <p:grpSpPr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12" name="Google Shape;1312;p18"/>
              <p:cNvSpPr/>
              <p:nvPr/>
            </p:nvSpPr>
            <p:spPr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13" name="Google Shape;1313;p18"/>
              <p:cNvCxnSpPr/>
              <p:nvPr/>
            </p:nvCxnSpPr>
            <p:spPr>
              <a:xfrm>
                <a:off x="1750" y="330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14" name="Google Shape;1314;p18"/>
              <p:cNvCxnSpPr/>
              <p:nvPr/>
            </p:nvCxnSpPr>
            <p:spPr>
              <a:xfrm>
                <a:off x="2063" y="330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15" name="Google Shape;1315;p18"/>
              <p:cNvSpPr/>
              <p:nvPr/>
            </p:nvSpPr>
            <p:spPr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18"/>
              <p:cNvSpPr/>
              <p:nvPr/>
            </p:nvSpPr>
            <p:spPr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17" name="Google Shape;1317;p18"/>
              <p:cNvGrpSpPr/>
              <p:nvPr/>
            </p:nvGrpSpPr>
            <p:grpSpPr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18" name="Google Shape;1318;p18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18"/>
                <p:cNvSpPr txBox="1"/>
                <p:nvPr/>
              </p:nvSpPr>
              <p:spPr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20" name="Google Shape;1320;p18"/>
            <p:cNvGrpSpPr/>
            <p:nvPr/>
          </p:nvGrpSpPr>
          <p:grpSpPr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21" name="Google Shape;1321;p18"/>
              <p:cNvSpPr/>
              <p:nvPr/>
            </p:nvSpPr>
            <p:spPr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22" name="Google Shape;1322;p18"/>
              <p:cNvCxnSpPr/>
              <p:nvPr/>
            </p:nvCxnSpPr>
            <p:spPr>
              <a:xfrm>
                <a:off x="2224" y="368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23" name="Google Shape;1323;p18"/>
              <p:cNvCxnSpPr/>
              <p:nvPr/>
            </p:nvCxnSpPr>
            <p:spPr>
              <a:xfrm>
                <a:off x="2537" y="368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24" name="Google Shape;1324;p18"/>
              <p:cNvSpPr/>
              <p:nvPr/>
            </p:nvSpPr>
            <p:spPr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18"/>
              <p:cNvSpPr/>
              <p:nvPr/>
            </p:nvSpPr>
            <p:spPr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6" name="Google Shape;1326;p18"/>
              <p:cNvGrpSpPr/>
              <p:nvPr/>
            </p:nvGrpSpPr>
            <p:grpSpPr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27" name="Google Shape;1327;p18"/>
                <p:cNvSpPr/>
                <p:nvPr/>
              </p:nvSpPr>
              <p:spPr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8" name="Google Shape;1328;p18"/>
                <p:cNvSpPr txBox="1"/>
                <p:nvPr/>
              </p:nvSpPr>
              <p:spPr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29" name="Google Shape;1329;p18"/>
            <p:cNvGrpSpPr/>
            <p:nvPr/>
          </p:nvGrpSpPr>
          <p:grpSpPr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30" name="Google Shape;1330;p18"/>
              <p:cNvGrpSpPr/>
              <p:nvPr/>
            </p:nvGrpSpPr>
            <p:grpSpPr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31" name="Google Shape;1331;p18"/>
                <p:cNvSpPr/>
                <p:nvPr/>
              </p:nvSpPr>
              <p:spPr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332" name="Google Shape;1332;p18"/>
                <p:cNvCxnSpPr/>
                <p:nvPr/>
              </p:nvCxnSpPr>
              <p:spPr>
                <a:xfrm>
                  <a:off x="2903" y="2994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33" name="Google Shape;1333;p18"/>
                <p:cNvCxnSpPr/>
                <p:nvPr/>
              </p:nvCxnSpPr>
              <p:spPr>
                <a:xfrm>
                  <a:off x="3215" y="2994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34" name="Google Shape;1334;p18"/>
                <p:cNvSpPr/>
                <p:nvPr/>
              </p:nvSpPr>
              <p:spPr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5" name="Google Shape;1335;p18"/>
                <p:cNvSpPr/>
                <p:nvPr/>
              </p:nvSpPr>
              <p:spPr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36" name="Google Shape;1336;p18"/>
              <p:cNvGrpSpPr/>
              <p:nvPr/>
            </p:nvGrpSpPr>
            <p:grpSpPr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37" name="Google Shape;1337;p18"/>
                <p:cNvSpPr/>
                <p:nvPr/>
              </p:nvSpPr>
              <p:spPr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18"/>
                <p:cNvSpPr txBox="1"/>
                <p:nvPr/>
              </p:nvSpPr>
              <p:spPr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39" name="Google Shape;1339;p18"/>
            <p:cNvGrpSpPr/>
            <p:nvPr/>
          </p:nvGrpSpPr>
          <p:grpSpPr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40" name="Google Shape;1340;p18"/>
              <p:cNvSpPr/>
              <p:nvPr/>
            </p:nvSpPr>
            <p:spPr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41" name="Google Shape;1341;p18"/>
              <p:cNvCxnSpPr/>
              <p:nvPr/>
            </p:nvCxnSpPr>
            <p:spPr>
              <a:xfrm>
                <a:off x="2220" y="299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42" name="Google Shape;1342;p18"/>
              <p:cNvCxnSpPr/>
              <p:nvPr/>
            </p:nvCxnSpPr>
            <p:spPr>
              <a:xfrm>
                <a:off x="2533" y="299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43" name="Google Shape;1343;p18"/>
              <p:cNvSpPr/>
              <p:nvPr/>
            </p:nvSpPr>
            <p:spPr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18"/>
              <p:cNvSpPr/>
              <p:nvPr/>
            </p:nvSpPr>
            <p:spPr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5" name="Google Shape;1345;p18"/>
              <p:cNvGrpSpPr/>
              <p:nvPr/>
            </p:nvGrpSpPr>
            <p:grpSpPr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46" name="Google Shape;1346;p18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18"/>
                <p:cNvSpPr txBox="1"/>
                <p:nvPr/>
              </p:nvSpPr>
              <p:spPr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348" name="Google Shape;1348;p18"/>
            <p:cNvSpPr/>
            <p:nvPr/>
          </p:nvSpPr>
          <p:spPr>
            <a:xfrm flipH="1">
              <a:off x="2505" y="2819"/>
              <a:ext cx="198" cy="15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8"/>
            <p:cNvSpPr/>
            <p:nvPr/>
          </p:nvSpPr>
          <p:spPr>
            <a:xfrm rot="10800000">
              <a:off x="2484" y="3125"/>
              <a:ext cx="180" cy="141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8"/>
            <p:cNvSpPr/>
            <p:nvPr/>
          </p:nvSpPr>
          <p:spPr>
            <a:xfrm flipH="1" rot="10800000">
              <a:off x="2031" y="3107"/>
              <a:ext cx="204" cy="15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8"/>
            <p:cNvSpPr/>
            <p:nvPr/>
          </p:nvSpPr>
          <p:spPr>
            <a:xfrm rot="10800000">
              <a:off x="2400" y="3086"/>
              <a:ext cx="189" cy="153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8"/>
            <p:cNvSpPr/>
            <p:nvPr/>
          </p:nvSpPr>
          <p:spPr>
            <a:xfrm flipH="1">
              <a:off x="2124" y="3083"/>
              <a:ext cx="174" cy="147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8"/>
            <p:cNvSpPr txBox="1"/>
            <p:nvPr/>
          </p:nvSpPr>
          <p:spPr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given these costs,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find new routing….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resulting in new costs</a:t>
              </a:r>
              <a:endParaRPr/>
            </a:p>
          </p:txBody>
        </p:sp>
        <p:cxnSp>
          <p:nvCxnSpPr>
            <p:cNvPr id="1354" name="Google Shape;1354;p18"/>
            <p:cNvCxnSpPr/>
            <p:nvPr/>
          </p:nvCxnSpPr>
          <p:spPr>
            <a:xfrm rot="10800000">
              <a:off x="2358" y="3407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55" name="Google Shape;1355;p18"/>
            <p:cNvCxnSpPr/>
            <p:nvPr/>
          </p:nvCxnSpPr>
          <p:spPr>
            <a:xfrm rot="10800000">
              <a:off x="1938" y="3119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56" name="Google Shape;1356;p18"/>
            <p:cNvCxnSpPr/>
            <p:nvPr/>
          </p:nvCxnSpPr>
          <p:spPr>
            <a:xfrm rot="10800000">
              <a:off x="2778" y="3122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357" name="Google Shape;1357;p18"/>
          <p:cNvSpPr/>
          <p:nvPr/>
        </p:nvSpPr>
        <p:spPr>
          <a:xfrm>
            <a:off x="1358900" y="4338638"/>
            <a:ext cx="609600" cy="828675"/>
          </a:xfrm>
          <a:custGeom>
            <a:rect b="b" l="l" r="r" t="t"/>
            <a:pathLst>
              <a:path extrusionOk="0" h="522" w="384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cap="flat" cmpd="sng" w="5715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58" name="Google Shape;1358;p18"/>
          <p:cNvCxnSpPr/>
          <p:nvPr/>
        </p:nvCxnSpPr>
        <p:spPr>
          <a:xfrm flipH="1" rot="10800000">
            <a:off x="720725" y="4419600"/>
            <a:ext cx="447675" cy="242888"/>
          </a:xfrm>
          <a:prstGeom prst="straightConnector1">
            <a:avLst/>
          </a:prstGeom>
          <a:noFill/>
          <a:ln cap="flat" cmpd="sng" w="571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9" name="Google Shape;1359;p18"/>
          <p:cNvSpPr/>
          <p:nvPr/>
        </p:nvSpPr>
        <p:spPr>
          <a:xfrm>
            <a:off x="2943225" y="4391025"/>
            <a:ext cx="1193800" cy="866775"/>
          </a:xfrm>
          <a:custGeom>
            <a:rect b="b" l="l" r="r" t="t"/>
            <a:pathLst>
              <a:path extrusionOk="0" h="546" w="752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cap="flat" cmpd="sng" w="5715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0" name="Google Shape;1360;p18"/>
          <p:cNvGrpSpPr/>
          <p:nvPr/>
        </p:nvGrpSpPr>
        <p:grpSpPr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61" name="Google Shape;1361;p18"/>
            <p:cNvSpPr txBox="1"/>
            <p:nvPr/>
          </p:nvSpPr>
          <p:spPr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2+e</a:t>
              </a:r>
              <a:endParaRPr/>
            </a:p>
          </p:txBody>
        </p:sp>
        <p:sp>
          <p:nvSpPr>
            <p:cNvPr id="1362" name="Google Shape;1362;p18"/>
            <p:cNvSpPr txBox="1"/>
            <p:nvPr/>
          </p:nvSpPr>
          <p:spPr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363" name="Google Shape;1363;p18"/>
            <p:cNvSpPr txBox="1"/>
            <p:nvPr/>
          </p:nvSpPr>
          <p:spPr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364" name="Google Shape;1364;p18"/>
            <p:cNvSpPr txBox="1"/>
            <p:nvPr/>
          </p:nvSpPr>
          <p:spPr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365" name="Google Shape;1365;p18"/>
            <p:cNvSpPr txBox="1"/>
            <p:nvPr/>
          </p:nvSpPr>
          <p:spPr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1+e</a:t>
              </a:r>
              <a:endParaRPr/>
            </a:p>
          </p:txBody>
        </p:sp>
        <p:sp>
          <p:nvSpPr>
            <p:cNvPr id="1366" name="Google Shape;1366;p18"/>
            <p:cNvSpPr txBox="1"/>
            <p:nvPr/>
          </p:nvSpPr>
          <p:spPr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367" name="Google Shape;1367;p18"/>
          <p:cNvGrpSpPr/>
          <p:nvPr/>
        </p:nvGrpSpPr>
        <p:grpSpPr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68" name="Google Shape;1368;p18"/>
            <p:cNvSpPr/>
            <p:nvPr/>
          </p:nvSpPr>
          <p:spPr>
            <a:xfrm>
              <a:off x="1752" y="2639"/>
              <a:ext cx="1225" cy="854"/>
            </a:xfrm>
            <a:custGeom>
              <a:rect b="b" l="l" r="r" t="t"/>
              <a:pathLst>
                <a:path extrusionOk="0" h="854" w="1225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2010" y="2852"/>
              <a:ext cx="246" cy="132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0" name="Google Shape;1370;p18"/>
            <p:cNvGrpSpPr/>
            <p:nvPr/>
          </p:nvGrpSpPr>
          <p:grpSpPr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71" name="Google Shape;1371;p18"/>
              <p:cNvSpPr/>
              <p:nvPr/>
            </p:nvSpPr>
            <p:spPr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72" name="Google Shape;1372;p18"/>
              <p:cNvCxnSpPr/>
              <p:nvPr/>
            </p:nvCxnSpPr>
            <p:spPr>
              <a:xfrm>
                <a:off x="1750" y="330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73" name="Google Shape;1373;p18"/>
              <p:cNvCxnSpPr/>
              <p:nvPr/>
            </p:nvCxnSpPr>
            <p:spPr>
              <a:xfrm>
                <a:off x="2063" y="330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74" name="Google Shape;1374;p18"/>
              <p:cNvSpPr/>
              <p:nvPr/>
            </p:nvSpPr>
            <p:spPr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18"/>
              <p:cNvSpPr/>
              <p:nvPr/>
            </p:nvSpPr>
            <p:spPr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76" name="Google Shape;1376;p18"/>
              <p:cNvGrpSpPr/>
              <p:nvPr/>
            </p:nvGrpSpPr>
            <p:grpSpPr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77" name="Google Shape;1377;p18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18"/>
                <p:cNvSpPr txBox="1"/>
                <p:nvPr/>
              </p:nvSpPr>
              <p:spPr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79" name="Google Shape;1379;p18"/>
            <p:cNvGrpSpPr/>
            <p:nvPr/>
          </p:nvGrpSpPr>
          <p:grpSpPr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80" name="Google Shape;1380;p18"/>
              <p:cNvSpPr/>
              <p:nvPr/>
            </p:nvSpPr>
            <p:spPr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381" name="Google Shape;1381;p18"/>
              <p:cNvCxnSpPr/>
              <p:nvPr/>
            </p:nvCxnSpPr>
            <p:spPr>
              <a:xfrm>
                <a:off x="2224" y="368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382" name="Google Shape;1382;p18"/>
              <p:cNvCxnSpPr/>
              <p:nvPr/>
            </p:nvCxnSpPr>
            <p:spPr>
              <a:xfrm>
                <a:off x="2537" y="368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383" name="Google Shape;1383;p18"/>
              <p:cNvSpPr/>
              <p:nvPr/>
            </p:nvSpPr>
            <p:spPr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18"/>
              <p:cNvSpPr/>
              <p:nvPr/>
            </p:nvSpPr>
            <p:spPr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85" name="Google Shape;1385;p18"/>
              <p:cNvGrpSpPr/>
              <p:nvPr/>
            </p:nvGrpSpPr>
            <p:grpSpPr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86" name="Google Shape;1386;p18"/>
                <p:cNvSpPr/>
                <p:nvPr/>
              </p:nvSpPr>
              <p:spPr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18"/>
                <p:cNvSpPr txBox="1"/>
                <p:nvPr/>
              </p:nvSpPr>
              <p:spPr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88" name="Google Shape;1388;p18"/>
            <p:cNvGrpSpPr/>
            <p:nvPr/>
          </p:nvGrpSpPr>
          <p:grpSpPr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89" name="Google Shape;1389;p18"/>
              <p:cNvGrpSpPr/>
              <p:nvPr/>
            </p:nvGrpSpPr>
            <p:grpSpPr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90" name="Google Shape;1390;p18"/>
                <p:cNvSpPr/>
                <p:nvPr/>
              </p:nvSpPr>
              <p:spPr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391" name="Google Shape;1391;p18"/>
                <p:cNvCxnSpPr/>
                <p:nvPr/>
              </p:nvCxnSpPr>
              <p:spPr>
                <a:xfrm>
                  <a:off x="2903" y="2994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392" name="Google Shape;1392;p18"/>
                <p:cNvCxnSpPr/>
                <p:nvPr/>
              </p:nvCxnSpPr>
              <p:spPr>
                <a:xfrm>
                  <a:off x="3215" y="2994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393" name="Google Shape;1393;p18"/>
                <p:cNvSpPr/>
                <p:nvPr/>
              </p:nvSpPr>
              <p:spPr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18"/>
                <p:cNvSpPr/>
                <p:nvPr/>
              </p:nvSpPr>
              <p:spPr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5" name="Google Shape;1395;p18"/>
              <p:cNvGrpSpPr/>
              <p:nvPr/>
            </p:nvGrpSpPr>
            <p:grpSpPr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96" name="Google Shape;1396;p18"/>
                <p:cNvSpPr/>
                <p:nvPr/>
              </p:nvSpPr>
              <p:spPr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18"/>
                <p:cNvSpPr txBox="1"/>
                <p:nvPr/>
              </p:nvSpPr>
              <p:spPr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398" name="Google Shape;1398;p18"/>
            <p:cNvGrpSpPr/>
            <p:nvPr/>
          </p:nvGrpSpPr>
          <p:grpSpPr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99" name="Google Shape;1399;p18"/>
              <p:cNvSpPr/>
              <p:nvPr/>
            </p:nvSpPr>
            <p:spPr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00" name="Google Shape;1400;p18"/>
              <p:cNvCxnSpPr/>
              <p:nvPr/>
            </p:nvCxnSpPr>
            <p:spPr>
              <a:xfrm>
                <a:off x="2220" y="299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1" name="Google Shape;1401;p18"/>
              <p:cNvCxnSpPr/>
              <p:nvPr/>
            </p:nvCxnSpPr>
            <p:spPr>
              <a:xfrm>
                <a:off x="2533" y="299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02" name="Google Shape;1402;p18"/>
              <p:cNvSpPr/>
              <p:nvPr/>
            </p:nvSpPr>
            <p:spPr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8"/>
              <p:cNvSpPr/>
              <p:nvPr/>
            </p:nvSpPr>
            <p:spPr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04" name="Google Shape;1404;p18"/>
              <p:cNvGrpSpPr/>
              <p:nvPr/>
            </p:nvGrpSpPr>
            <p:grpSpPr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405" name="Google Shape;1405;p18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18"/>
                <p:cNvSpPr txBox="1"/>
                <p:nvPr/>
              </p:nvSpPr>
              <p:spPr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07" name="Google Shape;1407;p18"/>
            <p:cNvSpPr/>
            <p:nvPr/>
          </p:nvSpPr>
          <p:spPr>
            <a:xfrm flipH="1">
              <a:off x="2505" y="2819"/>
              <a:ext cx="198" cy="15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8"/>
            <p:cNvSpPr/>
            <p:nvPr/>
          </p:nvSpPr>
          <p:spPr>
            <a:xfrm rot="10800000">
              <a:off x="2484" y="3125"/>
              <a:ext cx="180" cy="141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8"/>
            <p:cNvSpPr/>
            <p:nvPr/>
          </p:nvSpPr>
          <p:spPr>
            <a:xfrm flipH="1" rot="10800000">
              <a:off x="2031" y="3107"/>
              <a:ext cx="204" cy="15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8"/>
            <p:cNvSpPr/>
            <p:nvPr/>
          </p:nvSpPr>
          <p:spPr>
            <a:xfrm rot="10800000">
              <a:off x="2400" y="3086"/>
              <a:ext cx="189" cy="153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8"/>
            <p:cNvSpPr/>
            <p:nvPr/>
          </p:nvSpPr>
          <p:spPr>
            <a:xfrm flipH="1">
              <a:off x="2124" y="3083"/>
              <a:ext cx="174" cy="147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8"/>
            <p:cNvSpPr txBox="1"/>
            <p:nvPr/>
          </p:nvSpPr>
          <p:spPr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given these costs,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find new routing….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resulting in new costs</a:t>
              </a:r>
              <a:endParaRPr/>
            </a:p>
          </p:txBody>
        </p:sp>
        <p:cxnSp>
          <p:nvCxnSpPr>
            <p:cNvPr id="1413" name="Google Shape;1413;p18"/>
            <p:cNvCxnSpPr/>
            <p:nvPr/>
          </p:nvCxnSpPr>
          <p:spPr>
            <a:xfrm rot="10800000">
              <a:off x="2358" y="3407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14" name="Google Shape;1414;p18"/>
            <p:cNvCxnSpPr/>
            <p:nvPr/>
          </p:nvCxnSpPr>
          <p:spPr>
            <a:xfrm rot="10800000">
              <a:off x="1938" y="3119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15" name="Google Shape;1415;p18"/>
            <p:cNvCxnSpPr/>
            <p:nvPr/>
          </p:nvCxnSpPr>
          <p:spPr>
            <a:xfrm rot="10800000">
              <a:off x="2778" y="3122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16" name="Google Shape;1416;p18"/>
          <p:cNvSpPr/>
          <p:nvPr/>
        </p:nvSpPr>
        <p:spPr>
          <a:xfrm>
            <a:off x="5219700" y="4332288"/>
            <a:ext cx="1181100" cy="952500"/>
          </a:xfrm>
          <a:custGeom>
            <a:rect b="b" l="l" r="r" t="t"/>
            <a:pathLst>
              <a:path extrusionOk="0" h="600" w="744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cap="flat" cmpd="sng" w="5715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7" name="Google Shape;1417;p18"/>
          <p:cNvGrpSpPr/>
          <p:nvPr/>
        </p:nvGrpSpPr>
        <p:grpSpPr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418" name="Google Shape;1418;p18"/>
            <p:cNvSpPr txBox="1"/>
            <p:nvPr/>
          </p:nvSpPr>
          <p:spPr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419" name="Google Shape;1419;p18"/>
            <p:cNvSpPr txBox="1"/>
            <p:nvPr/>
          </p:nvSpPr>
          <p:spPr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2+e</a:t>
              </a:r>
              <a:endParaRPr/>
            </a:p>
          </p:txBody>
        </p:sp>
        <p:sp>
          <p:nvSpPr>
            <p:cNvPr id="1420" name="Google Shape;1420;p18"/>
            <p:cNvSpPr txBox="1"/>
            <p:nvPr/>
          </p:nvSpPr>
          <p:spPr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1+e</a:t>
              </a:r>
              <a:endParaRPr/>
            </a:p>
          </p:txBody>
        </p:sp>
        <p:sp>
          <p:nvSpPr>
            <p:cNvPr id="1421" name="Google Shape;1421;p18"/>
            <p:cNvSpPr txBox="1"/>
            <p:nvPr/>
          </p:nvSpPr>
          <p:spPr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422" name="Google Shape;1422;p18"/>
            <p:cNvSpPr txBox="1"/>
            <p:nvPr/>
          </p:nvSpPr>
          <p:spPr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423" name="Google Shape;1423;p18"/>
            <p:cNvSpPr txBox="1"/>
            <p:nvPr/>
          </p:nvSpPr>
          <p:spPr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</p:grpSp>
      <p:grpSp>
        <p:nvGrpSpPr>
          <p:cNvPr id="1424" name="Google Shape;1424;p18"/>
          <p:cNvGrpSpPr/>
          <p:nvPr/>
        </p:nvGrpSpPr>
        <p:grpSpPr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425" name="Google Shape;1425;p18"/>
            <p:cNvSpPr/>
            <p:nvPr/>
          </p:nvSpPr>
          <p:spPr>
            <a:xfrm>
              <a:off x="1752" y="2639"/>
              <a:ext cx="1225" cy="854"/>
            </a:xfrm>
            <a:custGeom>
              <a:rect b="b" l="l" r="r" t="t"/>
              <a:pathLst>
                <a:path extrusionOk="0" h="854" w="1225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2010" y="2852"/>
              <a:ext cx="246" cy="132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18"/>
            <p:cNvGrpSpPr/>
            <p:nvPr/>
          </p:nvGrpSpPr>
          <p:grpSpPr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428" name="Google Shape;1428;p18"/>
              <p:cNvSpPr/>
              <p:nvPr/>
            </p:nvSpPr>
            <p:spPr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29" name="Google Shape;1429;p18"/>
              <p:cNvCxnSpPr/>
              <p:nvPr/>
            </p:nvCxnSpPr>
            <p:spPr>
              <a:xfrm>
                <a:off x="1750" y="330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0" name="Google Shape;1430;p18"/>
              <p:cNvCxnSpPr/>
              <p:nvPr/>
            </p:nvCxnSpPr>
            <p:spPr>
              <a:xfrm>
                <a:off x="2063" y="3301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31" name="Google Shape;1431;p18"/>
              <p:cNvSpPr/>
              <p:nvPr/>
            </p:nvSpPr>
            <p:spPr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8"/>
              <p:cNvSpPr/>
              <p:nvPr/>
            </p:nvSpPr>
            <p:spPr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33" name="Google Shape;1433;p18"/>
              <p:cNvGrpSpPr/>
              <p:nvPr/>
            </p:nvGrpSpPr>
            <p:grpSpPr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434" name="Google Shape;1434;p18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18"/>
                <p:cNvSpPr txBox="1"/>
                <p:nvPr/>
              </p:nvSpPr>
              <p:spPr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36" name="Google Shape;1436;p18"/>
            <p:cNvGrpSpPr/>
            <p:nvPr/>
          </p:nvGrpSpPr>
          <p:grpSpPr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437" name="Google Shape;1437;p18"/>
              <p:cNvSpPr/>
              <p:nvPr/>
            </p:nvSpPr>
            <p:spPr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38" name="Google Shape;1438;p18"/>
              <p:cNvCxnSpPr/>
              <p:nvPr/>
            </p:nvCxnSpPr>
            <p:spPr>
              <a:xfrm>
                <a:off x="2224" y="368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39" name="Google Shape;1439;p18"/>
              <p:cNvCxnSpPr/>
              <p:nvPr/>
            </p:nvCxnSpPr>
            <p:spPr>
              <a:xfrm>
                <a:off x="2537" y="368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40" name="Google Shape;1440;p18"/>
              <p:cNvSpPr/>
              <p:nvPr/>
            </p:nvSpPr>
            <p:spPr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8"/>
              <p:cNvSpPr/>
              <p:nvPr/>
            </p:nvSpPr>
            <p:spPr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42" name="Google Shape;1442;p18"/>
              <p:cNvGrpSpPr/>
              <p:nvPr/>
            </p:nvGrpSpPr>
            <p:grpSpPr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443" name="Google Shape;1443;p18"/>
                <p:cNvSpPr/>
                <p:nvPr/>
              </p:nvSpPr>
              <p:spPr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4" name="Google Shape;1444;p18"/>
                <p:cNvSpPr txBox="1"/>
                <p:nvPr/>
              </p:nvSpPr>
              <p:spPr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45" name="Google Shape;1445;p18"/>
            <p:cNvGrpSpPr/>
            <p:nvPr/>
          </p:nvGrpSpPr>
          <p:grpSpPr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446" name="Google Shape;1446;p18"/>
              <p:cNvGrpSpPr/>
              <p:nvPr/>
            </p:nvGrpSpPr>
            <p:grpSpPr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447" name="Google Shape;1447;p18"/>
                <p:cNvSpPr/>
                <p:nvPr/>
              </p:nvSpPr>
              <p:spPr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448" name="Google Shape;1448;p18"/>
                <p:cNvCxnSpPr/>
                <p:nvPr/>
              </p:nvCxnSpPr>
              <p:spPr>
                <a:xfrm>
                  <a:off x="2903" y="2994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449" name="Google Shape;1449;p18"/>
                <p:cNvCxnSpPr/>
                <p:nvPr/>
              </p:nvCxnSpPr>
              <p:spPr>
                <a:xfrm>
                  <a:off x="3215" y="2994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450" name="Google Shape;1450;p18"/>
                <p:cNvSpPr/>
                <p:nvPr/>
              </p:nvSpPr>
              <p:spPr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1" name="Google Shape;1451;p18"/>
                <p:cNvSpPr/>
                <p:nvPr/>
              </p:nvSpPr>
              <p:spPr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452" name="Google Shape;1452;p18"/>
              <p:cNvGrpSpPr/>
              <p:nvPr/>
            </p:nvGrpSpPr>
            <p:grpSpPr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453" name="Google Shape;1453;p18"/>
                <p:cNvSpPr/>
                <p:nvPr/>
              </p:nvSpPr>
              <p:spPr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4" name="Google Shape;1454;p18"/>
                <p:cNvSpPr txBox="1"/>
                <p:nvPr/>
              </p:nvSpPr>
              <p:spPr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55" name="Google Shape;1455;p18"/>
            <p:cNvGrpSpPr/>
            <p:nvPr/>
          </p:nvGrpSpPr>
          <p:grpSpPr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456" name="Google Shape;1456;p18"/>
              <p:cNvSpPr/>
              <p:nvPr/>
            </p:nvSpPr>
            <p:spPr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57" name="Google Shape;1457;p18"/>
              <p:cNvCxnSpPr/>
              <p:nvPr/>
            </p:nvCxnSpPr>
            <p:spPr>
              <a:xfrm>
                <a:off x="2220" y="299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58" name="Google Shape;1458;p18"/>
              <p:cNvCxnSpPr/>
              <p:nvPr/>
            </p:nvCxnSpPr>
            <p:spPr>
              <a:xfrm>
                <a:off x="2533" y="2998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459" name="Google Shape;1459;p18"/>
              <p:cNvSpPr/>
              <p:nvPr/>
            </p:nvSpPr>
            <p:spPr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8"/>
              <p:cNvSpPr/>
              <p:nvPr/>
            </p:nvSpPr>
            <p:spPr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61" name="Google Shape;1461;p18"/>
              <p:cNvGrpSpPr/>
              <p:nvPr/>
            </p:nvGrpSpPr>
            <p:grpSpPr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462" name="Google Shape;1462;p18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3" name="Google Shape;1463;p18"/>
                <p:cNvSpPr txBox="1"/>
                <p:nvPr/>
              </p:nvSpPr>
              <p:spPr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464" name="Google Shape;1464;p18"/>
            <p:cNvSpPr/>
            <p:nvPr/>
          </p:nvSpPr>
          <p:spPr>
            <a:xfrm flipH="1">
              <a:off x="2505" y="2819"/>
              <a:ext cx="198" cy="15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8"/>
            <p:cNvSpPr/>
            <p:nvPr/>
          </p:nvSpPr>
          <p:spPr>
            <a:xfrm rot="10800000">
              <a:off x="2484" y="3125"/>
              <a:ext cx="180" cy="141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8"/>
            <p:cNvSpPr/>
            <p:nvPr/>
          </p:nvSpPr>
          <p:spPr>
            <a:xfrm flipH="1" rot="10800000">
              <a:off x="2031" y="3107"/>
              <a:ext cx="204" cy="15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8"/>
            <p:cNvSpPr/>
            <p:nvPr/>
          </p:nvSpPr>
          <p:spPr>
            <a:xfrm rot="10800000">
              <a:off x="2400" y="3086"/>
              <a:ext cx="189" cy="153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8"/>
            <p:cNvSpPr/>
            <p:nvPr/>
          </p:nvSpPr>
          <p:spPr>
            <a:xfrm flipH="1">
              <a:off x="2124" y="3083"/>
              <a:ext cx="174" cy="147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8"/>
            <p:cNvSpPr txBox="1"/>
            <p:nvPr/>
          </p:nvSpPr>
          <p:spPr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given these costs,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find new routing….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9"/>
                  </a:solidFill>
                  <a:latin typeface="Gill Sans"/>
                  <a:ea typeface="Gill Sans"/>
                  <a:cs typeface="Gill Sans"/>
                  <a:sym typeface="Gill Sans"/>
                </a:rPr>
                <a:t>resulting in new costs</a:t>
              </a:r>
              <a:endParaRPr/>
            </a:p>
          </p:txBody>
        </p:sp>
        <p:cxnSp>
          <p:nvCxnSpPr>
            <p:cNvPr id="1470" name="Google Shape;1470;p18"/>
            <p:cNvCxnSpPr/>
            <p:nvPr/>
          </p:nvCxnSpPr>
          <p:spPr>
            <a:xfrm rot="10800000">
              <a:off x="2358" y="3407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71" name="Google Shape;1471;p18"/>
            <p:cNvCxnSpPr/>
            <p:nvPr/>
          </p:nvCxnSpPr>
          <p:spPr>
            <a:xfrm rot="10800000">
              <a:off x="1938" y="3119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472" name="Google Shape;1472;p18"/>
            <p:cNvCxnSpPr/>
            <p:nvPr/>
          </p:nvCxnSpPr>
          <p:spPr>
            <a:xfrm rot="10800000">
              <a:off x="2778" y="3122"/>
              <a:ext cx="0" cy="156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473" name="Google Shape;1473;p18"/>
          <p:cNvSpPr/>
          <p:nvPr/>
        </p:nvSpPr>
        <p:spPr>
          <a:xfrm>
            <a:off x="7366000" y="4397375"/>
            <a:ext cx="1193800" cy="866775"/>
          </a:xfrm>
          <a:custGeom>
            <a:rect b="b" l="l" r="r" t="t"/>
            <a:pathLst>
              <a:path extrusionOk="0" h="546" w="752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cap="flat" cmpd="sng" w="5715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4" name="Google Shape;1474;p18"/>
          <p:cNvGrpSpPr/>
          <p:nvPr/>
        </p:nvGrpSpPr>
        <p:grpSpPr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475" name="Google Shape;1475;p18"/>
            <p:cNvSpPr txBox="1"/>
            <p:nvPr/>
          </p:nvSpPr>
          <p:spPr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2+e</a:t>
              </a:r>
              <a:endParaRPr/>
            </a:p>
          </p:txBody>
        </p:sp>
        <p:sp>
          <p:nvSpPr>
            <p:cNvPr id="1476" name="Google Shape;1476;p18"/>
            <p:cNvSpPr txBox="1"/>
            <p:nvPr/>
          </p:nvSpPr>
          <p:spPr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477" name="Google Shape;1477;p18"/>
            <p:cNvSpPr txBox="1"/>
            <p:nvPr/>
          </p:nvSpPr>
          <p:spPr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478" name="Google Shape;1478;p18"/>
            <p:cNvSpPr txBox="1"/>
            <p:nvPr/>
          </p:nvSpPr>
          <p:spPr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479" name="Google Shape;1479;p18"/>
            <p:cNvSpPr txBox="1"/>
            <p:nvPr/>
          </p:nvSpPr>
          <p:spPr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1+e</a:t>
              </a:r>
              <a:endParaRPr/>
            </a:p>
          </p:txBody>
        </p:sp>
        <p:sp>
          <p:nvSpPr>
            <p:cNvPr id="1480" name="Google Shape;1480;p18"/>
            <p:cNvSpPr txBox="1"/>
            <p:nvPr/>
          </p:nvSpPr>
          <p:spPr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sp>
        <p:nvSpPr>
          <p:cNvPr id="1481" name="Google Shape;1481;p18"/>
          <p:cNvSpPr txBox="1"/>
          <p:nvPr>
            <p:ph idx="12" type="sldNum"/>
          </p:nvPr>
        </p:nvSpPr>
        <p:spPr>
          <a:xfrm>
            <a:off x="8456154" y="6533627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82" name="Google Shape;1482;p18"/>
          <p:cNvSpPr txBox="1"/>
          <p:nvPr>
            <p:ph idx="11" type="ftr"/>
          </p:nvPr>
        </p:nvSpPr>
        <p:spPr>
          <a:xfrm>
            <a:off x="6375496" y="6532813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487" name="Google Shape;148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88" name="Google Shape;1488;p19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75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75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9" name="Google Shape;1489;p19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0" name="Google Shape;1490;p19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1491" name="Google Shape;1491;p19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92" name="Google Shape;1492;p1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07" name="Google Shape;1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Chapter 5: </a:t>
            </a:r>
            <a:r>
              <a:rPr lang="en-US" sz="3600"/>
              <a:t>network layer control plane</a:t>
            </a:r>
            <a:endParaRPr/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533400" y="1600200"/>
            <a:ext cx="80645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i="1" lang="en-US" sz="3200">
                <a:solidFill>
                  <a:srgbClr val="CC0000"/>
                </a:solidFill>
              </a:rPr>
              <a:t>chapter goals:</a:t>
            </a:r>
            <a:r>
              <a:rPr lang="en-US" sz="3200">
                <a:solidFill>
                  <a:srgbClr val="CC0000"/>
                </a:solidFill>
              </a:rPr>
              <a:t>  </a:t>
            </a:r>
            <a:r>
              <a:rPr lang="en-US"/>
              <a:t>understand principles behind network control plane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traditional routing algorithms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SDN controlllers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Internet Control Message Protocol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network management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en-US"/>
              <a:t>and their instantiation, implementation in the Internet: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OSPF, BGP, OpenFlow, ODL and ONOS controllers, ICMP, SNMP</a:t>
            </a:r>
            <a:endParaRPr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8456155" y="6475895"/>
            <a:ext cx="458808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1" name="Google Shape;111;p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6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497" name="Google Shape;14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20"/>
          <p:cNvSpPr txBox="1"/>
          <p:nvPr>
            <p:ph type="title"/>
          </p:nvPr>
        </p:nvSpPr>
        <p:spPr>
          <a:xfrm>
            <a:off x="466725" y="296863"/>
            <a:ext cx="7772400" cy="841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Distance vector algorithm </a:t>
            </a:r>
            <a:endParaRPr/>
          </a:p>
        </p:txBody>
      </p:sp>
      <p:sp>
        <p:nvSpPr>
          <p:cNvPr id="1499" name="Google Shape;1499;p20"/>
          <p:cNvSpPr txBox="1"/>
          <p:nvPr>
            <p:ph idx="1" type="body"/>
          </p:nvPr>
        </p:nvSpPr>
        <p:spPr>
          <a:xfrm>
            <a:off x="533400" y="1600200"/>
            <a:ext cx="79533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Bellman-Ford equation (dynamic programming)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let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  d</a:t>
            </a:r>
            <a:r>
              <a:rPr baseline="-25000" lang="en-US"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(y) := cost of least-cost path from x to y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then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baseline="-25000"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(y) = </a:t>
            </a:r>
            <a:r>
              <a:rPr i="1"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{c(x,v) + d</a:t>
            </a:r>
            <a:r>
              <a:rPr baseline="-25000"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(y) }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lang="en-US" sz="3200">
                <a:latin typeface="Gill Sans"/>
                <a:ea typeface="Gill Sans"/>
                <a:cs typeface="Gill Sans"/>
                <a:sym typeface="Gill Sans"/>
              </a:rPr>
              <a:t>  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0" name="Google Shape;1500;p20"/>
          <p:cNvSpPr txBox="1"/>
          <p:nvPr/>
        </p:nvSpPr>
        <p:spPr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</a:t>
            </a:r>
            <a:endParaRPr/>
          </a:p>
        </p:txBody>
      </p:sp>
      <p:sp>
        <p:nvSpPr>
          <p:cNvPr id="1501" name="Google Shape;1501;p20"/>
          <p:cNvSpPr txBox="1"/>
          <p:nvPr/>
        </p:nvSpPr>
        <p:spPr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cost to neighbor v</a:t>
            </a:r>
            <a:endParaRPr/>
          </a:p>
        </p:txBody>
      </p:sp>
      <p:sp>
        <p:nvSpPr>
          <p:cNvPr id="1502" name="Google Shape;1502;p20"/>
          <p:cNvSpPr txBox="1"/>
          <p:nvPr/>
        </p:nvSpPr>
        <p:spPr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taken over all neighbors v of x</a:t>
            </a:r>
            <a:endParaRPr/>
          </a:p>
        </p:txBody>
      </p:sp>
      <p:sp>
        <p:nvSpPr>
          <p:cNvPr id="1503" name="Google Shape;1503;p20"/>
          <p:cNvSpPr txBox="1"/>
          <p:nvPr/>
        </p:nvSpPr>
        <p:spPr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cost from neighbor v to destination y</a:t>
            </a:r>
            <a:endParaRPr/>
          </a:p>
        </p:txBody>
      </p:sp>
      <p:cxnSp>
        <p:nvCxnSpPr>
          <p:cNvPr id="1504" name="Google Shape;1504;p20"/>
          <p:cNvCxnSpPr/>
          <p:nvPr/>
        </p:nvCxnSpPr>
        <p:spPr>
          <a:xfrm>
            <a:off x="2363788" y="4549775"/>
            <a:ext cx="0" cy="1282700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5" name="Google Shape;1505;p20"/>
          <p:cNvCxnSpPr/>
          <p:nvPr/>
        </p:nvCxnSpPr>
        <p:spPr>
          <a:xfrm>
            <a:off x="3344863" y="4359275"/>
            <a:ext cx="0" cy="892175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6" name="Google Shape;1506;p20"/>
          <p:cNvCxnSpPr/>
          <p:nvPr/>
        </p:nvCxnSpPr>
        <p:spPr>
          <a:xfrm>
            <a:off x="4649788" y="4427538"/>
            <a:ext cx="0" cy="434975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7" name="Google Shape;1507;p20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8" name="Google Shape;1508;p20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513" name="Google Shape;151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14" name="Google Shape;1514;p21"/>
          <p:cNvSpPr txBox="1"/>
          <p:nvPr>
            <p:ph type="title"/>
          </p:nvPr>
        </p:nvSpPr>
        <p:spPr>
          <a:xfrm>
            <a:off x="533400" y="174625"/>
            <a:ext cx="7772400" cy="8747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Bellman-Ford example </a:t>
            </a:r>
            <a:endParaRPr/>
          </a:p>
        </p:txBody>
      </p:sp>
      <p:grpSp>
        <p:nvGrpSpPr>
          <p:cNvPr id="1515" name="Google Shape;1515;p21"/>
          <p:cNvGrpSpPr/>
          <p:nvPr/>
        </p:nvGrpSpPr>
        <p:grpSpPr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516" name="Google Shape;1516;p21"/>
            <p:cNvSpPr/>
            <p:nvPr/>
          </p:nvSpPr>
          <p:spPr>
            <a:xfrm>
              <a:off x="3162" y="1071"/>
              <a:ext cx="2250" cy="1409"/>
            </a:xfrm>
            <a:custGeom>
              <a:rect b="b" l="l" r="r" t="t"/>
              <a:pathLst>
                <a:path extrusionOk="0" h="1409" w="2250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1"/>
            <p:cNvSpPr/>
            <p:nvPr/>
          </p:nvSpPr>
          <p:spPr>
            <a:xfrm>
              <a:off x="3498" y="1620"/>
              <a:ext cx="342" cy="18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1"/>
            <p:cNvSpPr/>
            <p:nvPr/>
          </p:nvSpPr>
          <p:spPr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19" name="Google Shape;1519;p21"/>
            <p:cNvCxnSpPr/>
            <p:nvPr/>
          </p:nvCxnSpPr>
          <p:spPr>
            <a:xfrm>
              <a:off x="3238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0" name="Google Shape;1520;p21"/>
            <p:cNvCxnSpPr/>
            <p:nvPr/>
          </p:nvCxnSpPr>
          <p:spPr>
            <a:xfrm>
              <a:off x="3551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1" name="Google Shape;1521;p21"/>
            <p:cNvSpPr/>
            <p:nvPr/>
          </p:nvSpPr>
          <p:spPr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1"/>
            <p:cNvSpPr/>
            <p:nvPr/>
          </p:nvSpPr>
          <p:spPr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1"/>
            <p:cNvSpPr/>
            <p:nvPr/>
          </p:nvSpPr>
          <p:spPr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4" name="Google Shape;1524;p21"/>
            <p:cNvCxnSpPr/>
            <p:nvPr/>
          </p:nvCxnSpPr>
          <p:spPr>
            <a:xfrm>
              <a:off x="3712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5" name="Google Shape;1525;p21"/>
            <p:cNvCxnSpPr/>
            <p:nvPr/>
          </p:nvCxnSpPr>
          <p:spPr>
            <a:xfrm>
              <a:off x="4025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6" name="Google Shape;1526;p21"/>
            <p:cNvSpPr/>
            <p:nvPr/>
          </p:nvSpPr>
          <p:spPr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1"/>
            <p:cNvSpPr/>
            <p:nvPr/>
          </p:nvSpPr>
          <p:spPr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1"/>
            <p:cNvSpPr/>
            <p:nvPr/>
          </p:nvSpPr>
          <p:spPr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29" name="Google Shape;1529;p21"/>
            <p:cNvCxnSpPr/>
            <p:nvPr/>
          </p:nvCxnSpPr>
          <p:spPr>
            <a:xfrm>
              <a:off x="3708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0" name="Google Shape;1530;p21"/>
            <p:cNvCxnSpPr/>
            <p:nvPr/>
          </p:nvCxnSpPr>
          <p:spPr>
            <a:xfrm>
              <a:off x="4021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31" name="Google Shape;1531;p21"/>
            <p:cNvSpPr/>
            <p:nvPr/>
          </p:nvSpPr>
          <p:spPr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1"/>
            <p:cNvSpPr/>
            <p:nvPr/>
          </p:nvSpPr>
          <p:spPr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1"/>
            <p:cNvSpPr/>
            <p:nvPr/>
          </p:nvSpPr>
          <p:spPr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34" name="Google Shape;1534;p21"/>
            <p:cNvCxnSpPr/>
            <p:nvPr/>
          </p:nvCxnSpPr>
          <p:spPr>
            <a:xfrm>
              <a:off x="4391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5" name="Google Shape;1535;p21"/>
            <p:cNvCxnSpPr/>
            <p:nvPr/>
          </p:nvCxnSpPr>
          <p:spPr>
            <a:xfrm>
              <a:off x="4703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36" name="Google Shape;1536;p21"/>
            <p:cNvSpPr/>
            <p:nvPr/>
          </p:nvSpPr>
          <p:spPr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1"/>
            <p:cNvSpPr/>
            <p:nvPr/>
          </p:nvSpPr>
          <p:spPr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1"/>
            <p:cNvSpPr/>
            <p:nvPr/>
          </p:nvSpPr>
          <p:spPr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39" name="Google Shape;1539;p21"/>
            <p:cNvCxnSpPr/>
            <p:nvPr/>
          </p:nvCxnSpPr>
          <p:spPr>
            <a:xfrm>
              <a:off x="4401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0" name="Google Shape;1540;p21"/>
            <p:cNvCxnSpPr/>
            <p:nvPr/>
          </p:nvCxnSpPr>
          <p:spPr>
            <a:xfrm>
              <a:off x="4714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41" name="Google Shape;1541;p21"/>
            <p:cNvSpPr/>
            <p:nvPr/>
          </p:nvSpPr>
          <p:spPr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1"/>
            <p:cNvSpPr/>
            <p:nvPr/>
          </p:nvSpPr>
          <p:spPr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1"/>
            <p:cNvSpPr/>
            <p:nvPr/>
          </p:nvSpPr>
          <p:spPr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44" name="Google Shape;1544;p21"/>
            <p:cNvCxnSpPr/>
            <p:nvPr/>
          </p:nvCxnSpPr>
          <p:spPr>
            <a:xfrm>
              <a:off x="4966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45" name="Google Shape;1545;p21"/>
            <p:cNvCxnSpPr/>
            <p:nvPr/>
          </p:nvCxnSpPr>
          <p:spPr>
            <a:xfrm>
              <a:off x="5279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46" name="Google Shape;1546;p21"/>
            <p:cNvSpPr/>
            <p:nvPr/>
          </p:nvSpPr>
          <p:spPr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1"/>
            <p:cNvSpPr/>
            <p:nvPr/>
          </p:nvSpPr>
          <p:spPr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4557" y="1647"/>
              <a:ext cx="1" cy="522"/>
            </a:xfrm>
            <a:custGeom>
              <a:rect b="b" l="l" r="r" t="t"/>
              <a:pathLst>
                <a:path extrusionOk="0" h="522" w="1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3864" y="1653"/>
              <a:ext cx="1" cy="537"/>
            </a:xfrm>
            <a:custGeom>
              <a:rect b="b" l="l" r="r" t="t"/>
              <a:pathLst>
                <a:path extrusionOk="0" h="537" w="1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4029" y="1638"/>
              <a:ext cx="504" cy="600"/>
            </a:xfrm>
            <a:custGeom>
              <a:rect b="b" l="l" r="r" t="t"/>
              <a:pathLst>
                <a:path extrusionOk="0" h="174" w="378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4716" y="1986"/>
              <a:ext cx="366" cy="270"/>
            </a:xfrm>
            <a:custGeom>
              <a:rect b="b" l="l" r="r" t="t"/>
              <a:pathLst>
                <a:path extrusionOk="0" h="270" w="366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4035" y="226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3444" y="1944"/>
              <a:ext cx="276" cy="264"/>
            </a:xfrm>
            <a:custGeom>
              <a:rect b="b" l="l" r="r" t="t"/>
              <a:pathLst>
                <a:path extrusionOk="0" h="264" w="276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4029" y="157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4704" y="1575"/>
              <a:ext cx="396" cy="267"/>
            </a:xfrm>
            <a:custGeom>
              <a:rect b="b" l="l" r="r" t="t"/>
              <a:pathLst>
                <a:path extrusionOk="0" h="267" w="396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3387" y="1146"/>
              <a:ext cx="1110" cy="645"/>
            </a:xfrm>
            <a:custGeom>
              <a:rect b="b" l="l" r="r" t="t"/>
              <a:pathLst>
                <a:path extrusionOk="0" h="645" w="1110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7" name="Google Shape;1557;p21"/>
            <p:cNvGrpSpPr/>
            <p:nvPr/>
          </p:nvGrpSpPr>
          <p:grpSpPr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558" name="Google Shape;1558;p21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21"/>
              <p:cNvSpPr txBox="1"/>
              <p:nvPr/>
            </p:nvSpPr>
            <p:spPr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0" name="Google Shape;1560;p21"/>
            <p:cNvGrpSpPr/>
            <p:nvPr/>
          </p:nvGrpSpPr>
          <p:grpSpPr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561" name="Google Shape;1561;p21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21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3" name="Google Shape;1563;p21"/>
            <p:cNvGrpSpPr/>
            <p:nvPr/>
          </p:nvGrpSpPr>
          <p:grpSpPr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564" name="Google Shape;1564;p21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21"/>
              <p:cNvSpPr txBox="1"/>
              <p:nvPr/>
            </p:nvSpPr>
            <p:spPr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</p:grpSp>
        <p:grpSp>
          <p:nvGrpSpPr>
            <p:cNvPr id="1566" name="Google Shape;1566;p21"/>
            <p:cNvGrpSpPr/>
            <p:nvPr/>
          </p:nvGrpSpPr>
          <p:grpSpPr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567" name="Google Shape;1567;p21"/>
              <p:cNvSpPr/>
              <p:nvPr/>
            </p:nvSpPr>
            <p:spPr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21"/>
              <p:cNvSpPr txBox="1"/>
              <p:nvPr/>
            </p:nvSpPr>
            <p:spPr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69" name="Google Shape;1569;p21"/>
            <p:cNvGrpSpPr/>
            <p:nvPr/>
          </p:nvGrpSpPr>
          <p:grpSpPr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570" name="Google Shape;1570;p21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21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2" name="Google Shape;1572;p21"/>
            <p:cNvGrpSpPr/>
            <p:nvPr/>
          </p:nvGrpSpPr>
          <p:grpSpPr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573" name="Google Shape;1573;p21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21"/>
              <p:cNvSpPr txBox="1"/>
              <p:nvPr/>
            </p:nvSpPr>
            <p:spPr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/>
              </a:p>
            </p:txBody>
          </p:sp>
        </p:grpSp>
        <p:sp>
          <p:nvSpPr>
            <p:cNvPr id="1575" name="Google Shape;1575;p21"/>
            <p:cNvSpPr txBox="1"/>
            <p:nvPr/>
          </p:nvSpPr>
          <p:spPr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1"/>
            <p:cNvSpPr txBox="1"/>
            <p:nvPr/>
          </p:nvSpPr>
          <p:spPr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1"/>
            <p:cNvSpPr txBox="1"/>
            <p:nvPr/>
          </p:nvSpPr>
          <p:spPr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1"/>
            <p:cNvSpPr txBox="1"/>
            <p:nvPr/>
          </p:nvSpPr>
          <p:spPr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1"/>
            <p:cNvSpPr txBox="1"/>
            <p:nvPr/>
          </p:nvSpPr>
          <p:spPr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1"/>
            <p:cNvSpPr txBox="1"/>
            <p:nvPr/>
          </p:nvSpPr>
          <p:spPr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1"/>
            <p:cNvSpPr txBox="1"/>
            <p:nvPr/>
          </p:nvSpPr>
          <p:spPr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1"/>
            <p:cNvSpPr txBox="1"/>
            <p:nvPr/>
          </p:nvSpPr>
          <p:spPr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1"/>
            <p:cNvSpPr txBox="1"/>
            <p:nvPr/>
          </p:nvSpPr>
          <p:spPr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1"/>
            <p:cNvSpPr txBox="1"/>
            <p:nvPr/>
          </p:nvSpPr>
          <p:spPr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5" name="Google Shape;1585;p21"/>
          <p:cNvSpPr txBox="1"/>
          <p:nvPr/>
        </p:nvSpPr>
        <p:spPr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clearly, d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 = 5, d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 = 3, d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 = 3</a:t>
            </a:r>
            <a:endParaRPr/>
          </a:p>
        </p:txBody>
      </p:sp>
      <p:sp>
        <p:nvSpPr>
          <p:cNvPr id="1586" name="Google Shape;1586;p21"/>
          <p:cNvSpPr txBox="1"/>
          <p:nvPr/>
        </p:nvSpPr>
        <p:spPr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 = min { c(u,v) + d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c(u,x) + d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c(u,w) + d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= min {2 + 5,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1 + 3,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5 + 3}  = 4</a:t>
            </a:r>
            <a:endParaRPr/>
          </a:p>
        </p:txBody>
      </p:sp>
      <p:sp>
        <p:nvSpPr>
          <p:cNvPr id="1587" name="Google Shape;1587;p21"/>
          <p:cNvSpPr txBox="1"/>
          <p:nvPr/>
        </p:nvSpPr>
        <p:spPr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node achieving minimum is next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hop in shortest path, used in forwarding table</a:t>
            </a:r>
            <a:endParaRPr/>
          </a:p>
        </p:txBody>
      </p:sp>
      <p:sp>
        <p:nvSpPr>
          <p:cNvPr id="1588" name="Google Shape;1588;p21"/>
          <p:cNvSpPr txBox="1"/>
          <p:nvPr/>
        </p:nvSpPr>
        <p:spPr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B-F equation says:</a:t>
            </a:r>
            <a:endParaRPr/>
          </a:p>
        </p:txBody>
      </p:sp>
      <p:sp>
        <p:nvSpPr>
          <p:cNvPr id="1589" name="Google Shape;1589;p2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0" name="Google Shape;1590;p2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595" name="Google Shape;159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p22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Distance vector algorithm </a:t>
            </a:r>
            <a:endParaRPr/>
          </a:p>
        </p:txBody>
      </p:sp>
      <p:sp>
        <p:nvSpPr>
          <p:cNvPr id="1597" name="Google Shape;1597;p22"/>
          <p:cNvSpPr txBox="1"/>
          <p:nvPr>
            <p:ph idx="1" type="body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baseline="-25000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(y)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= estimate of least cost from x to y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x maintains  distance vector </a:t>
            </a:r>
            <a:r>
              <a:rPr b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baseline="-25000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= [D</a:t>
            </a:r>
            <a:r>
              <a:rPr baseline="-25000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(y): y є N ]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node x: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c(x,v)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maintains its neighbors’ distance vectors. For each neighbor v, x maintains </a:t>
            </a:r>
            <a:br>
              <a:rPr lang="en-US" sz="2800">
                <a:latin typeface="Gill Sans"/>
                <a:ea typeface="Gill Sans"/>
                <a:cs typeface="Gill Sans"/>
                <a:sym typeface="Gill Sans"/>
              </a:rPr>
            </a:br>
            <a:r>
              <a:rPr b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baseline="-25000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v</a:t>
            </a:r>
            <a:r>
              <a:rPr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= [D</a:t>
            </a:r>
            <a:r>
              <a:rPr baseline="-25000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v</a:t>
            </a:r>
            <a:r>
              <a:rPr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(y): y є N ]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8" name="Google Shape;1598;p22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99" name="Google Shape;1599;p2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23"/>
          <p:cNvSpPr txBox="1"/>
          <p:nvPr>
            <p:ph idx="1" type="body"/>
          </p:nvPr>
        </p:nvSpPr>
        <p:spPr>
          <a:xfrm>
            <a:off x="533400" y="1600200"/>
            <a:ext cx="7772400" cy="241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i="1" lang="en-US" sz="3200">
                <a:solidFill>
                  <a:srgbClr val="CC0000"/>
                </a:solidFill>
              </a:rPr>
              <a:t>key idea:</a:t>
            </a:r>
            <a:r>
              <a:rPr lang="en-US" sz="3200">
                <a:solidFill>
                  <a:srgbClr val="CC0000"/>
                </a:solidFill>
              </a:rPr>
              <a:t>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from time-to-time, each node sends its own distance vector estimate to neighbors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when x receives new DV estimate from neighbor, it updates its own DV using B-F equation:</a:t>
            </a:r>
            <a:endParaRPr/>
          </a:p>
        </p:txBody>
      </p:sp>
      <p:sp>
        <p:nvSpPr>
          <p:cNvPr id="1605" name="Google Shape;1605;p23"/>
          <p:cNvSpPr/>
          <p:nvPr/>
        </p:nvSpPr>
        <p:spPr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(y) ← min</a:t>
            </a:r>
            <a:r>
              <a:rPr baseline="-25000"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{c(x,v) + D</a:t>
            </a:r>
            <a:r>
              <a:rPr baseline="-25000"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i="1" lang="en-US" sz="2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(y)}  for each node y ∊ N</a:t>
            </a:r>
            <a:endParaRPr/>
          </a:p>
        </p:txBody>
      </p:sp>
      <p:sp>
        <p:nvSpPr>
          <p:cNvPr id="1606" name="Google Shape;1606;p23"/>
          <p:cNvSpPr/>
          <p:nvPr/>
        </p:nvSpPr>
        <p:spPr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under minor, natural conditions, the estimate </a:t>
            </a:r>
            <a:r>
              <a:rPr i="1"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baseline="-25000" i="1"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 i="1"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(y) converge to the actual least cost </a:t>
            </a: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</a:t>
            </a:r>
            <a:r>
              <a:rPr baseline="-25000"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</a:t>
            </a: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(y)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pic>
        <p:nvPicPr>
          <p:cNvPr descr="underline_base" id="1607" name="Google Shape;160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8" name="Google Shape;1608;p23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Distance vector algorithm </a:t>
            </a:r>
            <a:endParaRPr/>
          </a:p>
        </p:txBody>
      </p:sp>
      <p:sp>
        <p:nvSpPr>
          <p:cNvPr id="1609" name="Google Shape;1609;p23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0" name="Google Shape;1610;p2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24"/>
          <p:cNvSpPr txBox="1"/>
          <p:nvPr>
            <p:ph idx="1" type="body"/>
          </p:nvPr>
        </p:nvSpPr>
        <p:spPr>
          <a:xfrm>
            <a:off x="561975" y="1417638"/>
            <a:ext cx="37814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each local iteration caused by: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local link cost change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DV update message from neighbor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distributed: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each node notifies neighbors </a:t>
            </a:r>
            <a:r>
              <a:rPr i="1" lang="en-US" sz="2400">
                <a:latin typeface="Gill Sans"/>
                <a:ea typeface="Gill Sans"/>
                <a:cs typeface="Gill Sans"/>
                <a:sym typeface="Gill Sans"/>
              </a:rPr>
              <a:t>only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when its DV changes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neighbors then notify their neighbors if necessary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6" name="Google Shape;1616;p24"/>
          <p:cNvSpPr txBox="1"/>
          <p:nvPr/>
        </p:nvSpPr>
        <p:spPr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wait</a:t>
            </a: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(change in local link cost or msg from neighbor)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recompute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estimates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DV to any dest has changed, </a:t>
            </a:r>
            <a:r>
              <a:rPr i="1" lang="en-US" sz="24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notify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neighbors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17" name="Google Shape;1617;p24"/>
          <p:cNvCxnSpPr/>
          <p:nvPr/>
        </p:nvCxnSpPr>
        <p:spPr>
          <a:xfrm>
            <a:off x="6811963" y="3055938"/>
            <a:ext cx="0" cy="59055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18" name="Google Shape;1618;p24"/>
          <p:cNvCxnSpPr/>
          <p:nvPr/>
        </p:nvCxnSpPr>
        <p:spPr>
          <a:xfrm>
            <a:off x="6791325" y="4075113"/>
            <a:ext cx="0" cy="590550"/>
          </a:xfrm>
          <a:prstGeom prst="straightConnector1">
            <a:avLst/>
          </a:prstGeom>
          <a:noFill/>
          <a:ln cap="flat" cmpd="sng" w="19050">
            <a:solidFill>
              <a:srgbClr val="0000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9" name="Google Shape;1619;p24"/>
          <p:cNvSpPr/>
          <p:nvPr/>
        </p:nvSpPr>
        <p:spPr>
          <a:xfrm>
            <a:off x="5229225" y="2160588"/>
            <a:ext cx="1552575" cy="3581400"/>
          </a:xfrm>
          <a:custGeom>
            <a:rect b="b" l="l" r="r" t="t"/>
            <a:pathLst>
              <a:path extrusionOk="0" h="2256" w="978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cap="flat" cmpd="sng" w="19050">
            <a:solidFill>
              <a:srgbClr val="000099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0" name="Google Shape;1620;p24"/>
          <p:cNvSpPr txBox="1"/>
          <p:nvPr/>
        </p:nvSpPr>
        <p:spPr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each node:</a:t>
            </a:r>
            <a:endParaRPr/>
          </a:p>
        </p:txBody>
      </p:sp>
      <p:pic>
        <p:nvPicPr>
          <p:cNvPr descr="underline_base" id="1621" name="Google Shape;162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Google Shape;1622;p24"/>
          <p:cNvSpPr txBox="1"/>
          <p:nvPr>
            <p:ph type="title"/>
          </p:nvPr>
        </p:nvSpPr>
        <p:spPr>
          <a:xfrm>
            <a:off x="533400" y="2397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Distance vector algorithm </a:t>
            </a:r>
            <a:endParaRPr/>
          </a:p>
        </p:txBody>
      </p:sp>
      <p:sp>
        <p:nvSpPr>
          <p:cNvPr id="1623" name="Google Shape;1623;p24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24" name="Google Shape;1624;p2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29" name="Google Shape;1629;p25"/>
          <p:cNvCxnSpPr/>
          <p:nvPr/>
        </p:nvCxnSpPr>
        <p:spPr>
          <a:xfrm>
            <a:off x="1219200" y="14478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0" name="Google Shape;1630;p25"/>
          <p:cNvCxnSpPr/>
          <p:nvPr/>
        </p:nvCxnSpPr>
        <p:spPr>
          <a:xfrm>
            <a:off x="914400" y="16764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1" name="Google Shape;1631;p25"/>
          <p:cNvSpPr txBox="1"/>
          <p:nvPr/>
        </p:nvSpPr>
        <p:spPr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632" name="Google Shape;1632;p25"/>
          <p:cNvSpPr txBox="1"/>
          <p:nvPr/>
        </p:nvSpPr>
        <p:spPr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633" name="Google Shape;1633;p25"/>
          <p:cNvSpPr txBox="1"/>
          <p:nvPr/>
        </p:nvSpPr>
        <p:spPr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634" name="Google Shape;1634;p25"/>
          <p:cNvSpPr txBox="1"/>
          <p:nvPr/>
        </p:nvSpPr>
        <p:spPr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635" name="Google Shape;1635;p25"/>
          <p:cNvSpPr txBox="1"/>
          <p:nvPr/>
        </p:nvSpPr>
        <p:spPr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0  2   7</a:t>
            </a:r>
            <a:endParaRPr/>
          </a:p>
        </p:txBody>
      </p:sp>
      <p:sp>
        <p:nvSpPr>
          <p:cNvPr id="1636" name="Google Shape;1636;p25"/>
          <p:cNvSpPr txBox="1"/>
          <p:nvPr/>
        </p:nvSpPr>
        <p:spPr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37" name="Google Shape;1637;p25"/>
          <p:cNvSpPr txBox="1"/>
          <p:nvPr/>
        </p:nvSpPr>
        <p:spPr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38" name="Google Shape;1638;p25"/>
          <p:cNvSpPr txBox="1"/>
          <p:nvPr/>
        </p:nvSpPr>
        <p:spPr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39" name="Google Shape;1639;p25"/>
          <p:cNvSpPr txBox="1"/>
          <p:nvPr/>
        </p:nvSpPr>
        <p:spPr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40" name="Google Shape;1640;p25"/>
          <p:cNvSpPr txBox="1"/>
          <p:nvPr/>
        </p:nvSpPr>
        <p:spPr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41" name="Google Shape;1641;p25"/>
          <p:cNvSpPr txBox="1"/>
          <p:nvPr/>
        </p:nvSpPr>
        <p:spPr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42" name="Google Shape;1642;p25"/>
          <p:cNvSpPr txBox="1"/>
          <p:nvPr/>
        </p:nvSpPr>
        <p:spPr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643" name="Google Shape;1643;p25"/>
          <p:cNvSpPr txBox="1"/>
          <p:nvPr/>
        </p:nvSpPr>
        <p:spPr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sp>
        <p:nvSpPr>
          <p:cNvPr id="1644" name="Google Shape;1644;p25"/>
          <p:cNvSpPr txBox="1"/>
          <p:nvPr/>
        </p:nvSpPr>
        <p:spPr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645" name="Google Shape;1645;p25"/>
          <p:cNvSpPr txBox="1"/>
          <p:nvPr/>
        </p:nvSpPr>
        <p:spPr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cxnSp>
        <p:nvCxnSpPr>
          <p:cNvPr id="1646" name="Google Shape;1646;p25"/>
          <p:cNvCxnSpPr/>
          <p:nvPr/>
        </p:nvCxnSpPr>
        <p:spPr>
          <a:xfrm>
            <a:off x="3276600" y="14478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7" name="Google Shape;1647;p25"/>
          <p:cNvCxnSpPr/>
          <p:nvPr/>
        </p:nvCxnSpPr>
        <p:spPr>
          <a:xfrm>
            <a:off x="2971800" y="16764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48" name="Google Shape;1648;p25"/>
          <p:cNvSpPr txBox="1"/>
          <p:nvPr/>
        </p:nvSpPr>
        <p:spPr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649" name="Google Shape;1649;p25"/>
          <p:cNvSpPr txBox="1"/>
          <p:nvPr/>
        </p:nvSpPr>
        <p:spPr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650" name="Google Shape;1650;p25"/>
          <p:cNvSpPr txBox="1"/>
          <p:nvPr/>
        </p:nvSpPr>
        <p:spPr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651" name="Google Shape;1651;p25"/>
          <p:cNvSpPr txBox="1"/>
          <p:nvPr/>
        </p:nvSpPr>
        <p:spPr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652" name="Google Shape;1652;p25"/>
          <p:cNvSpPr txBox="1"/>
          <p:nvPr/>
        </p:nvSpPr>
        <p:spPr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1653" name="Google Shape;1653;p25"/>
          <p:cNvCxnSpPr/>
          <p:nvPr/>
        </p:nvCxnSpPr>
        <p:spPr>
          <a:xfrm>
            <a:off x="1219200" y="32004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4" name="Google Shape;1654;p25"/>
          <p:cNvCxnSpPr/>
          <p:nvPr/>
        </p:nvCxnSpPr>
        <p:spPr>
          <a:xfrm>
            <a:off x="914400" y="34290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5" name="Google Shape;1655;p25"/>
          <p:cNvSpPr txBox="1"/>
          <p:nvPr/>
        </p:nvSpPr>
        <p:spPr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656" name="Google Shape;1656;p25"/>
          <p:cNvSpPr txBox="1"/>
          <p:nvPr/>
        </p:nvSpPr>
        <p:spPr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657" name="Google Shape;1657;p25"/>
          <p:cNvSpPr txBox="1"/>
          <p:nvPr/>
        </p:nvSpPr>
        <p:spPr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658" name="Google Shape;1658;p25"/>
          <p:cNvSpPr txBox="1"/>
          <p:nvPr/>
        </p:nvSpPr>
        <p:spPr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659" name="Google Shape;1659;p25"/>
          <p:cNvSpPr txBox="1"/>
          <p:nvPr/>
        </p:nvSpPr>
        <p:spPr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60" name="Google Shape;1660;p25"/>
          <p:cNvSpPr txBox="1"/>
          <p:nvPr/>
        </p:nvSpPr>
        <p:spPr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61" name="Google Shape;1661;p25"/>
          <p:cNvSpPr txBox="1"/>
          <p:nvPr/>
        </p:nvSpPr>
        <p:spPr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62" name="Google Shape;1662;p25"/>
          <p:cNvSpPr txBox="1"/>
          <p:nvPr/>
        </p:nvSpPr>
        <p:spPr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63" name="Google Shape;1663;p25"/>
          <p:cNvSpPr txBox="1"/>
          <p:nvPr/>
        </p:nvSpPr>
        <p:spPr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64" name="Google Shape;1664;p25"/>
          <p:cNvSpPr txBox="1"/>
          <p:nvPr/>
        </p:nvSpPr>
        <p:spPr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cxnSp>
        <p:nvCxnSpPr>
          <p:cNvPr id="1665" name="Google Shape;1665;p25"/>
          <p:cNvCxnSpPr/>
          <p:nvPr/>
        </p:nvCxnSpPr>
        <p:spPr>
          <a:xfrm>
            <a:off x="1219200" y="50292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6" name="Google Shape;1666;p25"/>
          <p:cNvCxnSpPr/>
          <p:nvPr/>
        </p:nvCxnSpPr>
        <p:spPr>
          <a:xfrm>
            <a:off x="914400" y="52578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7" name="Google Shape;1667;p25"/>
          <p:cNvSpPr txBox="1"/>
          <p:nvPr/>
        </p:nvSpPr>
        <p:spPr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668" name="Google Shape;1668;p25"/>
          <p:cNvSpPr txBox="1"/>
          <p:nvPr/>
        </p:nvSpPr>
        <p:spPr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669" name="Google Shape;1669;p25"/>
          <p:cNvSpPr txBox="1"/>
          <p:nvPr/>
        </p:nvSpPr>
        <p:spPr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670" name="Google Shape;1670;p25"/>
          <p:cNvSpPr txBox="1"/>
          <p:nvPr/>
        </p:nvSpPr>
        <p:spPr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671" name="Google Shape;1671;p25"/>
          <p:cNvSpPr txBox="1"/>
          <p:nvPr/>
        </p:nvSpPr>
        <p:spPr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72" name="Google Shape;1672;p25"/>
          <p:cNvSpPr txBox="1"/>
          <p:nvPr/>
        </p:nvSpPr>
        <p:spPr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73" name="Google Shape;1673;p25"/>
          <p:cNvSpPr txBox="1"/>
          <p:nvPr/>
        </p:nvSpPr>
        <p:spPr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674" name="Google Shape;1674;p25"/>
          <p:cNvSpPr txBox="1"/>
          <p:nvPr/>
        </p:nvSpPr>
        <p:spPr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675" name="Google Shape;1675;p25"/>
          <p:cNvSpPr txBox="1"/>
          <p:nvPr/>
        </p:nvSpPr>
        <p:spPr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676" name="Google Shape;1676;p25"/>
          <p:cNvSpPr txBox="1"/>
          <p:nvPr/>
        </p:nvSpPr>
        <p:spPr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677" name="Google Shape;1677;p25"/>
          <p:cNvSpPr txBox="1"/>
          <p:nvPr/>
        </p:nvSpPr>
        <p:spPr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sp>
        <p:nvSpPr>
          <p:cNvPr id="1678" name="Google Shape;1678;p25"/>
          <p:cNvSpPr txBox="1"/>
          <p:nvPr/>
        </p:nvSpPr>
        <p:spPr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2   0   1</a:t>
            </a:r>
            <a:endParaRPr/>
          </a:p>
        </p:txBody>
      </p:sp>
      <p:sp>
        <p:nvSpPr>
          <p:cNvPr id="1679" name="Google Shape;1679;p25"/>
          <p:cNvSpPr txBox="1"/>
          <p:nvPr/>
        </p:nvSpPr>
        <p:spPr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 ∞  ∞</a:t>
            </a:r>
            <a:endParaRPr/>
          </a:p>
        </p:txBody>
      </p:sp>
      <p:sp>
        <p:nvSpPr>
          <p:cNvPr id="1680" name="Google Shape;1680;p25"/>
          <p:cNvSpPr txBox="1"/>
          <p:nvPr/>
        </p:nvSpPr>
        <p:spPr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2   0   1</a:t>
            </a:r>
            <a:endParaRPr/>
          </a:p>
        </p:txBody>
      </p:sp>
      <p:sp>
        <p:nvSpPr>
          <p:cNvPr id="1681" name="Google Shape;1681;p25"/>
          <p:cNvSpPr txBox="1"/>
          <p:nvPr/>
        </p:nvSpPr>
        <p:spPr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7   1   0</a:t>
            </a:r>
            <a:endParaRPr/>
          </a:p>
        </p:txBody>
      </p:sp>
      <p:cxnSp>
        <p:nvCxnSpPr>
          <p:cNvPr id="1682" name="Google Shape;1682;p25"/>
          <p:cNvCxnSpPr/>
          <p:nvPr/>
        </p:nvCxnSpPr>
        <p:spPr>
          <a:xfrm>
            <a:off x="2209800" y="1981200"/>
            <a:ext cx="685800" cy="152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3" name="Google Shape;1683;p25"/>
          <p:cNvCxnSpPr/>
          <p:nvPr/>
        </p:nvCxnSpPr>
        <p:spPr>
          <a:xfrm>
            <a:off x="2133600" y="2057400"/>
            <a:ext cx="685800" cy="31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4" name="Google Shape;1684;p25"/>
          <p:cNvCxnSpPr/>
          <p:nvPr/>
        </p:nvCxnSpPr>
        <p:spPr>
          <a:xfrm flipH="1" rot="10800000">
            <a:off x="2133600" y="2514600"/>
            <a:ext cx="7620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5" name="Google Shape;1685;p25"/>
          <p:cNvCxnSpPr/>
          <p:nvPr/>
        </p:nvCxnSpPr>
        <p:spPr>
          <a:xfrm>
            <a:off x="2133600" y="4114800"/>
            <a:ext cx="609600" cy="11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6" name="Google Shape;1686;p25"/>
          <p:cNvCxnSpPr/>
          <p:nvPr/>
        </p:nvCxnSpPr>
        <p:spPr>
          <a:xfrm flipH="1" rot="10800000">
            <a:off x="2133600" y="2590800"/>
            <a:ext cx="838200" cy="342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7" name="Google Shape;1687;p25"/>
          <p:cNvCxnSpPr/>
          <p:nvPr/>
        </p:nvCxnSpPr>
        <p:spPr>
          <a:xfrm flipH="1" rot="10800000">
            <a:off x="2209800" y="4343400"/>
            <a:ext cx="762000" cy="175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8" name="Google Shape;1688;p25"/>
          <p:cNvCxnSpPr/>
          <p:nvPr/>
        </p:nvCxnSpPr>
        <p:spPr>
          <a:xfrm>
            <a:off x="609600" y="6345238"/>
            <a:ext cx="541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689" name="Google Shape;1689;p25"/>
          <p:cNvSpPr txBox="1"/>
          <p:nvPr/>
        </p:nvSpPr>
        <p:spPr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grpSp>
        <p:nvGrpSpPr>
          <p:cNvPr id="1690" name="Google Shape;1690;p25"/>
          <p:cNvGrpSpPr/>
          <p:nvPr/>
        </p:nvGrpSpPr>
        <p:grpSpPr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691" name="Google Shape;1691;p25"/>
            <p:cNvSpPr/>
            <p:nvPr/>
          </p:nvSpPr>
          <p:spPr>
            <a:xfrm>
              <a:off x="2352" y="0"/>
              <a:ext cx="1376" cy="764"/>
            </a:xfrm>
            <a:custGeom>
              <a:rect b="b" l="l" r="r" t="t"/>
              <a:pathLst>
                <a:path extrusionOk="0" h="764" w="1376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92" name="Google Shape;1692;p25"/>
            <p:cNvGrpSpPr/>
            <p:nvPr/>
          </p:nvGrpSpPr>
          <p:grpSpPr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693" name="Google Shape;1693;p25"/>
              <p:cNvSpPr/>
              <p:nvPr/>
            </p:nvSpPr>
            <p:spPr>
              <a:xfrm>
                <a:off x="246" y="1476"/>
                <a:ext cx="222" cy="180"/>
              </a:xfrm>
              <a:custGeom>
                <a:rect b="b" l="l" r="r" t="t"/>
                <a:pathLst>
                  <a:path extrusionOk="0" h="180" w="222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25"/>
              <p:cNvSpPr/>
              <p:nvPr/>
            </p:nvSpPr>
            <p:spPr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695" name="Google Shape;1695;p25"/>
              <p:cNvCxnSpPr/>
              <p:nvPr/>
            </p:nvCxnSpPr>
            <p:spPr>
              <a:xfrm>
                <a:off x="-14" y="1705"/>
                <a:ext cx="1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696" name="Google Shape;1696;p25"/>
              <p:cNvCxnSpPr/>
              <p:nvPr/>
            </p:nvCxnSpPr>
            <p:spPr>
              <a:xfrm>
                <a:off x="299" y="1705"/>
                <a:ext cx="1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697" name="Google Shape;1697;p25"/>
              <p:cNvSpPr/>
              <p:nvPr/>
            </p:nvSpPr>
            <p:spPr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25"/>
              <p:cNvSpPr/>
              <p:nvPr/>
            </p:nvSpPr>
            <p:spPr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25"/>
              <p:cNvSpPr/>
              <p:nvPr/>
            </p:nvSpPr>
            <p:spPr>
              <a:xfrm>
                <a:off x="651" y="1476"/>
                <a:ext cx="216" cy="189"/>
              </a:xfrm>
              <a:custGeom>
                <a:rect b="b" l="l" r="r" t="t"/>
                <a:pathLst>
                  <a:path extrusionOk="0" h="189" w="216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25"/>
              <p:cNvSpPr/>
              <p:nvPr/>
            </p:nvSpPr>
            <p:spPr>
              <a:xfrm>
                <a:off x="303" y="1740"/>
                <a:ext cx="540" cy="3"/>
              </a:xfrm>
              <a:custGeom>
                <a:rect b="b" l="l" r="r" t="t"/>
                <a:pathLst>
                  <a:path extrusionOk="0" h="3" w="540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1" name="Google Shape;1701;p25"/>
              <p:cNvGrpSpPr/>
              <p:nvPr/>
            </p:nvGrpSpPr>
            <p:grpSpPr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702" name="Google Shape;1702;p25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25"/>
                <p:cNvSpPr txBox="1"/>
                <p:nvPr/>
              </p:nvSpPr>
              <p:spPr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x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4" name="Google Shape;1704;p25"/>
              <p:cNvGrpSpPr/>
              <p:nvPr/>
            </p:nvGrpSpPr>
            <p:grpSpPr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705" name="Google Shape;1705;p25"/>
                <p:cNvSpPr/>
                <p:nvPr/>
              </p:nvSpPr>
              <p:spPr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706" name="Google Shape;1706;p25"/>
                <p:cNvCxnSpPr/>
                <p:nvPr/>
              </p:nvCxnSpPr>
              <p:spPr>
                <a:xfrm>
                  <a:off x="1743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07" name="Google Shape;1707;p25"/>
                <p:cNvCxnSpPr/>
                <p:nvPr/>
              </p:nvCxnSpPr>
              <p:spPr>
                <a:xfrm>
                  <a:off x="2056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708" name="Google Shape;1708;p25"/>
                <p:cNvSpPr/>
                <p:nvPr/>
              </p:nvSpPr>
              <p:spPr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25"/>
                <p:cNvSpPr/>
                <p:nvPr/>
              </p:nvSpPr>
              <p:spPr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10" name="Google Shape;1710;p25"/>
                <p:cNvGrpSpPr/>
                <p:nvPr/>
              </p:nvGrpSpPr>
              <p:grpSpPr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711" name="Google Shape;1711;p25"/>
                  <p:cNvSpPr/>
                  <p:nvPr/>
                </p:nvSpPr>
                <p:spPr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2" name="Google Shape;1712;p25"/>
                  <p:cNvSpPr txBox="1"/>
                  <p:nvPr/>
                </p:nvSpPr>
                <p:spPr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z</a:t>
                    </a:r>
                    <a:endParaRPr/>
                  </a:p>
                </p:txBody>
              </p:sp>
            </p:grpSp>
          </p:grpSp>
          <p:sp>
            <p:nvSpPr>
              <p:cNvPr id="1713" name="Google Shape;1713;p25"/>
              <p:cNvSpPr txBox="1"/>
              <p:nvPr/>
            </p:nvSpPr>
            <p:spPr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25"/>
              <p:cNvSpPr txBox="1"/>
              <p:nvPr/>
            </p:nvSpPr>
            <p:spPr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25"/>
              <p:cNvSpPr txBox="1"/>
              <p:nvPr/>
            </p:nvSpPr>
            <p:spPr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16" name="Google Shape;1716;p25"/>
              <p:cNvGrpSpPr/>
              <p:nvPr/>
            </p:nvGrpSpPr>
            <p:grpSpPr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717" name="Google Shape;1717;p25"/>
                <p:cNvSpPr/>
                <p:nvPr/>
              </p:nvSpPr>
              <p:spPr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718" name="Google Shape;1718;p25"/>
                <p:cNvCxnSpPr/>
                <p:nvPr/>
              </p:nvCxnSpPr>
              <p:spPr>
                <a:xfrm>
                  <a:off x="1743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719" name="Google Shape;1719;p25"/>
                <p:cNvCxnSpPr/>
                <p:nvPr/>
              </p:nvCxnSpPr>
              <p:spPr>
                <a:xfrm>
                  <a:off x="2056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720" name="Google Shape;1720;p25"/>
                <p:cNvSpPr/>
                <p:nvPr/>
              </p:nvSpPr>
              <p:spPr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1" name="Google Shape;1721;p25"/>
                <p:cNvSpPr/>
                <p:nvPr/>
              </p:nvSpPr>
              <p:spPr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22" name="Google Shape;1722;p25"/>
                <p:cNvGrpSpPr/>
                <p:nvPr/>
              </p:nvGrpSpPr>
              <p:grpSpPr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723" name="Google Shape;1723;p25"/>
                  <p:cNvSpPr/>
                  <p:nvPr/>
                </p:nvSpPr>
                <p:spPr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4" name="Google Shape;1724;p25"/>
                  <p:cNvSpPr txBox="1"/>
                  <p:nvPr/>
                </p:nvSpPr>
                <p:spPr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y</a:t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725" name="Google Shape;1725;p25"/>
          <p:cNvSpPr txBox="1"/>
          <p:nvPr/>
        </p:nvSpPr>
        <p:spPr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node x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  <p:sp>
        <p:nvSpPr>
          <p:cNvPr id="1726" name="Google Shape;1726;p25"/>
          <p:cNvSpPr/>
          <p:nvPr/>
        </p:nvSpPr>
        <p:spPr>
          <a:xfrm>
            <a:off x="1219200" y="16764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25"/>
          <p:cNvSpPr/>
          <p:nvPr/>
        </p:nvSpPr>
        <p:spPr>
          <a:xfrm>
            <a:off x="1219200" y="37338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25"/>
          <p:cNvSpPr/>
          <p:nvPr/>
        </p:nvSpPr>
        <p:spPr>
          <a:xfrm>
            <a:off x="1219200" y="59436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25"/>
          <p:cNvSpPr/>
          <p:nvPr/>
        </p:nvSpPr>
        <p:spPr>
          <a:xfrm>
            <a:off x="3297238" y="16764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25"/>
          <p:cNvSpPr/>
          <p:nvPr/>
        </p:nvSpPr>
        <p:spPr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(y) = min{c(x,y) + D</a:t>
            </a:r>
            <a:r>
              <a:rPr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(y), c(x,z) + D</a:t>
            </a:r>
            <a:r>
              <a:rPr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(y)}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= min{2+0 , 7+1} = 2</a:t>
            </a:r>
            <a:endParaRPr/>
          </a:p>
        </p:txBody>
      </p:sp>
      <p:cxnSp>
        <p:nvCxnSpPr>
          <p:cNvPr id="1731" name="Google Shape;1731;p25"/>
          <p:cNvCxnSpPr/>
          <p:nvPr/>
        </p:nvCxnSpPr>
        <p:spPr>
          <a:xfrm flipH="1">
            <a:off x="3760788" y="809625"/>
            <a:ext cx="809625" cy="966788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2" name="Google Shape;1732;p25"/>
          <p:cNvSpPr/>
          <p:nvPr/>
        </p:nvSpPr>
        <p:spPr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 =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min{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c(x,y) + </a:t>
            </a:r>
            <a:b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(z), c(x,z) + 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min{2+1 , 7+0} = 3</a:t>
            </a:r>
            <a:endParaRPr/>
          </a:p>
        </p:txBody>
      </p:sp>
      <p:cxnSp>
        <p:nvCxnSpPr>
          <p:cNvPr id="1733" name="Google Shape;1733;p25"/>
          <p:cNvCxnSpPr/>
          <p:nvPr/>
        </p:nvCxnSpPr>
        <p:spPr>
          <a:xfrm flipH="1">
            <a:off x="4179888" y="482600"/>
            <a:ext cx="2586037" cy="1333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4" name="Google Shape;1734;p25"/>
          <p:cNvSpPr txBox="1"/>
          <p:nvPr/>
        </p:nvSpPr>
        <p:spPr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35" name="Google Shape;1735;p25"/>
          <p:cNvSpPr txBox="1"/>
          <p:nvPr/>
        </p:nvSpPr>
        <p:spPr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/>
          </a:p>
        </p:txBody>
      </p:sp>
      <p:sp>
        <p:nvSpPr>
          <p:cNvPr id="1736" name="Google Shape;1736;p25"/>
          <p:cNvSpPr txBox="1"/>
          <p:nvPr/>
        </p:nvSpPr>
        <p:spPr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node y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  <p:sp>
        <p:nvSpPr>
          <p:cNvPr id="1737" name="Google Shape;1737;p25"/>
          <p:cNvSpPr txBox="1"/>
          <p:nvPr/>
        </p:nvSpPr>
        <p:spPr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node z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  <p:sp>
        <p:nvSpPr>
          <p:cNvPr id="1738" name="Google Shape;1738;p25"/>
          <p:cNvSpPr txBox="1"/>
          <p:nvPr/>
        </p:nvSpPr>
        <p:spPr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sp>
        <p:nvSpPr>
          <p:cNvPr id="1739" name="Google Shape;1739;p25"/>
          <p:cNvSpPr txBox="1"/>
          <p:nvPr/>
        </p:nvSpPr>
        <p:spPr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740" name="Google Shape;1740;p25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41" name="Google Shape;1741;p2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6" name="Google Shape;1746;p26"/>
          <p:cNvCxnSpPr/>
          <p:nvPr/>
        </p:nvCxnSpPr>
        <p:spPr>
          <a:xfrm>
            <a:off x="5486400" y="15240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7" name="Google Shape;1747;p26"/>
          <p:cNvCxnSpPr/>
          <p:nvPr/>
        </p:nvCxnSpPr>
        <p:spPr>
          <a:xfrm>
            <a:off x="5181600" y="17526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8" name="Google Shape;1748;p26"/>
          <p:cNvSpPr txBox="1"/>
          <p:nvPr/>
        </p:nvSpPr>
        <p:spPr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749" name="Google Shape;1749;p26"/>
          <p:cNvSpPr txBox="1"/>
          <p:nvPr/>
        </p:nvSpPr>
        <p:spPr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750" name="Google Shape;1750;p26"/>
          <p:cNvSpPr txBox="1"/>
          <p:nvPr/>
        </p:nvSpPr>
        <p:spPr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751" name="Google Shape;1751;p26"/>
          <p:cNvSpPr txBox="1"/>
          <p:nvPr/>
        </p:nvSpPr>
        <p:spPr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752" name="Google Shape;1752;p26"/>
          <p:cNvSpPr txBox="1"/>
          <p:nvPr/>
        </p:nvSpPr>
        <p:spPr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0  2   3</a:t>
            </a:r>
            <a:endParaRPr/>
          </a:p>
        </p:txBody>
      </p:sp>
      <p:sp>
        <p:nvSpPr>
          <p:cNvPr id="1753" name="Google Shape;1753;p26"/>
          <p:cNvSpPr txBox="1"/>
          <p:nvPr/>
        </p:nvSpPr>
        <p:spPr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754" name="Google Shape;1754;p26"/>
          <p:cNvSpPr txBox="1"/>
          <p:nvPr/>
        </p:nvSpPr>
        <p:spPr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cxnSp>
        <p:nvCxnSpPr>
          <p:cNvPr id="1755" name="Google Shape;1755;p26"/>
          <p:cNvCxnSpPr/>
          <p:nvPr/>
        </p:nvCxnSpPr>
        <p:spPr>
          <a:xfrm>
            <a:off x="3276600" y="32004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6" name="Google Shape;1756;p26"/>
          <p:cNvCxnSpPr/>
          <p:nvPr/>
        </p:nvCxnSpPr>
        <p:spPr>
          <a:xfrm>
            <a:off x="2971800" y="34290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7" name="Google Shape;1757;p26"/>
          <p:cNvSpPr txBox="1"/>
          <p:nvPr/>
        </p:nvSpPr>
        <p:spPr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758" name="Google Shape;1758;p26"/>
          <p:cNvSpPr txBox="1"/>
          <p:nvPr/>
        </p:nvSpPr>
        <p:spPr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759" name="Google Shape;1759;p26"/>
          <p:cNvSpPr txBox="1"/>
          <p:nvPr/>
        </p:nvSpPr>
        <p:spPr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760" name="Google Shape;1760;p26"/>
          <p:cNvSpPr txBox="1"/>
          <p:nvPr/>
        </p:nvSpPr>
        <p:spPr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761" name="Google Shape;1761;p26"/>
          <p:cNvSpPr txBox="1"/>
          <p:nvPr/>
        </p:nvSpPr>
        <p:spPr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0  2   7</a:t>
            </a:r>
            <a:endParaRPr/>
          </a:p>
        </p:txBody>
      </p:sp>
      <p:sp>
        <p:nvSpPr>
          <p:cNvPr id="1762" name="Google Shape;1762;p26"/>
          <p:cNvSpPr txBox="1"/>
          <p:nvPr/>
        </p:nvSpPr>
        <p:spPr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763" name="Google Shape;1763;p26"/>
          <p:cNvSpPr txBox="1"/>
          <p:nvPr/>
        </p:nvSpPr>
        <p:spPr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cxnSp>
        <p:nvCxnSpPr>
          <p:cNvPr id="1764" name="Google Shape;1764;p26"/>
          <p:cNvCxnSpPr/>
          <p:nvPr/>
        </p:nvCxnSpPr>
        <p:spPr>
          <a:xfrm>
            <a:off x="5486400" y="32766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65" name="Google Shape;1765;p26"/>
          <p:cNvCxnSpPr/>
          <p:nvPr/>
        </p:nvCxnSpPr>
        <p:spPr>
          <a:xfrm>
            <a:off x="5181600" y="35052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6" name="Google Shape;1766;p26"/>
          <p:cNvSpPr txBox="1"/>
          <p:nvPr/>
        </p:nvSpPr>
        <p:spPr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767" name="Google Shape;1767;p26"/>
          <p:cNvSpPr txBox="1"/>
          <p:nvPr/>
        </p:nvSpPr>
        <p:spPr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768" name="Google Shape;1768;p26"/>
          <p:cNvSpPr txBox="1"/>
          <p:nvPr/>
        </p:nvSpPr>
        <p:spPr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769" name="Google Shape;1769;p26"/>
          <p:cNvSpPr txBox="1"/>
          <p:nvPr/>
        </p:nvSpPr>
        <p:spPr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770" name="Google Shape;1770;p26"/>
          <p:cNvSpPr txBox="1"/>
          <p:nvPr/>
        </p:nvSpPr>
        <p:spPr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0  2   3</a:t>
            </a:r>
            <a:endParaRPr/>
          </a:p>
        </p:txBody>
      </p:sp>
      <p:sp>
        <p:nvSpPr>
          <p:cNvPr id="1771" name="Google Shape;1771;p26"/>
          <p:cNvSpPr txBox="1"/>
          <p:nvPr/>
        </p:nvSpPr>
        <p:spPr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772" name="Google Shape;1772;p26"/>
          <p:cNvSpPr txBox="1"/>
          <p:nvPr/>
        </p:nvSpPr>
        <p:spPr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cxnSp>
        <p:nvCxnSpPr>
          <p:cNvPr id="1773" name="Google Shape;1773;p26"/>
          <p:cNvCxnSpPr/>
          <p:nvPr/>
        </p:nvCxnSpPr>
        <p:spPr>
          <a:xfrm>
            <a:off x="5410200" y="49530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4" name="Google Shape;1774;p26"/>
          <p:cNvCxnSpPr/>
          <p:nvPr/>
        </p:nvCxnSpPr>
        <p:spPr>
          <a:xfrm>
            <a:off x="5105400" y="51816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5" name="Google Shape;1775;p26"/>
          <p:cNvSpPr txBox="1"/>
          <p:nvPr/>
        </p:nvSpPr>
        <p:spPr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776" name="Google Shape;1776;p26"/>
          <p:cNvSpPr txBox="1"/>
          <p:nvPr/>
        </p:nvSpPr>
        <p:spPr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777" name="Google Shape;1777;p26"/>
          <p:cNvSpPr txBox="1"/>
          <p:nvPr/>
        </p:nvSpPr>
        <p:spPr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778" name="Google Shape;1778;p26"/>
          <p:cNvSpPr txBox="1"/>
          <p:nvPr/>
        </p:nvSpPr>
        <p:spPr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779" name="Google Shape;1779;p26"/>
          <p:cNvSpPr txBox="1"/>
          <p:nvPr/>
        </p:nvSpPr>
        <p:spPr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0  2   3</a:t>
            </a:r>
            <a:endParaRPr/>
          </a:p>
        </p:txBody>
      </p:sp>
      <p:sp>
        <p:nvSpPr>
          <p:cNvPr id="1780" name="Google Shape;1780;p26"/>
          <p:cNvSpPr txBox="1"/>
          <p:nvPr/>
        </p:nvSpPr>
        <p:spPr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781" name="Google Shape;1781;p26"/>
          <p:cNvSpPr txBox="1"/>
          <p:nvPr/>
        </p:nvSpPr>
        <p:spPr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cxnSp>
        <p:nvCxnSpPr>
          <p:cNvPr id="1782" name="Google Shape;1782;p26"/>
          <p:cNvCxnSpPr/>
          <p:nvPr/>
        </p:nvCxnSpPr>
        <p:spPr>
          <a:xfrm>
            <a:off x="3276600" y="49530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3" name="Google Shape;1783;p26"/>
          <p:cNvCxnSpPr/>
          <p:nvPr/>
        </p:nvCxnSpPr>
        <p:spPr>
          <a:xfrm>
            <a:off x="2971800" y="51816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4" name="Google Shape;1784;p26"/>
          <p:cNvSpPr txBox="1"/>
          <p:nvPr/>
        </p:nvSpPr>
        <p:spPr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785" name="Google Shape;1785;p26"/>
          <p:cNvSpPr txBox="1"/>
          <p:nvPr/>
        </p:nvSpPr>
        <p:spPr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786" name="Google Shape;1786;p26"/>
          <p:cNvSpPr txBox="1"/>
          <p:nvPr/>
        </p:nvSpPr>
        <p:spPr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787" name="Google Shape;1787;p26"/>
          <p:cNvSpPr txBox="1"/>
          <p:nvPr/>
        </p:nvSpPr>
        <p:spPr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788" name="Google Shape;1788;p26"/>
          <p:cNvSpPr txBox="1"/>
          <p:nvPr/>
        </p:nvSpPr>
        <p:spPr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0  2   7</a:t>
            </a:r>
            <a:endParaRPr/>
          </a:p>
        </p:txBody>
      </p:sp>
      <p:sp>
        <p:nvSpPr>
          <p:cNvPr id="1789" name="Google Shape;1789;p26"/>
          <p:cNvSpPr txBox="1"/>
          <p:nvPr/>
        </p:nvSpPr>
        <p:spPr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790" name="Google Shape;1790;p26"/>
          <p:cNvSpPr txBox="1"/>
          <p:nvPr/>
        </p:nvSpPr>
        <p:spPr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sp>
        <p:nvSpPr>
          <p:cNvPr id="1791" name="Google Shape;1791;p26"/>
          <p:cNvSpPr txBox="1"/>
          <p:nvPr/>
        </p:nvSpPr>
        <p:spPr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2  0   1</a:t>
            </a:r>
            <a:endParaRPr/>
          </a:p>
        </p:txBody>
      </p:sp>
      <p:sp>
        <p:nvSpPr>
          <p:cNvPr id="1792" name="Google Shape;1792;p26"/>
          <p:cNvSpPr txBox="1"/>
          <p:nvPr/>
        </p:nvSpPr>
        <p:spPr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7   1   0</a:t>
            </a:r>
            <a:endParaRPr/>
          </a:p>
        </p:txBody>
      </p:sp>
      <p:sp>
        <p:nvSpPr>
          <p:cNvPr id="1793" name="Google Shape;1793;p26"/>
          <p:cNvSpPr txBox="1"/>
          <p:nvPr/>
        </p:nvSpPr>
        <p:spPr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2  0   1</a:t>
            </a:r>
            <a:endParaRPr/>
          </a:p>
        </p:txBody>
      </p:sp>
      <p:sp>
        <p:nvSpPr>
          <p:cNvPr id="1794" name="Google Shape;1794;p26"/>
          <p:cNvSpPr txBox="1"/>
          <p:nvPr/>
        </p:nvSpPr>
        <p:spPr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3  1   0</a:t>
            </a:r>
            <a:endParaRPr/>
          </a:p>
        </p:txBody>
      </p:sp>
      <p:sp>
        <p:nvSpPr>
          <p:cNvPr id="1795" name="Google Shape;1795;p26"/>
          <p:cNvSpPr txBox="1"/>
          <p:nvPr/>
        </p:nvSpPr>
        <p:spPr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2   0   1</a:t>
            </a:r>
            <a:endParaRPr/>
          </a:p>
        </p:txBody>
      </p:sp>
      <p:sp>
        <p:nvSpPr>
          <p:cNvPr id="1796" name="Google Shape;1796;p26"/>
          <p:cNvSpPr txBox="1"/>
          <p:nvPr/>
        </p:nvSpPr>
        <p:spPr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3  1   0</a:t>
            </a:r>
            <a:endParaRPr/>
          </a:p>
        </p:txBody>
      </p:sp>
      <p:sp>
        <p:nvSpPr>
          <p:cNvPr id="1797" name="Google Shape;1797;p26"/>
          <p:cNvSpPr txBox="1"/>
          <p:nvPr/>
        </p:nvSpPr>
        <p:spPr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2  0   1</a:t>
            </a:r>
            <a:endParaRPr/>
          </a:p>
        </p:txBody>
      </p:sp>
      <p:sp>
        <p:nvSpPr>
          <p:cNvPr id="1798" name="Google Shape;1798;p26"/>
          <p:cNvSpPr txBox="1"/>
          <p:nvPr/>
        </p:nvSpPr>
        <p:spPr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3  1   0</a:t>
            </a:r>
            <a:endParaRPr/>
          </a:p>
        </p:txBody>
      </p:sp>
      <p:sp>
        <p:nvSpPr>
          <p:cNvPr id="1799" name="Google Shape;1799;p26"/>
          <p:cNvSpPr txBox="1"/>
          <p:nvPr/>
        </p:nvSpPr>
        <p:spPr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2  0   1</a:t>
            </a:r>
            <a:endParaRPr/>
          </a:p>
        </p:txBody>
      </p:sp>
      <p:sp>
        <p:nvSpPr>
          <p:cNvPr id="1800" name="Google Shape;1800;p26"/>
          <p:cNvSpPr txBox="1"/>
          <p:nvPr/>
        </p:nvSpPr>
        <p:spPr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3  1   0</a:t>
            </a:r>
            <a:endParaRPr/>
          </a:p>
        </p:txBody>
      </p:sp>
      <p:cxnSp>
        <p:nvCxnSpPr>
          <p:cNvPr id="1801" name="Google Shape;1801;p26"/>
          <p:cNvCxnSpPr/>
          <p:nvPr/>
        </p:nvCxnSpPr>
        <p:spPr>
          <a:xfrm>
            <a:off x="2209800" y="1981200"/>
            <a:ext cx="685800" cy="152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2" name="Google Shape;1802;p26"/>
          <p:cNvCxnSpPr/>
          <p:nvPr/>
        </p:nvCxnSpPr>
        <p:spPr>
          <a:xfrm>
            <a:off x="2133600" y="2057400"/>
            <a:ext cx="685800" cy="31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3" name="Google Shape;1803;p26"/>
          <p:cNvCxnSpPr/>
          <p:nvPr/>
        </p:nvCxnSpPr>
        <p:spPr>
          <a:xfrm>
            <a:off x="2133600" y="4114800"/>
            <a:ext cx="609600" cy="11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4" name="Google Shape;1804;p26"/>
          <p:cNvCxnSpPr/>
          <p:nvPr/>
        </p:nvCxnSpPr>
        <p:spPr>
          <a:xfrm flipH="1" rot="10800000">
            <a:off x="2209800" y="4343400"/>
            <a:ext cx="762000" cy="175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5" name="Google Shape;1805;p26"/>
          <p:cNvCxnSpPr/>
          <p:nvPr/>
        </p:nvCxnSpPr>
        <p:spPr>
          <a:xfrm>
            <a:off x="4267200" y="1981200"/>
            <a:ext cx="762000" cy="1600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6" name="Google Shape;1806;p26"/>
          <p:cNvCxnSpPr/>
          <p:nvPr/>
        </p:nvCxnSpPr>
        <p:spPr>
          <a:xfrm>
            <a:off x="4191000" y="2057400"/>
            <a:ext cx="838200" cy="2971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7" name="Google Shape;1807;p26"/>
          <p:cNvCxnSpPr/>
          <p:nvPr/>
        </p:nvCxnSpPr>
        <p:spPr>
          <a:xfrm flipH="1" rot="10800000">
            <a:off x="4114800" y="2743200"/>
            <a:ext cx="1143000" cy="3200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8" name="Google Shape;1808;p26"/>
          <p:cNvCxnSpPr/>
          <p:nvPr/>
        </p:nvCxnSpPr>
        <p:spPr>
          <a:xfrm flipH="1" rot="10800000">
            <a:off x="4114800" y="4419600"/>
            <a:ext cx="1066800" cy="16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9" name="Google Shape;1809;p26"/>
          <p:cNvCxnSpPr/>
          <p:nvPr/>
        </p:nvCxnSpPr>
        <p:spPr>
          <a:xfrm>
            <a:off x="609600" y="6345238"/>
            <a:ext cx="541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810" name="Google Shape;1810;p26"/>
          <p:cNvSpPr txBox="1"/>
          <p:nvPr/>
        </p:nvSpPr>
        <p:spPr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1811" name="Google Shape;1811;p26"/>
          <p:cNvSpPr/>
          <p:nvPr/>
        </p:nvSpPr>
        <p:spPr>
          <a:xfrm>
            <a:off x="3200400" y="58674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12" name="Google Shape;1812;p26"/>
          <p:cNvCxnSpPr/>
          <p:nvPr/>
        </p:nvCxnSpPr>
        <p:spPr>
          <a:xfrm>
            <a:off x="1219200" y="14478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13" name="Google Shape;1813;p26"/>
          <p:cNvCxnSpPr/>
          <p:nvPr/>
        </p:nvCxnSpPr>
        <p:spPr>
          <a:xfrm>
            <a:off x="914400" y="16764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4" name="Google Shape;1814;p26"/>
          <p:cNvSpPr txBox="1"/>
          <p:nvPr/>
        </p:nvSpPr>
        <p:spPr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815" name="Google Shape;1815;p26"/>
          <p:cNvSpPr txBox="1"/>
          <p:nvPr/>
        </p:nvSpPr>
        <p:spPr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816" name="Google Shape;1816;p26"/>
          <p:cNvSpPr txBox="1"/>
          <p:nvPr/>
        </p:nvSpPr>
        <p:spPr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817" name="Google Shape;1817;p26"/>
          <p:cNvSpPr txBox="1"/>
          <p:nvPr/>
        </p:nvSpPr>
        <p:spPr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818" name="Google Shape;1818;p26"/>
          <p:cNvSpPr txBox="1"/>
          <p:nvPr/>
        </p:nvSpPr>
        <p:spPr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0  2   7</a:t>
            </a:r>
            <a:endParaRPr/>
          </a:p>
        </p:txBody>
      </p:sp>
      <p:sp>
        <p:nvSpPr>
          <p:cNvPr id="1819" name="Google Shape;1819;p26"/>
          <p:cNvSpPr txBox="1"/>
          <p:nvPr/>
        </p:nvSpPr>
        <p:spPr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20" name="Google Shape;1820;p26"/>
          <p:cNvSpPr txBox="1"/>
          <p:nvPr/>
        </p:nvSpPr>
        <p:spPr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21" name="Google Shape;1821;p26"/>
          <p:cNvSpPr txBox="1"/>
          <p:nvPr/>
        </p:nvSpPr>
        <p:spPr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22" name="Google Shape;1822;p26"/>
          <p:cNvSpPr txBox="1"/>
          <p:nvPr/>
        </p:nvSpPr>
        <p:spPr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23" name="Google Shape;1823;p26"/>
          <p:cNvSpPr txBox="1"/>
          <p:nvPr/>
        </p:nvSpPr>
        <p:spPr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24" name="Google Shape;1824;p26"/>
          <p:cNvSpPr txBox="1"/>
          <p:nvPr/>
        </p:nvSpPr>
        <p:spPr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25" name="Google Shape;1825;p26"/>
          <p:cNvSpPr txBox="1"/>
          <p:nvPr/>
        </p:nvSpPr>
        <p:spPr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826" name="Google Shape;1826;p26"/>
          <p:cNvSpPr txBox="1"/>
          <p:nvPr/>
        </p:nvSpPr>
        <p:spPr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sp>
        <p:nvSpPr>
          <p:cNvPr id="1827" name="Google Shape;1827;p26"/>
          <p:cNvSpPr txBox="1"/>
          <p:nvPr/>
        </p:nvSpPr>
        <p:spPr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828" name="Google Shape;1828;p26"/>
          <p:cNvSpPr txBox="1"/>
          <p:nvPr/>
        </p:nvSpPr>
        <p:spPr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cxnSp>
        <p:nvCxnSpPr>
          <p:cNvPr id="1829" name="Google Shape;1829;p26"/>
          <p:cNvCxnSpPr/>
          <p:nvPr/>
        </p:nvCxnSpPr>
        <p:spPr>
          <a:xfrm>
            <a:off x="3276600" y="14478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0" name="Google Shape;1830;p26"/>
          <p:cNvCxnSpPr/>
          <p:nvPr/>
        </p:nvCxnSpPr>
        <p:spPr>
          <a:xfrm>
            <a:off x="2971800" y="16764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1" name="Google Shape;1831;p26"/>
          <p:cNvSpPr txBox="1"/>
          <p:nvPr/>
        </p:nvSpPr>
        <p:spPr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832" name="Google Shape;1832;p26"/>
          <p:cNvSpPr txBox="1"/>
          <p:nvPr/>
        </p:nvSpPr>
        <p:spPr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833" name="Google Shape;1833;p26"/>
          <p:cNvSpPr txBox="1"/>
          <p:nvPr/>
        </p:nvSpPr>
        <p:spPr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834" name="Google Shape;1834;p26"/>
          <p:cNvSpPr txBox="1"/>
          <p:nvPr/>
        </p:nvSpPr>
        <p:spPr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835" name="Google Shape;1835;p26"/>
          <p:cNvSpPr txBox="1"/>
          <p:nvPr/>
        </p:nvSpPr>
        <p:spPr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1836" name="Google Shape;1836;p26"/>
          <p:cNvCxnSpPr/>
          <p:nvPr/>
        </p:nvCxnSpPr>
        <p:spPr>
          <a:xfrm>
            <a:off x="1219200" y="32004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37" name="Google Shape;1837;p26"/>
          <p:cNvCxnSpPr/>
          <p:nvPr/>
        </p:nvCxnSpPr>
        <p:spPr>
          <a:xfrm>
            <a:off x="914400" y="34290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8" name="Google Shape;1838;p26"/>
          <p:cNvSpPr txBox="1"/>
          <p:nvPr/>
        </p:nvSpPr>
        <p:spPr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839" name="Google Shape;1839;p26"/>
          <p:cNvSpPr txBox="1"/>
          <p:nvPr/>
        </p:nvSpPr>
        <p:spPr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840" name="Google Shape;1840;p26"/>
          <p:cNvSpPr txBox="1"/>
          <p:nvPr/>
        </p:nvSpPr>
        <p:spPr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841" name="Google Shape;1841;p26"/>
          <p:cNvSpPr txBox="1"/>
          <p:nvPr/>
        </p:nvSpPr>
        <p:spPr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842" name="Google Shape;1842;p26"/>
          <p:cNvSpPr txBox="1"/>
          <p:nvPr/>
        </p:nvSpPr>
        <p:spPr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43" name="Google Shape;1843;p26"/>
          <p:cNvSpPr txBox="1"/>
          <p:nvPr/>
        </p:nvSpPr>
        <p:spPr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44" name="Google Shape;1844;p26"/>
          <p:cNvSpPr txBox="1"/>
          <p:nvPr/>
        </p:nvSpPr>
        <p:spPr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45" name="Google Shape;1845;p26"/>
          <p:cNvSpPr txBox="1"/>
          <p:nvPr/>
        </p:nvSpPr>
        <p:spPr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46" name="Google Shape;1846;p26"/>
          <p:cNvSpPr txBox="1"/>
          <p:nvPr/>
        </p:nvSpPr>
        <p:spPr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47" name="Google Shape;1847;p26"/>
          <p:cNvSpPr txBox="1"/>
          <p:nvPr/>
        </p:nvSpPr>
        <p:spPr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cxnSp>
        <p:nvCxnSpPr>
          <p:cNvPr id="1848" name="Google Shape;1848;p26"/>
          <p:cNvCxnSpPr/>
          <p:nvPr/>
        </p:nvCxnSpPr>
        <p:spPr>
          <a:xfrm>
            <a:off x="1219200" y="5029200"/>
            <a:ext cx="0" cy="1219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49" name="Google Shape;1849;p26"/>
          <p:cNvCxnSpPr/>
          <p:nvPr/>
        </p:nvCxnSpPr>
        <p:spPr>
          <a:xfrm>
            <a:off x="914400" y="5257800"/>
            <a:ext cx="1371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0" name="Google Shape;1850;p26"/>
          <p:cNvSpPr txBox="1"/>
          <p:nvPr/>
        </p:nvSpPr>
        <p:spPr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   y   z</a:t>
            </a:r>
            <a:endParaRPr/>
          </a:p>
        </p:txBody>
      </p:sp>
      <p:sp>
        <p:nvSpPr>
          <p:cNvPr id="1851" name="Google Shape;1851;p26"/>
          <p:cNvSpPr txBox="1"/>
          <p:nvPr/>
        </p:nvSpPr>
        <p:spPr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</p:txBody>
      </p:sp>
      <p:sp>
        <p:nvSpPr>
          <p:cNvPr id="1852" name="Google Shape;1852;p26"/>
          <p:cNvSpPr txBox="1"/>
          <p:nvPr/>
        </p:nvSpPr>
        <p:spPr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/>
          </a:p>
        </p:txBody>
      </p:sp>
      <p:sp>
        <p:nvSpPr>
          <p:cNvPr id="1853" name="Google Shape;1853;p26"/>
          <p:cNvSpPr txBox="1"/>
          <p:nvPr/>
        </p:nvSpPr>
        <p:spPr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endParaRPr/>
          </a:p>
        </p:txBody>
      </p:sp>
      <p:sp>
        <p:nvSpPr>
          <p:cNvPr id="1854" name="Google Shape;1854;p26"/>
          <p:cNvSpPr txBox="1"/>
          <p:nvPr/>
        </p:nvSpPr>
        <p:spPr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55" name="Google Shape;1855;p26"/>
          <p:cNvSpPr txBox="1"/>
          <p:nvPr/>
        </p:nvSpPr>
        <p:spPr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56" name="Google Shape;1856;p26"/>
          <p:cNvSpPr txBox="1"/>
          <p:nvPr/>
        </p:nvSpPr>
        <p:spPr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</p:txBody>
      </p:sp>
      <p:sp>
        <p:nvSpPr>
          <p:cNvPr id="1857" name="Google Shape;1857;p26"/>
          <p:cNvSpPr txBox="1"/>
          <p:nvPr/>
        </p:nvSpPr>
        <p:spPr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858" name="Google Shape;1858;p26"/>
          <p:cNvSpPr txBox="1"/>
          <p:nvPr/>
        </p:nvSpPr>
        <p:spPr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859" name="Google Shape;1859;p26"/>
          <p:cNvSpPr txBox="1"/>
          <p:nvPr/>
        </p:nvSpPr>
        <p:spPr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860" name="Google Shape;1860;p26"/>
          <p:cNvSpPr txBox="1"/>
          <p:nvPr/>
        </p:nvSpPr>
        <p:spPr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sp>
        <p:nvSpPr>
          <p:cNvPr id="1861" name="Google Shape;1861;p26"/>
          <p:cNvSpPr txBox="1"/>
          <p:nvPr/>
        </p:nvSpPr>
        <p:spPr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2   0   1</a:t>
            </a:r>
            <a:endParaRPr/>
          </a:p>
        </p:txBody>
      </p:sp>
      <p:sp>
        <p:nvSpPr>
          <p:cNvPr id="1862" name="Google Shape;1862;p26"/>
          <p:cNvSpPr txBox="1"/>
          <p:nvPr/>
        </p:nvSpPr>
        <p:spPr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∞ ∞  ∞</a:t>
            </a:r>
            <a:endParaRPr/>
          </a:p>
        </p:txBody>
      </p:sp>
      <p:sp>
        <p:nvSpPr>
          <p:cNvPr id="1863" name="Google Shape;1863;p26"/>
          <p:cNvSpPr txBox="1"/>
          <p:nvPr/>
        </p:nvSpPr>
        <p:spPr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2   0   1</a:t>
            </a:r>
            <a:endParaRPr/>
          </a:p>
        </p:txBody>
      </p:sp>
      <p:sp>
        <p:nvSpPr>
          <p:cNvPr id="1864" name="Google Shape;1864;p26"/>
          <p:cNvSpPr txBox="1"/>
          <p:nvPr/>
        </p:nvSpPr>
        <p:spPr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7   1   0</a:t>
            </a:r>
            <a:endParaRPr/>
          </a:p>
        </p:txBody>
      </p:sp>
      <p:cxnSp>
        <p:nvCxnSpPr>
          <p:cNvPr id="1865" name="Google Shape;1865;p26"/>
          <p:cNvCxnSpPr/>
          <p:nvPr/>
        </p:nvCxnSpPr>
        <p:spPr>
          <a:xfrm>
            <a:off x="2209800" y="1981200"/>
            <a:ext cx="685800" cy="1524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6" name="Google Shape;1866;p26"/>
          <p:cNvCxnSpPr/>
          <p:nvPr/>
        </p:nvCxnSpPr>
        <p:spPr>
          <a:xfrm>
            <a:off x="2133600" y="2057400"/>
            <a:ext cx="685800" cy="3124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7" name="Google Shape;1867;p26"/>
          <p:cNvCxnSpPr/>
          <p:nvPr/>
        </p:nvCxnSpPr>
        <p:spPr>
          <a:xfrm flipH="1" rot="10800000">
            <a:off x="2133600" y="2514600"/>
            <a:ext cx="7620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8" name="Google Shape;1868;p26"/>
          <p:cNvCxnSpPr/>
          <p:nvPr/>
        </p:nvCxnSpPr>
        <p:spPr>
          <a:xfrm>
            <a:off x="2133600" y="4114800"/>
            <a:ext cx="609600" cy="1143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9" name="Google Shape;1869;p26"/>
          <p:cNvCxnSpPr/>
          <p:nvPr/>
        </p:nvCxnSpPr>
        <p:spPr>
          <a:xfrm flipH="1" rot="10800000">
            <a:off x="2133600" y="2590800"/>
            <a:ext cx="838200" cy="3429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0" name="Google Shape;1870;p26"/>
          <p:cNvCxnSpPr/>
          <p:nvPr/>
        </p:nvCxnSpPr>
        <p:spPr>
          <a:xfrm flipH="1" rot="10800000">
            <a:off x="2209800" y="4343400"/>
            <a:ext cx="762000" cy="1752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1" name="Google Shape;1871;p26"/>
          <p:cNvCxnSpPr/>
          <p:nvPr/>
        </p:nvCxnSpPr>
        <p:spPr>
          <a:xfrm>
            <a:off x="609600" y="6345238"/>
            <a:ext cx="54102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872" name="Google Shape;1872;p26"/>
          <p:cNvSpPr txBox="1"/>
          <p:nvPr/>
        </p:nvSpPr>
        <p:spPr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grpSp>
        <p:nvGrpSpPr>
          <p:cNvPr id="1873" name="Google Shape;1873;p26"/>
          <p:cNvGrpSpPr/>
          <p:nvPr/>
        </p:nvGrpSpPr>
        <p:grpSpPr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874" name="Google Shape;1874;p26"/>
            <p:cNvSpPr/>
            <p:nvPr/>
          </p:nvSpPr>
          <p:spPr>
            <a:xfrm>
              <a:off x="2352" y="0"/>
              <a:ext cx="1376" cy="764"/>
            </a:xfrm>
            <a:custGeom>
              <a:rect b="b" l="l" r="r" t="t"/>
              <a:pathLst>
                <a:path extrusionOk="0" h="764" w="1376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5" name="Google Shape;1875;p26"/>
            <p:cNvGrpSpPr/>
            <p:nvPr/>
          </p:nvGrpSpPr>
          <p:grpSpPr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876" name="Google Shape;1876;p26"/>
              <p:cNvSpPr/>
              <p:nvPr/>
            </p:nvSpPr>
            <p:spPr>
              <a:xfrm>
                <a:off x="246" y="1476"/>
                <a:ext cx="222" cy="180"/>
              </a:xfrm>
              <a:custGeom>
                <a:rect b="b" l="l" r="r" t="t"/>
                <a:pathLst>
                  <a:path extrusionOk="0" h="180" w="222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6"/>
              <p:cNvSpPr/>
              <p:nvPr/>
            </p:nvSpPr>
            <p:spPr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78" name="Google Shape;1878;p26"/>
              <p:cNvCxnSpPr/>
              <p:nvPr/>
            </p:nvCxnSpPr>
            <p:spPr>
              <a:xfrm>
                <a:off x="-14" y="1705"/>
                <a:ext cx="1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879" name="Google Shape;1879;p26"/>
              <p:cNvCxnSpPr/>
              <p:nvPr/>
            </p:nvCxnSpPr>
            <p:spPr>
              <a:xfrm>
                <a:off x="299" y="1705"/>
                <a:ext cx="1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880" name="Google Shape;1880;p26"/>
              <p:cNvSpPr/>
              <p:nvPr/>
            </p:nvSpPr>
            <p:spPr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26"/>
              <p:cNvSpPr/>
              <p:nvPr/>
            </p:nvSpPr>
            <p:spPr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6"/>
              <p:cNvSpPr/>
              <p:nvPr/>
            </p:nvSpPr>
            <p:spPr>
              <a:xfrm>
                <a:off x="651" y="1476"/>
                <a:ext cx="216" cy="189"/>
              </a:xfrm>
              <a:custGeom>
                <a:rect b="b" l="l" r="r" t="t"/>
                <a:pathLst>
                  <a:path extrusionOk="0" h="189" w="216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26"/>
              <p:cNvSpPr/>
              <p:nvPr/>
            </p:nvSpPr>
            <p:spPr>
              <a:xfrm>
                <a:off x="303" y="1740"/>
                <a:ext cx="540" cy="3"/>
              </a:xfrm>
              <a:custGeom>
                <a:rect b="b" l="l" r="r" t="t"/>
                <a:pathLst>
                  <a:path extrusionOk="0" h="3" w="540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84" name="Google Shape;1884;p26"/>
              <p:cNvGrpSpPr/>
              <p:nvPr/>
            </p:nvGrpSpPr>
            <p:grpSpPr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885" name="Google Shape;1885;p26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26"/>
                <p:cNvSpPr txBox="1"/>
                <p:nvPr/>
              </p:nvSpPr>
              <p:spPr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x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87" name="Google Shape;1887;p26"/>
              <p:cNvGrpSpPr/>
              <p:nvPr/>
            </p:nvGrpSpPr>
            <p:grpSpPr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888" name="Google Shape;1888;p26"/>
                <p:cNvSpPr/>
                <p:nvPr/>
              </p:nvSpPr>
              <p:spPr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889" name="Google Shape;1889;p26"/>
                <p:cNvCxnSpPr/>
                <p:nvPr/>
              </p:nvCxnSpPr>
              <p:spPr>
                <a:xfrm>
                  <a:off x="1743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890" name="Google Shape;1890;p26"/>
                <p:cNvCxnSpPr/>
                <p:nvPr/>
              </p:nvCxnSpPr>
              <p:spPr>
                <a:xfrm>
                  <a:off x="2056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891" name="Google Shape;1891;p26"/>
                <p:cNvSpPr/>
                <p:nvPr/>
              </p:nvSpPr>
              <p:spPr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2" name="Google Shape;1892;p26"/>
                <p:cNvSpPr/>
                <p:nvPr/>
              </p:nvSpPr>
              <p:spPr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893" name="Google Shape;1893;p26"/>
                <p:cNvGrpSpPr/>
                <p:nvPr/>
              </p:nvGrpSpPr>
              <p:grpSpPr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894" name="Google Shape;1894;p26"/>
                  <p:cNvSpPr/>
                  <p:nvPr/>
                </p:nvSpPr>
                <p:spPr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95" name="Google Shape;1895;p26"/>
                  <p:cNvSpPr txBox="1"/>
                  <p:nvPr/>
                </p:nvSpPr>
                <p:spPr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z</a:t>
                    </a:r>
                    <a:endParaRPr/>
                  </a:p>
                </p:txBody>
              </p:sp>
            </p:grpSp>
          </p:grpSp>
          <p:sp>
            <p:nvSpPr>
              <p:cNvPr id="1896" name="Google Shape;1896;p26"/>
              <p:cNvSpPr txBox="1"/>
              <p:nvPr/>
            </p:nvSpPr>
            <p:spPr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6"/>
              <p:cNvSpPr txBox="1"/>
              <p:nvPr/>
            </p:nvSpPr>
            <p:spPr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26"/>
              <p:cNvSpPr txBox="1"/>
              <p:nvPr/>
            </p:nvSpPr>
            <p:spPr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99" name="Google Shape;1899;p26"/>
              <p:cNvGrpSpPr/>
              <p:nvPr/>
            </p:nvGrpSpPr>
            <p:grpSpPr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900" name="Google Shape;1900;p26"/>
                <p:cNvSpPr/>
                <p:nvPr/>
              </p:nvSpPr>
              <p:spPr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901" name="Google Shape;1901;p26"/>
                <p:cNvCxnSpPr/>
                <p:nvPr/>
              </p:nvCxnSpPr>
              <p:spPr>
                <a:xfrm>
                  <a:off x="1743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1902" name="Google Shape;1902;p26"/>
                <p:cNvCxnSpPr/>
                <p:nvPr/>
              </p:nvCxnSpPr>
              <p:spPr>
                <a:xfrm>
                  <a:off x="2056" y="2413"/>
                  <a:ext cx="0" cy="5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sp>
              <p:nvSpPr>
                <p:cNvPr id="1903" name="Google Shape;1903;p26"/>
                <p:cNvSpPr/>
                <p:nvPr/>
              </p:nvSpPr>
              <p:spPr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26"/>
                <p:cNvSpPr/>
                <p:nvPr/>
              </p:nvSpPr>
              <p:spPr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905" name="Google Shape;1905;p26"/>
                <p:cNvGrpSpPr/>
                <p:nvPr/>
              </p:nvGrpSpPr>
              <p:grpSpPr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906" name="Google Shape;1906;p26"/>
                  <p:cNvSpPr/>
                  <p:nvPr/>
                </p:nvSpPr>
                <p:spPr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07" name="Google Shape;1907;p26"/>
                  <p:cNvSpPr txBox="1"/>
                  <p:nvPr/>
                </p:nvSpPr>
                <p:spPr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y</a:t>
                    </a:r>
                    <a:endParaRPr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1908" name="Google Shape;1908;p26"/>
          <p:cNvSpPr txBox="1"/>
          <p:nvPr/>
        </p:nvSpPr>
        <p:spPr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node x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  <p:sp>
        <p:nvSpPr>
          <p:cNvPr id="1909" name="Google Shape;1909;p26"/>
          <p:cNvSpPr/>
          <p:nvPr/>
        </p:nvSpPr>
        <p:spPr>
          <a:xfrm>
            <a:off x="1219200" y="16764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0" name="Google Shape;1910;p26"/>
          <p:cNvSpPr/>
          <p:nvPr/>
        </p:nvSpPr>
        <p:spPr>
          <a:xfrm>
            <a:off x="1219200" y="37338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1" name="Google Shape;1911;p26"/>
          <p:cNvSpPr/>
          <p:nvPr/>
        </p:nvSpPr>
        <p:spPr>
          <a:xfrm>
            <a:off x="1219200" y="59436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2" name="Google Shape;1912;p26"/>
          <p:cNvSpPr/>
          <p:nvPr/>
        </p:nvSpPr>
        <p:spPr>
          <a:xfrm>
            <a:off x="3297238" y="1676400"/>
            <a:ext cx="1066800" cy="3810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3" name="Google Shape;1913;p26"/>
          <p:cNvSpPr/>
          <p:nvPr/>
        </p:nvSpPr>
        <p:spPr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(y) = min{c(x,y) + D</a:t>
            </a:r>
            <a:r>
              <a:rPr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(y), c(x,z) + D</a:t>
            </a:r>
            <a:r>
              <a:rPr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(y)} </a:t>
            </a:r>
            <a:b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= min{2+0 , 7+1} = 2</a:t>
            </a:r>
            <a:endParaRPr/>
          </a:p>
        </p:txBody>
      </p:sp>
      <p:cxnSp>
        <p:nvCxnSpPr>
          <p:cNvPr id="1914" name="Google Shape;1914;p26"/>
          <p:cNvCxnSpPr/>
          <p:nvPr/>
        </p:nvCxnSpPr>
        <p:spPr>
          <a:xfrm flipH="1">
            <a:off x="3760788" y="809625"/>
            <a:ext cx="809625" cy="966788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5" name="Google Shape;1915;p26"/>
          <p:cNvSpPr/>
          <p:nvPr/>
        </p:nvSpPr>
        <p:spPr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 =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min{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c(x,y) + </a:t>
            </a:r>
            <a:b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(z), c(x,z) + D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(z)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} </a:t>
            </a:r>
            <a:endParaRPr/>
          </a:p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min{2+1 , 7+0} = 3</a:t>
            </a:r>
            <a:endParaRPr/>
          </a:p>
        </p:txBody>
      </p:sp>
      <p:cxnSp>
        <p:nvCxnSpPr>
          <p:cNvPr id="1916" name="Google Shape;1916;p26"/>
          <p:cNvCxnSpPr/>
          <p:nvPr/>
        </p:nvCxnSpPr>
        <p:spPr>
          <a:xfrm flipH="1">
            <a:off x="4179888" y="482600"/>
            <a:ext cx="2586037" cy="13335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17" name="Google Shape;1917;p26"/>
          <p:cNvSpPr txBox="1"/>
          <p:nvPr/>
        </p:nvSpPr>
        <p:spPr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18" name="Google Shape;1918;p26"/>
          <p:cNvSpPr txBox="1"/>
          <p:nvPr/>
        </p:nvSpPr>
        <p:spPr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endParaRPr/>
          </a:p>
        </p:txBody>
      </p:sp>
      <p:sp>
        <p:nvSpPr>
          <p:cNvPr id="1919" name="Google Shape;1919;p26"/>
          <p:cNvSpPr txBox="1"/>
          <p:nvPr/>
        </p:nvSpPr>
        <p:spPr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node y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  <p:sp>
        <p:nvSpPr>
          <p:cNvPr id="1920" name="Google Shape;1920;p26"/>
          <p:cNvSpPr txBox="1"/>
          <p:nvPr/>
        </p:nvSpPr>
        <p:spPr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node z</a:t>
            </a:r>
            <a:endParaRPr/>
          </a:p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  <p:sp>
        <p:nvSpPr>
          <p:cNvPr id="1921" name="Google Shape;1921;p26"/>
          <p:cNvSpPr txBox="1"/>
          <p:nvPr/>
        </p:nvSpPr>
        <p:spPr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to</a:t>
            </a:r>
            <a:endParaRPr/>
          </a:p>
        </p:txBody>
      </p:sp>
      <p:sp>
        <p:nvSpPr>
          <p:cNvPr id="1922" name="Google Shape;1922;p26"/>
          <p:cNvSpPr txBox="1"/>
          <p:nvPr/>
        </p:nvSpPr>
        <p:spPr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endParaRPr/>
          </a:p>
        </p:txBody>
      </p:sp>
      <p:sp>
        <p:nvSpPr>
          <p:cNvPr id="1923" name="Google Shape;1923;p26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24" name="Google Shape;1924;p2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8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929" name="Google Shape;192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30" name="Google Shape;1930;p27"/>
          <p:cNvSpPr txBox="1"/>
          <p:nvPr>
            <p:ph type="title"/>
          </p:nvPr>
        </p:nvSpPr>
        <p:spPr>
          <a:xfrm>
            <a:off x="533400" y="152400"/>
            <a:ext cx="7772400" cy="1008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Distance vector: link cost changes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31" name="Google Shape;1931;p27"/>
          <p:cNvSpPr/>
          <p:nvPr/>
        </p:nvSpPr>
        <p:spPr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link cost changes: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node detects local link cost change 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updates routing info, recalculates </a:t>
            </a:r>
            <a:b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DV changes, notify neighbors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</p:txBody>
      </p:sp>
      <p:sp>
        <p:nvSpPr>
          <p:cNvPr id="1932" name="Google Shape;1932;p27"/>
          <p:cNvSpPr txBox="1"/>
          <p:nvPr/>
        </p:nvSpPr>
        <p:spPr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“good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news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travels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fast”</a:t>
            </a:r>
            <a:endParaRPr sz="1600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33" name="Google Shape;1933;p27"/>
          <p:cNvGrpSpPr/>
          <p:nvPr/>
        </p:nvGrpSpPr>
        <p:grpSpPr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934" name="Google Shape;1934;p27"/>
            <p:cNvSpPr/>
            <p:nvPr/>
          </p:nvSpPr>
          <p:spPr>
            <a:xfrm>
              <a:off x="3625" y="1140"/>
              <a:ext cx="1376" cy="764"/>
            </a:xfrm>
            <a:custGeom>
              <a:rect b="b" l="l" r="r" t="t"/>
              <a:pathLst>
                <a:path extrusionOk="0" h="764" w="1376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27"/>
            <p:cNvSpPr/>
            <p:nvPr/>
          </p:nvSpPr>
          <p:spPr>
            <a:xfrm>
              <a:off x="3984" y="1404"/>
              <a:ext cx="222" cy="180"/>
            </a:xfrm>
            <a:custGeom>
              <a:rect b="b" l="l" r="r" t="t"/>
              <a:pathLst>
                <a:path extrusionOk="0" h="180" w="222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27"/>
            <p:cNvSpPr/>
            <p:nvPr/>
          </p:nvSpPr>
          <p:spPr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37" name="Google Shape;1937;p27"/>
            <p:cNvCxnSpPr/>
            <p:nvPr/>
          </p:nvCxnSpPr>
          <p:spPr>
            <a:xfrm>
              <a:off x="3724" y="1633"/>
              <a:ext cx="1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8" name="Google Shape;1938;p27"/>
            <p:cNvCxnSpPr/>
            <p:nvPr/>
          </p:nvCxnSpPr>
          <p:spPr>
            <a:xfrm>
              <a:off x="4037" y="1633"/>
              <a:ext cx="1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39" name="Google Shape;1939;p27"/>
            <p:cNvSpPr/>
            <p:nvPr/>
          </p:nvSpPr>
          <p:spPr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40" name="Google Shape;1940;p27"/>
            <p:cNvSpPr/>
            <p:nvPr/>
          </p:nvSpPr>
          <p:spPr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27"/>
            <p:cNvSpPr/>
            <p:nvPr/>
          </p:nvSpPr>
          <p:spPr>
            <a:xfrm>
              <a:off x="4389" y="1404"/>
              <a:ext cx="216" cy="189"/>
            </a:xfrm>
            <a:custGeom>
              <a:rect b="b" l="l" r="r" t="t"/>
              <a:pathLst>
                <a:path extrusionOk="0" h="189" w="216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27"/>
            <p:cNvSpPr/>
            <p:nvPr/>
          </p:nvSpPr>
          <p:spPr>
            <a:xfrm>
              <a:off x="4041" y="1668"/>
              <a:ext cx="540" cy="3"/>
            </a:xfrm>
            <a:custGeom>
              <a:rect b="b" l="l" r="r" t="t"/>
              <a:pathLst>
                <a:path extrusionOk="0" h="3" w="540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3" name="Google Shape;1943;p27"/>
            <p:cNvGrpSpPr/>
            <p:nvPr/>
          </p:nvGrpSpPr>
          <p:grpSpPr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944" name="Google Shape;1944;p27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27"/>
              <p:cNvSpPr txBox="1"/>
              <p:nvPr/>
            </p:nvSpPr>
            <p:spPr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x</a:t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46" name="Google Shape;1946;p27"/>
            <p:cNvGrpSpPr/>
            <p:nvPr/>
          </p:nvGrpSpPr>
          <p:grpSpPr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947" name="Google Shape;1947;p27"/>
              <p:cNvSpPr/>
              <p:nvPr/>
            </p:nvSpPr>
            <p:spPr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8" name="Google Shape;1948;p27"/>
              <p:cNvCxnSpPr/>
              <p:nvPr/>
            </p:nvCxnSpPr>
            <p:spPr>
              <a:xfrm>
                <a:off x="1743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49" name="Google Shape;1949;p27"/>
              <p:cNvCxnSpPr/>
              <p:nvPr/>
            </p:nvCxnSpPr>
            <p:spPr>
              <a:xfrm>
                <a:off x="2056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50" name="Google Shape;1950;p27"/>
              <p:cNvSpPr/>
              <p:nvPr/>
            </p:nvSpPr>
            <p:spPr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51" name="Google Shape;1951;p27"/>
              <p:cNvSpPr/>
              <p:nvPr/>
            </p:nvSpPr>
            <p:spPr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52" name="Google Shape;1952;p27"/>
              <p:cNvGrpSpPr/>
              <p:nvPr/>
            </p:nvGrpSpPr>
            <p:grpSpPr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953" name="Google Shape;1953;p27"/>
                <p:cNvSpPr/>
                <p:nvPr/>
              </p:nvSpPr>
              <p:spPr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27"/>
                <p:cNvSpPr txBox="1"/>
                <p:nvPr/>
              </p:nvSpPr>
              <p:spPr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z</a:t>
                  </a: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1955" name="Google Shape;1955;p27"/>
            <p:cNvSpPr txBox="1"/>
            <p:nvPr/>
          </p:nvSpPr>
          <p:spPr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6" name="Google Shape;1956;p27"/>
            <p:cNvSpPr txBox="1"/>
            <p:nvPr/>
          </p:nvSpPr>
          <p:spPr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57" name="Google Shape;1957;p27"/>
            <p:cNvSpPr txBox="1"/>
            <p:nvPr/>
          </p:nvSpPr>
          <p:spPr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50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958" name="Google Shape;1958;p27"/>
            <p:cNvGrpSpPr/>
            <p:nvPr/>
          </p:nvGrpSpPr>
          <p:grpSpPr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959" name="Google Shape;1959;p27"/>
              <p:cNvSpPr/>
              <p:nvPr/>
            </p:nvSpPr>
            <p:spPr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60" name="Google Shape;1960;p27"/>
              <p:cNvCxnSpPr/>
              <p:nvPr/>
            </p:nvCxnSpPr>
            <p:spPr>
              <a:xfrm>
                <a:off x="1743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61" name="Google Shape;1961;p27"/>
              <p:cNvCxnSpPr/>
              <p:nvPr/>
            </p:nvCxnSpPr>
            <p:spPr>
              <a:xfrm>
                <a:off x="2056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62" name="Google Shape;1962;p27"/>
              <p:cNvSpPr/>
              <p:nvPr/>
            </p:nvSpPr>
            <p:spPr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963" name="Google Shape;1963;p27"/>
              <p:cNvSpPr/>
              <p:nvPr/>
            </p:nvSpPr>
            <p:spPr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64" name="Google Shape;1964;p27"/>
              <p:cNvGrpSpPr/>
              <p:nvPr/>
            </p:nvGrpSpPr>
            <p:grpSpPr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965" name="Google Shape;1965;p27"/>
                <p:cNvSpPr/>
                <p:nvPr/>
              </p:nvSpPr>
              <p:spPr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27"/>
                <p:cNvSpPr txBox="1"/>
                <p:nvPr/>
              </p:nvSpPr>
              <p:spPr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y</a:t>
                  </a: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1967" name="Google Shape;1967;p27"/>
            <p:cNvSpPr txBox="1"/>
            <p:nvPr/>
          </p:nvSpPr>
          <p:spPr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968" name="Google Shape;1968;p27"/>
            <p:cNvCxnSpPr/>
            <p:nvPr/>
          </p:nvCxnSpPr>
          <p:spPr>
            <a:xfrm rot="10800000">
              <a:off x="3948" y="1272"/>
              <a:ext cx="132" cy="228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969" name="Google Shape;1969;p27"/>
          <p:cNvSpPr/>
          <p:nvPr/>
        </p:nvSpPr>
        <p:spPr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detects link-cost change, updates its DV, informs its neighbors.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27"/>
          <p:cNvSpPr/>
          <p:nvPr/>
        </p:nvSpPr>
        <p:spPr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receives update from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updates its table, computes new least cost to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sends its neighbors its DV.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27"/>
          <p:cNvSpPr/>
          <p:nvPr/>
        </p:nvSpPr>
        <p:spPr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baseline="-25000"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receives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’s update, updates its distance table. 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’s least costs do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change, so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does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send a message to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27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73" name="Google Shape;1973;p27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sp>
        <p:nvSpPr>
          <p:cNvPr id="1974" name="Google Shape;1974;p27"/>
          <p:cNvSpPr txBox="1"/>
          <p:nvPr/>
        </p:nvSpPr>
        <p:spPr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Check out the online interactive exercises for more examples: h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ttp://gaia.cs.umass.edu/kurose_ross/interactive/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979" name="Google Shape;19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980" name="Google Shape;1980;p28"/>
          <p:cNvSpPr txBox="1"/>
          <p:nvPr>
            <p:ph type="title"/>
          </p:nvPr>
        </p:nvSpPr>
        <p:spPr>
          <a:xfrm>
            <a:off x="533400" y="152400"/>
            <a:ext cx="7772400" cy="10080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Distance vector: link cost changes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81" name="Google Shape;1981;p28"/>
          <p:cNvSpPr/>
          <p:nvPr/>
        </p:nvSpPr>
        <p:spPr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link cost changes: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node detects local link cost change 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bad news travels slow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- “count to infinity” problem!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44 iterations before algorithm stabilizes: see text</a:t>
            </a:r>
            <a:endParaRPr/>
          </a:p>
        </p:txBody>
      </p:sp>
      <p:grpSp>
        <p:nvGrpSpPr>
          <p:cNvPr id="1982" name="Google Shape;1982;p28"/>
          <p:cNvGrpSpPr/>
          <p:nvPr/>
        </p:nvGrpSpPr>
        <p:grpSpPr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983" name="Google Shape;1983;p28"/>
            <p:cNvSpPr/>
            <p:nvPr/>
          </p:nvSpPr>
          <p:spPr>
            <a:xfrm>
              <a:off x="3625" y="1140"/>
              <a:ext cx="1376" cy="764"/>
            </a:xfrm>
            <a:custGeom>
              <a:rect b="b" l="l" r="r" t="t"/>
              <a:pathLst>
                <a:path extrusionOk="0" h="764" w="1376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3984" y="1404"/>
              <a:ext cx="222" cy="180"/>
            </a:xfrm>
            <a:custGeom>
              <a:rect b="b" l="l" r="r" t="t"/>
              <a:pathLst>
                <a:path extrusionOk="0" h="180" w="222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6" name="Google Shape;1986;p28"/>
            <p:cNvCxnSpPr/>
            <p:nvPr/>
          </p:nvCxnSpPr>
          <p:spPr>
            <a:xfrm>
              <a:off x="3724" y="1633"/>
              <a:ext cx="1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7" name="Google Shape;1987;p28"/>
            <p:cNvCxnSpPr/>
            <p:nvPr/>
          </p:nvCxnSpPr>
          <p:spPr>
            <a:xfrm>
              <a:off x="4037" y="1633"/>
              <a:ext cx="1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88" name="Google Shape;1988;p28"/>
            <p:cNvSpPr/>
            <p:nvPr/>
          </p:nvSpPr>
          <p:spPr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4389" y="1404"/>
              <a:ext cx="216" cy="189"/>
            </a:xfrm>
            <a:custGeom>
              <a:rect b="b" l="l" r="r" t="t"/>
              <a:pathLst>
                <a:path extrusionOk="0" h="189" w="216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4041" y="1668"/>
              <a:ext cx="540" cy="3"/>
            </a:xfrm>
            <a:custGeom>
              <a:rect b="b" l="l" r="r" t="t"/>
              <a:pathLst>
                <a:path extrusionOk="0" h="3" w="540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2" name="Google Shape;1992;p28"/>
            <p:cNvGrpSpPr/>
            <p:nvPr/>
          </p:nvGrpSpPr>
          <p:grpSpPr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993" name="Google Shape;1993;p28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28"/>
              <p:cNvSpPr txBox="1"/>
              <p:nvPr/>
            </p:nvSpPr>
            <p:spPr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x</a:t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grpSp>
          <p:nvGrpSpPr>
            <p:cNvPr id="1995" name="Google Shape;1995;p28"/>
            <p:cNvGrpSpPr/>
            <p:nvPr/>
          </p:nvGrpSpPr>
          <p:grpSpPr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996" name="Google Shape;1996;p28"/>
              <p:cNvSpPr/>
              <p:nvPr/>
            </p:nvSpPr>
            <p:spPr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97" name="Google Shape;1997;p28"/>
              <p:cNvCxnSpPr/>
              <p:nvPr/>
            </p:nvCxnSpPr>
            <p:spPr>
              <a:xfrm>
                <a:off x="1743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998" name="Google Shape;1998;p28"/>
              <p:cNvCxnSpPr/>
              <p:nvPr/>
            </p:nvCxnSpPr>
            <p:spPr>
              <a:xfrm>
                <a:off x="2056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999" name="Google Shape;1999;p28"/>
              <p:cNvSpPr/>
              <p:nvPr/>
            </p:nvSpPr>
            <p:spPr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00" name="Google Shape;2000;p28"/>
              <p:cNvSpPr/>
              <p:nvPr/>
            </p:nvSpPr>
            <p:spPr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1" name="Google Shape;2001;p28"/>
              <p:cNvGrpSpPr/>
              <p:nvPr/>
            </p:nvGrpSpPr>
            <p:grpSpPr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2002" name="Google Shape;2002;p28"/>
                <p:cNvSpPr/>
                <p:nvPr/>
              </p:nvSpPr>
              <p:spPr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28"/>
                <p:cNvSpPr txBox="1"/>
                <p:nvPr/>
              </p:nvSpPr>
              <p:spPr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z</a:t>
                  </a: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2004" name="Google Shape;2004;p28"/>
            <p:cNvSpPr txBox="1"/>
            <p:nvPr/>
          </p:nvSpPr>
          <p:spPr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1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5" name="Google Shape;2005;p28"/>
            <p:cNvSpPr txBox="1"/>
            <p:nvPr/>
          </p:nvSpPr>
          <p:spPr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4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06" name="Google Shape;2006;p28"/>
            <p:cNvSpPr txBox="1"/>
            <p:nvPr/>
          </p:nvSpPr>
          <p:spPr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50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007" name="Google Shape;2007;p28"/>
            <p:cNvGrpSpPr/>
            <p:nvPr/>
          </p:nvGrpSpPr>
          <p:grpSpPr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2008" name="Google Shape;2008;p28"/>
              <p:cNvSpPr/>
              <p:nvPr/>
            </p:nvSpPr>
            <p:spPr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09" name="Google Shape;2009;p28"/>
              <p:cNvCxnSpPr/>
              <p:nvPr/>
            </p:nvCxnSpPr>
            <p:spPr>
              <a:xfrm>
                <a:off x="1743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010" name="Google Shape;2010;p28"/>
              <p:cNvCxnSpPr/>
              <p:nvPr/>
            </p:nvCxnSpPr>
            <p:spPr>
              <a:xfrm>
                <a:off x="2056" y="2413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011" name="Google Shape;2011;p28"/>
              <p:cNvSpPr/>
              <p:nvPr/>
            </p:nvSpPr>
            <p:spPr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012" name="Google Shape;2012;p28"/>
              <p:cNvSpPr/>
              <p:nvPr/>
            </p:nvSpPr>
            <p:spPr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13" name="Google Shape;2013;p28"/>
              <p:cNvGrpSpPr/>
              <p:nvPr/>
            </p:nvGrpSpPr>
            <p:grpSpPr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2014" name="Google Shape;2014;p28"/>
                <p:cNvSpPr/>
                <p:nvPr/>
              </p:nvSpPr>
              <p:spPr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28"/>
                <p:cNvSpPr txBox="1"/>
                <p:nvPr/>
              </p:nvSpPr>
              <p:spPr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y</a:t>
                  </a:r>
                  <a:endParaRPr sz="2400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2016" name="Google Shape;2016;p28"/>
            <p:cNvSpPr txBox="1"/>
            <p:nvPr/>
          </p:nvSpPr>
          <p:spPr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0000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60</a:t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017" name="Google Shape;2017;p28"/>
            <p:cNvCxnSpPr/>
            <p:nvPr/>
          </p:nvCxnSpPr>
          <p:spPr>
            <a:xfrm rot="10800000">
              <a:off x="3948" y="1272"/>
              <a:ext cx="132" cy="228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2018" name="Google Shape;2018;p28"/>
          <p:cNvSpPr/>
          <p:nvPr/>
        </p:nvSpPr>
        <p:spPr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poisoned reverse: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If Z routes through Y to get to X :</a:t>
            </a:r>
            <a:endParaRPr/>
          </a:p>
          <a:p>
            <a:pPr indent="-285750" lvl="1" marL="74295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Z tells Y its (Z’s) distance to X is infinite (so Y won’t route to X via Z)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Char char="❖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will this completely solve count to infinity problem?</a:t>
            </a:r>
            <a:endParaRPr/>
          </a:p>
        </p:txBody>
      </p:sp>
      <p:sp>
        <p:nvSpPr>
          <p:cNvPr id="2019" name="Google Shape;2019;p28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20" name="Google Shape;2020;p28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025" name="Google Shape;202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26" name="Google Shape;2026;p29"/>
          <p:cNvSpPr txBox="1"/>
          <p:nvPr>
            <p:ph type="title"/>
          </p:nvPr>
        </p:nvSpPr>
        <p:spPr>
          <a:xfrm>
            <a:off x="544513" y="452438"/>
            <a:ext cx="7772400" cy="528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Comparison of LS and DV algorithms</a:t>
            </a:r>
            <a:endParaRPr/>
          </a:p>
        </p:txBody>
      </p:sp>
      <p:sp>
        <p:nvSpPr>
          <p:cNvPr id="2027" name="Google Shape;2027;p29"/>
          <p:cNvSpPr txBox="1"/>
          <p:nvPr>
            <p:ph idx="1" type="body"/>
          </p:nvPr>
        </p:nvSpPr>
        <p:spPr>
          <a:xfrm>
            <a:off x="523875" y="1295400"/>
            <a:ext cx="402907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message complexity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i="1"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LS: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with n nodes, E links, O(nE) msgs sent 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i="1"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exchange between neighbors only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convergence time varies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140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speed of convergence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i="1"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LS: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O(n</a:t>
            </a:r>
            <a:r>
              <a:rPr b="1" baseline="30000" lang="en-US" sz="2000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) algorithm requires O(nE) msgs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may have oscillations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</a:pPr>
            <a:r>
              <a:rPr b="1" i="1"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DV: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convergence time varies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may be routing loops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count-to-infinity problem</a:t>
            </a:r>
            <a:endParaRPr sz="18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8" name="Google Shape;2028;p29"/>
          <p:cNvSpPr txBox="1"/>
          <p:nvPr>
            <p:ph idx="2" type="body"/>
          </p:nvPr>
        </p:nvSpPr>
        <p:spPr>
          <a:xfrm>
            <a:off x="4743450" y="1328738"/>
            <a:ext cx="4010025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robustness: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what happens if router malfunctions?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LS: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node can advertise incorrect </a:t>
            </a:r>
            <a:r>
              <a:rPr i="1"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link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cost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each node computes only its </a:t>
            </a:r>
            <a:r>
              <a:rPr i="1" lang="en-US" sz="2000">
                <a:latin typeface="Gill Sans"/>
                <a:ea typeface="Gill Sans"/>
                <a:cs typeface="Gill Sans"/>
                <a:sym typeface="Gill Sans"/>
              </a:rPr>
              <a:t>own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table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DV: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DV node can advertise incorrect </a:t>
            </a:r>
            <a:r>
              <a:rPr i="1" lang="en-US" sz="2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path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 cost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each node’s table used by others </a:t>
            </a:r>
            <a:endParaRPr/>
          </a:p>
          <a:p>
            <a:pPr indent="-228600" lvl="2" marL="1143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Char char="•"/>
            </a:pPr>
            <a:r>
              <a:rPr lang="en-US" sz="1800">
                <a:latin typeface="Comic Sans MS"/>
                <a:ea typeface="Comic Sans MS"/>
                <a:cs typeface="Comic Sans MS"/>
                <a:sym typeface="Comic Sans MS"/>
              </a:rPr>
              <a:t>error propagate thru network</a:t>
            </a:r>
            <a:endParaRPr/>
          </a:p>
        </p:txBody>
      </p:sp>
      <p:sp>
        <p:nvSpPr>
          <p:cNvPr id="2029" name="Google Shape;2029;p29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30" name="Google Shape;2030;p2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3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120" name="Google Shape;120;p3"/>
          <p:cNvSpPr txBox="1"/>
          <p:nvPr>
            <p:ph idx="12" type="sldNum"/>
          </p:nvPr>
        </p:nvSpPr>
        <p:spPr>
          <a:xfrm>
            <a:off x="8456155" y="6475895"/>
            <a:ext cx="458808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4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035" name="Google Shape;20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036" name="Google Shape;2036;p30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CC0000"/>
                </a:solidFill>
              </a:rPr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7" name="Google Shape;2037;p30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38" name="Google Shape;2038;p30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2039" name="Google Shape;2039;p30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40" name="Google Shape;2040;p30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045" name="Google Shape;20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</p:spPr>
      </p:pic>
      <p:sp>
        <p:nvSpPr>
          <p:cNvPr id="2046" name="Google Shape;2046;p31"/>
          <p:cNvSpPr txBox="1"/>
          <p:nvPr>
            <p:ph type="title"/>
          </p:nvPr>
        </p:nvSpPr>
        <p:spPr>
          <a:xfrm>
            <a:off x="533400" y="241300"/>
            <a:ext cx="5164138" cy="88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Making routing scalable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7" name="Google Shape;2047;p31"/>
          <p:cNvSpPr txBox="1"/>
          <p:nvPr>
            <p:ph idx="1" type="body"/>
          </p:nvPr>
        </p:nvSpPr>
        <p:spPr>
          <a:xfrm>
            <a:off x="542925" y="3467100"/>
            <a:ext cx="3810000" cy="2266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scale: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with billions of destinations: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can’t store all destinations in routing tables!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routing table exchange would swamp links!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48" name="Google Shape;2048;p31"/>
          <p:cNvSpPr txBox="1"/>
          <p:nvPr>
            <p:ph idx="2" type="body"/>
          </p:nvPr>
        </p:nvSpPr>
        <p:spPr>
          <a:xfrm>
            <a:off x="4448175" y="3467100"/>
            <a:ext cx="401955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</a:rPr>
              <a:t>administrative autonomy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internet = network of networks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each network admin may want to control routing in its own network</a:t>
            </a:r>
            <a:endParaRPr/>
          </a:p>
        </p:txBody>
      </p:sp>
      <p:sp>
        <p:nvSpPr>
          <p:cNvPr id="2049" name="Google Shape;2049;p31"/>
          <p:cNvSpPr/>
          <p:nvPr/>
        </p:nvSpPr>
        <p:spPr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our routing study thus far - idealized </a:t>
            </a:r>
            <a:endParaRPr/>
          </a:p>
          <a:p>
            <a:pPr indent="-457200" lvl="0" marL="4572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all routers identical</a:t>
            </a:r>
            <a:endParaRPr/>
          </a:p>
          <a:p>
            <a:pPr indent="-457200" lvl="0" marL="4572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Char char="▪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network “flat”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rPr i="1"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… not</a:t>
            </a: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true in practice</a:t>
            </a:r>
            <a:endParaRPr/>
          </a:p>
        </p:txBody>
      </p:sp>
      <p:sp>
        <p:nvSpPr>
          <p:cNvPr id="2050" name="Google Shape;2050;p3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51" name="Google Shape;2051;p3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32"/>
          <p:cNvSpPr txBox="1"/>
          <p:nvPr>
            <p:ph idx="1" type="body"/>
          </p:nvPr>
        </p:nvSpPr>
        <p:spPr>
          <a:xfrm>
            <a:off x="817100" y="1302987"/>
            <a:ext cx="8192217" cy="910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aggregate routers into regions known as</a:t>
            </a:r>
            <a:r>
              <a:rPr lang="en-US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“autonomous systems” (AS) (a.k.a. “domains”)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57" name="Google Shape;2057;p32"/>
          <p:cNvSpPr txBox="1"/>
          <p:nvPr>
            <p:ph idx="2" type="body"/>
          </p:nvPr>
        </p:nvSpPr>
        <p:spPr>
          <a:xfrm>
            <a:off x="5006150" y="2636395"/>
            <a:ext cx="3748232" cy="1934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inter-AS routing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routing among AS’es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gateways perform inter-domain routing (as well as intra-domain routing)</a:t>
            </a:r>
            <a:endParaRPr/>
          </a:p>
        </p:txBody>
      </p:sp>
      <p:pic>
        <p:nvPicPr>
          <p:cNvPr descr="underline_base" id="2058" name="Google Shape;205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</p:spPr>
      </p:pic>
      <p:sp>
        <p:nvSpPr>
          <p:cNvPr id="2059" name="Google Shape;2059;p32"/>
          <p:cNvSpPr txBox="1"/>
          <p:nvPr>
            <p:ph type="title"/>
          </p:nvPr>
        </p:nvSpPr>
        <p:spPr>
          <a:xfrm>
            <a:off x="533400" y="241300"/>
            <a:ext cx="8144020" cy="885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Internet approach to scalable routing</a:t>
            </a:r>
            <a:endParaRPr/>
          </a:p>
        </p:txBody>
      </p:sp>
      <p:sp>
        <p:nvSpPr>
          <p:cNvPr id="2060" name="Google Shape;2060;p32"/>
          <p:cNvSpPr txBox="1"/>
          <p:nvPr/>
        </p:nvSpPr>
        <p:spPr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rPr lang="en-US" sz="2800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intra-AS routing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routing among hosts, routers in same AS (“network”)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all routers in AS must run </a:t>
            </a:r>
            <a:r>
              <a:rPr i="1" lang="en-US" sz="2400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same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intra-domain protocol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routers in </a:t>
            </a: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different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AS can run </a:t>
            </a: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different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intra-domain routing protocol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gateway router: at “edge” of its own AS, has link(s) to router(s) in other AS’es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61" name="Google Shape;2061;p32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2" name="Google Shape;2062;p3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6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7" name="Google Shape;2067;p33"/>
          <p:cNvGrpSpPr/>
          <p:nvPr/>
        </p:nvGrpSpPr>
        <p:grpSpPr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2068" name="Google Shape;2068;p33"/>
            <p:cNvSpPr/>
            <p:nvPr/>
          </p:nvSpPr>
          <p:spPr>
            <a:xfrm>
              <a:off x="2621" y="1050"/>
              <a:ext cx="1611" cy="1025"/>
            </a:xfrm>
            <a:custGeom>
              <a:rect b="b" l="l" r="r" t="t"/>
              <a:pathLst>
                <a:path extrusionOk="0" h="543" w="1162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9" name="Google Shape;2069;p33"/>
            <p:cNvSpPr/>
            <p:nvPr/>
          </p:nvSpPr>
          <p:spPr>
            <a:xfrm>
              <a:off x="0" y="878"/>
              <a:ext cx="1255" cy="1016"/>
            </a:xfrm>
            <a:custGeom>
              <a:rect b="b" l="l" r="r" t="t"/>
              <a:pathLst>
                <a:path extrusionOk="0" h="451" w="1198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0" name="Google Shape;2070;p33"/>
            <p:cNvSpPr/>
            <p:nvPr/>
          </p:nvSpPr>
          <p:spPr>
            <a:xfrm>
              <a:off x="810" y="1611"/>
              <a:ext cx="2007" cy="792"/>
            </a:xfrm>
            <a:custGeom>
              <a:rect b="b" l="l" r="r" t="t"/>
              <a:pathLst>
                <a:path extrusionOk="0" h="682" w="1583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33"/>
            <p:cNvSpPr/>
            <p:nvPr/>
          </p:nvSpPr>
          <p:spPr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2" name="Google Shape;2072;p33"/>
            <p:cNvCxnSpPr/>
            <p:nvPr/>
          </p:nvCxnSpPr>
          <p:spPr>
            <a:xfrm>
              <a:off x="261" y="1603"/>
              <a:ext cx="0" cy="5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73" name="Google Shape;2073;p33"/>
            <p:cNvCxnSpPr/>
            <p:nvPr/>
          </p:nvCxnSpPr>
          <p:spPr>
            <a:xfrm>
              <a:off x="574" y="1603"/>
              <a:ext cx="0" cy="5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74" name="Google Shape;2074;p33"/>
            <p:cNvSpPr/>
            <p:nvPr/>
          </p:nvSpPr>
          <p:spPr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33"/>
            <p:cNvSpPr/>
            <p:nvPr/>
          </p:nvSpPr>
          <p:spPr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33"/>
            <p:cNvSpPr/>
            <p:nvPr/>
          </p:nvSpPr>
          <p:spPr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33"/>
            <p:cNvSpPr txBox="1"/>
            <p:nvPr/>
          </p:nvSpPr>
          <p:spPr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3b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33"/>
            <p:cNvSpPr/>
            <p:nvPr/>
          </p:nvSpPr>
          <p:spPr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79" name="Google Shape;2079;p33"/>
            <p:cNvCxnSpPr/>
            <p:nvPr/>
          </p:nvCxnSpPr>
          <p:spPr>
            <a:xfrm>
              <a:off x="1479" y="2209"/>
              <a:ext cx="0" cy="5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0" name="Google Shape;2080;p33"/>
            <p:cNvCxnSpPr/>
            <p:nvPr/>
          </p:nvCxnSpPr>
          <p:spPr>
            <a:xfrm>
              <a:off x="1792" y="2209"/>
              <a:ext cx="0" cy="5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81" name="Google Shape;2081;p33"/>
            <p:cNvSpPr/>
            <p:nvPr/>
          </p:nvSpPr>
          <p:spPr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33"/>
            <p:cNvSpPr/>
            <p:nvPr/>
          </p:nvSpPr>
          <p:spPr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3" name="Google Shape;2083;p33"/>
            <p:cNvGrpSpPr/>
            <p:nvPr/>
          </p:nvGrpSpPr>
          <p:grpSpPr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2084" name="Google Shape;2084;p33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33"/>
              <p:cNvSpPr txBox="1"/>
              <p:nvPr/>
            </p:nvSpPr>
            <p:spPr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1d</a:t>
                </a:r>
                <a:endParaRPr/>
              </a:p>
            </p:txBody>
          </p:sp>
        </p:grpSp>
        <p:sp>
          <p:nvSpPr>
            <p:cNvPr id="2086" name="Google Shape;2086;p33"/>
            <p:cNvSpPr/>
            <p:nvPr/>
          </p:nvSpPr>
          <p:spPr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87" name="Google Shape;2087;p33"/>
            <p:cNvCxnSpPr/>
            <p:nvPr/>
          </p:nvCxnSpPr>
          <p:spPr>
            <a:xfrm>
              <a:off x="822" y="1471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88" name="Google Shape;2088;p33"/>
            <p:cNvCxnSpPr/>
            <p:nvPr/>
          </p:nvCxnSpPr>
          <p:spPr>
            <a:xfrm>
              <a:off x="1135" y="1471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89" name="Google Shape;2089;p33"/>
            <p:cNvSpPr/>
            <p:nvPr/>
          </p:nvSpPr>
          <p:spPr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3"/>
            <p:cNvSpPr/>
            <p:nvPr/>
          </p:nvSpPr>
          <p:spPr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3"/>
            <p:cNvSpPr/>
            <p:nvPr/>
          </p:nvSpPr>
          <p:spPr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3"/>
            <p:cNvSpPr txBox="1"/>
            <p:nvPr/>
          </p:nvSpPr>
          <p:spPr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3"/>
            <p:cNvSpPr/>
            <p:nvPr/>
          </p:nvSpPr>
          <p:spPr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94" name="Google Shape;2094;p33"/>
            <p:cNvCxnSpPr/>
            <p:nvPr/>
          </p:nvCxnSpPr>
          <p:spPr>
            <a:xfrm>
              <a:off x="1443" y="1814"/>
              <a:ext cx="0" cy="5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5" name="Google Shape;2095;p33"/>
            <p:cNvCxnSpPr/>
            <p:nvPr/>
          </p:nvCxnSpPr>
          <p:spPr>
            <a:xfrm>
              <a:off x="1756" y="1814"/>
              <a:ext cx="0" cy="5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96" name="Google Shape;2096;p33"/>
            <p:cNvSpPr/>
            <p:nvPr/>
          </p:nvSpPr>
          <p:spPr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3"/>
            <p:cNvSpPr/>
            <p:nvPr/>
          </p:nvSpPr>
          <p:spPr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8" name="Google Shape;2098;p33"/>
            <p:cNvGrpSpPr/>
            <p:nvPr/>
          </p:nvGrpSpPr>
          <p:grpSpPr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2099" name="Google Shape;2099;p33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33"/>
              <p:cNvSpPr txBox="1"/>
              <p:nvPr/>
            </p:nvSpPr>
            <p:spPr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1c</a:t>
                </a:r>
                <a:endParaRPr/>
              </a:p>
            </p:txBody>
          </p:sp>
        </p:grpSp>
        <p:cxnSp>
          <p:nvCxnSpPr>
            <p:cNvPr id="2101" name="Google Shape;2101;p33"/>
            <p:cNvCxnSpPr/>
            <p:nvPr/>
          </p:nvCxnSpPr>
          <p:spPr>
            <a:xfrm>
              <a:off x="3238" y="1632"/>
              <a:ext cx="308" cy="9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2" name="Google Shape;2102;p33"/>
            <p:cNvCxnSpPr/>
            <p:nvPr/>
          </p:nvCxnSpPr>
          <p:spPr>
            <a:xfrm>
              <a:off x="3562" y="1556"/>
              <a:ext cx="91" cy="11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03" name="Google Shape;2103;p33"/>
            <p:cNvCxnSpPr/>
            <p:nvPr/>
          </p:nvCxnSpPr>
          <p:spPr>
            <a:xfrm flipH="1" rot="10800000">
              <a:off x="3170" y="1512"/>
              <a:ext cx="114" cy="76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04" name="Google Shape;2104;p33"/>
            <p:cNvSpPr/>
            <p:nvPr/>
          </p:nvSpPr>
          <p:spPr>
            <a:xfrm>
              <a:off x="1790" y="2146"/>
              <a:ext cx="264" cy="82"/>
            </a:xfrm>
            <a:custGeom>
              <a:rect b="b" l="l" r="r" t="t"/>
              <a:pathLst>
                <a:path extrusionOk="0" h="82" w="264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3"/>
            <p:cNvSpPr/>
            <p:nvPr/>
          </p:nvSpPr>
          <p:spPr>
            <a:xfrm>
              <a:off x="1330" y="2110"/>
              <a:ext cx="152" cy="118"/>
            </a:xfrm>
            <a:custGeom>
              <a:rect b="b" l="l" r="r" t="t"/>
              <a:pathLst>
                <a:path extrusionOk="0" h="118" w="152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3"/>
            <p:cNvSpPr/>
            <p:nvPr/>
          </p:nvSpPr>
          <p:spPr>
            <a:xfrm>
              <a:off x="1454" y="2040"/>
              <a:ext cx="564" cy="82"/>
            </a:xfrm>
            <a:custGeom>
              <a:rect b="b" l="l" r="r" t="t"/>
              <a:pathLst>
                <a:path extrusionOk="0" h="82" w="564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3"/>
            <p:cNvSpPr/>
            <p:nvPr/>
          </p:nvSpPr>
          <p:spPr>
            <a:xfrm>
              <a:off x="1392" y="1878"/>
              <a:ext cx="76" cy="94"/>
            </a:xfrm>
            <a:custGeom>
              <a:rect b="b" l="l" r="r" t="t"/>
              <a:pathLst>
                <a:path extrusionOk="0" h="94" w="76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3"/>
            <p:cNvSpPr/>
            <p:nvPr/>
          </p:nvSpPr>
          <p:spPr>
            <a:xfrm>
              <a:off x="566" y="1502"/>
              <a:ext cx="252" cy="114"/>
            </a:xfrm>
            <a:custGeom>
              <a:rect b="b" l="l" r="r" t="t"/>
              <a:pathLst>
                <a:path extrusionOk="0" h="114" w="252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3"/>
            <p:cNvSpPr/>
            <p:nvPr/>
          </p:nvSpPr>
          <p:spPr>
            <a:xfrm>
              <a:off x="1002" y="1562"/>
              <a:ext cx="444" cy="258"/>
            </a:xfrm>
            <a:custGeom>
              <a:rect b="b" l="l" r="r" t="t"/>
              <a:pathLst>
                <a:path extrusionOk="0" h="258" w="444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3"/>
            <p:cNvSpPr/>
            <p:nvPr/>
          </p:nvSpPr>
          <p:spPr>
            <a:xfrm>
              <a:off x="2326" y="1680"/>
              <a:ext cx="654" cy="420"/>
            </a:xfrm>
            <a:custGeom>
              <a:rect b="b" l="l" r="r" t="t"/>
              <a:pathLst>
                <a:path extrusionOk="0" h="420" w="654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3"/>
            <p:cNvSpPr/>
            <p:nvPr/>
          </p:nvSpPr>
          <p:spPr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12" name="Google Shape;2112;p33"/>
            <p:cNvCxnSpPr/>
            <p:nvPr/>
          </p:nvCxnSpPr>
          <p:spPr>
            <a:xfrm>
              <a:off x="2925" y="160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13" name="Google Shape;2113;p33"/>
            <p:cNvCxnSpPr/>
            <p:nvPr/>
          </p:nvCxnSpPr>
          <p:spPr>
            <a:xfrm>
              <a:off x="3238" y="160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14" name="Google Shape;2114;p33"/>
            <p:cNvSpPr/>
            <p:nvPr/>
          </p:nvSpPr>
          <p:spPr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3"/>
            <p:cNvSpPr/>
            <p:nvPr/>
          </p:nvSpPr>
          <p:spPr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3"/>
            <p:cNvSpPr/>
            <p:nvPr/>
          </p:nvSpPr>
          <p:spPr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3"/>
            <p:cNvSpPr txBox="1"/>
            <p:nvPr/>
          </p:nvSpPr>
          <p:spPr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3"/>
            <p:cNvSpPr txBox="1"/>
            <p:nvPr/>
          </p:nvSpPr>
          <p:spPr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AS3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3"/>
            <p:cNvSpPr txBox="1"/>
            <p:nvPr/>
          </p:nvSpPr>
          <p:spPr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3"/>
            <p:cNvSpPr txBox="1"/>
            <p:nvPr/>
          </p:nvSpPr>
          <p:spPr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AS2</a:t>
              </a:r>
              <a:endParaRPr/>
            </a:p>
          </p:txBody>
        </p:sp>
        <p:sp>
          <p:nvSpPr>
            <p:cNvPr id="2121" name="Google Shape;2121;p33"/>
            <p:cNvSpPr/>
            <p:nvPr/>
          </p:nvSpPr>
          <p:spPr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22" name="Google Shape;2122;p33"/>
            <p:cNvCxnSpPr/>
            <p:nvPr/>
          </p:nvCxnSpPr>
          <p:spPr>
            <a:xfrm>
              <a:off x="1137" y="2023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3" name="Google Shape;2123;p33"/>
            <p:cNvCxnSpPr/>
            <p:nvPr/>
          </p:nvCxnSpPr>
          <p:spPr>
            <a:xfrm>
              <a:off x="1451" y="2023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24" name="Google Shape;2124;p33"/>
            <p:cNvSpPr/>
            <p:nvPr/>
          </p:nvSpPr>
          <p:spPr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3"/>
            <p:cNvSpPr/>
            <p:nvPr/>
          </p:nvSpPr>
          <p:spPr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3"/>
            <p:cNvSpPr/>
            <p:nvPr/>
          </p:nvSpPr>
          <p:spPr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33"/>
            <p:cNvSpPr txBox="1"/>
            <p:nvPr/>
          </p:nvSpPr>
          <p:spPr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8" name="Google Shape;2128;p33"/>
            <p:cNvGrpSpPr/>
            <p:nvPr/>
          </p:nvGrpSpPr>
          <p:grpSpPr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2129" name="Google Shape;2129;p33"/>
              <p:cNvSpPr/>
              <p:nvPr/>
            </p:nvSpPr>
            <p:spPr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30" name="Google Shape;2130;p33"/>
              <p:cNvCxnSpPr/>
              <p:nvPr/>
            </p:nvCxnSpPr>
            <p:spPr>
              <a:xfrm>
                <a:off x="4323" y="2047"/>
                <a:ext cx="0" cy="5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1" name="Google Shape;2131;p33"/>
              <p:cNvCxnSpPr/>
              <p:nvPr/>
            </p:nvCxnSpPr>
            <p:spPr>
              <a:xfrm>
                <a:off x="4636" y="2047"/>
                <a:ext cx="0" cy="5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32" name="Google Shape;2132;p33"/>
              <p:cNvSpPr/>
              <p:nvPr/>
            </p:nvSpPr>
            <p:spPr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33"/>
              <p:cNvSpPr/>
              <p:nvPr/>
            </p:nvSpPr>
            <p:spPr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33"/>
              <p:cNvSpPr/>
              <p:nvPr/>
            </p:nvSpPr>
            <p:spPr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33"/>
              <p:cNvSpPr txBox="1"/>
              <p:nvPr/>
            </p:nvSpPr>
            <p:spPr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2c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36" name="Google Shape;2136;p33"/>
            <p:cNvGrpSpPr/>
            <p:nvPr/>
          </p:nvGrpSpPr>
          <p:grpSpPr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2137" name="Google Shape;2137;p33"/>
              <p:cNvSpPr/>
              <p:nvPr/>
            </p:nvSpPr>
            <p:spPr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38" name="Google Shape;2138;p33"/>
              <p:cNvCxnSpPr/>
              <p:nvPr/>
            </p:nvCxnSpPr>
            <p:spPr>
              <a:xfrm>
                <a:off x="4599" y="2269"/>
                <a:ext cx="0" cy="5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39" name="Google Shape;2139;p33"/>
              <p:cNvCxnSpPr/>
              <p:nvPr/>
            </p:nvCxnSpPr>
            <p:spPr>
              <a:xfrm>
                <a:off x="4910" y="2269"/>
                <a:ext cx="0" cy="5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40" name="Google Shape;2140;p33"/>
              <p:cNvSpPr/>
              <p:nvPr/>
            </p:nvSpPr>
            <p:spPr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3"/>
              <p:cNvSpPr/>
              <p:nvPr/>
            </p:nvSpPr>
            <p:spPr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3"/>
              <p:cNvSpPr/>
              <p:nvPr/>
            </p:nvSpPr>
            <p:spPr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3"/>
              <p:cNvSpPr txBox="1"/>
              <p:nvPr/>
            </p:nvSpPr>
            <p:spPr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2b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44" name="Google Shape;2144;p33"/>
            <p:cNvGrpSpPr/>
            <p:nvPr/>
          </p:nvGrpSpPr>
          <p:grpSpPr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2145" name="Google Shape;2145;p33"/>
              <p:cNvSpPr/>
              <p:nvPr/>
            </p:nvSpPr>
            <p:spPr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46" name="Google Shape;2146;p33"/>
              <p:cNvCxnSpPr/>
              <p:nvPr/>
            </p:nvCxnSpPr>
            <p:spPr>
              <a:xfrm>
                <a:off x="2019" y="2097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47" name="Google Shape;2147;p33"/>
              <p:cNvCxnSpPr/>
              <p:nvPr/>
            </p:nvCxnSpPr>
            <p:spPr>
              <a:xfrm>
                <a:off x="2330" y="2097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48" name="Google Shape;2148;p33"/>
              <p:cNvSpPr/>
              <p:nvPr/>
            </p:nvSpPr>
            <p:spPr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3"/>
              <p:cNvSpPr/>
              <p:nvPr/>
            </p:nvSpPr>
            <p:spPr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50" name="Google Shape;2150;p33"/>
              <p:cNvGrpSpPr/>
              <p:nvPr/>
            </p:nvGrpSpPr>
            <p:grpSpPr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2151" name="Google Shape;2151;p33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33"/>
                <p:cNvSpPr txBox="1"/>
                <p:nvPr/>
              </p:nvSpPr>
              <p:spPr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1b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53" name="Google Shape;2153;p33"/>
            <p:cNvSpPr/>
            <p:nvPr/>
          </p:nvSpPr>
          <p:spPr>
            <a:xfrm>
              <a:off x="1457" y="2302"/>
              <a:ext cx="1848" cy="414"/>
            </a:xfrm>
            <a:custGeom>
              <a:rect b="b" l="l" r="r" t="t"/>
              <a:pathLst>
                <a:path extrusionOk="0" h="414" w="1848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0"/>
            </a:gradFill>
            <a:ln cap="flat" cmpd="sng" w="9525">
              <a:solidFill>
                <a:srgbClr val="DDDD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33"/>
            <p:cNvSpPr/>
            <p:nvPr/>
          </p:nvSpPr>
          <p:spPr>
            <a:xfrm>
              <a:off x="1462" y="2729"/>
              <a:ext cx="1833" cy="1117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5" name="Google Shape;2155;p33"/>
            <p:cNvGrpSpPr/>
            <p:nvPr/>
          </p:nvGrpSpPr>
          <p:grpSpPr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2156" name="Google Shape;2156;p33"/>
              <p:cNvSpPr/>
              <p:nvPr/>
            </p:nvSpPr>
            <p:spPr>
              <a:xfrm>
                <a:off x="1595" y="2898"/>
                <a:ext cx="736" cy="479"/>
              </a:xfrm>
              <a:prstGeom prst="ellipse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3"/>
              <p:cNvSpPr txBox="1"/>
              <p:nvPr/>
            </p:nvSpPr>
            <p:spPr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99"/>
                    </a:solidFill>
                    <a:latin typeface="Arial"/>
                    <a:ea typeface="Arial"/>
                    <a:cs typeface="Arial"/>
                    <a:sym typeface="Arial"/>
                  </a:rPr>
                  <a:t>Intra-AS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99"/>
                    </a:solidFill>
                    <a:latin typeface="Arial"/>
                    <a:ea typeface="Arial"/>
                    <a:cs typeface="Arial"/>
                    <a:sym typeface="Arial"/>
                  </a:rPr>
                  <a:t>Routing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000099"/>
                    </a:solidFill>
                    <a:latin typeface="Arial"/>
                    <a:ea typeface="Arial"/>
                    <a:cs typeface="Arial"/>
                    <a:sym typeface="Arial"/>
                  </a:rPr>
                  <a:t>algorithm</a:t>
                </a:r>
                <a:endParaRPr/>
              </a:p>
            </p:txBody>
          </p:sp>
        </p:grpSp>
        <p:grpSp>
          <p:nvGrpSpPr>
            <p:cNvPr id="2158" name="Google Shape;2158;p33"/>
            <p:cNvGrpSpPr/>
            <p:nvPr/>
          </p:nvGrpSpPr>
          <p:grpSpPr>
            <a:xfrm>
              <a:off x="2402" y="2828"/>
              <a:ext cx="736" cy="477"/>
              <a:chOff x="2402" y="2828"/>
              <a:chExt cx="736" cy="477"/>
            </a:xfrm>
          </p:grpSpPr>
          <p:sp>
            <p:nvSpPr>
              <p:cNvPr id="2159" name="Google Shape;2159;p33"/>
              <p:cNvSpPr/>
              <p:nvPr/>
            </p:nvSpPr>
            <p:spPr>
              <a:xfrm>
                <a:off x="2402" y="2828"/>
                <a:ext cx="736" cy="477"/>
              </a:xfrm>
              <a:prstGeom prst="ellipse">
                <a:avLst/>
              </a:prstGeom>
              <a:noFill/>
              <a:ln cap="flat" cmpd="sng" w="9525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3"/>
              <p:cNvSpPr txBox="1"/>
              <p:nvPr/>
            </p:nvSpPr>
            <p:spPr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Inter-AS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Routing 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algorithm</a:t>
                </a:r>
                <a:endParaRPr/>
              </a:p>
            </p:txBody>
          </p:sp>
        </p:grpSp>
        <p:sp>
          <p:nvSpPr>
            <p:cNvPr id="2161" name="Google Shape;2161;p33"/>
            <p:cNvSpPr/>
            <p:nvPr/>
          </p:nvSpPr>
          <p:spPr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Forwarding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table</a:t>
              </a:r>
              <a:endParaRPr/>
            </a:p>
          </p:txBody>
        </p:sp>
        <p:sp>
          <p:nvSpPr>
            <p:cNvPr id="2162" name="Google Shape;2162;p33"/>
            <p:cNvSpPr/>
            <p:nvPr/>
          </p:nvSpPr>
          <p:spPr>
            <a:xfrm>
              <a:off x="1648" y="3217"/>
              <a:ext cx="275" cy="345"/>
            </a:xfrm>
            <a:custGeom>
              <a:rect b="b" l="l" r="r" t="t"/>
              <a:pathLst>
                <a:path extrusionOk="0" h="345" w="27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33"/>
            <p:cNvSpPr/>
            <p:nvPr/>
          </p:nvSpPr>
          <p:spPr>
            <a:xfrm>
              <a:off x="2712" y="3217"/>
              <a:ext cx="354" cy="372"/>
            </a:xfrm>
            <a:custGeom>
              <a:rect b="b" l="l" r="r" t="t"/>
              <a:pathLst>
                <a:path extrusionOk="0" h="372" w="354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4" name="Google Shape;2164;p33"/>
            <p:cNvGrpSpPr/>
            <p:nvPr/>
          </p:nvGrpSpPr>
          <p:grpSpPr>
            <a:xfrm>
              <a:off x="419" y="1222"/>
              <a:ext cx="316" cy="267"/>
              <a:chOff x="2016" y="1976"/>
              <a:chExt cx="316" cy="267"/>
            </a:xfrm>
          </p:grpSpPr>
          <p:sp>
            <p:nvSpPr>
              <p:cNvPr id="2165" name="Google Shape;2165;p33"/>
              <p:cNvSpPr/>
              <p:nvPr/>
            </p:nvSpPr>
            <p:spPr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66" name="Google Shape;2166;p33"/>
              <p:cNvCxnSpPr/>
              <p:nvPr/>
            </p:nvCxnSpPr>
            <p:spPr>
              <a:xfrm>
                <a:off x="2019" y="2095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167" name="Google Shape;2167;p33"/>
              <p:cNvCxnSpPr/>
              <p:nvPr/>
            </p:nvCxnSpPr>
            <p:spPr>
              <a:xfrm>
                <a:off x="2332" y="2095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168" name="Google Shape;2168;p33"/>
              <p:cNvSpPr/>
              <p:nvPr/>
            </p:nvSpPr>
            <p:spPr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33"/>
              <p:cNvSpPr/>
              <p:nvPr/>
            </p:nvSpPr>
            <p:spPr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170" name="Google Shape;2170;p33"/>
              <p:cNvGrpSpPr/>
              <p:nvPr/>
            </p:nvGrpSpPr>
            <p:grpSpPr>
              <a:xfrm>
                <a:off x="2020" y="1976"/>
                <a:ext cx="308" cy="267"/>
                <a:chOff x="2899" y="2425"/>
                <a:chExt cx="315" cy="267"/>
              </a:xfrm>
            </p:grpSpPr>
            <p:sp>
              <p:nvSpPr>
                <p:cNvPr id="2171" name="Google Shape;2171;p33"/>
                <p:cNvSpPr/>
                <p:nvPr/>
              </p:nvSpPr>
              <p:spPr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72" name="Google Shape;2172;p33"/>
                <p:cNvSpPr txBox="1"/>
                <p:nvPr/>
              </p:nvSpPr>
              <p:spPr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3c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2173" name="Google Shape;2173;p33"/>
            <p:cNvCxnSpPr/>
            <p:nvPr/>
          </p:nvCxnSpPr>
          <p:spPr>
            <a:xfrm flipH="1">
              <a:off x="443" y="1436"/>
              <a:ext cx="62" cy="108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4" name="Google Shape;2174;p33"/>
            <p:cNvCxnSpPr/>
            <p:nvPr/>
          </p:nvCxnSpPr>
          <p:spPr>
            <a:xfrm>
              <a:off x="136" y="1482"/>
              <a:ext cx="145" cy="1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5" name="Google Shape;2175;p33"/>
            <p:cNvCxnSpPr/>
            <p:nvPr/>
          </p:nvCxnSpPr>
          <p:spPr>
            <a:xfrm flipH="1">
              <a:off x="635" y="1127"/>
              <a:ext cx="136" cy="15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6" name="Google Shape;2176;p33"/>
            <p:cNvCxnSpPr/>
            <p:nvPr/>
          </p:nvCxnSpPr>
          <p:spPr>
            <a:xfrm>
              <a:off x="356" y="1118"/>
              <a:ext cx="120" cy="17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7" name="Google Shape;2177;p33"/>
            <p:cNvCxnSpPr/>
            <p:nvPr/>
          </p:nvCxnSpPr>
          <p:spPr>
            <a:xfrm flipH="1">
              <a:off x="1016" y="1211"/>
              <a:ext cx="70" cy="20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8" name="Google Shape;2178;p33"/>
            <p:cNvCxnSpPr/>
            <p:nvPr/>
          </p:nvCxnSpPr>
          <p:spPr>
            <a:xfrm>
              <a:off x="3854" y="1728"/>
              <a:ext cx="222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79" name="Google Shape;2179;p33"/>
            <p:cNvCxnSpPr/>
            <p:nvPr/>
          </p:nvCxnSpPr>
          <p:spPr>
            <a:xfrm flipH="1" rot="10800000">
              <a:off x="3795" y="1415"/>
              <a:ext cx="262" cy="25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0" name="Google Shape;2180;p33"/>
            <p:cNvCxnSpPr/>
            <p:nvPr/>
          </p:nvCxnSpPr>
          <p:spPr>
            <a:xfrm rot="10800000">
              <a:off x="3244" y="1245"/>
              <a:ext cx="127" cy="20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1" name="Google Shape;2181;p33"/>
            <p:cNvCxnSpPr/>
            <p:nvPr/>
          </p:nvCxnSpPr>
          <p:spPr>
            <a:xfrm rot="10800000">
              <a:off x="2932" y="1347"/>
              <a:ext cx="136" cy="18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2" name="Google Shape;2182;p33"/>
            <p:cNvCxnSpPr/>
            <p:nvPr/>
          </p:nvCxnSpPr>
          <p:spPr>
            <a:xfrm flipH="1">
              <a:off x="1042" y="2092"/>
              <a:ext cx="135" cy="117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3" name="Google Shape;2183;p33"/>
            <p:cNvCxnSpPr/>
            <p:nvPr/>
          </p:nvCxnSpPr>
          <p:spPr>
            <a:xfrm rot="10800000">
              <a:off x="1008" y="1991"/>
              <a:ext cx="127" cy="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4" name="Google Shape;2184;p33"/>
            <p:cNvCxnSpPr/>
            <p:nvPr/>
          </p:nvCxnSpPr>
          <p:spPr>
            <a:xfrm flipH="1">
              <a:off x="1279" y="2262"/>
              <a:ext cx="212" cy="1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5" name="Google Shape;2185;p33"/>
            <p:cNvCxnSpPr/>
            <p:nvPr/>
          </p:nvCxnSpPr>
          <p:spPr>
            <a:xfrm flipH="1" rot="10800000">
              <a:off x="1762" y="1804"/>
              <a:ext cx="229" cy="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6" name="Google Shape;2186;p33"/>
            <p:cNvCxnSpPr/>
            <p:nvPr/>
          </p:nvCxnSpPr>
          <p:spPr>
            <a:xfrm>
              <a:off x="2219" y="2177"/>
              <a:ext cx="119" cy="11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7" name="Google Shape;2187;p33"/>
            <p:cNvCxnSpPr/>
            <p:nvPr/>
          </p:nvCxnSpPr>
          <p:spPr>
            <a:xfrm>
              <a:off x="1737" y="1880"/>
              <a:ext cx="145" cy="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188" name="Google Shape;2188;p33"/>
          <p:cNvSpPr txBox="1"/>
          <p:nvPr>
            <p:ph type="title"/>
          </p:nvPr>
        </p:nvSpPr>
        <p:spPr>
          <a:xfrm>
            <a:off x="422275" y="228600"/>
            <a:ext cx="7772400" cy="839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Interconnected ASes</a:t>
            </a:r>
            <a:endParaRPr/>
          </a:p>
        </p:txBody>
      </p:sp>
      <p:sp>
        <p:nvSpPr>
          <p:cNvPr id="2189" name="Google Shape;2189;p33"/>
          <p:cNvSpPr txBox="1"/>
          <p:nvPr>
            <p:ph idx="2" type="body"/>
          </p:nvPr>
        </p:nvSpPr>
        <p:spPr>
          <a:xfrm>
            <a:off x="5114925" y="3082149"/>
            <a:ext cx="3810000" cy="3400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forwarding table  configured by both intra- and inter-AS routing algorithm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intra-AS routing determine entries for destinations within AS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inter-AS &amp; intra-AS determine entries for external destinations</a:t>
            </a:r>
            <a:endParaRPr/>
          </a:p>
        </p:txBody>
      </p:sp>
      <p:pic>
        <p:nvPicPr>
          <p:cNvPr descr="underline_base" id="2190" name="Google Shape;219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191" name="Google Shape;2191;p33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2" name="Google Shape;2192;p3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6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34"/>
          <p:cNvSpPr txBox="1"/>
          <p:nvPr>
            <p:ph type="title"/>
          </p:nvPr>
        </p:nvSpPr>
        <p:spPr>
          <a:xfrm>
            <a:off x="557213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Inter-AS tasks</a:t>
            </a:r>
            <a:endParaRPr/>
          </a:p>
        </p:txBody>
      </p:sp>
      <p:sp>
        <p:nvSpPr>
          <p:cNvPr id="2198" name="Google Shape;2198;p34"/>
          <p:cNvSpPr txBox="1"/>
          <p:nvPr>
            <p:ph idx="1" type="body"/>
          </p:nvPr>
        </p:nvSpPr>
        <p:spPr>
          <a:xfrm>
            <a:off x="531813" y="1195388"/>
            <a:ext cx="3810000" cy="2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suppose router in AS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/>
              <a:t> receives datagram destined outside of AS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400"/>
              <a:t>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router should forward packet to gateway router, but which one?</a:t>
            </a:r>
            <a:endParaRPr/>
          </a:p>
        </p:txBody>
      </p:sp>
      <p:sp>
        <p:nvSpPr>
          <p:cNvPr id="2199" name="Google Shape;2199;p34"/>
          <p:cNvSpPr txBox="1"/>
          <p:nvPr>
            <p:ph idx="2" type="body"/>
          </p:nvPr>
        </p:nvSpPr>
        <p:spPr>
          <a:xfrm>
            <a:off x="4638675" y="1195388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</a:rPr>
              <a:t>AS</a:t>
            </a: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i="1" lang="en-US" sz="2400">
                <a:solidFill>
                  <a:srgbClr val="CC0000"/>
                </a:solidFill>
              </a:rPr>
              <a:t> must: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learn which dests are reachable through AS2, which through AS3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 sz="2400"/>
              <a:t>propagate this reachability info to all routers in AS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  <a:p>
            <a:pPr indent="-457200" lvl="0" marL="4572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i="1" lang="en-US" sz="2400">
                <a:solidFill>
                  <a:srgbClr val="CC0000"/>
                </a:solidFill>
              </a:rPr>
              <a:t>job of inter-AS routing!</a:t>
            </a:r>
            <a:endParaRPr/>
          </a:p>
        </p:txBody>
      </p:sp>
      <p:sp>
        <p:nvSpPr>
          <p:cNvPr id="2200" name="Google Shape;2200;p34"/>
          <p:cNvSpPr/>
          <p:nvPr/>
        </p:nvSpPr>
        <p:spPr>
          <a:xfrm>
            <a:off x="7277100" y="4562475"/>
            <a:ext cx="1171575" cy="1758950"/>
          </a:xfrm>
          <a:custGeom>
            <a:rect b="b" l="l" r="r" t="t"/>
            <a:pathLst>
              <a:path extrusionOk="0" h="1108" w="73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>
            <a:gsLst>
              <a:gs pos="0">
                <a:srgbClr val="66CC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4"/>
          <p:cNvSpPr/>
          <p:nvPr/>
        </p:nvSpPr>
        <p:spPr>
          <a:xfrm>
            <a:off x="5230813" y="4872038"/>
            <a:ext cx="1944687" cy="1292225"/>
          </a:xfrm>
          <a:custGeom>
            <a:rect b="b" l="l" r="r" t="t"/>
            <a:pathLst>
              <a:path extrusionOk="0" h="543" w="1162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4"/>
          <p:cNvSpPr/>
          <p:nvPr/>
        </p:nvSpPr>
        <p:spPr>
          <a:xfrm>
            <a:off x="1477963" y="4164013"/>
            <a:ext cx="1679575" cy="1411287"/>
          </a:xfrm>
          <a:custGeom>
            <a:rect b="b" l="l" r="r" t="t"/>
            <a:pathLst>
              <a:path extrusionOk="0" h="451" w="1198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4"/>
          <p:cNvSpPr/>
          <p:nvPr/>
        </p:nvSpPr>
        <p:spPr>
          <a:xfrm>
            <a:off x="2108200" y="4908550"/>
            <a:ext cx="400050" cy="180975"/>
          </a:xfrm>
          <a:custGeom>
            <a:rect b="b" l="l" r="r" t="t"/>
            <a:pathLst>
              <a:path extrusionOk="0" h="114" w="252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4"/>
          <p:cNvSpPr txBox="1"/>
          <p:nvPr/>
        </p:nvSpPr>
        <p:spPr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4"/>
          <p:cNvSpPr txBox="1"/>
          <p:nvPr/>
        </p:nvSpPr>
        <p:spPr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AS2</a:t>
            </a:r>
            <a:endParaRPr/>
          </a:p>
        </p:txBody>
      </p:sp>
      <p:cxnSp>
        <p:nvCxnSpPr>
          <p:cNvPr id="2206" name="Google Shape;2206;p34"/>
          <p:cNvCxnSpPr/>
          <p:nvPr/>
        </p:nvCxnSpPr>
        <p:spPr>
          <a:xfrm flipH="1" rot="10800000">
            <a:off x="5746750" y="5283200"/>
            <a:ext cx="434975" cy="19208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7" name="Google Shape;2207;p34"/>
          <p:cNvCxnSpPr/>
          <p:nvPr/>
        </p:nvCxnSpPr>
        <p:spPr>
          <a:xfrm rot="10800000">
            <a:off x="2324100" y="4641850"/>
            <a:ext cx="241300" cy="1746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8" name="Google Shape;2208;p34"/>
          <p:cNvCxnSpPr/>
          <p:nvPr/>
        </p:nvCxnSpPr>
        <p:spPr>
          <a:xfrm flipH="1">
            <a:off x="1882775" y="4635500"/>
            <a:ext cx="147638" cy="3762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09" name="Google Shape;2209;p34"/>
          <p:cNvGrpSpPr/>
          <p:nvPr/>
        </p:nvGrpSpPr>
        <p:grpSpPr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2210" name="Google Shape;2210;p34"/>
            <p:cNvSpPr/>
            <p:nvPr/>
          </p:nvSpPr>
          <p:spPr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11" name="Google Shape;2211;p34"/>
            <p:cNvCxnSpPr/>
            <p:nvPr/>
          </p:nvCxnSpPr>
          <p:spPr>
            <a:xfrm>
              <a:off x="876" y="3354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2" name="Google Shape;2212;p34"/>
            <p:cNvCxnSpPr/>
            <p:nvPr/>
          </p:nvCxnSpPr>
          <p:spPr>
            <a:xfrm>
              <a:off x="1189" y="3354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13" name="Google Shape;2213;p34"/>
            <p:cNvSpPr/>
            <p:nvPr/>
          </p:nvSpPr>
          <p:spPr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34"/>
            <p:cNvSpPr/>
            <p:nvPr/>
          </p:nvSpPr>
          <p:spPr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34"/>
            <p:cNvSpPr txBox="1"/>
            <p:nvPr/>
          </p:nvSpPr>
          <p:spPr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3b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7" name="Google Shape;2217;p34"/>
          <p:cNvGrpSpPr/>
          <p:nvPr/>
        </p:nvGrpSpPr>
        <p:grpSpPr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2218" name="Google Shape;2218;p34"/>
            <p:cNvSpPr/>
            <p:nvPr/>
          </p:nvSpPr>
          <p:spPr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19" name="Google Shape;2219;p34"/>
            <p:cNvCxnSpPr/>
            <p:nvPr/>
          </p:nvCxnSpPr>
          <p:spPr>
            <a:xfrm>
              <a:off x="2019" y="209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20" name="Google Shape;2220;p34"/>
            <p:cNvCxnSpPr/>
            <p:nvPr/>
          </p:nvCxnSpPr>
          <p:spPr>
            <a:xfrm>
              <a:off x="2332" y="209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21" name="Google Shape;2221;p34"/>
            <p:cNvSpPr/>
            <p:nvPr/>
          </p:nvSpPr>
          <p:spPr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4"/>
            <p:cNvSpPr/>
            <p:nvPr/>
          </p:nvSpPr>
          <p:spPr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3" name="Google Shape;2223;p34"/>
            <p:cNvGrpSpPr/>
            <p:nvPr/>
          </p:nvGrpSpPr>
          <p:grpSpPr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2224" name="Google Shape;2224;p34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5" name="Google Shape;2225;p34"/>
              <p:cNvSpPr txBox="1"/>
              <p:nvPr/>
            </p:nvSpPr>
            <p:spPr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3c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6" name="Google Shape;2226;p34"/>
          <p:cNvGrpSpPr/>
          <p:nvPr/>
        </p:nvGrpSpPr>
        <p:grpSpPr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2227" name="Google Shape;2227;p34"/>
            <p:cNvGrpSpPr/>
            <p:nvPr/>
          </p:nvGrpSpPr>
          <p:grpSpPr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2228" name="Google Shape;2228;p34"/>
              <p:cNvSpPr/>
              <p:nvPr/>
            </p:nvSpPr>
            <p:spPr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29" name="Google Shape;2229;p34"/>
              <p:cNvCxnSpPr/>
              <p:nvPr/>
            </p:nvCxnSpPr>
            <p:spPr>
              <a:xfrm>
                <a:off x="1437" y="3222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30" name="Google Shape;2230;p34"/>
              <p:cNvCxnSpPr/>
              <p:nvPr/>
            </p:nvCxnSpPr>
            <p:spPr>
              <a:xfrm>
                <a:off x="1750" y="3222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31" name="Google Shape;2231;p34"/>
              <p:cNvSpPr/>
              <p:nvPr/>
            </p:nvSpPr>
            <p:spPr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34"/>
              <p:cNvSpPr/>
              <p:nvPr/>
            </p:nvSpPr>
            <p:spPr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3" name="Google Shape;2233;p34"/>
              <p:cNvSpPr/>
              <p:nvPr/>
            </p:nvSpPr>
            <p:spPr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34" name="Google Shape;2234;p34"/>
            <p:cNvSpPr txBox="1"/>
            <p:nvPr/>
          </p:nvSpPr>
          <p:spPr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4"/>
          <p:cNvGrpSpPr/>
          <p:nvPr/>
        </p:nvGrpSpPr>
        <p:grpSpPr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2236" name="Google Shape;2236;p34"/>
            <p:cNvSpPr/>
            <p:nvPr/>
          </p:nvSpPr>
          <p:spPr>
            <a:xfrm>
              <a:off x="1572" y="3293"/>
              <a:ext cx="1676" cy="707"/>
            </a:xfrm>
            <a:custGeom>
              <a:rect b="b" l="l" r="r" t="t"/>
              <a:pathLst>
                <a:path extrusionOk="0" h="682" w="1583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34"/>
            <p:cNvSpPr txBox="1"/>
            <p:nvPr/>
          </p:nvSpPr>
          <p:spPr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AS1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38" name="Google Shape;2238;p34"/>
            <p:cNvCxnSpPr/>
            <p:nvPr/>
          </p:nvCxnSpPr>
          <p:spPr>
            <a:xfrm flipH="1">
              <a:off x="2134" y="3469"/>
              <a:ext cx="93" cy="10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39" name="Google Shape;2239;p34"/>
            <p:cNvCxnSpPr/>
            <p:nvPr/>
          </p:nvCxnSpPr>
          <p:spPr>
            <a:xfrm>
              <a:off x="2388" y="3491"/>
              <a:ext cx="3" cy="28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0" name="Google Shape;2240;p34"/>
            <p:cNvCxnSpPr/>
            <p:nvPr/>
          </p:nvCxnSpPr>
          <p:spPr>
            <a:xfrm>
              <a:off x="2490" y="3461"/>
              <a:ext cx="313" cy="21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1" name="Google Shape;2241;p34"/>
            <p:cNvCxnSpPr/>
            <p:nvPr/>
          </p:nvCxnSpPr>
          <p:spPr>
            <a:xfrm flipH="1">
              <a:off x="2566" y="3749"/>
              <a:ext cx="237" cy="76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2" name="Google Shape;2242;p34"/>
            <p:cNvCxnSpPr/>
            <p:nvPr/>
          </p:nvCxnSpPr>
          <p:spPr>
            <a:xfrm rot="10800000">
              <a:off x="2202" y="3638"/>
              <a:ext cx="568" cy="51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3" name="Google Shape;2243;p34"/>
            <p:cNvCxnSpPr/>
            <p:nvPr/>
          </p:nvCxnSpPr>
          <p:spPr>
            <a:xfrm>
              <a:off x="2143" y="3689"/>
              <a:ext cx="127" cy="8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244" name="Google Shape;2244;p34"/>
            <p:cNvGrpSpPr/>
            <p:nvPr/>
          </p:nvGrpSpPr>
          <p:grpSpPr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2245" name="Google Shape;2245;p34"/>
              <p:cNvSpPr/>
              <p:nvPr/>
            </p:nvSpPr>
            <p:spPr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46" name="Google Shape;2246;p34"/>
              <p:cNvCxnSpPr/>
              <p:nvPr/>
            </p:nvCxnSpPr>
            <p:spPr>
              <a:xfrm>
                <a:off x="2058" y="3564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47" name="Google Shape;2247;p34"/>
              <p:cNvCxnSpPr/>
              <p:nvPr/>
            </p:nvCxnSpPr>
            <p:spPr>
              <a:xfrm>
                <a:off x="2371" y="3564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48" name="Google Shape;2248;p34"/>
              <p:cNvSpPr/>
              <p:nvPr/>
            </p:nvSpPr>
            <p:spPr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50" name="Google Shape;2250;p34"/>
              <p:cNvGrpSpPr/>
              <p:nvPr/>
            </p:nvGrpSpPr>
            <p:grpSpPr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2251" name="Google Shape;2251;p34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34"/>
                <p:cNvSpPr txBox="1"/>
                <p:nvPr/>
              </p:nvSpPr>
              <p:spPr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1c</a:t>
                  </a:r>
                  <a:endParaRPr/>
                </a:p>
              </p:txBody>
            </p:sp>
          </p:grpSp>
        </p:grpSp>
        <p:grpSp>
          <p:nvGrpSpPr>
            <p:cNvPr id="2253" name="Google Shape;2253;p34"/>
            <p:cNvGrpSpPr/>
            <p:nvPr/>
          </p:nvGrpSpPr>
          <p:grpSpPr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2254" name="Google Shape;2254;p34"/>
              <p:cNvSpPr/>
              <p:nvPr/>
            </p:nvSpPr>
            <p:spPr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55" name="Google Shape;2255;p34"/>
              <p:cNvCxnSpPr/>
              <p:nvPr/>
            </p:nvCxnSpPr>
            <p:spPr>
              <a:xfrm>
                <a:off x="1752" y="3774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56" name="Google Shape;2256;p34"/>
              <p:cNvCxnSpPr/>
              <p:nvPr/>
            </p:nvCxnSpPr>
            <p:spPr>
              <a:xfrm>
                <a:off x="2065" y="3774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57" name="Google Shape;2257;p34"/>
              <p:cNvSpPr/>
              <p:nvPr/>
            </p:nvSpPr>
            <p:spPr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4"/>
              <p:cNvSpPr txBox="1"/>
              <p:nvPr/>
            </p:nvSpPr>
            <p:spPr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1a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1" name="Google Shape;2261;p34"/>
            <p:cNvGrpSpPr/>
            <p:nvPr/>
          </p:nvGrpSpPr>
          <p:grpSpPr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2262" name="Google Shape;2262;p34"/>
              <p:cNvSpPr/>
              <p:nvPr/>
            </p:nvSpPr>
            <p:spPr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63" name="Google Shape;2263;p34"/>
              <p:cNvCxnSpPr/>
              <p:nvPr/>
            </p:nvCxnSpPr>
            <p:spPr>
              <a:xfrm>
                <a:off x="2094" y="3960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64" name="Google Shape;2264;p34"/>
              <p:cNvCxnSpPr/>
              <p:nvPr/>
            </p:nvCxnSpPr>
            <p:spPr>
              <a:xfrm>
                <a:off x="2407" y="3960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65" name="Google Shape;2265;p34"/>
              <p:cNvSpPr/>
              <p:nvPr/>
            </p:nvSpPr>
            <p:spPr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67" name="Google Shape;2267;p34"/>
              <p:cNvGrpSpPr/>
              <p:nvPr/>
            </p:nvGrpSpPr>
            <p:grpSpPr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2268" name="Google Shape;2268;p34"/>
                <p:cNvSpPr/>
                <p:nvPr/>
              </p:nvSpPr>
              <p:spPr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9" name="Google Shape;2269;p34"/>
                <p:cNvSpPr txBox="1"/>
                <p:nvPr/>
              </p:nvSpPr>
              <p:spPr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1d</a:t>
                  </a:r>
                  <a:endParaRPr/>
                </a:p>
              </p:txBody>
            </p:sp>
          </p:grpSp>
        </p:grpSp>
        <p:grpSp>
          <p:nvGrpSpPr>
            <p:cNvPr id="2270" name="Google Shape;2270;p34"/>
            <p:cNvGrpSpPr/>
            <p:nvPr/>
          </p:nvGrpSpPr>
          <p:grpSpPr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2271" name="Google Shape;2271;p34"/>
              <p:cNvSpPr/>
              <p:nvPr/>
            </p:nvSpPr>
            <p:spPr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72" name="Google Shape;2272;p34"/>
              <p:cNvCxnSpPr/>
              <p:nvPr/>
            </p:nvCxnSpPr>
            <p:spPr>
              <a:xfrm>
                <a:off x="2019" y="2095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2273" name="Google Shape;2273;p34"/>
              <p:cNvCxnSpPr/>
              <p:nvPr/>
            </p:nvCxnSpPr>
            <p:spPr>
              <a:xfrm>
                <a:off x="2332" y="2095"/>
                <a:ext cx="0" cy="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274" name="Google Shape;2274;p34"/>
              <p:cNvSpPr/>
              <p:nvPr/>
            </p:nvSpPr>
            <p:spPr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76" name="Google Shape;2276;p34"/>
              <p:cNvGrpSpPr/>
              <p:nvPr/>
            </p:nvGrpSpPr>
            <p:grpSpPr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2277" name="Google Shape;2277;p34"/>
                <p:cNvSpPr/>
                <p:nvPr/>
              </p:nvSpPr>
              <p:spPr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8" name="Google Shape;2278;p34"/>
                <p:cNvSpPr txBox="1"/>
                <p:nvPr/>
              </p:nvSpPr>
              <p:spPr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1b</a:t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279" name="Google Shape;2279;p34"/>
          <p:cNvGrpSpPr/>
          <p:nvPr/>
        </p:nvGrpSpPr>
        <p:grpSpPr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2280" name="Google Shape;2280;p34"/>
            <p:cNvSpPr/>
            <p:nvPr/>
          </p:nvSpPr>
          <p:spPr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81" name="Google Shape;2281;p34"/>
            <p:cNvCxnSpPr/>
            <p:nvPr/>
          </p:nvCxnSpPr>
          <p:spPr>
            <a:xfrm>
              <a:off x="3540" y="3591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82" name="Google Shape;2282;p34"/>
            <p:cNvCxnSpPr/>
            <p:nvPr/>
          </p:nvCxnSpPr>
          <p:spPr>
            <a:xfrm>
              <a:off x="3853" y="3591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83" name="Google Shape;2283;p34"/>
            <p:cNvSpPr/>
            <p:nvPr/>
          </p:nvSpPr>
          <p:spPr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34"/>
            <p:cNvSpPr/>
            <p:nvPr/>
          </p:nvSpPr>
          <p:spPr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34"/>
            <p:cNvSpPr/>
            <p:nvPr/>
          </p:nvSpPr>
          <p:spPr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34"/>
            <p:cNvSpPr txBox="1"/>
            <p:nvPr/>
          </p:nvSpPr>
          <p:spPr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2a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287" name="Google Shape;2287;p34"/>
          <p:cNvCxnSpPr/>
          <p:nvPr/>
        </p:nvCxnSpPr>
        <p:spPr>
          <a:xfrm>
            <a:off x="6635750" y="5241925"/>
            <a:ext cx="85725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8" name="Google Shape;2288;p34"/>
          <p:cNvCxnSpPr/>
          <p:nvPr/>
        </p:nvCxnSpPr>
        <p:spPr>
          <a:xfrm>
            <a:off x="6889750" y="5707063"/>
            <a:ext cx="73501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9" name="Google Shape;2289;p34"/>
          <p:cNvCxnSpPr/>
          <p:nvPr/>
        </p:nvCxnSpPr>
        <p:spPr>
          <a:xfrm>
            <a:off x="5921375" y="5553075"/>
            <a:ext cx="488950" cy="152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0" name="Google Shape;2290;p34"/>
          <p:cNvCxnSpPr/>
          <p:nvPr/>
        </p:nvCxnSpPr>
        <p:spPr>
          <a:xfrm>
            <a:off x="6530975" y="5351463"/>
            <a:ext cx="68263" cy="228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291" name="Google Shape;2291;p34"/>
          <p:cNvGrpSpPr/>
          <p:nvPr/>
        </p:nvGrpSpPr>
        <p:grpSpPr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2292" name="Google Shape;2292;p34"/>
            <p:cNvSpPr/>
            <p:nvPr/>
          </p:nvSpPr>
          <p:spPr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293" name="Google Shape;2293;p34"/>
            <p:cNvCxnSpPr/>
            <p:nvPr/>
          </p:nvCxnSpPr>
          <p:spPr>
            <a:xfrm>
              <a:off x="4323" y="2047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94" name="Google Shape;2294;p34"/>
            <p:cNvCxnSpPr/>
            <p:nvPr/>
          </p:nvCxnSpPr>
          <p:spPr>
            <a:xfrm>
              <a:off x="4636" y="2047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295" name="Google Shape;2295;p34"/>
            <p:cNvSpPr/>
            <p:nvPr/>
          </p:nvSpPr>
          <p:spPr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4"/>
            <p:cNvSpPr/>
            <p:nvPr/>
          </p:nvSpPr>
          <p:spPr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4"/>
            <p:cNvSpPr/>
            <p:nvPr/>
          </p:nvSpPr>
          <p:spPr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4"/>
            <p:cNvSpPr txBox="1"/>
            <p:nvPr/>
          </p:nvSpPr>
          <p:spPr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2c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34"/>
          <p:cNvGrpSpPr/>
          <p:nvPr/>
        </p:nvGrpSpPr>
        <p:grpSpPr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2300" name="Google Shape;2300;p34"/>
            <p:cNvSpPr/>
            <p:nvPr/>
          </p:nvSpPr>
          <p:spPr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301" name="Google Shape;2301;p34"/>
            <p:cNvCxnSpPr/>
            <p:nvPr/>
          </p:nvCxnSpPr>
          <p:spPr>
            <a:xfrm>
              <a:off x="4599" y="226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02" name="Google Shape;2302;p34"/>
            <p:cNvCxnSpPr/>
            <p:nvPr/>
          </p:nvCxnSpPr>
          <p:spPr>
            <a:xfrm>
              <a:off x="4912" y="226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03" name="Google Shape;2303;p34"/>
            <p:cNvSpPr/>
            <p:nvPr/>
          </p:nvSpPr>
          <p:spPr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4"/>
            <p:cNvSpPr/>
            <p:nvPr/>
          </p:nvSpPr>
          <p:spPr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4"/>
            <p:cNvSpPr/>
            <p:nvPr/>
          </p:nvSpPr>
          <p:spPr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4"/>
            <p:cNvSpPr txBox="1"/>
            <p:nvPr/>
          </p:nvSpPr>
          <p:spPr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2b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7" name="Google Shape;2307;p34"/>
          <p:cNvSpPr txBox="1"/>
          <p:nvPr/>
        </p:nvSpPr>
        <p:spPr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endParaRPr/>
          </a:p>
        </p:txBody>
      </p:sp>
      <p:sp>
        <p:nvSpPr>
          <p:cNvPr id="2308" name="Google Shape;2308;p34"/>
          <p:cNvSpPr/>
          <p:nvPr/>
        </p:nvSpPr>
        <p:spPr>
          <a:xfrm flipH="1">
            <a:off x="292100" y="4772025"/>
            <a:ext cx="1171575" cy="1758950"/>
          </a:xfrm>
          <a:custGeom>
            <a:rect b="b" l="l" r="r" t="t"/>
            <a:pathLst>
              <a:path extrusionOk="0" h="1108" w="73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>
            <a:gsLst>
              <a:gs pos="0">
                <a:srgbClr val="66CCFF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9" name="Google Shape;2309;p34"/>
          <p:cNvSpPr txBox="1"/>
          <p:nvPr/>
        </p:nvSpPr>
        <p:spPr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networks</a:t>
            </a:r>
            <a:endParaRPr/>
          </a:p>
        </p:txBody>
      </p:sp>
      <p:cxnSp>
        <p:nvCxnSpPr>
          <p:cNvPr id="2310" name="Google Shape;2310;p34"/>
          <p:cNvCxnSpPr/>
          <p:nvPr/>
        </p:nvCxnSpPr>
        <p:spPr>
          <a:xfrm flipH="1">
            <a:off x="1149350" y="5118100"/>
            <a:ext cx="468313" cy="26828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1" name="Google Shape;2311;p34"/>
          <p:cNvSpPr/>
          <p:nvPr/>
        </p:nvSpPr>
        <p:spPr>
          <a:xfrm>
            <a:off x="4913313" y="5607050"/>
            <a:ext cx="523875" cy="261938"/>
          </a:xfrm>
          <a:custGeom>
            <a:rect b="b" l="l" r="r" t="t"/>
            <a:pathLst>
              <a:path extrusionOk="0" h="420" w="654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2" name="Google Shape;2312;p34"/>
          <p:cNvSpPr/>
          <p:nvPr/>
        </p:nvSpPr>
        <p:spPr>
          <a:xfrm>
            <a:off x="2800350" y="5014913"/>
            <a:ext cx="704850" cy="409575"/>
          </a:xfrm>
          <a:custGeom>
            <a:rect b="b" l="l" r="r" t="t"/>
            <a:pathLst>
              <a:path extrusionOk="0" h="258" w="444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rline_base" id="2313" name="Google Shape;23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p34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5" name="Google Shape;2315;p3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9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" name="Google Shape;2320;p35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Intra-AS Routing</a:t>
            </a:r>
            <a:endParaRPr/>
          </a:p>
        </p:txBody>
      </p:sp>
      <p:sp>
        <p:nvSpPr>
          <p:cNvPr id="2321" name="Google Shape;2321;p35"/>
          <p:cNvSpPr txBox="1"/>
          <p:nvPr>
            <p:ph idx="1" type="body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also known as </a:t>
            </a:r>
            <a:r>
              <a:rPr i="1" lang="en-US">
                <a:solidFill>
                  <a:srgbClr val="CC0000"/>
                </a:solidFill>
              </a:rPr>
              <a:t>interior gateway protocols (IGP)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most common intra-AS routing protocols: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RIP: Routing Information Protocol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OSPF: Open Shortest Path First (IS-IS protocol essentially same as OSPF)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IGRP: Interior Gateway Routing Protocol (Cisco proprietary </a:t>
            </a:r>
            <a:r>
              <a:rPr lang="en-US" sz="2000"/>
              <a:t>for decades, until 2016</a:t>
            </a:r>
            <a:r>
              <a:rPr lang="en-US" sz="2800"/>
              <a:t>)</a:t>
            </a:r>
            <a:endParaRPr/>
          </a:p>
        </p:txBody>
      </p:sp>
      <p:pic>
        <p:nvPicPr>
          <p:cNvPr descr="underline_base" id="2322" name="Google Shape;232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323" name="Google Shape;2323;p35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24" name="Google Shape;2324;p3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8" name="Shape 2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329" name="Google Shape;232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30" name="Google Shape;2330;p36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OSPF (Open Shortest Path First)</a:t>
            </a:r>
            <a:endParaRPr/>
          </a:p>
        </p:txBody>
      </p:sp>
      <p:sp>
        <p:nvSpPr>
          <p:cNvPr id="2331" name="Google Shape;2331;p36"/>
          <p:cNvSpPr txBox="1"/>
          <p:nvPr>
            <p:ph idx="1" type="body"/>
          </p:nvPr>
        </p:nvSpPr>
        <p:spPr>
          <a:xfrm>
            <a:off x="533400" y="1447800"/>
            <a:ext cx="82296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“open”: publicly available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uses link-state algorithm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link state packet dissemination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topology map at each node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route computation using Dijkstra’s algorithm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router floods OSPF link-state advertisements to all other routers in </a:t>
            </a: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entire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AS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carried in OSPF messages directly over IP (rather than TCP or UDP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link state: for each attached link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IS-IS routing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protocol: nearly identical to OSPF</a:t>
            </a:r>
            <a:endParaRPr/>
          </a:p>
        </p:txBody>
      </p:sp>
      <p:sp>
        <p:nvSpPr>
          <p:cNvPr id="2332" name="Google Shape;2332;p36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33" name="Google Shape;2333;p3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338" name="Google Shape;233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9" name="Google Shape;2339;p3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OSPF “advanced” features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0" name="Google Shape;2340;p37"/>
          <p:cNvSpPr txBox="1"/>
          <p:nvPr>
            <p:ph idx="1" type="body"/>
          </p:nvPr>
        </p:nvSpPr>
        <p:spPr>
          <a:xfrm>
            <a:off x="500063" y="1385888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security: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all OSPF messages authenticated (to prevent malicious intrusion)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multiple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same-cost 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paths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allowed (only one path in RIP)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for each link, multiple cost metrics for different 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TOS</a:t>
            </a:r>
            <a:r>
              <a:rPr lang="en-US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(e.g., satellite link cost set low for best effort ToS; high for real-time ToS)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integrated uni- and 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multi-cast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support: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Multicast OSPF (MOSPF) uses same topology data base as OSPF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hierarchical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OSPF in large domains.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41" name="Google Shape;2341;p37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42" name="Google Shape;2342;p37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6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38"/>
          <p:cNvSpPr/>
          <p:nvPr/>
        </p:nvSpPr>
        <p:spPr>
          <a:xfrm>
            <a:off x="2027238" y="1652588"/>
            <a:ext cx="6010275" cy="2206625"/>
          </a:xfrm>
          <a:custGeom>
            <a:rect b="b" l="l" r="r" t="t"/>
            <a:pathLst>
              <a:path extrusionOk="0" h="1390" w="3786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8" name="Google Shape;2348;p38"/>
          <p:cNvSpPr txBox="1"/>
          <p:nvPr>
            <p:ph type="title"/>
          </p:nvPr>
        </p:nvSpPr>
        <p:spPr>
          <a:xfrm>
            <a:off x="427038" y="169863"/>
            <a:ext cx="44386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Hierarchical OSPF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349" name="Google Shape;2349;p38"/>
          <p:cNvCxnSpPr/>
          <p:nvPr/>
        </p:nvCxnSpPr>
        <p:spPr>
          <a:xfrm flipH="1" rot="10800000">
            <a:off x="3679825" y="2039938"/>
            <a:ext cx="1058863" cy="3460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0" name="Google Shape;2350;p38"/>
          <p:cNvCxnSpPr/>
          <p:nvPr/>
        </p:nvCxnSpPr>
        <p:spPr>
          <a:xfrm>
            <a:off x="4957763" y="2036763"/>
            <a:ext cx="1169987" cy="3444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1" name="Google Shape;2351;p38"/>
          <p:cNvCxnSpPr/>
          <p:nvPr/>
        </p:nvCxnSpPr>
        <p:spPr>
          <a:xfrm>
            <a:off x="6369050" y="2435225"/>
            <a:ext cx="803275" cy="8016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2" name="Google Shape;2352;p38"/>
          <p:cNvCxnSpPr/>
          <p:nvPr/>
        </p:nvCxnSpPr>
        <p:spPr>
          <a:xfrm flipH="1" rot="10800000">
            <a:off x="4948238" y="2330450"/>
            <a:ext cx="1271587" cy="118268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3" name="Google Shape;2353;p38"/>
          <p:cNvCxnSpPr/>
          <p:nvPr/>
        </p:nvCxnSpPr>
        <p:spPr>
          <a:xfrm>
            <a:off x="3683000" y="2471738"/>
            <a:ext cx="1138238" cy="9921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4" name="Google Shape;2354;p38"/>
          <p:cNvCxnSpPr/>
          <p:nvPr/>
        </p:nvCxnSpPr>
        <p:spPr>
          <a:xfrm flipH="1">
            <a:off x="6780213" y="3236913"/>
            <a:ext cx="400050" cy="8810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5" name="Google Shape;2355;p38"/>
          <p:cNvCxnSpPr/>
          <p:nvPr/>
        </p:nvCxnSpPr>
        <p:spPr>
          <a:xfrm>
            <a:off x="6808788" y="4090988"/>
            <a:ext cx="893762" cy="83661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6" name="Google Shape;2356;p38"/>
          <p:cNvCxnSpPr/>
          <p:nvPr/>
        </p:nvCxnSpPr>
        <p:spPr>
          <a:xfrm>
            <a:off x="4841875" y="3405188"/>
            <a:ext cx="547688" cy="13382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7" name="Google Shape;2357;p38"/>
          <p:cNvCxnSpPr/>
          <p:nvPr/>
        </p:nvCxnSpPr>
        <p:spPr>
          <a:xfrm>
            <a:off x="4403725" y="4268788"/>
            <a:ext cx="246063" cy="97155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8" name="Google Shape;2358;p38"/>
          <p:cNvCxnSpPr/>
          <p:nvPr/>
        </p:nvCxnSpPr>
        <p:spPr>
          <a:xfrm flipH="1">
            <a:off x="4646613" y="4775200"/>
            <a:ext cx="723900" cy="4572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9" name="Google Shape;2359;p38"/>
          <p:cNvCxnSpPr/>
          <p:nvPr/>
        </p:nvCxnSpPr>
        <p:spPr>
          <a:xfrm flipH="1">
            <a:off x="4454525" y="3519488"/>
            <a:ext cx="388938" cy="7794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0" name="Google Shape;2360;p38"/>
          <p:cNvCxnSpPr/>
          <p:nvPr/>
        </p:nvCxnSpPr>
        <p:spPr>
          <a:xfrm flipH="1">
            <a:off x="2689225" y="2319338"/>
            <a:ext cx="857250" cy="8461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1" name="Google Shape;2361;p38"/>
          <p:cNvCxnSpPr/>
          <p:nvPr/>
        </p:nvCxnSpPr>
        <p:spPr>
          <a:xfrm flipH="1">
            <a:off x="2084388" y="3171825"/>
            <a:ext cx="577850" cy="7905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2" name="Google Shape;2362;p38"/>
          <p:cNvCxnSpPr/>
          <p:nvPr/>
        </p:nvCxnSpPr>
        <p:spPr>
          <a:xfrm flipH="1">
            <a:off x="1435100" y="4024313"/>
            <a:ext cx="622300" cy="6000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3" name="Google Shape;2363;p38"/>
          <p:cNvCxnSpPr/>
          <p:nvPr/>
        </p:nvCxnSpPr>
        <p:spPr>
          <a:xfrm flipH="1">
            <a:off x="2290763" y="4552950"/>
            <a:ext cx="433387" cy="6778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4" name="Google Shape;2364;p38"/>
          <p:cNvCxnSpPr/>
          <p:nvPr/>
        </p:nvCxnSpPr>
        <p:spPr>
          <a:xfrm>
            <a:off x="2163763" y="3981450"/>
            <a:ext cx="636587" cy="5207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5" name="Google Shape;2365;p38"/>
          <p:cNvSpPr/>
          <p:nvPr/>
        </p:nvSpPr>
        <p:spPr>
          <a:xfrm>
            <a:off x="1087438" y="2833688"/>
            <a:ext cx="2185987" cy="2820987"/>
          </a:xfrm>
          <a:custGeom>
            <a:rect b="b" l="l" r="r" t="t"/>
            <a:pathLst>
              <a:path extrusionOk="0" h="1777" w="13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6" name="Google Shape;2366;p38"/>
          <p:cNvSpPr/>
          <p:nvPr/>
        </p:nvSpPr>
        <p:spPr>
          <a:xfrm>
            <a:off x="3951288" y="3068638"/>
            <a:ext cx="1903412" cy="2730500"/>
          </a:xfrm>
          <a:custGeom>
            <a:rect b="b" l="l" r="r" t="t"/>
            <a:pathLst>
              <a:path extrusionOk="0" h="1720" w="1199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7" name="Google Shape;2367;p38"/>
          <p:cNvSpPr/>
          <p:nvPr/>
        </p:nvSpPr>
        <p:spPr>
          <a:xfrm>
            <a:off x="6380163" y="2774950"/>
            <a:ext cx="2079625" cy="2720975"/>
          </a:xfrm>
          <a:custGeom>
            <a:rect b="b" l="l" r="r" t="t"/>
            <a:pathLst>
              <a:path extrusionOk="0" h="1714" w="1310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p38"/>
          <p:cNvSpPr txBox="1"/>
          <p:nvPr/>
        </p:nvSpPr>
        <p:spPr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boundary router</a:t>
            </a:r>
            <a:endParaRPr/>
          </a:p>
        </p:txBody>
      </p:sp>
      <p:sp>
        <p:nvSpPr>
          <p:cNvPr id="2369" name="Google Shape;2369;p38"/>
          <p:cNvSpPr txBox="1"/>
          <p:nvPr/>
        </p:nvSpPr>
        <p:spPr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backbone router</a:t>
            </a:r>
            <a:endParaRPr/>
          </a:p>
        </p:txBody>
      </p:sp>
      <p:sp>
        <p:nvSpPr>
          <p:cNvPr id="2370" name="Google Shape;2370;p38"/>
          <p:cNvSpPr txBox="1"/>
          <p:nvPr/>
        </p:nvSpPr>
        <p:spPr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1</a:t>
            </a:r>
            <a:endParaRPr/>
          </a:p>
        </p:txBody>
      </p:sp>
      <p:sp>
        <p:nvSpPr>
          <p:cNvPr id="2371" name="Google Shape;2371;p38"/>
          <p:cNvSpPr txBox="1"/>
          <p:nvPr/>
        </p:nvSpPr>
        <p:spPr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2</a:t>
            </a:r>
            <a:endParaRPr/>
          </a:p>
        </p:txBody>
      </p:sp>
      <p:sp>
        <p:nvSpPr>
          <p:cNvPr id="2372" name="Google Shape;2372;p38"/>
          <p:cNvSpPr txBox="1"/>
          <p:nvPr/>
        </p:nvSpPr>
        <p:spPr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 3</a:t>
            </a:r>
            <a:endParaRPr/>
          </a:p>
        </p:txBody>
      </p:sp>
      <p:sp>
        <p:nvSpPr>
          <p:cNvPr id="2373" name="Google Shape;2373;p38"/>
          <p:cNvSpPr txBox="1"/>
          <p:nvPr/>
        </p:nvSpPr>
        <p:spPr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backbone</a:t>
            </a:r>
            <a:endParaRPr/>
          </a:p>
        </p:txBody>
      </p:sp>
      <p:sp>
        <p:nvSpPr>
          <p:cNvPr id="2374" name="Google Shape;2374;p38"/>
          <p:cNvSpPr txBox="1"/>
          <p:nvPr/>
        </p:nvSpPr>
        <p:spPr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area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border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routers</a:t>
            </a:r>
            <a:endParaRPr/>
          </a:p>
        </p:txBody>
      </p:sp>
      <p:sp>
        <p:nvSpPr>
          <p:cNvPr id="2375" name="Google Shape;2375;p38"/>
          <p:cNvSpPr txBox="1"/>
          <p:nvPr/>
        </p:nvSpPr>
        <p:spPr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internal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routers</a:t>
            </a:r>
            <a:endParaRPr/>
          </a:p>
        </p:txBody>
      </p:sp>
      <p:cxnSp>
        <p:nvCxnSpPr>
          <p:cNvPr id="2376" name="Google Shape;2376;p38"/>
          <p:cNvCxnSpPr/>
          <p:nvPr/>
        </p:nvCxnSpPr>
        <p:spPr>
          <a:xfrm flipH="1" rot="10800000">
            <a:off x="6946900" y="5018088"/>
            <a:ext cx="490538" cy="200025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7" name="Google Shape;2377;p38"/>
          <p:cNvCxnSpPr/>
          <p:nvPr/>
        </p:nvCxnSpPr>
        <p:spPr>
          <a:xfrm rot="10800000">
            <a:off x="5559425" y="4892675"/>
            <a:ext cx="481013" cy="300038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78" name="Google Shape;2378;p38"/>
          <p:cNvCxnSpPr/>
          <p:nvPr/>
        </p:nvCxnSpPr>
        <p:spPr>
          <a:xfrm rot="10800000">
            <a:off x="4862513" y="1081088"/>
            <a:ext cx="0" cy="7921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9" name="Google Shape;2379;p38"/>
          <p:cNvCxnSpPr/>
          <p:nvPr/>
        </p:nvCxnSpPr>
        <p:spPr>
          <a:xfrm flipH="1">
            <a:off x="6534150" y="2039938"/>
            <a:ext cx="312738" cy="201612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0" name="Google Shape;2380;p38"/>
          <p:cNvCxnSpPr/>
          <p:nvPr/>
        </p:nvCxnSpPr>
        <p:spPr>
          <a:xfrm flipH="1">
            <a:off x="5024438" y="1646238"/>
            <a:ext cx="312737" cy="201612"/>
          </a:xfrm>
          <a:prstGeom prst="straightConnector1">
            <a:avLst/>
          </a:prstGeom>
          <a:noFill/>
          <a:ln cap="flat" cmpd="sng" w="952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1" name="Google Shape;2381;p38"/>
          <p:cNvCxnSpPr/>
          <p:nvPr/>
        </p:nvCxnSpPr>
        <p:spPr>
          <a:xfrm>
            <a:off x="4154488" y="3463925"/>
            <a:ext cx="334962" cy="5556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2" name="Google Shape;2382;p38"/>
          <p:cNvCxnSpPr/>
          <p:nvPr/>
        </p:nvCxnSpPr>
        <p:spPr>
          <a:xfrm rot="10800000">
            <a:off x="2968625" y="3270250"/>
            <a:ext cx="257175" cy="15716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2383" name="Google Shape;2383;p38"/>
          <p:cNvGrpSpPr/>
          <p:nvPr/>
        </p:nvGrpSpPr>
        <p:grpSpPr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2384" name="Google Shape;2384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5" name="Google Shape;2385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87" name="Google Shape;2387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388" name="Google Shape;2388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90" name="Google Shape;2390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91" name="Google Shape;2391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92" name="Google Shape;2392;p38"/>
          <p:cNvGrpSpPr/>
          <p:nvPr/>
        </p:nvGrpSpPr>
        <p:grpSpPr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2393" name="Google Shape;2393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396" name="Google Shape;2396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397" name="Google Shape;2397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99" name="Google Shape;2399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0" name="Google Shape;2400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01" name="Google Shape;2401;p38"/>
          <p:cNvGrpSpPr/>
          <p:nvPr/>
        </p:nvGrpSpPr>
        <p:grpSpPr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2402" name="Google Shape;2402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05" name="Google Shape;2405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06" name="Google Shape;2406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08" name="Google Shape;2408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09" name="Google Shape;2409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10" name="Google Shape;2410;p38"/>
          <p:cNvGrpSpPr/>
          <p:nvPr/>
        </p:nvGrpSpPr>
        <p:grpSpPr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2411" name="Google Shape;2411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14" name="Google Shape;2414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15" name="Google Shape;2415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17" name="Google Shape;2417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8" name="Google Shape;2418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19" name="Google Shape;2419;p38"/>
          <p:cNvGrpSpPr/>
          <p:nvPr/>
        </p:nvGrpSpPr>
        <p:grpSpPr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2420" name="Google Shape;2420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23" name="Google Shape;2423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24" name="Google Shape;2424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26" name="Google Shape;2426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27" name="Google Shape;2427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28" name="Google Shape;2428;p38"/>
          <p:cNvGrpSpPr/>
          <p:nvPr/>
        </p:nvGrpSpPr>
        <p:grpSpPr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2429" name="Google Shape;2429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32" name="Google Shape;2432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33" name="Google Shape;2433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35" name="Google Shape;2435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36" name="Google Shape;2436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37" name="Google Shape;2437;p38"/>
          <p:cNvGrpSpPr/>
          <p:nvPr/>
        </p:nvGrpSpPr>
        <p:grpSpPr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2438" name="Google Shape;2438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41" name="Google Shape;2441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42" name="Google Shape;2442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44" name="Google Shape;2444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45" name="Google Shape;2445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46" name="Google Shape;2446;p38"/>
          <p:cNvGrpSpPr/>
          <p:nvPr/>
        </p:nvGrpSpPr>
        <p:grpSpPr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2447" name="Google Shape;2447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50" name="Google Shape;2450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51" name="Google Shape;2451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53" name="Google Shape;2453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4" name="Google Shape;2454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55" name="Google Shape;2455;p38"/>
          <p:cNvGrpSpPr/>
          <p:nvPr/>
        </p:nvGrpSpPr>
        <p:grpSpPr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2456" name="Google Shape;2456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59" name="Google Shape;2459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60" name="Google Shape;2460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62" name="Google Shape;2462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3" name="Google Shape;2463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64" name="Google Shape;2464;p38"/>
          <p:cNvGrpSpPr/>
          <p:nvPr/>
        </p:nvGrpSpPr>
        <p:grpSpPr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2465" name="Google Shape;2465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68" name="Google Shape;2468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69" name="Google Shape;2469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71" name="Google Shape;2471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2" name="Google Shape;2472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73" name="Google Shape;2473;p38"/>
          <p:cNvGrpSpPr/>
          <p:nvPr/>
        </p:nvGrpSpPr>
        <p:grpSpPr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2474" name="Google Shape;2474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5" name="Google Shape;2475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76" name="Google Shape;2476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77" name="Google Shape;2477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78" name="Google Shape;2478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80" name="Google Shape;2480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1" name="Google Shape;2481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82" name="Google Shape;2482;p38"/>
          <p:cNvGrpSpPr/>
          <p:nvPr/>
        </p:nvGrpSpPr>
        <p:grpSpPr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2483" name="Google Shape;2483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4" name="Google Shape;2484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85" name="Google Shape;2485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86" name="Google Shape;2486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87" name="Google Shape;2487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89" name="Google Shape;2489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0" name="Google Shape;2490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91" name="Google Shape;2491;p38"/>
          <p:cNvGrpSpPr/>
          <p:nvPr/>
        </p:nvGrpSpPr>
        <p:grpSpPr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2492" name="Google Shape;2492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3" name="Google Shape;2493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94" name="Google Shape;2494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95" name="Google Shape;2495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496" name="Google Shape;2496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498" name="Google Shape;2498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9" name="Google Shape;2499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00" name="Google Shape;2500;p38"/>
          <p:cNvGrpSpPr/>
          <p:nvPr/>
        </p:nvGrpSpPr>
        <p:grpSpPr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2501" name="Google Shape;2501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2" name="Google Shape;2502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03" name="Google Shape;2503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04" name="Google Shape;2504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505" name="Google Shape;2505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07" name="Google Shape;2507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8" name="Google Shape;2508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09" name="Google Shape;2509;p38"/>
          <p:cNvGrpSpPr/>
          <p:nvPr/>
        </p:nvGrpSpPr>
        <p:grpSpPr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2510" name="Google Shape;2510;p38"/>
            <p:cNvSpPr/>
            <p:nvPr/>
          </p:nvSpPr>
          <p:spPr>
            <a:xfrm>
              <a:off x="4399" y="1355"/>
              <a:ext cx="666" cy="138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1" name="Google Shape;2511;p38"/>
            <p:cNvSpPr/>
            <p:nvPr/>
          </p:nvSpPr>
          <p:spPr>
            <a:xfrm>
              <a:off x="4399" y="1339"/>
              <a:ext cx="669" cy="86"/>
            </a:xfrm>
            <a:prstGeom prst="rect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12" name="Google Shape;2512;p38"/>
            <p:cNvSpPr/>
            <p:nvPr/>
          </p:nvSpPr>
          <p:spPr>
            <a:xfrm>
              <a:off x="4396" y="1245"/>
              <a:ext cx="667" cy="162"/>
            </a:xfrm>
            <a:prstGeom prst="ellipse">
              <a:avLst/>
            </a:prstGeom>
            <a:gradFill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0"/>
            </a:grad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13" name="Google Shape;2513;p38"/>
            <p:cNvGrpSpPr/>
            <p:nvPr/>
          </p:nvGrpSpPr>
          <p:grpSpPr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514" name="Google Shape;2514;p38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19050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16" name="Google Shape;2516;p38"/>
            <p:cNvCxnSpPr/>
            <p:nvPr/>
          </p:nvCxnSpPr>
          <p:spPr>
            <a:xfrm>
              <a:off x="4399" y="1322"/>
              <a:ext cx="0" cy="110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7" name="Google Shape;2517;p38"/>
            <p:cNvCxnSpPr/>
            <p:nvPr/>
          </p:nvCxnSpPr>
          <p:spPr>
            <a:xfrm>
              <a:off x="5063" y="1326"/>
              <a:ext cx="0" cy="107"/>
            </a:xfrm>
            <a:prstGeom prst="straightConnector1">
              <a:avLst/>
            </a:prstGeom>
            <a:noFill/>
            <a:ln cap="flat" cmpd="sng" w="1270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pic>
        <p:nvPicPr>
          <p:cNvPr descr="underline_base" id="2518" name="Google Shape;251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19" name="Google Shape;2519;p38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0" name="Google Shape;2520;p38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4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39"/>
          <p:cNvSpPr txBox="1"/>
          <p:nvPr>
            <p:ph idx="1" type="body"/>
          </p:nvPr>
        </p:nvSpPr>
        <p:spPr>
          <a:xfrm>
            <a:off x="520700" y="1468438"/>
            <a:ext cx="8229600" cy="4008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two-level hierarchy: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local area, backbone.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link-state advertisements only in area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latin typeface="Gill Sans"/>
                <a:ea typeface="Gill Sans"/>
                <a:cs typeface="Gill Sans"/>
                <a:sym typeface="Gill Sans"/>
              </a:rPr>
              <a:t>each node has detailed area topology; only know direction (shortest path) to nets in other areas.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area border routers:</a:t>
            </a:r>
            <a:r>
              <a:rPr b="1" lang="en-US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“summarize” distances  to nets in own area, advertise to other Area Border routers.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backbone routers: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run OSPF routing limited to backbone.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boundary routers: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connect to other AS’es.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  <a:p>
            <a:pPr indent="-1905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6" name="Google Shape;2526;p39"/>
          <p:cNvSpPr txBox="1"/>
          <p:nvPr>
            <p:ph type="title"/>
          </p:nvPr>
        </p:nvSpPr>
        <p:spPr>
          <a:xfrm>
            <a:off x="427038" y="169863"/>
            <a:ext cx="443865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Hierarchical OSPF</a:t>
            </a:r>
            <a:endParaRPr/>
          </a:p>
        </p:txBody>
      </p:sp>
      <p:pic>
        <p:nvPicPr>
          <p:cNvPr descr="underline_base" id="2527" name="Google Shape;2527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8" name="Google Shape;2528;p39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29" name="Google Shape;2529;p3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26" name="Google Shape;1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Network-layer functions</a:t>
            </a:r>
            <a:endParaRPr/>
          </a:p>
        </p:txBody>
      </p:sp>
      <p:sp>
        <p:nvSpPr>
          <p:cNvPr id="128" name="Google Shape;128;p4"/>
          <p:cNvSpPr txBox="1"/>
          <p:nvPr>
            <p:ph idx="1" type="body"/>
          </p:nvPr>
        </p:nvSpPr>
        <p:spPr>
          <a:xfrm>
            <a:off x="625474" y="2001352"/>
            <a:ext cx="4184626" cy="1308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forwarding: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move packets from router’s input to appropriate router output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340"/>
              <a:buFont typeface="Noto Sans Symbols"/>
              <a:buNone/>
            </a:pPr>
            <a:r>
              <a:rPr i="1" lang="en-US" sz="3600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data plane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7330" lvl="0" marL="3429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control</a:t>
            </a:r>
            <a:r>
              <a:rPr b="1" i="1"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i="1"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plane</a:t>
            </a:r>
            <a:endParaRPr i="1" sz="36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27330" lvl="0" marL="342900" marR="0" rtl="0" algn="l">
              <a:lnSpc>
                <a:spcPct val="85000"/>
              </a:lnSpc>
              <a:spcBef>
                <a:spcPts val="1960"/>
              </a:spcBef>
              <a:spcAft>
                <a:spcPts val="0"/>
              </a:spcAft>
              <a:buClr>
                <a:srgbClr val="000099"/>
              </a:buClr>
              <a:buSzPts val="182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Two approaches to structuring network control plane:</a:t>
            </a:r>
            <a:endParaRPr/>
          </a:p>
          <a:p>
            <a:pPr indent="-346075" lvl="0" marL="346075" marR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per-router control (traditional)</a:t>
            </a:r>
            <a:endParaRPr/>
          </a:p>
          <a:p>
            <a:pPr indent="-346075" lvl="0" marL="346075" marR="0" rtl="0" algn="l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logically centralized control (software defined networking)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Recall: two network-layer functions:</a:t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4"/>
          <p:cNvSpPr txBox="1"/>
          <p:nvPr>
            <p:ph idx="12" type="sldNum"/>
          </p:nvPr>
        </p:nvSpPr>
        <p:spPr>
          <a:xfrm>
            <a:off x="8456155" y="6475895"/>
            <a:ext cx="458808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4" name="Google Shape;134;p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routing: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determine route taken by packets from source to destination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534" name="Google Shape;253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2535" name="Google Shape;2535;p40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CC0000"/>
                </a:solidFill>
              </a:rPr>
              <a:t>5.4 routing among the ISPs: BGP</a:t>
            </a:r>
            <a:endParaRPr sz="2400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6" name="Google Shape;2536;p40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37" name="Google Shape;2537;p40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2538" name="Google Shape;2538;p40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39" name="Google Shape;2539;p40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3" name="Shape 2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2544" name="Google Shape;254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2545" name="Google Shape;2545;p41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Internet inter-AS routing: BGP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6" name="Google Shape;2546;p41"/>
          <p:cNvSpPr txBox="1"/>
          <p:nvPr>
            <p:ph idx="1" type="body"/>
          </p:nvPr>
        </p:nvSpPr>
        <p:spPr>
          <a:xfrm>
            <a:off x="533400" y="1422400"/>
            <a:ext cx="7772400" cy="49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3810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BGP (Border Gateway Protocol):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i="1" lang="en-US">
                <a:latin typeface="Gill Sans"/>
                <a:ea typeface="Gill Sans"/>
                <a:cs typeface="Gill Sans"/>
                <a:sym typeface="Gill Sans"/>
              </a:rPr>
              <a:t>the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de facto inter-domain routing protocol</a:t>
            </a:r>
            <a:endParaRPr/>
          </a:p>
          <a:p>
            <a:pPr indent="-342900" lvl="1" marL="8001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“glue that holds the Internet together”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3810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BGP provides each AS a means to:</a:t>
            </a:r>
            <a:endParaRPr/>
          </a:p>
          <a:p>
            <a:pPr indent="-342900" lvl="1" marL="8001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eBGP: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obtain subnet reachability information from neighboring ASes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1" marL="8001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iBGP: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propagate reachability information to all AS-internal routers.</a:t>
            </a:r>
            <a:endParaRPr/>
          </a:p>
          <a:p>
            <a:pPr indent="-342900" lvl="1" marL="8001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determine “good” routes to other networks based on reachability information and </a:t>
            </a:r>
            <a:r>
              <a:rPr i="1" lang="en-US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policy</a:t>
            </a:r>
            <a:endParaRPr>
              <a:solidFill>
                <a:srgbClr val="00009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81000" lvl="0" marL="3810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allows subnet to advertise its existence to rest of Internet: </a:t>
            </a:r>
            <a:r>
              <a:rPr i="1" lang="en-US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“I am here”</a:t>
            </a:r>
            <a:endParaRPr i="1">
              <a:solidFill>
                <a:srgbClr val="000099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47" name="Google Shape;2547;p4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48" name="Google Shape;2548;p4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2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eBGP, iBGP connections</a:t>
            </a:r>
            <a:endParaRPr/>
          </a:p>
        </p:txBody>
      </p:sp>
      <p:grpSp>
        <p:nvGrpSpPr>
          <p:cNvPr id="2554" name="Google Shape;2554;p42"/>
          <p:cNvGrpSpPr/>
          <p:nvPr/>
        </p:nvGrpSpPr>
        <p:grpSpPr>
          <a:xfrm>
            <a:off x="3374823" y="4578799"/>
            <a:ext cx="2923579" cy="635979"/>
            <a:chOff x="7493868" y="5383138"/>
            <a:chExt cx="2923579" cy="635979"/>
          </a:xfrm>
        </p:grpSpPr>
        <p:cxnSp>
          <p:nvCxnSpPr>
            <p:cNvPr id="2555" name="Google Shape;2555;p42"/>
            <p:cNvCxnSpPr/>
            <p:nvPr/>
          </p:nvCxnSpPr>
          <p:spPr>
            <a:xfrm rot="10800000">
              <a:off x="7493868" y="5589319"/>
              <a:ext cx="749784" cy="11598"/>
            </a:xfrm>
            <a:prstGeom prst="straightConnector1">
              <a:avLst/>
            </a:prstGeom>
            <a:solidFill>
              <a:schemeClr val="accent1"/>
            </a:solidFill>
            <a:ln cap="flat" cmpd="sng" w="38100">
              <a:solidFill>
                <a:srgbClr val="CC000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556" name="Google Shape;2556;p42"/>
            <p:cNvCxnSpPr/>
            <p:nvPr/>
          </p:nvCxnSpPr>
          <p:spPr>
            <a:xfrm flipH="1" rot="10800000">
              <a:off x="7523346" y="5869497"/>
              <a:ext cx="699488" cy="69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sp>
          <p:nvSpPr>
            <p:cNvPr id="2557" name="Google Shape;2557;p42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eBGP connectivity</a:t>
              </a:r>
              <a:endParaRPr/>
            </a:p>
          </p:txBody>
        </p:sp>
        <p:sp>
          <p:nvSpPr>
            <p:cNvPr id="2558" name="Google Shape;2558;p42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90"/>
                  </a:solidFill>
                  <a:latin typeface="Arial"/>
                  <a:ea typeface="Arial"/>
                  <a:cs typeface="Arial"/>
                  <a:sym typeface="Arial"/>
                </a:rPr>
                <a:t>iBGP connectivity</a:t>
              </a:r>
              <a:endParaRPr/>
            </a:p>
          </p:txBody>
        </p:sp>
      </p:grpSp>
      <p:sp>
        <p:nvSpPr>
          <p:cNvPr id="2559" name="Google Shape;2559;p42"/>
          <p:cNvSpPr/>
          <p:nvPr/>
        </p:nvSpPr>
        <p:spPr>
          <a:xfrm>
            <a:off x="558931" y="2655625"/>
            <a:ext cx="2712783" cy="1853712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60" name="Google Shape;2560;p4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561" name="Google Shape;2561;p4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62" name="Google Shape;2562;p4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4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4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4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4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4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4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69" name="Google Shape;2569;p42"/>
              <p:cNvCxnSpPr>
                <a:endCxn id="2564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570" name="Google Shape;2570;p4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2571" name="Google Shape;2571;p42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72" name="Google Shape;2572;p42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4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1b</a:t>
                </a:r>
                <a:endParaRPr/>
              </a:p>
            </p:txBody>
          </p:sp>
        </p:grpSp>
      </p:grpSp>
      <p:grpSp>
        <p:nvGrpSpPr>
          <p:cNvPr id="2574" name="Google Shape;2574;p42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2575" name="Google Shape;2575;p4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76" name="Google Shape;2576;p4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4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4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4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4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4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4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83" name="Google Shape;2583;p42"/>
              <p:cNvCxnSpPr>
                <a:endCxn id="2578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584" name="Google Shape;2584;p4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2585" name="Google Shape;2585;p42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586" name="Google Shape;2586;p42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4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1d</a:t>
                </a:r>
                <a:endParaRPr/>
              </a:p>
            </p:txBody>
          </p:sp>
        </p:grpSp>
      </p:grpSp>
      <p:grpSp>
        <p:nvGrpSpPr>
          <p:cNvPr id="2588" name="Google Shape;2588;p42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2589" name="Google Shape;2589;p4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90" name="Google Shape;2590;p4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4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4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4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4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4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4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97" name="Google Shape;2597;p42"/>
              <p:cNvCxnSpPr>
                <a:endCxn id="2592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598" name="Google Shape;2598;p4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2599" name="Google Shape;2599;p4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600" name="Google Shape;2600;p42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42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1c</a:t>
                </a:r>
                <a:endParaRPr/>
              </a:p>
            </p:txBody>
          </p:sp>
        </p:grpSp>
      </p:grpSp>
      <p:grpSp>
        <p:nvGrpSpPr>
          <p:cNvPr id="2602" name="Google Shape;2602;p42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2603" name="Google Shape;2603;p4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04" name="Google Shape;2604;p4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4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4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4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4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4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4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11" name="Google Shape;2611;p42"/>
              <p:cNvCxnSpPr>
                <a:endCxn id="2606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612" name="Google Shape;2612;p4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2613" name="Google Shape;2613;p42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4" name="Google Shape;2614;p42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42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1a</a:t>
                </a:r>
                <a:endParaRPr/>
              </a:p>
            </p:txBody>
          </p:sp>
        </p:grpSp>
      </p:grpSp>
      <p:cxnSp>
        <p:nvCxnSpPr>
          <p:cNvPr id="2616" name="Google Shape;2616;p42"/>
          <p:cNvCxnSpPr>
            <a:stCxn id="2573" idx="2"/>
            <a:endCxn id="2587" idx="0"/>
          </p:cNvCxnSpPr>
          <p:nvPr/>
        </p:nvCxnSpPr>
        <p:spPr>
          <a:xfrm>
            <a:off x="1952075" y="3175819"/>
            <a:ext cx="4200" cy="85200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009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617" name="Google Shape;2617;p42"/>
          <p:cNvCxnSpPr/>
          <p:nvPr/>
        </p:nvCxnSpPr>
        <p:spPr>
          <a:xfrm>
            <a:off x="1368479" y="3581756"/>
            <a:ext cx="1204913" cy="6353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009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618" name="Google Shape;2618;p42"/>
          <p:cNvCxnSpPr>
            <a:stCxn id="2562" idx="7"/>
          </p:cNvCxnSpPr>
          <p:nvPr/>
        </p:nvCxnSpPr>
        <p:spPr>
          <a:xfrm>
            <a:off x="2179710" y="3087612"/>
            <a:ext cx="480000" cy="36990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009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619" name="Google Shape;2619;p42"/>
          <p:cNvCxnSpPr/>
          <p:nvPr/>
        </p:nvCxnSpPr>
        <p:spPr>
          <a:xfrm>
            <a:off x="1261075" y="3719439"/>
            <a:ext cx="477927" cy="357071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009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620" name="Google Shape;2620;p42"/>
          <p:cNvCxnSpPr/>
          <p:nvPr/>
        </p:nvCxnSpPr>
        <p:spPr>
          <a:xfrm flipH="1">
            <a:off x="2157044" y="3716677"/>
            <a:ext cx="508002" cy="34925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009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621" name="Google Shape;2621;p42"/>
          <p:cNvCxnSpPr/>
          <p:nvPr/>
        </p:nvCxnSpPr>
        <p:spPr>
          <a:xfrm flipH="1">
            <a:off x="1248555" y="3100081"/>
            <a:ext cx="508002" cy="34925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009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2622" name="Google Shape;2622;p42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2623" name="Google Shape;2623;p42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24" name="Google Shape;2624;p4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25" name="Google Shape;2625;p4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626" name="Google Shape;2626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627" name="Google Shape;2627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8" name="Google Shape;2628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9" name="Google Shape;2629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0" name="Google Shape;2630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1" name="Google Shape;2631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2" name="Google Shape;2632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3" name="Google Shape;2633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634" name="Google Shape;2634;p42"/>
                  <p:cNvCxnSpPr>
                    <a:endCxn id="2629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635" name="Google Shape;2635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636" name="Google Shape;2636;p4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637" name="Google Shape;2637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8" name="Google Shape;2638;p4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2b</a:t>
                    </a:r>
                    <a:endParaRPr/>
                  </a:p>
                </p:txBody>
              </p:sp>
            </p:grpSp>
          </p:grpSp>
          <p:grpSp>
            <p:nvGrpSpPr>
              <p:cNvPr id="2639" name="Google Shape;2639;p42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640" name="Google Shape;2640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641" name="Google Shape;2641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2" name="Google Shape;2642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3" name="Google Shape;2643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4" name="Google Shape;2644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5" name="Google Shape;2645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6" name="Google Shape;2646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7" name="Google Shape;2647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648" name="Google Shape;2648;p42"/>
                  <p:cNvCxnSpPr>
                    <a:endCxn id="2643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649" name="Google Shape;2649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650" name="Google Shape;2650;p4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651" name="Google Shape;2651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2" name="Google Shape;2652;p4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2d</a:t>
                    </a:r>
                    <a:endParaRPr/>
                  </a:p>
                </p:txBody>
              </p:sp>
            </p:grpSp>
          </p:grpSp>
          <p:grpSp>
            <p:nvGrpSpPr>
              <p:cNvPr id="2653" name="Google Shape;2653;p42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654" name="Google Shape;2654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655" name="Google Shape;2655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6" name="Google Shape;2656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7" name="Google Shape;2657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8" name="Google Shape;2658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9" name="Google Shape;2659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0" name="Google Shape;2660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1" name="Google Shape;2661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662" name="Google Shape;2662;p42"/>
                  <p:cNvCxnSpPr>
                    <a:endCxn id="2657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663" name="Google Shape;2663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664" name="Google Shape;2664;p4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665" name="Google Shape;2665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66" name="Google Shape;2666;p42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2c</a:t>
                    </a:r>
                    <a:endParaRPr/>
                  </a:p>
                </p:txBody>
              </p:sp>
            </p:grpSp>
          </p:grpSp>
          <p:grpSp>
            <p:nvGrpSpPr>
              <p:cNvPr id="2667" name="Google Shape;2667;p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668" name="Google Shape;2668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669" name="Google Shape;2669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0" name="Google Shape;2670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1" name="Google Shape;2671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2" name="Google Shape;2672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3" name="Google Shape;2673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4" name="Google Shape;2674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75" name="Google Shape;2675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676" name="Google Shape;2676;p42"/>
                  <p:cNvCxnSpPr>
                    <a:endCxn id="2671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677" name="Google Shape;2677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678" name="Google Shape;2678;p4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679" name="Google Shape;2679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80" name="Google Shape;2680;p4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2a</a:t>
                    </a:r>
                    <a:endParaRPr/>
                  </a:p>
                </p:txBody>
              </p:sp>
            </p:grpSp>
          </p:grpSp>
          <p:cxnSp>
            <p:nvCxnSpPr>
              <p:cNvPr id="2681" name="Google Shape;2681;p42"/>
              <p:cNvCxnSpPr>
                <a:stCxn id="2638" idx="2"/>
                <a:endCxn id="2652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2" name="Google Shape;2682;p42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3" name="Google Shape;2683;p42"/>
              <p:cNvCxnSpPr>
                <a:stCxn id="2627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4" name="Google Shape;2684;p42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5" name="Google Shape;2685;p42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86" name="Google Shape;2686;p42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687" name="Google Shape;2687;p42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688" name="Google Shape;2688;p42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89" name="Google Shape;2689;p4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90" name="Google Shape;2690;p4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691" name="Google Shape;2691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692" name="Google Shape;2692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3" name="Google Shape;2693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4" name="Google Shape;2694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5" name="Google Shape;2695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6" name="Google Shape;2696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7" name="Google Shape;2697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98" name="Google Shape;2698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699" name="Google Shape;2699;p42"/>
                  <p:cNvCxnSpPr>
                    <a:endCxn id="2694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700" name="Google Shape;2700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701" name="Google Shape;2701;p4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02" name="Google Shape;2702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03" name="Google Shape;2703;p4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3b</a:t>
                    </a:r>
                    <a:endParaRPr/>
                  </a:p>
                </p:txBody>
              </p:sp>
            </p:grpSp>
          </p:grpSp>
          <p:grpSp>
            <p:nvGrpSpPr>
              <p:cNvPr id="2704" name="Google Shape;2704;p42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05" name="Google Shape;2705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06" name="Google Shape;2706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07" name="Google Shape;2707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08" name="Google Shape;2708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09" name="Google Shape;2709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0" name="Google Shape;2710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1" name="Google Shape;2711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2" name="Google Shape;2712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713" name="Google Shape;2713;p42"/>
                  <p:cNvCxnSpPr>
                    <a:endCxn id="2708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714" name="Google Shape;2714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715" name="Google Shape;2715;p4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16" name="Google Shape;2716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17" name="Google Shape;2717;p4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3d</a:t>
                    </a:r>
                    <a:endParaRPr/>
                  </a:p>
                </p:txBody>
              </p:sp>
            </p:grpSp>
          </p:grpSp>
          <p:grpSp>
            <p:nvGrpSpPr>
              <p:cNvPr id="2718" name="Google Shape;2718;p42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19" name="Google Shape;2719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20" name="Google Shape;2720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1" name="Google Shape;2721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2" name="Google Shape;2722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3" name="Google Shape;2723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4" name="Google Shape;2724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5" name="Google Shape;2725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26" name="Google Shape;2726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727" name="Google Shape;2727;p42"/>
                  <p:cNvCxnSpPr>
                    <a:endCxn id="2722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728" name="Google Shape;2728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729" name="Google Shape;2729;p4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30" name="Google Shape;2730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1" name="Google Shape;2731;p42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3c</a:t>
                    </a:r>
                    <a:endParaRPr/>
                  </a:p>
                </p:txBody>
              </p:sp>
            </p:grpSp>
          </p:grpSp>
          <p:grpSp>
            <p:nvGrpSpPr>
              <p:cNvPr id="2732" name="Google Shape;2732;p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3" name="Google Shape;2733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34" name="Google Shape;2734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5" name="Google Shape;2735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6" name="Google Shape;2736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7" name="Google Shape;2737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8" name="Google Shape;2738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39" name="Google Shape;2739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40" name="Google Shape;2740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741" name="Google Shape;2741;p42"/>
                  <p:cNvCxnSpPr>
                    <a:endCxn id="2736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742" name="Google Shape;2742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743" name="Google Shape;2743;p4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44" name="Google Shape;2744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45" name="Google Shape;2745;p4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3a</a:t>
                    </a:r>
                    <a:endParaRPr/>
                  </a:p>
                </p:txBody>
              </p:sp>
            </p:grpSp>
          </p:grpSp>
          <p:cxnSp>
            <p:nvCxnSpPr>
              <p:cNvPr id="2746" name="Google Shape;2746;p42"/>
              <p:cNvCxnSpPr>
                <a:stCxn id="2703" idx="2"/>
                <a:endCxn id="2717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47" name="Google Shape;2747;p42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48" name="Google Shape;2748;p42"/>
              <p:cNvCxnSpPr>
                <a:stCxn id="2692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49" name="Google Shape;2749;p42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50" name="Google Shape;2750;p42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51" name="Google Shape;2751;p42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cxnSp>
        <p:nvCxnSpPr>
          <p:cNvPr id="2752" name="Google Shape;2752;p42"/>
          <p:cNvCxnSpPr/>
          <p:nvPr/>
        </p:nvCxnSpPr>
        <p:spPr>
          <a:xfrm flipH="1">
            <a:off x="3020975" y="2930574"/>
            <a:ext cx="495463" cy="49545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753" name="Google Shape;2753;p42"/>
          <p:cNvCxnSpPr>
            <a:endCxn id="2655" idx="7"/>
          </p:cNvCxnSpPr>
          <p:nvPr/>
        </p:nvCxnSpPr>
        <p:spPr>
          <a:xfrm rot="10800000">
            <a:off x="5654268" y="2914775"/>
            <a:ext cx="498900" cy="5739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754" name="Google Shape;2754;p42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 2</a:t>
            </a:r>
            <a:endParaRPr/>
          </a:p>
        </p:txBody>
      </p:sp>
      <p:sp>
        <p:nvSpPr>
          <p:cNvPr id="2755" name="Google Shape;2755;p42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 3</a:t>
            </a:r>
            <a:endParaRPr/>
          </a:p>
        </p:txBody>
      </p:sp>
      <p:sp>
        <p:nvSpPr>
          <p:cNvPr id="2756" name="Google Shape;2756;p42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 1</a:t>
            </a:r>
            <a:endParaRPr/>
          </a:p>
        </p:txBody>
      </p:sp>
      <p:pic>
        <p:nvPicPr>
          <p:cNvPr descr="underline_base" id="2757" name="Google Shape;275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</p:spPr>
      </p:pic>
      <p:sp>
        <p:nvSpPr>
          <p:cNvPr id="2758" name="Google Shape;2758;p42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9" name="Google Shape;2759;p4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grpSp>
        <p:nvGrpSpPr>
          <p:cNvPr id="2760" name="Google Shape;2760;p42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2761" name="Google Shape;2761;p42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62" name="Google Shape;2762;p42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63" name="Google Shape;2763;p42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64" name="Google Shape;2764;p42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5" name="Google Shape;2765;p42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6" name="Google Shape;2766;p42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7" name="Google Shape;2767;p42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8" name="Google Shape;2768;p42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9" name="Google Shape;2769;p42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70" name="Google Shape;2770;p42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771" name="Google Shape;2771;p42"/>
                  <p:cNvCxnSpPr>
                    <a:endCxn id="2766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772" name="Google Shape;2772;p42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773" name="Google Shape;2773;p4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4" name="Google Shape;2774;p42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75" name="Google Shape;2775;p42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1c</a:t>
                    </a:r>
                    <a:endParaRPr/>
                  </a:p>
                </p:txBody>
              </p:sp>
            </p:grpSp>
          </p:grpSp>
          <p:sp>
            <p:nvSpPr>
              <p:cNvPr id="2776" name="Google Shape;2776;p42"/>
              <p:cNvSpPr/>
              <p:nvPr/>
            </p:nvSpPr>
            <p:spPr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42"/>
              <p:cNvSpPr/>
              <p:nvPr/>
            </p:nvSpPr>
            <p:spPr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42"/>
              <p:cNvSpPr/>
              <p:nvPr/>
            </p:nvSpPr>
            <p:spPr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42"/>
              <p:cNvSpPr/>
              <p:nvPr/>
            </p:nvSpPr>
            <p:spPr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∂</a:t>
                </a:r>
                <a:endParaRPr/>
              </a:p>
            </p:txBody>
          </p:sp>
          <p:sp>
            <p:nvSpPr>
              <p:cNvPr id="2780" name="Google Shape;2780;p42"/>
              <p:cNvSpPr/>
              <p:nvPr/>
            </p:nvSpPr>
            <p:spPr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cap="flat" cmpd="sng" w="19050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∂</a:t>
                </a:r>
                <a:endParaRPr/>
              </a:p>
            </p:txBody>
          </p:sp>
        </p:grpSp>
        <p:sp>
          <p:nvSpPr>
            <p:cNvPr id="2781" name="Google Shape;2781;p42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gateway routers run both eBGP and iBGP protools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5" name="Shape 2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6" name="Google Shape;2786;p43"/>
          <p:cNvSpPr txBox="1"/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 basics</a:t>
            </a:r>
            <a:endParaRPr/>
          </a:p>
        </p:txBody>
      </p:sp>
      <p:sp>
        <p:nvSpPr>
          <p:cNvPr id="2787" name="Google Shape;2787;p43"/>
          <p:cNvSpPr txBox="1"/>
          <p:nvPr>
            <p:ph idx="1" type="body"/>
          </p:nvPr>
        </p:nvSpPr>
        <p:spPr>
          <a:xfrm>
            <a:off x="579438" y="2478283"/>
            <a:ext cx="8505825" cy="1234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28257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when AS3 gateway router 3a advertises path </a:t>
            </a:r>
            <a:r>
              <a:rPr lang="en-US" sz="2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AS3,X 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to AS2 gateway router 2c:</a:t>
            </a:r>
            <a:endParaRPr/>
          </a:p>
          <a:p>
            <a:pPr indent="-228600" lvl="1" marL="6858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AS3 </a:t>
            </a: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promises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to AS2 it will forward datagrams towards X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88" name="Google Shape;2788;p43"/>
          <p:cNvSpPr/>
          <p:nvPr/>
        </p:nvSpPr>
        <p:spPr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BGP session:</a:t>
            </a:r>
            <a:r>
              <a:rPr lang="en-US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two BGP routers (“peers”) exchange BGP messages over semi-permanent TCP connection:</a:t>
            </a:r>
            <a:endParaRPr/>
          </a:p>
          <a:p>
            <a:pPr indent="-228600" lvl="1" marL="6858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advertising </a:t>
            </a:r>
            <a:r>
              <a:rPr b="0" i="1" lang="en-US" sz="2400" u="none" cap="none" strike="noStrik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paths</a:t>
            </a:r>
            <a:r>
              <a:rPr b="0" i="0" lang="en-US" sz="2400" u="none" cap="none" strike="noStrike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 different destination network prefixes (BGP  is a “path vector” protocol)</a:t>
            </a:r>
            <a:endParaRPr b="0" i="0" sz="2400" u="none" cap="none" strike="noStrik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2789" name="Google Shape;278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0" name="Google Shape;2790;p43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791" name="Google Shape;2791;p43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92" name="Google Shape;2792;p4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793" name="Google Shape;2793;p4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94" name="Google Shape;2794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95" name="Google Shape;2795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6" name="Google Shape;2796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7" name="Google Shape;2797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8" name="Google Shape;2798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9" name="Google Shape;2799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0" name="Google Shape;2800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1" name="Google Shape;2801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02" name="Google Shape;2802;p43"/>
                  <p:cNvCxnSpPr>
                    <a:endCxn id="2797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803" name="Google Shape;2803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804" name="Google Shape;2804;p4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805" name="Google Shape;2805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6" name="Google Shape;2806;p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1b</a:t>
                    </a:r>
                    <a:endParaRPr/>
                  </a:p>
                </p:txBody>
              </p:sp>
            </p:grpSp>
          </p:grpSp>
          <p:grpSp>
            <p:nvGrpSpPr>
              <p:cNvPr id="2807" name="Google Shape;2807;p4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08" name="Google Shape;2808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9" name="Google Shape;2809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0" name="Google Shape;2810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1" name="Google Shape;2811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2" name="Google Shape;2812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3" name="Google Shape;2813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4" name="Google Shape;2814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5" name="Google Shape;2815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16" name="Google Shape;2816;p43"/>
                  <p:cNvCxnSpPr>
                    <a:endCxn id="2811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817" name="Google Shape;2817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818" name="Google Shape;2818;p4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819" name="Google Shape;2819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0" name="Google Shape;2820;p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1d</a:t>
                    </a:r>
                    <a:endParaRPr/>
                  </a:p>
                </p:txBody>
              </p:sp>
            </p:grpSp>
          </p:grpSp>
          <p:grpSp>
            <p:nvGrpSpPr>
              <p:cNvPr id="2821" name="Google Shape;2821;p43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22" name="Google Shape;2822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23" name="Google Shape;2823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4" name="Google Shape;2824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5" name="Google Shape;2825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6" name="Google Shape;2826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7" name="Google Shape;2827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8" name="Google Shape;2828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9" name="Google Shape;2829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30" name="Google Shape;2830;p43"/>
                  <p:cNvCxnSpPr>
                    <a:endCxn id="2825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831" name="Google Shape;2831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832" name="Google Shape;2832;p4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33" name="Google Shape;2833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34" name="Google Shape;2834;p43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1c</a:t>
                    </a:r>
                    <a:endParaRPr/>
                  </a:p>
                </p:txBody>
              </p:sp>
            </p:grpSp>
          </p:grpSp>
          <p:grpSp>
            <p:nvGrpSpPr>
              <p:cNvPr id="2835" name="Google Shape;2835;p43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36" name="Google Shape;2836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37" name="Google Shape;2837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38" name="Google Shape;2838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39" name="Google Shape;2839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0" name="Google Shape;2840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1" name="Google Shape;2841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2" name="Google Shape;2842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3" name="Google Shape;2843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44" name="Google Shape;2844;p43"/>
                  <p:cNvCxnSpPr>
                    <a:endCxn id="2839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845" name="Google Shape;2845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846" name="Google Shape;2846;p4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847" name="Google Shape;2847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8" name="Google Shape;2848;p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1a</a:t>
                    </a:r>
                    <a:endParaRPr/>
                  </a:p>
                </p:txBody>
              </p:sp>
            </p:grpSp>
          </p:grpSp>
          <p:cxnSp>
            <p:nvCxnSpPr>
              <p:cNvPr id="2849" name="Google Shape;2849;p43"/>
              <p:cNvCxnSpPr>
                <a:stCxn id="2806" idx="2"/>
                <a:endCxn id="2820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0" name="Google Shape;2850;p43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1" name="Google Shape;2851;p43"/>
              <p:cNvCxnSpPr>
                <a:stCxn id="2795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2" name="Google Shape;2852;p43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3" name="Google Shape;2853;p43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54" name="Google Shape;2854;p43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2855" name="Google Shape;2855;p43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2856" name="Google Shape;2856;p43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57" name="Google Shape;2857;p4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858" name="Google Shape;2858;p4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59" name="Google Shape;2859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60" name="Google Shape;2860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1" name="Google Shape;2861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2" name="Google Shape;2862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3" name="Google Shape;2863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4" name="Google Shape;2864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5" name="Google Shape;2865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6" name="Google Shape;2866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67" name="Google Shape;2867;p43"/>
                  <p:cNvCxnSpPr>
                    <a:endCxn id="2862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868" name="Google Shape;2868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869" name="Google Shape;2869;p4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870" name="Google Shape;2870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1" name="Google Shape;2871;p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2b</a:t>
                    </a:r>
                    <a:endParaRPr/>
                  </a:p>
                </p:txBody>
              </p:sp>
            </p:grpSp>
          </p:grpSp>
          <p:grpSp>
            <p:nvGrpSpPr>
              <p:cNvPr id="2872" name="Google Shape;2872;p4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73" name="Google Shape;2873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74" name="Google Shape;2874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5" name="Google Shape;2875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6" name="Google Shape;2876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7" name="Google Shape;2877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8" name="Google Shape;2878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9" name="Google Shape;2879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0" name="Google Shape;2880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81" name="Google Shape;2881;p43"/>
                  <p:cNvCxnSpPr>
                    <a:endCxn id="2876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882" name="Google Shape;2882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883" name="Google Shape;2883;p4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884" name="Google Shape;2884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5" name="Google Shape;2885;p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2d</a:t>
                    </a:r>
                    <a:endParaRPr/>
                  </a:p>
                </p:txBody>
              </p:sp>
            </p:grpSp>
          </p:grpSp>
          <p:grpSp>
            <p:nvGrpSpPr>
              <p:cNvPr id="2886" name="Google Shape;2886;p43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87" name="Google Shape;2887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88" name="Google Shape;2888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9" name="Google Shape;2889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0" name="Google Shape;2890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1" name="Google Shape;2891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2" name="Google Shape;2892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3" name="Google Shape;2893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4" name="Google Shape;2894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895" name="Google Shape;2895;p43"/>
                  <p:cNvCxnSpPr>
                    <a:endCxn id="2890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896" name="Google Shape;2896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897" name="Google Shape;2897;p4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98" name="Google Shape;2898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9" name="Google Shape;2899;p43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2c</a:t>
                    </a:r>
                    <a:endParaRPr/>
                  </a:p>
                </p:txBody>
              </p:sp>
            </p:grpSp>
          </p:grpSp>
          <p:grpSp>
            <p:nvGrpSpPr>
              <p:cNvPr id="2900" name="Google Shape;2900;p43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01" name="Google Shape;2901;p43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2" name="Google Shape;2902;p43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3" name="Google Shape;2903;p43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4" name="Google Shape;2904;p43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5" name="Google Shape;2905;p43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6" name="Google Shape;2906;p43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7" name="Google Shape;2907;p43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8" name="Google Shape;2908;p43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2909" name="Google Shape;2909;p43"/>
                  <p:cNvCxnSpPr>
                    <a:endCxn id="2904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2910" name="Google Shape;2910;p43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2911" name="Google Shape;2911;p4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912" name="Google Shape;2912;p43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3" name="Google Shape;2913;p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2a</a:t>
                    </a:r>
                    <a:endParaRPr/>
                  </a:p>
                </p:txBody>
              </p:sp>
            </p:grpSp>
          </p:grpSp>
          <p:cxnSp>
            <p:nvCxnSpPr>
              <p:cNvPr id="2914" name="Google Shape;2914;p43"/>
              <p:cNvCxnSpPr>
                <a:stCxn id="2871" idx="2"/>
                <a:endCxn id="2885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5" name="Google Shape;2915;p43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6" name="Google Shape;2916;p43"/>
              <p:cNvCxnSpPr>
                <a:stCxn id="2860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7" name="Google Shape;2917;p43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8" name="Google Shape;2918;p43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19" name="Google Shape;2919;p43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2920" name="Google Shape;2920;p43"/>
          <p:cNvSpPr/>
          <p:nvPr/>
        </p:nvSpPr>
        <p:spPr>
          <a:xfrm>
            <a:off x="5507686" y="3869905"/>
            <a:ext cx="2575521" cy="1672516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1" name="Google Shape;2921;p4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2922" name="Google Shape;2922;p43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923" name="Google Shape;2923;p43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924" name="Google Shape;2924;p43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5" name="Google Shape;2925;p43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6" name="Google Shape;2926;p43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7" name="Google Shape;2927;p43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8" name="Google Shape;2928;p43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29" name="Google Shape;2929;p43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0" name="Google Shape;2930;p43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931" name="Google Shape;2931;p43"/>
                <p:cNvCxnSpPr>
                  <a:endCxn id="2926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932" name="Google Shape;2932;p43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2933" name="Google Shape;2933;p43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934" name="Google Shape;2934;p43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5" name="Google Shape;2935;p4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3b</a:t>
                  </a:r>
                  <a:endParaRPr/>
                </a:p>
              </p:txBody>
            </p:sp>
          </p:grpSp>
        </p:grpSp>
        <p:grpSp>
          <p:nvGrpSpPr>
            <p:cNvPr id="2936" name="Google Shape;2936;p43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937" name="Google Shape;2937;p43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938" name="Google Shape;2938;p43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39" name="Google Shape;2939;p43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0" name="Google Shape;2940;p43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1" name="Google Shape;2941;p43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2" name="Google Shape;2942;p43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3" name="Google Shape;2943;p43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4" name="Google Shape;2944;p43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945" name="Google Shape;2945;p43"/>
                <p:cNvCxnSpPr>
                  <a:endCxn id="2940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946" name="Google Shape;2946;p43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2947" name="Google Shape;2947;p43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948" name="Google Shape;2948;p43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49" name="Google Shape;2949;p4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3d</a:t>
                  </a:r>
                  <a:endParaRPr/>
                </a:p>
              </p:txBody>
            </p:sp>
          </p:grpSp>
        </p:grpSp>
        <p:grpSp>
          <p:nvGrpSpPr>
            <p:cNvPr id="2950" name="Google Shape;2950;p43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951" name="Google Shape;2951;p43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952" name="Google Shape;2952;p43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3" name="Google Shape;2953;p43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4" name="Google Shape;2954;p43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5" name="Google Shape;2955;p43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6" name="Google Shape;2956;p43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7" name="Google Shape;2957;p43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8" name="Google Shape;2958;p43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959" name="Google Shape;2959;p43"/>
                <p:cNvCxnSpPr>
                  <a:endCxn id="2954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960" name="Google Shape;2960;p43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2961" name="Google Shape;2961;p43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962" name="Google Shape;2962;p43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3" name="Google Shape;2963;p43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3c</a:t>
                  </a:r>
                  <a:endParaRPr/>
                </a:p>
              </p:txBody>
            </p:sp>
          </p:grpSp>
        </p:grpSp>
        <p:grpSp>
          <p:nvGrpSpPr>
            <p:cNvPr id="2964" name="Google Shape;2964;p43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965" name="Google Shape;2965;p43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966" name="Google Shape;2966;p43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7" name="Google Shape;2967;p43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8" name="Google Shape;2968;p43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69" name="Google Shape;2969;p43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0" name="Google Shape;2970;p43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1" name="Google Shape;2971;p43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2" name="Google Shape;2972;p43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973" name="Google Shape;2973;p43"/>
                <p:cNvCxnSpPr>
                  <a:endCxn id="2968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974" name="Google Shape;2974;p43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2975" name="Google Shape;2975;p43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976" name="Google Shape;2976;p43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7" name="Google Shape;2977;p4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3a</a:t>
                  </a:r>
                  <a:endParaRPr/>
                </a:p>
              </p:txBody>
            </p:sp>
          </p:grpSp>
        </p:grpSp>
        <p:cxnSp>
          <p:nvCxnSpPr>
            <p:cNvPr id="2978" name="Google Shape;2978;p43"/>
            <p:cNvCxnSpPr>
              <a:stCxn id="2935" idx="2"/>
              <a:endCxn id="2949" idx="0"/>
            </p:cNvCxnSpPr>
            <p:nvPr/>
          </p:nvCxnSpPr>
          <p:spPr>
            <a:xfrm>
              <a:off x="1991073" y="3242684"/>
              <a:ext cx="4200" cy="8520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979" name="Google Shape;2979;p43"/>
            <p:cNvCxnSpPr/>
            <p:nvPr/>
          </p:nvCxnSpPr>
          <p:spPr>
            <a:xfrm>
              <a:off x="1407477" y="3648621"/>
              <a:ext cx="1204913" cy="635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980" name="Google Shape;2980;p43"/>
            <p:cNvCxnSpPr>
              <a:stCxn id="2924" idx="7"/>
            </p:cNvCxnSpPr>
            <p:nvPr/>
          </p:nvCxnSpPr>
          <p:spPr>
            <a:xfrm>
              <a:off x="2218708" y="3154477"/>
              <a:ext cx="480000" cy="3699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981" name="Google Shape;2981;p43"/>
            <p:cNvCxnSpPr/>
            <p:nvPr/>
          </p:nvCxnSpPr>
          <p:spPr>
            <a:xfrm>
              <a:off x="1300073" y="3786304"/>
              <a:ext cx="477927" cy="357071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982" name="Google Shape;2982;p43"/>
            <p:cNvCxnSpPr/>
            <p:nvPr/>
          </p:nvCxnSpPr>
          <p:spPr>
            <a:xfrm flipH="1">
              <a:off x="2196042" y="3783542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2983" name="Google Shape;2983;p43"/>
            <p:cNvCxnSpPr/>
            <p:nvPr/>
          </p:nvCxnSpPr>
          <p:spPr>
            <a:xfrm flipH="1">
              <a:off x="1287553" y="3166946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cxnSp>
        <p:nvCxnSpPr>
          <p:cNvPr id="2984" name="Google Shape;2984;p43"/>
          <p:cNvCxnSpPr/>
          <p:nvPr/>
        </p:nvCxnSpPr>
        <p:spPr>
          <a:xfrm rot="10800000">
            <a:off x="3046706" y="4899525"/>
            <a:ext cx="480877" cy="74409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985" name="Google Shape;2985;p43"/>
          <p:cNvCxnSpPr/>
          <p:nvPr/>
        </p:nvCxnSpPr>
        <p:spPr>
          <a:xfrm flipH="1" rot="10800000">
            <a:off x="5523188" y="4840643"/>
            <a:ext cx="337735" cy="823128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986" name="Google Shape;2986;p43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 2</a:t>
            </a:r>
            <a:endParaRPr/>
          </a:p>
        </p:txBody>
      </p:sp>
      <p:sp>
        <p:nvSpPr>
          <p:cNvPr id="2987" name="Google Shape;2987;p43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 3</a:t>
            </a:r>
            <a:endParaRPr/>
          </a:p>
        </p:txBody>
      </p:sp>
      <p:sp>
        <p:nvSpPr>
          <p:cNvPr id="2988" name="Google Shape;2988;p43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 1</a:t>
            </a:r>
            <a:endParaRPr/>
          </a:p>
        </p:txBody>
      </p:sp>
      <p:grpSp>
        <p:nvGrpSpPr>
          <p:cNvPr id="2989" name="Google Shape;2989;p43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2990" name="Google Shape;2990;p43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2991" name="Google Shape;2991;p43"/>
              <p:cNvSpPr/>
              <p:nvPr/>
            </p:nvSpPr>
            <p:spPr>
              <a:xfrm>
                <a:off x="6946249" y="5096269"/>
                <a:ext cx="1701734" cy="616172"/>
              </a:xfrm>
              <a:custGeom>
                <a:rect b="b" l="l" r="r" t="t"/>
                <a:pathLst>
                  <a:path extrusionOk="0" h="11127" w="11293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992" name="Google Shape;2992;p43"/>
              <p:cNvGrpSpPr/>
              <p:nvPr/>
            </p:nvGrpSpPr>
            <p:grpSpPr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2993" name="Google Shape;2993;p43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4" name="Google Shape;2994;p43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5" name="Google Shape;2995;p43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6" name="Google Shape;2996;p43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7" name="Google Shape;2997;p43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8" name="Google Shape;2998;p43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99" name="Google Shape;2999;p43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000" name="Google Shape;3000;p43"/>
                <p:cNvCxnSpPr>
                  <a:endCxn id="299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001" name="Google Shape;3001;p43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002" name="Google Shape;3002;p43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003" name="Google Shape;3003;p43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04" name="Google Shape;3004;p43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X</a:t>
                  </a:r>
                  <a:endParaRPr/>
                </a:p>
              </p:txBody>
            </p:sp>
          </p:grpSp>
        </p:grpSp>
        <p:cxnSp>
          <p:nvCxnSpPr>
            <p:cNvPr id="3005" name="Google Shape;3005;p43"/>
            <p:cNvCxnSpPr/>
            <p:nvPr/>
          </p:nvCxnSpPr>
          <p:spPr>
            <a:xfrm flipH="1">
              <a:off x="7133690" y="5764030"/>
              <a:ext cx="870024" cy="9999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3006" name="Google Shape;3006;p43"/>
          <p:cNvGrpSpPr/>
          <p:nvPr/>
        </p:nvGrpSpPr>
        <p:grpSpPr>
          <a:xfrm>
            <a:off x="5572748" y="4915447"/>
            <a:ext cx="2731495" cy="1140899"/>
            <a:chOff x="2155" y="2221"/>
            <a:chExt cx="1721" cy="719"/>
          </a:xfrm>
        </p:grpSpPr>
        <p:sp>
          <p:nvSpPr>
            <p:cNvPr id="3007" name="Google Shape;3007;p43"/>
            <p:cNvSpPr/>
            <p:nvPr/>
          </p:nvSpPr>
          <p:spPr>
            <a:xfrm rot="-4002035">
              <a:off x="2089" y="2391"/>
              <a:ext cx="484" cy="174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8" name="Google Shape;3008;p43"/>
            <p:cNvSpPr txBox="1"/>
            <p:nvPr/>
          </p:nvSpPr>
          <p:spPr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BGP advertisement:</a:t>
              </a:r>
              <a:endParaRPr/>
            </a:p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AS3, X</a:t>
              </a:r>
              <a:endParaRPr/>
            </a:p>
          </p:txBody>
        </p:sp>
      </p:grpSp>
      <p:sp>
        <p:nvSpPr>
          <p:cNvPr id="3009" name="Google Shape;3009;p43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0" name="Google Shape;3010;p4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4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p44"/>
          <p:cNvSpPr txBox="1"/>
          <p:nvPr>
            <p:ph type="title"/>
          </p:nvPr>
        </p:nvSpPr>
        <p:spPr>
          <a:xfrm>
            <a:off x="377825" y="1508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Path attributes and BGP routes</a:t>
            </a:r>
            <a:endParaRPr/>
          </a:p>
        </p:txBody>
      </p:sp>
      <p:sp>
        <p:nvSpPr>
          <p:cNvPr id="3016" name="Google Shape;3016;p44"/>
          <p:cNvSpPr txBox="1"/>
          <p:nvPr>
            <p:ph idx="1" type="body"/>
          </p:nvPr>
        </p:nvSpPr>
        <p:spPr>
          <a:xfrm>
            <a:off x="466725" y="1422400"/>
            <a:ext cx="8247063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advertised prefix includes BGP attributes 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prefix + attributes = “route”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two important attributes: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AS-PATH: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list of ASes through which prefix advertisement has passed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NEXT-HOP</a:t>
            </a: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indicates specific internal-AS router to next-hop AS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Policy-based routing: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gateway receiving route advertisement uses </a:t>
            </a: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import policy</a:t>
            </a:r>
            <a:r>
              <a:rPr i="1" lang="en-US"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to accept/decline path (e.g., never route through AS Y).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AS policy also determines whether to </a:t>
            </a: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advertise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path to other other neighboring ASes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indent="-1333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3017" name="Google Shape;301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3018" name="Google Shape;3018;p44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9" name="Google Shape;3019;p4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4" name="Google Shape;3024;p45"/>
          <p:cNvSpPr txBox="1"/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 path advertisement</a:t>
            </a:r>
            <a:endParaRPr/>
          </a:p>
        </p:txBody>
      </p:sp>
      <p:sp>
        <p:nvSpPr>
          <p:cNvPr id="3025" name="Google Shape;3025;p45"/>
          <p:cNvSpPr txBox="1"/>
          <p:nvPr>
            <p:ph idx="1" type="body"/>
          </p:nvPr>
        </p:nvSpPr>
        <p:spPr>
          <a:xfrm>
            <a:off x="399869" y="4977429"/>
            <a:ext cx="8505825" cy="84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rtl="0" algn="l">
              <a:lnSpc>
                <a:spcPct val="97272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>
                <a:latin typeface="Gill Sans"/>
                <a:ea typeface="Gill Sans"/>
                <a:cs typeface="Gill Sans"/>
                <a:sym typeface="Gill Sans"/>
              </a:rPr>
              <a:t>Based on AS2 policy, AS2 router 2c accepts path AS3,X, propagates (via iBGP) to all AS2 routers</a:t>
            </a:r>
            <a:endParaRPr/>
          </a:p>
          <a:p>
            <a:pPr indent="-215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3026" name="Google Shape;302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27" name="Google Shape;3027;p45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3028" name="Google Shape;3028;p45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9" name="Google Shape;3029;p45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030" name="Google Shape;3030;p45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031" name="Google Shape;3031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2" name="Google Shape;3032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3" name="Google Shape;3033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4" name="Google Shape;3034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5" name="Google Shape;3035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6" name="Google Shape;3036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7" name="Google Shape;3037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38" name="Google Shape;3038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039" name="Google Shape;3039;p45"/>
                  <p:cNvCxnSpPr>
                    <a:endCxn id="3034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040" name="Google Shape;3040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041" name="Google Shape;3041;p4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42" name="Google Shape;3042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3" name="Google Shape;3043;p4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1b</a:t>
                    </a:r>
                    <a:endParaRPr/>
                  </a:p>
                </p:txBody>
              </p:sp>
            </p:grpSp>
          </p:grpSp>
          <p:grpSp>
            <p:nvGrpSpPr>
              <p:cNvPr id="3044" name="Google Shape;3044;p4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045" name="Google Shape;3045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46" name="Google Shape;3046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7" name="Google Shape;3047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8" name="Google Shape;3048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9" name="Google Shape;3049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0" name="Google Shape;3050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1" name="Google Shape;3051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2" name="Google Shape;3052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053" name="Google Shape;3053;p45"/>
                  <p:cNvCxnSpPr>
                    <a:endCxn id="3048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054" name="Google Shape;3054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055" name="Google Shape;3055;p4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56" name="Google Shape;3056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7" name="Google Shape;3057;p4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1d</a:t>
                    </a:r>
                    <a:endParaRPr/>
                  </a:p>
                </p:txBody>
              </p:sp>
            </p:grpSp>
          </p:grpSp>
          <p:grpSp>
            <p:nvGrpSpPr>
              <p:cNvPr id="3058" name="Google Shape;3058;p4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059" name="Google Shape;3059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60" name="Google Shape;3060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1" name="Google Shape;3061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2" name="Google Shape;3062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3" name="Google Shape;3063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4" name="Google Shape;3064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5" name="Google Shape;3065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6" name="Google Shape;3066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067" name="Google Shape;3067;p45"/>
                  <p:cNvCxnSpPr>
                    <a:endCxn id="3062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068" name="Google Shape;3068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069" name="Google Shape;3069;p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070" name="Google Shape;3070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1" name="Google Shape;3071;p4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1c</a:t>
                    </a:r>
                    <a:endParaRPr/>
                  </a:p>
                </p:txBody>
              </p:sp>
            </p:grpSp>
          </p:grpSp>
          <p:grpSp>
            <p:nvGrpSpPr>
              <p:cNvPr id="3072" name="Google Shape;3072;p4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073" name="Google Shape;3073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74" name="Google Shape;3074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5" name="Google Shape;3075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6" name="Google Shape;3076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7" name="Google Shape;3077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8" name="Google Shape;3078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9" name="Google Shape;3079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0" name="Google Shape;3080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081" name="Google Shape;3081;p45"/>
                  <p:cNvCxnSpPr>
                    <a:endCxn id="3076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082" name="Google Shape;3082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083" name="Google Shape;3083;p4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84" name="Google Shape;3084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5" name="Google Shape;3085;p4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1a</a:t>
                    </a:r>
                    <a:endParaRPr/>
                  </a:p>
                </p:txBody>
              </p:sp>
            </p:grpSp>
          </p:grpSp>
          <p:cxnSp>
            <p:nvCxnSpPr>
              <p:cNvPr id="3086" name="Google Shape;3086;p45"/>
              <p:cNvCxnSpPr>
                <a:stCxn id="3043" idx="2"/>
                <a:endCxn id="3057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7" name="Google Shape;3087;p45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8" name="Google Shape;3088;p45"/>
              <p:cNvCxnSpPr>
                <a:stCxn id="3032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89" name="Google Shape;3089;p45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0" name="Google Shape;3090;p45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91" name="Google Shape;3091;p45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092" name="Google Shape;3092;p4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3093" name="Google Shape;3093;p45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94" name="Google Shape;3094;p45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095" name="Google Shape;3095;p45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096" name="Google Shape;3096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97" name="Google Shape;3097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98" name="Google Shape;3098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99" name="Google Shape;3099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0" name="Google Shape;3100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1" name="Google Shape;3101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2" name="Google Shape;3102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3" name="Google Shape;3103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104" name="Google Shape;3104;p45"/>
                  <p:cNvCxnSpPr>
                    <a:endCxn id="3099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105" name="Google Shape;3105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106" name="Google Shape;3106;p4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07" name="Google Shape;3107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08" name="Google Shape;3108;p4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2b</a:t>
                    </a:r>
                    <a:endParaRPr/>
                  </a:p>
                </p:txBody>
              </p:sp>
            </p:grpSp>
          </p:grpSp>
          <p:grpSp>
            <p:nvGrpSpPr>
              <p:cNvPr id="3109" name="Google Shape;3109;p4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10" name="Google Shape;3110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11" name="Google Shape;3111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2" name="Google Shape;3112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3" name="Google Shape;3113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4" name="Google Shape;3114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5" name="Google Shape;3115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6" name="Google Shape;3116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17" name="Google Shape;3117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118" name="Google Shape;3118;p45"/>
                  <p:cNvCxnSpPr>
                    <a:endCxn id="3113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119" name="Google Shape;3119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120" name="Google Shape;3120;p4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21" name="Google Shape;3121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2" name="Google Shape;3122;p4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2d</a:t>
                    </a:r>
                    <a:endParaRPr/>
                  </a:p>
                </p:txBody>
              </p:sp>
            </p:grpSp>
          </p:grpSp>
          <p:grpSp>
            <p:nvGrpSpPr>
              <p:cNvPr id="3123" name="Google Shape;3123;p4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4" name="Google Shape;3124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25" name="Google Shape;3125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6" name="Google Shape;3126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7" name="Google Shape;3127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8" name="Google Shape;3128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29" name="Google Shape;3129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30" name="Google Shape;3130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31" name="Google Shape;3131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132" name="Google Shape;3132;p45"/>
                  <p:cNvCxnSpPr>
                    <a:endCxn id="3127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133" name="Google Shape;3133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134" name="Google Shape;3134;p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135" name="Google Shape;3135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36" name="Google Shape;3136;p4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2c</a:t>
                    </a:r>
                    <a:endParaRPr/>
                  </a:p>
                </p:txBody>
              </p:sp>
            </p:grpSp>
          </p:grpSp>
          <p:grpSp>
            <p:nvGrpSpPr>
              <p:cNvPr id="3137" name="Google Shape;3137;p4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38" name="Google Shape;3138;p45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39" name="Google Shape;3139;p45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0" name="Google Shape;3140;p45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1" name="Google Shape;3141;p45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2" name="Google Shape;3142;p45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3" name="Google Shape;3143;p45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4" name="Google Shape;3144;p45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45" name="Google Shape;3145;p45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146" name="Google Shape;3146;p45"/>
                  <p:cNvCxnSpPr>
                    <a:endCxn id="3141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147" name="Google Shape;3147;p45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148" name="Google Shape;3148;p4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9" name="Google Shape;3149;p45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50" name="Google Shape;3150;p4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2a</a:t>
                    </a:r>
                    <a:endParaRPr/>
                  </a:p>
                </p:txBody>
              </p:sp>
            </p:grpSp>
          </p:grpSp>
          <p:cxnSp>
            <p:nvCxnSpPr>
              <p:cNvPr id="3151" name="Google Shape;3151;p45"/>
              <p:cNvCxnSpPr>
                <a:stCxn id="3108" idx="2"/>
                <a:endCxn id="3122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2" name="Google Shape;3152;p45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3" name="Google Shape;3153;p45"/>
              <p:cNvCxnSpPr>
                <a:stCxn id="3097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4" name="Google Shape;3154;p45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5" name="Google Shape;3155;p45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56" name="Google Shape;3156;p45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157" name="Google Shape;3157;p45"/>
          <p:cNvSpPr/>
          <p:nvPr/>
        </p:nvSpPr>
        <p:spPr>
          <a:xfrm>
            <a:off x="5507686" y="1310427"/>
            <a:ext cx="2575521" cy="1672516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58" name="Google Shape;3158;p45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3159" name="Google Shape;3159;p45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3160" name="Google Shape;3160;p45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161" name="Google Shape;3161;p45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2" name="Google Shape;3162;p45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3" name="Google Shape;3163;p45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4" name="Google Shape;3164;p45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5" name="Google Shape;3165;p45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6" name="Google Shape;3166;p45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7" name="Google Shape;3167;p45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168" name="Google Shape;3168;p45"/>
                <p:cNvCxnSpPr>
                  <a:endCxn id="316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169" name="Google Shape;3169;p45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170" name="Google Shape;3170;p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171" name="Google Shape;3171;p45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2" name="Google Shape;3172;p45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3b</a:t>
                  </a:r>
                  <a:endParaRPr/>
                </a:p>
              </p:txBody>
            </p:sp>
          </p:grpSp>
        </p:grpSp>
        <p:grpSp>
          <p:nvGrpSpPr>
            <p:cNvPr id="3173" name="Google Shape;3173;p4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3174" name="Google Shape;3174;p45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175" name="Google Shape;3175;p45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6" name="Google Shape;3176;p45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7" name="Google Shape;3177;p45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8" name="Google Shape;3178;p45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9" name="Google Shape;3179;p45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0" name="Google Shape;3180;p45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1" name="Google Shape;3181;p45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182" name="Google Shape;3182;p45"/>
                <p:cNvCxnSpPr>
                  <a:endCxn id="3177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183" name="Google Shape;3183;p45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184" name="Google Shape;3184;p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185" name="Google Shape;3185;p45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6" name="Google Shape;3186;p45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3d</a:t>
                  </a:r>
                  <a:endParaRPr/>
                </a:p>
              </p:txBody>
            </p:sp>
          </p:grpSp>
        </p:grpSp>
        <p:grpSp>
          <p:nvGrpSpPr>
            <p:cNvPr id="3187" name="Google Shape;3187;p45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3188" name="Google Shape;3188;p45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189" name="Google Shape;3189;p45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0" name="Google Shape;3190;p45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1" name="Google Shape;3191;p45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2" name="Google Shape;3192;p45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3" name="Google Shape;3193;p45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4" name="Google Shape;3194;p45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5" name="Google Shape;3195;p45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196" name="Google Shape;3196;p45"/>
                <p:cNvCxnSpPr>
                  <a:endCxn id="3191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197" name="Google Shape;3197;p45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198" name="Google Shape;3198;p45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3199" name="Google Shape;3199;p45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0" name="Google Shape;3200;p45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3c</a:t>
                  </a:r>
                  <a:endParaRPr/>
                </a:p>
              </p:txBody>
            </p:sp>
          </p:grpSp>
        </p:grpSp>
        <p:grpSp>
          <p:nvGrpSpPr>
            <p:cNvPr id="3201" name="Google Shape;3201;p45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3202" name="Google Shape;3202;p45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203" name="Google Shape;3203;p45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4" name="Google Shape;3204;p45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5" name="Google Shape;3205;p45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6" name="Google Shape;3206;p45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7" name="Google Shape;3207;p45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8" name="Google Shape;3208;p45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9" name="Google Shape;3209;p45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210" name="Google Shape;3210;p45"/>
                <p:cNvCxnSpPr>
                  <a:endCxn id="320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211" name="Google Shape;3211;p45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212" name="Google Shape;3212;p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213" name="Google Shape;3213;p45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4" name="Google Shape;3214;p45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3a</a:t>
                  </a:r>
                  <a:endParaRPr/>
                </a:p>
              </p:txBody>
            </p:sp>
          </p:grpSp>
        </p:grpSp>
        <p:cxnSp>
          <p:nvCxnSpPr>
            <p:cNvPr id="3215" name="Google Shape;3215;p45"/>
            <p:cNvCxnSpPr>
              <a:stCxn id="3172" idx="2"/>
              <a:endCxn id="3186" idx="0"/>
            </p:cNvCxnSpPr>
            <p:nvPr/>
          </p:nvCxnSpPr>
          <p:spPr>
            <a:xfrm>
              <a:off x="1991073" y="3242684"/>
              <a:ext cx="4200" cy="8520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216" name="Google Shape;3216;p45"/>
            <p:cNvCxnSpPr/>
            <p:nvPr/>
          </p:nvCxnSpPr>
          <p:spPr>
            <a:xfrm>
              <a:off x="1407477" y="3648621"/>
              <a:ext cx="1204913" cy="635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217" name="Google Shape;3217;p45"/>
            <p:cNvCxnSpPr>
              <a:stCxn id="3161" idx="7"/>
            </p:cNvCxnSpPr>
            <p:nvPr/>
          </p:nvCxnSpPr>
          <p:spPr>
            <a:xfrm>
              <a:off x="2218708" y="3154477"/>
              <a:ext cx="480000" cy="3699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218" name="Google Shape;3218;p45"/>
            <p:cNvCxnSpPr/>
            <p:nvPr/>
          </p:nvCxnSpPr>
          <p:spPr>
            <a:xfrm>
              <a:off x="1300073" y="3786304"/>
              <a:ext cx="477927" cy="357071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219" name="Google Shape;3219;p45"/>
            <p:cNvCxnSpPr/>
            <p:nvPr/>
          </p:nvCxnSpPr>
          <p:spPr>
            <a:xfrm flipH="1">
              <a:off x="2196042" y="3783542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220" name="Google Shape;3220;p45"/>
            <p:cNvCxnSpPr/>
            <p:nvPr/>
          </p:nvCxnSpPr>
          <p:spPr>
            <a:xfrm flipH="1">
              <a:off x="1287553" y="3166946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cxnSp>
        <p:nvCxnSpPr>
          <p:cNvPr id="3221" name="Google Shape;3221;p45"/>
          <p:cNvCxnSpPr/>
          <p:nvPr/>
        </p:nvCxnSpPr>
        <p:spPr>
          <a:xfrm rot="10800000">
            <a:off x="3046706" y="2340047"/>
            <a:ext cx="480877" cy="74409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222" name="Google Shape;3222;p45"/>
          <p:cNvCxnSpPr/>
          <p:nvPr/>
        </p:nvCxnSpPr>
        <p:spPr>
          <a:xfrm flipH="1" rot="10800000">
            <a:off x="5523188" y="2281165"/>
            <a:ext cx="337735" cy="823128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223" name="Google Shape;3223;p45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AS2</a:t>
            </a:r>
            <a:endParaRPr/>
          </a:p>
        </p:txBody>
      </p:sp>
      <p:sp>
        <p:nvSpPr>
          <p:cNvPr id="3224" name="Google Shape;3224;p45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AS3</a:t>
            </a:r>
            <a:endParaRPr/>
          </a:p>
        </p:txBody>
      </p:sp>
      <p:sp>
        <p:nvSpPr>
          <p:cNvPr id="3225" name="Google Shape;3225;p45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AS1</a:t>
            </a:r>
            <a:endParaRPr/>
          </a:p>
        </p:txBody>
      </p:sp>
      <p:grpSp>
        <p:nvGrpSpPr>
          <p:cNvPr id="3226" name="Google Shape;3226;p45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3227" name="Google Shape;3227;p45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228" name="Google Shape;3228;p45"/>
              <p:cNvSpPr/>
              <p:nvPr/>
            </p:nvSpPr>
            <p:spPr>
              <a:xfrm>
                <a:off x="6946249" y="5096269"/>
                <a:ext cx="1701734" cy="616172"/>
              </a:xfrm>
              <a:custGeom>
                <a:rect b="b" l="l" r="r" t="t"/>
                <a:pathLst>
                  <a:path extrusionOk="0" h="11127" w="11293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229" name="Google Shape;3229;p45"/>
              <p:cNvGrpSpPr/>
              <p:nvPr/>
            </p:nvGrpSpPr>
            <p:grpSpPr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30" name="Google Shape;3230;p45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1" name="Google Shape;3231;p45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2" name="Google Shape;3232;p45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3" name="Google Shape;3233;p45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4" name="Google Shape;3234;p45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5" name="Google Shape;3235;p45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6" name="Google Shape;3236;p45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237" name="Google Shape;3237;p45"/>
                <p:cNvCxnSpPr>
                  <a:endCxn id="3232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238" name="Google Shape;3238;p45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239" name="Google Shape;3239;p45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40" name="Google Shape;3240;p45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1" name="Google Shape;3241;p45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X</a:t>
                  </a:r>
                  <a:endParaRPr/>
                </a:p>
              </p:txBody>
            </p:sp>
          </p:grpSp>
        </p:grpSp>
        <p:cxnSp>
          <p:nvCxnSpPr>
            <p:cNvPr id="3242" name="Google Shape;3242;p45"/>
            <p:cNvCxnSpPr/>
            <p:nvPr/>
          </p:nvCxnSpPr>
          <p:spPr>
            <a:xfrm flipH="1">
              <a:off x="7133690" y="5764030"/>
              <a:ext cx="870024" cy="9999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3243" name="Google Shape;3243;p45"/>
          <p:cNvGrpSpPr/>
          <p:nvPr/>
        </p:nvGrpSpPr>
        <p:grpSpPr>
          <a:xfrm>
            <a:off x="5572752" y="2355969"/>
            <a:ext cx="1150054" cy="814949"/>
            <a:chOff x="5572752" y="2355969"/>
            <a:chExt cx="1150054" cy="814949"/>
          </a:xfrm>
        </p:grpSpPr>
        <p:sp>
          <p:nvSpPr>
            <p:cNvPr id="3244" name="Google Shape;3244;p45"/>
            <p:cNvSpPr/>
            <p:nvPr/>
          </p:nvSpPr>
          <p:spPr>
            <a:xfrm rot="-4002035">
              <a:off x="5467382" y="2625330"/>
              <a:ext cx="768350" cy="276226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5"/>
            <p:cNvSpPr txBox="1"/>
            <p:nvPr/>
          </p:nvSpPr>
          <p:spPr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AS3,X </a:t>
              </a:r>
              <a:endParaRPr/>
            </a:p>
          </p:txBody>
        </p:sp>
      </p:grpSp>
      <p:grpSp>
        <p:nvGrpSpPr>
          <p:cNvPr id="3246" name="Google Shape;3246;p45"/>
          <p:cNvGrpSpPr/>
          <p:nvPr/>
        </p:nvGrpSpPr>
        <p:grpSpPr>
          <a:xfrm>
            <a:off x="2028828" y="2424686"/>
            <a:ext cx="1413458" cy="902523"/>
            <a:chOff x="2028828" y="2424686"/>
            <a:chExt cx="1413458" cy="902523"/>
          </a:xfrm>
        </p:grpSpPr>
        <p:sp>
          <p:nvSpPr>
            <p:cNvPr id="3247" name="Google Shape;3247;p45"/>
            <p:cNvSpPr txBox="1"/>
            <p:nvPr/>
          </p:nvSpPr>
          <p:spPr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AS2,AS3,X </a:t>
              </a:r>
              <a:endParaRPr/>
            </a:p>
          </p:txBody>
        </p:sp>
        <p:sp>
          <p:nvSpPr>
            <p:cNvPr id="3248" name="Google Shape;3248;p45"/>
            <p:cNvSpPr/>
            <p:nvPr/>
          </p:nvSpPr>
          <p:spPr>
            <a:xfrm rot="3445218">
              <a:off x="2734864" y="2684666"/>
              <a:ext cx="768350" cy="276225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9" name="Google Shape;3249;p45"/>
          <p:cNvSpPr txBox="1"/>
          <p:nvPr/>
        </p:nvSpPr>
        <p:spPr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marR="0" rtl="0" algn="l">
              <a:lnSpc>
                <a:spcPct val="9727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AS2 router 2c receives path advertisement </a:t>
            </a: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AS3,X 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(via eBGP) from AS3 router 3a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250" name="Google Shape;3250;p45"/>
          <p:cNvSpPr txBox="1"/>
          <p:nvPr/>
        </p:nvSpPr>
        <p:spPr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marR="0" rtl="0" algn="l">
              <a:lnSpc>
                <a:spcPct val="9727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Based on AS2 policy,  AS2 router 2a advertises (via eBGP)  path </a:t>
            </a:r>
            <a:r>
              <a:rPr lang="en-US" sz="20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AS2, AS3, X  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to AS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router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</a:t>
            </a:r>
            <a:endParaRPr/>
          </a:p>
          <a:p>
            <a:pPr indent="-215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251" name="Google Shape;3251;p45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252" name="Google Shape;3252;p45"/>
            <p:cNvCxnSpPr/>
            <p:nvPr/>
          </p:nvCxnSpPr>
          <p:spPr>
            <a:xfrm rot="10800000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53" name="Google Shape;3253;p45"/>
            <p:cNvCxnSpPr/>
            <p:nvPr/>
          </p:nvCxnSpPr>
          <p:spPr>
            <a:xfrm rot="10800000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254" name="Google Shape;3254;p45"/>
            <p:cNvCxnSpPr/>
            <p:nvPr/>
          </p:nvCxnSpPr>
          <p:spPr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sp>
        <p:nvSpPr>
          <p:cNvPr id="3255" name="Google Shape;3255;p45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6" name="Google Shape;3256;p4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1" name="Shape 3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2" name="Google Shape;3262;p46"/>
          <p:cNvSpPr txBox="1"/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 path advertisement</a:t>
            </a:r>
            <a:endParaRPr/>
          </a:p>
        </p:txBody>
      </p:sp>
      <p:sp>
        <p:nvSpPr>
          <p:cNvPr id="3263" name="Google Shape;3263;p46"/>
          <p:cNvSpPr txBox="1"/>
          <p:nvPr>
            <p:ph idx="1" type="body"/>
          </p:nvPr>
        </p:nvSpPr>
        <p:spPr>
          <a:xfrm>
            <a:off x="638175" y="4742967"/>
            <a:ext cx="8505825" cy="551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rtl="0" algn="l">
              <a:lnSpc>
                <a:spcPct val="97272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>
                <a:latin typeface="Gill Sans"/>
                <a:ea typeface="Gill Sans"/>
                <a:cs typeface="Gill Sans"/>
                <a:sym typeface="Gill Sans"/>
              </a:rPr>
              <a:t>AS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>
                <a:latin typeface="Gill Sans"/>
                <a:ea typeface="Gill Sans"/>
                <a:cs typeface="Gill Sans"/>
                <a:sym typeface="Gill Sans"/>
              </a:rPr>
              <a:t> gateway router</a:t>
            </a:r>
            <a:r>
              <a:rPr lang="en-US" sz="2200">
                <a:latin typeface="Arial"/>
                <a:ea typeface="Arial"/>
                <a:cs typeface="Arial"/>
                <a:sym typeface="Arial"/>
              </a:rPr>
              <a:t> 1c </a:t>
            </a:r>
            <a:r>
              <a:rPr lang="en-US" sz="2200">
                <a:latin typeface="Gill Sans"/>
                <a:ea typeface="Gill Sans"/>
                <a:cs typeface="Gill Sans"/>
                <a:sym typeface="Gill Sans"/>
              </a:rPr>
              <a:t>learns path </a:t>
            </a:r>
            <a:r>
              <a:rPr i="1" lang="en-US" sz="2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AS2,AS3,X </a:t>
            </a:r>
            <a:r>
              <a:rPr lang="en-US" sz="2200">
                <a:latin typeface="Gill Sans"/>
                <a:ea typeface="Gill Sans"/>
                <a:cs typeface="Gill Sans"/>
                <a:sym typeface="Gill Sans"/>
              </a:rPr>
              <a:t>from 2a</a:t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  <a:p>
            <a:pPr indent="-215900" lvl="0" marL="34290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sz="20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3264" name="Google Shape;3264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5" name="Google Shape;3265;p46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3266" name="Google Shape;3266;p46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67" name="Google Shape;3267;p46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268" name="Google Shape;3268;p46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269" name="Google Shape;3269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270" name="Google Shape;3270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1" name="Google Shape;3271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2" name="Google Shape;3272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3" name="Google Shape;3273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4" name="Google Shape;3274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5" name="Google Shape;3275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76" name="Google Shape;3276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277" name="Google Shape;3277;p46"/>
                  <p:cNvCxnSpPr>
                    <a:endCxn id="3272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278" name="Google Shape;3278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279" name="Google Shape;3279;p4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280" name="Google Shape;3280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1" name="Google Shape;3281;p4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1b</a:t>
                    </a:r>
                    <a:endParaRPr/>
                  </a:p>
                </p:txBody>
              </p:sp>
            </p:grpSp>
          </p:grpSp>
          <p:grpSp>
            <p:nvGrpSpPr>
              <p:cNvPr id="3282" name="Google Shape;3282;p46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283" name="Google Shape;3283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284" name="Google Shape;3284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5" name="Google Shape;3285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6" name="Google Shape;3286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7" name="Google Shape;3287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8" name="Google Shape;3288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89" name="Google Shape;3289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0" name="Google Shape;3290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291" name="Google Shape;3291;p46"/>
                  <p:cNvCxnSpPr>
                    <a:endCxn id="3286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292" name="Google Shape;3292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293" name="Google Shape;3293;p4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294" name="Google Shape;3294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5" name="Google Shape;3295;p4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1d</a:t>
                    </a:r>
                    <a:endParaRPr/>
                  </a:p>
                </p:txBody>
              </p:sp>
            </p:grpSp>
          </p:grpSp>
          <p:grpSp>
            <p:nvGrpSpPr>
              <p:cNvPr id="3296" name="Google Shape;3296;p4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297" name="Google Shape;3297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298" name="Google Shape;3298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99" name="Google Shape;3299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0" name="Google Shape;3300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1" name="Google Shape;3301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2" name="Google Shape;3302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3" name="Google Shape;3303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4" name="Google Shape;3304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305" name="Google Shape;3305;p46"/>
                  <p:cNvCxnSpPr>
                    <a:endCxn id="3300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306" name="Google Shape;3306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307" name="Google Shape;3307;p4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308" name="Google Shape;3308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09" name="Google Shape;3309;p46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1c</a:t>
                    </a:r>
                    <a:endParaRPr/>
                  </a:p>
                </p:txBody>
              </p:sp>
            </p:grpSp>
          </p:grpSp>
          <p:grpSp>
            <p:nvGrpSpPr>
              <p:cNvPr id="3310" name="Google Shape;3310;p4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311" name="Google Shape;3311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12" name="Google Shape;3312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3" name="Google Shape;3313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4" name="Google Shape;3314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5" name="Google Shape;3315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6" name="Google Shape;3316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7" name="Google Shape;3317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18" name="Google Shape;3318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319" name="Google Shape;3319;p46"/>
                  <p:cNvCxnSpPr>
                    <a:endCxn id="3314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320" name="Google Shape;3320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321" name="Google Shape;3321;p4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322" name="Google Shape;3322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23" name="Google Shape;3323;p4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1a</a:t>
                    </a:r>
                    <a:endParaRPr/>
                  </a:p>
                </p:txBody>
              </p:sp>
            </p:grpSp>
          </p:grpSp>
          <p:cxnSp>
            <p:nvCxnSpPr>
              <p:cNvPr id="3324" name="Google Shape;3324;p46"/>
              <p:cNvCxnSpPr>
                <a:stCxn id="3281" idx="2"/>
                <a:endCxn id="3295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5" name="Google Shape;3325;p46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6" name="Google Shape;3326;p46"/>
              <p:cNvCxnSpPr>
                <a:stCxn id="3270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7" name="Google Shape;3327;p46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8" name="Google Shape;3328;p46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29" name="Google Shape;3329;p46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3330" name="Google Shape;3330;p46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3331" name="Google Shape;3331;p46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32" name="Google Shape;3332;p46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333" name="Google Shape;3333;p46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334" name="Google Shape;3334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35" name="Google Shape;3335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6" name="Google Shape;3336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7" name="Google Shape;3337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8" name="Google Shape;3338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39" name="Google Shape;3339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40" name="Google Shape;3340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41" name="Google Shape;3341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342" name="Google Shape;3342;p46"/>
                  <p:cNvCxnSpPr>
                    <a:endCxn id="3337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343" name="Google Shape;3343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344" name="Google Shape;3344;p4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345" name="Google Shape;3345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46" name="Google Shape;3346;p4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2b</a:t>
                    </a:r>
                    <a:endParaRPr/>
                  </a:p>
                </p:txBody>
              </p:sp>
            </p:grpSp>
          </p:grpSp>
          <p:grpSp>
            <p:nvGrpSpPr>
              <p:cNvPr id="3347" name="Google Shape;3347;p46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348" name="Google Shape;3348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49" name="Google Shape;3349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0" name="Google Shape;3350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1" name="Google Shape;3351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2" name="Google Shape;3352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3" name="Google Shape;3353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4" name="Google Shape;3354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55" name="Google Shape;3355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356" name="Google Shape;3356;p46"/>
                  <p:cNvCxnSpPr>
                    <a:endCxn id="3351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357" name="Google Shape;3357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358" name="Google Shape;3358;p4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359" name="Google Shape;3359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0" name="Google Shape;3360;p4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2d</a:t>
                    </a:r>
                    <a:endParaRPr/>
                  </a:p>
                </p:txBody>
              </p:sp>
            </p:grpSp>
          </p:grpSp>
          <p:grpSp>
            <p:nvGrpSpPr>
              <p:cNvPr id="3361" name="Google Shape;3361;p4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362" name="Google Shape;3362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63" name="Google Shape;3363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4" name="Google Shape;3364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5" name="Google Shape;3365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6" name="Google Shape;3366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7" name="Google Shape;3367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8" name="Google Shape;3368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69" name="Google Shape;3369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370" name="Google Shape;3370;p46"/>
                  <p:cNvCxnSpPr>
                    <a:endCxn id="3365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371" name="Google Shape;3371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372" name="Google Shape;3372;p4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373" name="Google Shape;3373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74" name="Google Shape;3374;p46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2c</a:t>
                    </a:r>
                    <a:endParaRPr/>
                  </a:p>
                </p:txBody>
              </p:sp>
            </p:grpSp>
          </p:grpSp>
          <p:grpSp>
            <p:nvGrpSpPr>
              <p:cNvPr id="3375" name="Google Shape;3375;p4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376" name="Google Shape;3376;p46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77" name="Google Shape;3377;p46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78" name="Google Shape;3378;p46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79" name="Google Shape;3379;p46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0" name="Google Shape;3380;p46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1" name="Google Shape;3381;p46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2" name="Google Shape;3382;p46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3" name="Google Shape;3383;p46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384" name="Google Shape;3384;p46"/>
                  <p:cNvCxnSpPr>
                    <a:endCxn id="3379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385" name="Google Shape;3385;p46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386" name="Google Shape;3386;p4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387" name="Google Shape;3387;p46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388" name="Google Shape;3388;p4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2a</a:t>
                    </a:r>
                    <a:endParaRPr/>
                  </a:p>
                </p:txBody>
              </p:sp>
            </p:grpSp>
          </p:grpSp>
          <p:cxnSp>
            <p:nvCxnSpPr>
              <p:cNvPr id="3389" name="Google Shape;3389;p46"/>
              <p:cNvCxnSpPr>
                <a:stCxn id="3346" idx="2"/>
                <a:endCxn id="3360" idx="0"/>
              </p:cNvCxnSpPr>
              <p:nvPr/>
            </p:nvCxnSpPr>
            <p:spPr>
              <a:xfrm>
                <a:off x="1991073" y="3242684"/>
                <a:ext cx="4200" cy="8520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0" name="Google Shape;3390;p46"/>
              <p:cNvCxnSpPr/>
              <p:nvPr/>
            </p:nvCxnSpPr>
            <p:spPr>
              <a:xfrm>
                <a:off x="1407477" y="3648621"/>
                <a:ext cx="1204913" cy="6353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1" name="Google Shape;3391;p46"/>
              <p:cNvCxnSpPr>
                <a:stCxn id="3335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2" name="Google Shape;3392;p46"/>
              <p:cNvCxnSpPr/>
              <p:nvPr/>
            </p:nvCxnSpPr>
            <p:spPr>
              <a:xfrm>
                <a:off x="1300073" y="3786304"/>
                <a:ext cx="477927" cy="357071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3" name="Google Shape;3393;p46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94" name="Google Shape;3394;p46"/>
              <p:cNvCxnSpPr/>
              <p:nvPr/>
            </p:nvCxnSpPr>
            <p:spPr>
              <a:xfrm flipH="1">
                <a:off x="1287553" y="3166946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rgbClr val="000090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395" name="Google Shape;3395;p46"/>
          <p:cNvSpPr/>
          <p:nvPr/>
        </p:nvSpPr>
        <p:spPr>
          <a:xfrm>
            <a:off x="5507686" y="1310427"/>
            <a:ext cx="2575521" cy="1672516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96" name="Google Shape;3396;p46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3397" name="Google Shape;3397;p46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3398" name="Google Shape;3398;p46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399" name="Google Shape;3399;p46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0" name="Google Shape;3400;p46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1" name="Google Shape;3401;p46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2" name="Google Shape;3402;p46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3" name="Google Shape;3403;p46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4" name="Google Shape;3404;p46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5" name="Google Shape;3405;p46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406" name="Google Shape;3406;p46"/>
                <p:cNvCxnSpPr>
                  <a:endCxn id="3401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407" name="Google Shape;3407;p46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408" name="Google Shape;3408;p4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409" name="Google Shape;3409;p46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0" name="Google Shape;3410;p4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3b</a:t>
                  </a:r>
                  <a:endParaRPr/>
                </a:p>
              </p:txBody>
            </p:sp>
          </p:grpSp>
        </p:grpSp>
        <p:grpSp>
          <p:nvGrpSpPr>
            <p:cNvPr id="3411" name="Google Shape;3411;p46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3412" name="Google Shape;3412;p46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413" name="Google Shape;3413;p46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4" name="Google Shape;3414;p46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5" name="Google Shape;3415;p46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6" name="Google Shape;3416;p46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7" name="Google Shape;3417;p46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8" name="Google Shape;3418;p46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9" name="Google Shape;3419;p46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420" name="Google Shape;3420;p46"/>
                <p:cNvCxnSpPr>
                  <a:endCxn id="341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421" name="Google Shape;3421;p46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422" name="Google Shape;3422;p4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423" name="Google Shape;3423;p46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4" name="Google Shape;3424;p4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3d</a:t>
                  </a:r>
                  <a:endParaRPr/>
                </a:p>
              </p:txBody>
            </p:sp>
          </p:grpSp>
        </p:grpSp>
        <p:grpSp>
          <p:nvGrpSpPr>
            <p:cNvPr id="3425" name="Google Shape;3425;p4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3426" name="Google Shape;3426;p46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427" name="Google Shape;3427;p46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8" name="Google Shape;3428;p46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9" name="Google Shape;3429;p46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0" name="Google Shape;3430;p46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1" name="Google Shape;3431;p46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2" name="Google Shape;3432;p46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3" name="Google Shape;3433;p46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434" name="Google Shape;3434;p46"/>
                <p:cNvCxnSpPr>
                  <a:endCxn id="3429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435" name="Google Shape;3435;p46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436" name="Google Shape;3436;p46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3437" name="Google Shape;3437;p46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38" name="Google Shape;3438;p46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3c</a:t>
                  </a:r>
                  <a:endParaRPr/>
                </a:p>
              </p:txBody>
            </p:sp>
          </p:grpSp>
        </p:grpSp>
        <p:grpSp>
          <p:nvGrpSpPr>
            <p:cNvPr id="3439" name="Google Shape;3439;p46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3440" name="Google Shape;3440;p46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441" name="Google Shape;3441;p46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2" name="Google Shape;3442;p46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3" name="Google Shape;3443;p46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4" name="Google Shape;3444;p46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5" name="Google Shape;3445;p46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6" name="Google Shape;3446;p46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7" name="Google Shape;3447;p46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448" name="Google Shape;3448;p46"/>
                <p:cNvCxnSpPr>
                  <a:endCxn id="344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449" name="Google Shape;3449;p46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450" name="Google Shape;3450;p4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451" name="Google Shape;3451;p46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2" name="Google Shape;3452;p4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3a</a:t>
                  </a:r>
                  <a:endParaRPr/>
                </a:p>
              </p:txBody>
            </p:sp>
          </p:grpSp>
        </p:grpSp>
        <p:cxnSp>
          <p:nvCxnSpPr>
            <p:cNvPr id="3453" name="Google Shape;3453;p46"/>
            <p:cNvCxnSpPr>
              <a:stCxn id="3410" idx="2"/>
              <a:endCxn id="3424" idx="0"/>
            </p:cNvCxnSpPr>
            <p:nvPr/>
          </p:nvCxnSpPr>
          <p:spPr>
            <a:xfrm>
              <a:off x="1991073" y="3242684"/>
              <a:ext cx="4200" cy="8520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454" name="Google Shape;3454;p46"/>
            <p:cNvCxnSpPr/>
            <p:nvPr/>
          </p:nvCxnSpPr>
          <p:spPr>
            <a:xfrm>
              <a:off x="1407477" y="3648621"/>
              <a:ext cx="1204913" cy="635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455" name="Google Shape;3455;p46"/>
            <p:cNvCxnSpPr>
              <a:stCxn id="3399" idx="7"/>
            </p:cNvCxnSpPr>
            <p:nvPr/>
          </p:nvCxnSpPr>
          <p:spPr>
            <a:xfrm>
              <a:off x="2218708" y="3154477"/>
              <a:ext cx="480000" cy="3699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456" name="Google Shape;3456;p46"/>
            <p:cNvCxnSpPr/>
            <p:nvPr/>
          </p:nvCxnSpPr>
          <p:spPr>
            <a:xfrm>
              <a:off x="1300073" y="3786304"/>
              <a:ext cx="477927" cy="357071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457" name="Google Shape;3457;p46"/>
            <p:cNvCxnSpPr/>
            <p:nvPr/>
          </p:nvCxnSpPr>
          <p:spPr>
            <a:xfrm flipH="1">
              <a:off x="2196042" y="3783542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3458" name="Google Shape;3458;p46"/>
            <p:cNvCxnSpPr/>
            <p:nvPr/>
          </p:nvCxnSpPr>
          <p:spPr>
            <a:xfrm flipH="1">
              <a:off x="1287553" y="3166946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cxnSp>
        <p:nvCxnSpPr>
          <p:cNvPr id="3459" name="Google Shape;3459;p46"/>
          <p:cNvCxnSpPr/>
          <p:nvPr/>
        </p:nvCxnSpPr>
        <p:spPr>
          <a:xfrm rot="10800000">
            <a:off x="3046706" y="2340047"/>
            <a:ext cx="480877" cy="74409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3460" name="Google Shape;3460;p46"/>
          <p:cNvCxnSpPr/>
          <p:nvPr/>
        </p:nvCxnSpPr>
        <p:spPr>
          <a:xfrm flipH="1" rot="10800000">
            <a:off x="5523188" y="2281165"/>
            <a:ext cx="337735" cy="823128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61" name="Google Shape;3461;p46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AS2</a:t>
            </a:r>
            <a:endParaRPr/>
          </a:p>
        </p:txBody>
      </p:sp>
      <p:sp>
        <p:nvSpPr>
          <p:cNvPr id="3462" name="Google Shape;3462;p46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AS3</a:t>
            </a:r>
            <a:endParaRPr/>
          </a:p>
        </p:txBody>
      </p:sp>
      <p:sp>
        <p:nvSpPr>
          <p:cNvPr id="3463" name="Google Shape;3463;p46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AS1</a:t>
            </a:r>
            <a:endParaRPr/>
          </a:p>
        </p:txBody>
      </p:sp>
      <p:grpSp>
        <p:nvGrpSpPr>
          <p:cNvPr id="3464" name="Google Shape;3464;p46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3465" name="Google Shape;3465;p4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466" name="Google Shape;3466;p46"/>
              <p:cNvSpPr/>
              <p:nvPr/>
            </p:nvSpPr>
            <p:spPr>
              <a:xfrm>
                <a:off x="6946249" y="5096269"/>
                <a:ext cx="1701734" cy="616172"/>
              </a:xfrm>
              <a:custGeom>
                <a:rect b="b" l="l" r="r" t="t"/>
                <a:pathLst>
                  <a:path extrusionOk="0" h="11127" w="11293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67" name="Google Shape;3467;p46"/>
              <p:cNvGrpSpPr/>
              <p:nvPr/>
            </p:nvGrpSpPr>
            <p:grpSpPr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468" name="Google Shape;3468;p46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9" name="Google Shape;3469;p46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0" name="Google Shape;3470;p46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1" name="Google Shape;3471;p46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2" name="Google Shape;3472;p46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3" name="Google Shape;3473;p46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4" name="Google Shape;3474;p46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475" name="Google Shape;3475;p46"/>
                <p:cNvCxnSpPr>
                  <a:endCxn id="3470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476" name="Google Shape;3476;p46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477" name="Google Shape;3477;p46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478" name="Google Shape;3478;p46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9" name="Google Shape;3479;p46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X</a:t>
                  </a:r>
                  <a:endParaRPr/>
                </a:p>
              </p:txBody>
            </p:sp>
          </p:grpSp>
        </p:grpSp>
        <p:cxnSp>
          <p:nvCxnSpPr>
            <p:cNvPr id="3480" name="Google Shape;3480;p46"/>
            <p:cNvCxnSpPr/>
            <p:nvPr/>
          </p:nvCxnSpPr>
          <p:spPr>
            <a:xfrm flipH="1">
              <a:off x="7133690" y="5764030"/>
              <a:ext cx="870024" cy="9999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rgbClr val="000090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3481" name="Google Shape;3481;p46"/>
          <p:cNvGrpSpPr/>
          <p:nvPr/>
        </p:nvGrpSpPr>
        <p:grpSpPr>
          <a:xfrm>
            <a:off x="5572752" y="2355969"/>
            <a:ext cx="1150054" cy="814949"/>
            <a:chOff x="5572752" y="2355969"/>
            <a:chExt cx="1150054" cy="814949"/>
          </a:xfrm>
        </p:grpSpPr>
        <p:sp>
          <p:nvSpPr>
            <p:cNvPr id="3482" name="Google Shape;3482;p46"/>
            <p:cNvSpPr/>
            <p:nvPr/>
          </p:nvSpPr>
          <p:spPr>
            <a:xfrm rot="-4002035">
              <a:off x="5467382" y="2625330"/>
              <a:ext cx="768350" cy="276226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46"/>
            <p:cNvSpPr txBox="1"/>
            <p:nvPr/>
          </p:nvSpPr>
          <p:spPr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AS3,X </a:t>
              </a:r>
              <a:endParaRPr/>
            </a:p>
          </p:txBody>
        </p:sp>
      </p:grpSp>
      <p:grpSp>
        <p:nvGrpSpPr>
          <p:cNvPr id="3484" name="Google Shape;3484;p46"/>
          <p:cNvGrpSpPr/>
          <p:nvPr/>
        </p:nvGrpSpPr>
        <p:grpSpPr>
          <a:xfrm>
            <a:off x="2028828" y="2424686"/>
            <a:ext cx="1413458" cy="902523"/>
            <a:chOff x="2028828" y="2424686"/>
            <a:chExt cx="1413458" cy="902523"/>
          </a:xfrm>
        </p:grpSpPr>
        <p:sp>
          <p:nvSpPr>
            <p:cNvPr id="3485" name="Google Shape;3485;p46"/>
            <p:cNvSpPr txBox="1"/>
            <p:nvPr/>
          </p:nvSpPr>
          <p:spPr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AS2,AS3,X </a:t>
              </a:r>
              <a:endParaRPr/>
            </a:p>
          </p:txBody>
        </p:sp>
        <p:sp>
          <p:nvSpPr>
            <p:cNvPr id="3486" name="Google Shape;3486;p46"/>
            <p:cNvSpPr/>
            <p:nvPr/>
          </p:nvSpPr>
          <p:spPr>
            <a:xfrm rot="3445218">
              <a:off x="2734864" y="2684666"/>
              <a:ext cx="768350" cy="276225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7" name="Google Shape;3487;p46"/>
          <p:cNvSpPr txBox="1"/>
          <p:nvPr/>
        </p:nvSpPr>
        <p:spPr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9166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gateway router may learn about </a:t>
            </a:r>
            <a:r>
              <a:rPr lang="en-US" sz="2400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multiple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paths to destination:</a:t>
            </a:r>
            <a:endParaRPr/>
          </a:p>
        </p:txBody>
      </p:sp>
      <p:grpSp>
        <p:nvGrpSpPr>
          <p:cNvPr id="3488" name="Google Shape;3488;p46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489" name="Google Shape;3489;p46"/>
            <p:cNvCxnSpPr/>
            <p:nvPr/>
          </p:nvCxnSpPr>
          <p:spPr>
            <a:xfrm rot="10800000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490" name="Google Shape;3490;p46"/>
            <p:cNvCxnSpPr/>
            <p:nvPr/>
          </p:nvCxnSpPr>
          <p:spPr>
            <a:xfrm rot="10800000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491" name="Google Shape;3491;p46"/>
            <p:cNvCxnSpPr/>
            <p:nvPr/>
          </p:nvCxnSpPr>
          <p:spPr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3492" name="Google Shape;3492;p46"/>
          <p:cNvCxnSpPr/>
          <p:nvPr/>
        </p:nvCxnSpPr>
        <p:spPr>
          <a:xfrm flipH="1">
            <a:off x="3142123" y="2168219"/>
            <a:ext cx="2534703" cy="14521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3493" name="Google Shape;3493;p46"/>
          <p:cNvGrpSpPr/>
          <p:nvPr/>
        </p:nvGrpSpPr>
        <p:grpSpPr>
          <a:xfrm>
            <a:off x="4611025" y="1600056"/>
            <a:ext cx="983452" cy="589890"/>
            <a:chOff x="4611025" y="1600056"/>
            <a:chExt cx="983452" cy="589890"/>
          </a:xfrm>
        </p:grpSpPr>
        <p:sp>
          <p:nvSpPr>
            <p:cNvPr id="3494" name="Google Shape;3494;p46"/>
            <p:cNvSpPr/>
            <p:nvPr/>
          </p:nvSpPr>
          <p:spPr>
            <a:xfrm rot="-186819">
              <a:off x="4617960" y="1893058"/>
              <a:ext cx="768350" cy="276225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46"/>
            <p:cNvSpPr txBox="1"/>
            <p:nvPr/>
          </p:nvSpPr>
          <p:spPr>
            <a:xfrm rot="-181440">
              <a:off x="4770795" y="1621326"/>
              <a:ext cx="8153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AS3,X</a:t>
              </a:r>
              <a:endParaRPr/>
            </a:p>
          </p:txBody>
        </p:sp>
      </p:grpSp>
      <p:sp>
        <p:nvSpPr>
          <p:cNvPr id="3496" name="Google Shape;3496;p46"/>
          <p:cNvSpPr txBox="1"/>
          <p:nvPr/>
        </p:nvSpPr>
        <p:spPr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marR="0" rtl="0" algn="l">
              <a:lnSpc>
                <a:spcPct val="97272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AS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gateway router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1c 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learns path </a:t>
            </a:r>
            <a:r>
              <a:rPr i="1" lang="en-US" sz="2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AS3,X 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from 3a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15900" lvl="0" marL="3429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7" name="Google Shape;3497;p46"/>
          <p:cNvSpPr txBox="1"/>
          <p:nvPr/>
        </p:nvSpPr>
        <p:spPr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Based on policy, AS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gateway router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1c </a:t>
            </a:r>
            <a:r>
              <a:rPr lang="en-US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chooses path </a:t>
            </a:r>
            <a:r>
              <a:rPr i="1" lang="en-US" sz="2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AS3,X, and advertises path within AS</a:t>
            </a:r>
            <a:r>
              <a:rPr i="1" lang="en-US" sz="22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i="1" lang="en-US" sz="2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 via iBGP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498" name="Google Shape;3498;p46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99" name="Google Shape;3499;p4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3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p47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BGP messages</a:t>
            </a:r>
            <a:endParaRPr sz="32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505" name="Google Shape;3505;p47"/>
          <p:cNvSpPr txBox="1"/>
          <p:nvPr>
            <p:ph idx="1" type="body"/>
          </p:nvPr>
        </p:nvSpPr>
        <p:spPr>
          <a:xfrm>
            <a:off x="533400" y="1524000"/>
            <a:ext cx="8229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BGP messages exchanged between peers over TCP connection</a:t>
            </a:r>
            <a:endParaRPr/>
          </a:p>
          <a:p>
            <a:pPr indent="-293688" lvl="0" marL="293688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BGP messages:</a:t>
            </a:r>
            <a:endParaRPr/>
          </a:p>
          <a:p>
            <a:pPr indent="-227012" lvl="1" marL="68421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OPEN: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opens TCP connection to remote BGP peer and authenticates sending BGP peer</a:t>
            </a:r>
            <a:endParaRPr/>
          </a:p>
          <a:p>
            <a:pPr indent="-227012" lvl="1" marL="68421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UPDATE:</a:t>
            </a:r>
            <a:r>
              <a:rPr lang="en-US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advertises new path (or withdraws old)</a:t>
            </a:r>
            <a:endParaRPr/>
          </a:p>
          <a:p>
            <a:pPr indent="-227012" lvl="1" marL="68421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KEEPALIVE: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keeps connection alive in absence of UPDATES; also ACKs OPEN request</a:t>
            </a:r>
            <a:endParaRPr/>
          </a:p>
          <a:p>
            <a:pPr indent="-227012" lvl="1" marL="68421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NOTIFICATION: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reports errors in previous msg; also used to close connection</a:t>
            </a:r>
            <a:endParaRPr sz="2800"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underline_base" id="3506" name="Google Shape;350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3507" name="Google Shape;3507;p47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8" name="Google Shape;3508;p47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2" name="Shape 3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Google Shape;3513;p48"/>
          <p:cNvSpPr txBox="1"/>
          <p:nvPr>
            <p:ph type="title"/>
          </p:nvPr>
        </p:nvSpPr>
        <p:spPr>
          <a:xfrm>
            <a:off x="533400" y="0"/>
            <a:ext cx="82002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BGP, OSPF, forwarding table entries</a:t>
            </a:r>
            <a:endParaRPr/>
          </a:p>
        </p:txBody>
      </p:sp>
      <p:sp>
        <p:nvSpPr>
          <p:cNvPr id="3514" name="Google Shape;3514;p48"/>
          <p:cNvSpPr txBox="1"/>
          <p:nvPr>
            <p:ph idx="1" type="body"/>
          </p:nvPr>
        </p:nvSpPr>
        <p:spPr>
          <a:xfrm>
            <a:off x="3455674" y="4619374"/>
            <a:ext cx="5183508" cy="551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recall: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a,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b,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c learn about dest X via iBGP from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c: “path to X goes through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c”</a:t>
            </a:r>
            <a:endParaRPr/>
          </a:p>
        </p:txBody>
      </p:sp>
      <p:pic>
        <p:nvPicPr>
          <p:cNvPr descr="underline_base" id="3515" name="Google Shape;351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6" name="Google Shape;3516;p48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3517" name="Google Shape;3517;p48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18" name="Google Shape;3518;p4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519" name="Google Shape;3519;p4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520" name="Google Shape;3520;p48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21" name="Google Shape;3521;p48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2" name="Google Shape;3522;p48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3" name="Google Shape;3523;p48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4" name="Google Shape;3524;p48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5" name="Google Shape;3525;p48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6" name="Google Shape;3526;p48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27" name="Google Shape;3527;p48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528" name="Google Shape;3528;p48"/>
                  <p:cNvCxnSpPr>
                    <a:endCxn id="3523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529" name="Google Shape;3529;p48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530" name="Google Shape;3530;p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531" name="Google Shape;3531;p48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2" name="Google Shape;3532;p4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1b</a:t>
                    </a:r>
                    <a:endParaRPr/>
                  </a:p>
                </p:txBody>
              </p:sp>
            </p:grpSp>
          </p:grpSp>
          <p:grpSp>
            <p:nvGrpSpPr>
              <p:cNvPr id="3533" name="Google Shape;3533;p48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534" name="Google Shape;3534;p48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35" name="Google Shape;3535;p48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6" name="Google Shape;3536;p48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7" name="Google Shape;3537;p48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8" name="Google Shape;3538;p48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39" name="Google Shape;3539;p48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0" name="Google Shape;3540;p48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1" name="Google Shape;3541;p48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542" name="Google Shape;3542;p48"/>
                  <p:cNvCxnSpPr>
                    <a:endCxn id="3537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543" name="Google Shape;3543;p48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544" name="Google Shape;3544;p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545" name="Google Shape;3545;p48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46" name="Google Shape;3546;p4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1d</a:t>
                    </a:r>
                    <a:endParaRPr/>
                  </a:p>
                </p:txBody>
              </p:sp>
            </p:grpSp>
          </p:grpSp>
          <p:grpSp>
            <p:nvGrpSpPr>
              <p:cNvPr id="3547" name="Google Shape;3547;p48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548" name="Google Shape;3548;p48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49" name="Google Shape;3549;p48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0" name="Google Shape;3550;p48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1" name="Google Shape;3551;p48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2" name="Google Shape;3552;p48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3" name="Google Shape;3553;p48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4" name="Google Shape;3554;p48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55" name="Google Shape;3555;p48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556" name="Google Shape;3556;p48"/>
                  <p:cNvCxnSpPr>
                    <a:endCxn id="3551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557" name="Google Shape;3557;p48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558" name="Google Shape;3558;p4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559" name="Google Shape;3559;p48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0" name="Google Shape;3560;p4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1c</a:t>
                    </a:r>
                    <a:endParaRPr/>
                  </a:p>
                </p:txBody>
              </p:sp>
            </p:grpSp>
          </p:grpSp>
          <p:grpSp>
            <p:nvGrpSpPr>
              <p:cNvPr id="3561" name="Google Shape;3561;p48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562" name="Google Shape;3562;p48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63" name="Google Shape;3563;p48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4" name="Google Shape;3564;p48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5" name="Google Shape;3565;p48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6" name="Google Shape;3566;p48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7" name="Google Shape;3567;p48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8" name="Google Shape;3568;p48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69" name="Google Shape;3569;p48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570" name="Google Shape;3570;p48"/>
                  <p:cNvCxnSpPr>
                    <a:endCxn id="3565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571" name="Google Shape;3571;p48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572" name="Google Shape;3572;p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573" name="Google Shape;3573;p48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74" name="Google Shape;3574;p4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1a</a:t>
                    </a:r>
                    <a:endParaRPr/>
                  </a:p>
                </p:txBody>
              </p:sp>
            </p:grpSp>
          </p:grpSp>
          <p:cxnSp>
            <p:nvCxnSpPr>
              <p:cNvPr id="3575" name="Google Shape;3575;p48"/>
              <p:cNvCxnSpPr>
                <a:stCxn id="3521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6" name="Google Shape;3576;p48"/>
              <p:cNvCxnSpPr/>
              <p:nvPr/>
            </p:nvCxnSpPr>
            <p:spPr>
              <a:xfrm>
                <a:off x="1315140" y="3783345"/>
                <a:ext cx="489235" cy="35258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7" name="Google Shape;3577;p48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578" name="Google Shape;3578;p48"/>
              <p:cNvCxnSpPr>
                <a:endCxn id="3521" idx="2"/>
              </p:cNvCxnSpPr>
              <p:nvPr/>
            </p:nvCxnSpPr>
            <p:spPr>
              <a:xfrm flipH="1" rot="10800000">
                <a:off x="1319777" y="3078706"/>
                <a:ext cx="417900" cy="456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579" name="Google Shape;3579;p48"/>
          <p:cNvSpPr/>
          <p:nvPr/>
        </p:nvSpPr>
        <p:spPr>
          <a:xfrm>
            <a:off x="3285692" y="2741493"/>
            <a:ext cx="2545688" cy="1720535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0" name="Google Shape;3580;p48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3581" name="Google Shape;3581;p4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3582" name="Google Shape;3582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583" name="Google Shape;3583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4" name="Google Shape;3584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5" name="Google Shape;3585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6" name="Google Shape;3586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7" name="Google Shape;3587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8" name="Google Shape;3588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9" name="Google Shape;3589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90" name="Google Shape;3590;p48"/>
                <p:cNvCxnSpPr>
                  <a:endCxn id="358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591" name="Google Shape;3591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592" name="Google Shape;3592;p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593" name="Google Shape;3593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4" name="Google Shape;3594;p4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2b</a:t>
                  </a:r>
                  <a:endParaRPr/>
                </a:p>
              </p:txBody>
            </p:sp>
          </p:grpSp>
        </p:grpSp>
        <p:grpSp>
          <p:nvGrpSpPr>
            <p:cNvPr id="3595" name="Google Shape;3595;p4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3596" name="Google Shape;3596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597" name="Google Shape;3597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8" name="Google Shape;3598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9" name="Google Shape;3599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0" name="Google Shape;3600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1" name="Google Shape;3601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2" name="Google Shape;3602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3" name="Google Shape;3603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04" name="Google Shape;3604;p48"/>
                <p:cNvCxnSpPr>
                  <a:endCxn id="3599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605" name="Google Shape;3605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606" name="Google Shape;3606;p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607" name="Google Shape;3607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8" name="Google Shape;3608;p4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2d</a:t>
                  </a:r>
                  <a:endParaRPr/>
                </a:p>
              </p:txBody>
            </p:sp>
          </p:grpSp>
        </p:grpSp>
        <p:grpSp>
          <p:nvGrpSpPr>
            <p:cNvPr id="3609" name="Google Shape;3609;p48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3610" name="Google Shape;3610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11" name="Google Shape;3611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2" name="Google Shape;3612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3" name="Google Shape;3613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4" name="Google Shape;3614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5" name="Google Shape;3615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6" name="Google Shape;3616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7" name="Google Shape;3617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18" name="Google Shape;3618;p48"/>
                <p:cNvCxnSpPr>
                  <a:endCxn id="361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619" name="Google Shape;3619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620" name="Google Shape;3620;p4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3621" name="Google Shape;3621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2" name="Google Shape;3622;p48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2c</a:t>
                  </a:r>
                  <a:endParaRPr/>
                </a:p>
              </p:txBody>
            </p:sp>
          </p:grpSp>
        </p:grpSp>
        <p:grpSp>
          <p:nvGrpSpPr>
            <p:cNvPr id="3623" name="Google Shape;3623;p48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3624" name="Google Shape;3624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25" name="Google Shape;3625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6" name="Google Shape;3626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7" name="Google Shape;3627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8" name="Google Shape;3628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9" name="Google Shape;3629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0" name="Google Shape;3630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1" name="Google Shape;3631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32" name="Google Shape;3632;p48"/>
                <p:cNvCxnSpPr>
                  <a:endCxn id="3627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633" name="Google Shape;3633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634" name="Google Shape;3634;p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635" name="Google Shape;3635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6" name="Google Shape;3636;p4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2a</a:t>
                  </a:r>
                  <a:endParaRPr/>
                </a:p>
              </p:txBody>
            </p:sp>
          </p:grpSp>
        </p:grpSp>
        <p:cxnSp>
          <p:nvCxnSpPr>
            <p:cNvPr id="3637" name="Google Shape;3637;p48"/>
            <p:cNvCxnSpPr>
              <a:endCxn id="3608" idx="0"/>
            </p:cNvCxnSpPr>
            <p:nvPr/>
          </p:nvCxnSpPr>
          <p:spPr>
            <a:xfrm>
              <a:off x="1991103" y="3173069"/>
              <a:ext cx="4200" cy="9216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38" name="Google Shape;3638;p48"/>
            <p:cNvCxnSpPr/>
            <p:nvPr/>
          </p:nvCxnSpPr>
          <p:spPr>
            <a:xfrm>
              <a:off x="2280478" y="3145660"/>
              <a:ext cx="435814" cy="359474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39" name="Google Shape;3639;p48"/>
            <p:cNvCxnSpPr/>
            <p:nvPr/>
          </p:nvCxnSpPr>
          <p:spPr>
            <a:xfrm>
              <a:off x="1300073" y="3768911"/>
              <a:ext cx="527386" cy="368208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640" name="Google Shape;3640;p48"/>
            <p:cNvCxnSpPr/>
            <p:nvPr/>
          </p:nvCxnSpPr>
          <p:spPr>
            <a:xfrm flipH="1">
              <a:off x="2194462" y="3713972"/>
              <a:ext cx="509583" cy="428945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641" name="Google Shape;3641;p48"/>
          <p:cNvSpPr/>
          <p:nvPr/>
        </p:nvSpPr>
        <p:spPr>
          <a:xfrm>
            <a:off x="5507686" y="1673235"/>
            <a:ext cx="2575521" cy="1672516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42" name="Google Shape;3642;p48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3643" name="Google Shape;3643;p4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3644" name="Google Shape;3644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45" name="Google Shape;3645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6" name="Google Shape;3646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7" name="Google Shape;3647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8" name="Google Shape;3648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9" name="Google Shape;3649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0" name="Google Shape;3650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1" name="Google Shape;3651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52" name="Google Shape;3652;p48"/>
                <p:cNvCxnSpPr>
                  <a:endCxn id="3647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653" name="Google Shape;3653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654" name="Google Shape;3654;p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655" name="Google Shape;3655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6" name="Google Shape;3656;p4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3b</a:t>
                  </a:r>
                  <a:endParaRPr/>
                </a:p>
              </p:txBody>
            </p:sp>
          </p:grpSp>
        </p:grpSp>
        <p:grpSp>
          <p:nvGrpSpPr>
            <p:cNvPr id="3657" name="Google Shape;3657;p4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3658" name="Google Shape;3658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59" name="Google Shape;3659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0" name="Google Shape;3660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1" name="Google Shape;3661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2" name="Google Shape;3662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3" name="Google Shape;3663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4" name="Google Shape;3664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5" name="Google Shape;3665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66" name="Google Shape;3666;p48"/>
                <p:cNvCxnSpPr>
                  <a:endCxn id="3661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667" name="Google Shape;3667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668" name="Google Shape;3668;p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669" name="Google Shape;3669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0" name="Google Shape;3670;p4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3d</a:t>
                  </a:r>
                  <a:endParaRPr/>
                </a:p>
              </p:txBody>
            </p:sp>
          </p:grpSp>
        </p:grpSp>
        <p:grpSp>
          <p:nvGrpSpPr>
            <p:cNvPr id="3671" name="Google Shape;3671;p48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3672" name="Google Shape;3672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73" name="Google Shape;3673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4" name="Google Shape;3674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5" name="Google Shape;3675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6" name="Google Shape;3676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7" name="Google Shape;3677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8" name="Google Shape;3678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9" name="Google Shape;3679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80" name="Google Shape;3680;p48"/>
                <p:cNvCxnSpPr>
                  <a:endCxn id="367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681" name="Google Shape;3681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682" name="Google Shape;3682;p4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3683" name="Google Shape;3683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8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3c</a:t>
                  </a:r>
                  <a:endParaRPr/>
                </a:p>
              </p:txBody>
            </p:sp>
          </p:grpSp>
        </p:grpSp>
        <p:grpSp>
          <p:nvGrpSpPr>
            <p:cNvPr id="3685" name="Google Shape;3685;p48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3686" name="Google Shape;3686;p48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687" name="Google Shape;3687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694" name="Google Shape;3694;p48"/>
                <p:cNvCxnSpPr>
                  <a:endCxn id="3689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695" name="Google Shape;3695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696" name="Google Shape;3696;p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697" name="Google Shape;3697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3a</a:t>
                  </a:r>
                  <a:endParaRPr/>
                </a:p>
              </p:txBody>
            </p:sp>
          </p:grpSp>
        </p:grpSp>
        <p:cxnSp>
          <p:nvCxnSpPr>
            <p:cNvPr id="3699" name="Google Shape;3699;p48"/>
            <p:cNvCxnSpPr/>
            <p:nvPr/>
          </p:nvCxnSpPr>
          <p:spPr>
            <a:xfrm>
              <a:off x="1407477" y="3648621"/>
              <a:ext cx="1204913" cy="635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0" name="Google Shape;3700;p48"/>
            <p:cNvCxnSpPr>
              <a:stCxn id="3645" idx="7"/>
            </p:cNvCxnSpPr>
            <p:nvPr/>
          </p:nvCxnSpPr>
          <p:spPr>
            <a:xfrm>
              <a:off x="2218708" y="3154477"/>
              <a:ext cx="480000" cy="3699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1" name="Google Shape;3701;p48"/>
            <p:cNvCxnSpPr/>
            <p:nvPr/>
          </p:nvCxnSpPr>
          <p:spPr>
            <a:xfrm>
              <a:off x="1300073" y="3786304"/>
              <a:ext cx="477927" cy="357071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2" name="Google Shape;3702;p48"/>
            <p:cNvCxnSpPr/>
            <p:nvPr/>
          </p:nvCxnSpPr>
          <p:spPr>
            <a:xfrm flipH="1">
              <a:off x="1287553" y="3166946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03" name="Google Shape;3703;p48"/>
            <p:cNvCxnSpPr/>
            <p:nvPr/>
          </p:nvCxnSpPr>
          <p:spPr>
            <a:xfrm flipH="1">
              <a:off x="1596702" y="5224152"/>
              <a:ext cx="673647" cy="236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704" name="Google Shape;3704;p48"/>
          <p:cNvCxnSpPr/>
          <p:nvPr/>
        </p:nvCxnSpPr>
        <p:spPr>
          <a:xfrm rot="10800000">
            <a:off x="3046707" y="2702855"/>
            <a:ext cx="542552" cy="78120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5" name="Google Shape;3705;p48"/>
          <p:cNvCxnSpPr/>
          <p:nvPr/>
        </p:nvCxnSpPr>
        <p:spPr>
          <a:xfrm flipH="1" rot="10800000">
            <a:off x="5523188" y="2643973"/>
            <a:ext cx="337735" cy="823128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06" name="Google Shape;3706;p48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AS2</a:t>
            </a:r>
            <a:endParaRPr/>
          </a:p>
        </p:txBody>
      </p:sp>
      <p:sp>
        <p:nvSpPr>
          <p:cNvPr id="3707" name="Google Shape;3707;p48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AS3</a:t>
            </a:r>
            <a:endParaRPr/>
          </a:p>
        </p:txBody>
      </p:sp>
      <p:sp>
        <p:nvSpPr>
          <p:cNvPr id="3708" name="Google Shape;3708;p48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AS1</a:t>
            </a:r>
            <a:endParaRPr/>
          </a:p>
        </p:txBody>
      </p:sp>
      <p:grpSp>
        <p:nvGrpSpPr>
          <p:cNvPr id="3709" name="Google Shape;3709;p48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3710" name="Google Shape;3710;p48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711" name="Google Shape;3711;p48"/>
              <p:cNvSpPr/>
              <p:nvPr/>
            </p:nvSpPr>
            <p:spPr>
              <a:xfrm>
                <a:off x="6946249" y="5096269"/>
                <a:ext cx="1701734" cy="616172"/>
              </a:xfrm>
              <a:custGeom>
                <a:rect b="b" l="l" r="r" t="t"/>
                <a:pathLst>
                  <a:path extrusionOk="0" h="11127" w="11293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12" name="Google Shape;3712;p48"/>
              <p:cNvGrpSpPr/>
              <p:nvPr/>
            </p:nvGrpSpPr>
            <p:grpSpPr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13" name="Google Shape;3713;p48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4" name="Google Shape;3714;p48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5" name="Google Shape;3715;p48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6" name="Google Shape;3716;p48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7" name="Google Shape;3717;p48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8" name="Google Shape;3718;p48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9" name="Google Shape;3719;p48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720" name="Google Shape;3720;p48"/>
                <p:cNvCxnSpPr>
                  <a:endCxn id="371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721" name="Google Shape;3721;p48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722" name="Google Shape;3722;p48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3" name="Google Shape;3723;p48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4" name="Google Shape;3724;p48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X</a:t>
                  </a:r>
                  <a:endParaRPr/>
                </a:p>
              </p:txBody>
            </p:sp>
          </p:grpSp>
        </p:grpSp>
        <p:cxnSp>
          <p:nvCxnSpPr>
            <p:cNvPr id="3725" name="Google Shape;3725;p48"/>
            <p:cNvCxnSpPr/>
            <p:nvPr/>
          </p:nvCxnSpPr>
          <p:spPr>
            <a:xfrm flipH="1">
              <a:off x="7133690" y="5764030"/>
              <a:ext cx="870024" cy="9999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3726" name="Google Shape;3726;p48"/>
          <p:cNvGrpSpPr/>
          <p:nvPr/>
        </p:nvGrpSpPr>
        <p:grpSpPr>
          <a:xfrm>
            <a:off x="5572752" y="2718777"/>
            <a:ext cx="1150054" cy="814949"/>
            <a:chOff x="5572752" y="2355969"/>
            <a:chExt cx="1150054" cy="814949"/>
          </a:xfrm>
        </p:grpSpPr>
        <p:sp>
          <p:nvSpPr>
            <p:cNvPr id="3727" name="Google Shape;3727;p48"/>
            <p:cNvSpPr/>
            <p:nvPr/>
          </p:nvSpPr>
          <p:spPr>
            <a:xfrm rot="-4002035">
              <a:off x="5467382" y="2625330"/>
              <a:ext cx="768350" cy="276226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8"/>
            <p:cNvSpPr txBox="1"/>
            <p:nvPr/>
          </p:nvSpPr>
          <p:spPr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AS3,X </a:t>
              </a:r>
              <a:endParaRPr/>
            </a:p>
          </p:txBody>
        </p:sp>
      </p:grpSp>
      <p:grpSp>
        <p:nvGrpSpPr>
          <p:cNvPr id="3729" name="Google Shape;3729;p48"/>
          <p:cNvGrpSpPr/>
          <p:nvPr/>
        </p:nvGrpSpPr>
        <p:grpSpPr>
          <a:xfrm>
            <a:off x="2028828" y="2787494"/>
            <a:ext cx="1413458" cy="902523"/>
            <a:chOff x="2028828" y="2424686"/>
            <a:chExt cx="1413458" cy="902523"/>
          </a:xfrm>
        </p:grpSpPr>
        <p:sp>
          <p:nvSpPr>
            <p:cNvPr id="3730" name="Google Shape;3730;p48"/>
            <p:cNvSpPr txBox="1"/>
            <p:nvPr/>
          </p:nvSpPr>
          <p:spPr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AS2,AS3,X </a:t>
              </a:r>
              <a:endParaRPr/>
            </a:p>
          </p:txBody>
        </p:sp>
        <p:sp>
          <p:nvSpPr>
            <p:cNvPr id="3731" name="Google Shape;3731;p48"/>
            <p:cNvSpPr/>
            <p:nvPr/>
          </p:nvSpPr>
          <p:spPr>
            <a:xfrm rot="3445218">
              <a:off x="2734864" y="2684666"/>
              <a:ext cx="768350" cy="276225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2" name="Google Shape;3732;p48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733" name="Google Shape;3733;p48"/>
            <p:cNvCxnSpPr/>
            <p:nvPr/>
          </p:nvCxnSpPr>
          <p:spPr>
            <a:xfrm rot="10800000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34" name="Google Shape;3734;p48"/>
            <p:cNvCxnSpPr/>
            <p:nvPr/>
          </p:nvCxnSpPr>
          <p:spPr>
            <a:xfrm rot="10800000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735" name="Google Shape;3735;p48"/>
            <p:cNvCxnSpPr/>
            <p:nvPr/>
          </p:nvCxnSpPr>
          <p:spPr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cap="flat" cmpd="sng" w="254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  <p:cxnSp>
        <p:nvCxnSpPr>
          <p:cNvPr id="3736" name="Google Shape;3736;p48"/>
          <p:cNvCxnSpPr>
            <a:stCxn id="3698" idx="1"/>
          </p:cNvCxnSpPr>
          <p:nvPr/>
        </p:nvCxnSpPr>
        <p:spPr>
          <a:xfrm flipH="1">
            <a:off x="3046915" y="2522162"/>
            <a:ext cx="2716800" cy="1440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737" name="Google Shape;3737;p48"/>
          <p:cNvGrpSpPr/>
          <p:nvPr/>
        </p:nvGrpSpPr>
        <p:grpSpPr>
          <a:xfrm>
            <a:off x="4611025" y="1962864"/>
            <a:ext cx="983452" cy="589890"/>
            <a:chOff x="4611025" y="1600056"/>
            <a:chExt cx="983452" cy="589890"/>
          </a:xfrm>
        </p:grpSpPr>
        <p:sp>
          <p:nvSpPr>
            <p:cNvPr id="3738" name="Google Shape;3738;p48"/>
            <p:cNvSpPr/>
            <p:nvPr/>
          </p:nvSpPr>
          <p:spPr>
            <a:xfrm rot="-186819">
              <a:off x="4617960" y="1893058"/>
              <a:ext cx="768350" cy="276225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8"/>
            <p:cNvSpPr txBox="1"/>
            <p:nvPr/>
          </p:nvSpPr>
          <p:spPr>
            <a:xfrm rot="-181440">
              <a:off x="4770795" y="1621326"/>
              <a:ext cx="81532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AS3,X</a:t>
              </a:r>
              <a:endParaRPr/>
            </a:p>
          </p:txBody>
        </p:sp>
      </p:grpSp>
      <p:sp>
        <p:nvSpPr>
          <p:cNvPr id="3740" name="Google Shape;3740;p48"/>
          <p:cNvSpPr txBox="1"/>
          <p:nvPr/>
        </p:nvSpPr>
        <p:spPr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d: OSPF intra-domain routing: to get to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c, forward over outgoing local interface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741" name="Google Shape;3741;p48"/>
          <p:cNvSpPr txBox="1"/>
          <p:nvPr/>
        </p:nvSpPr>
        <p:spPr>
          <a:xfrm rot="-181440">
            <a:off x="2282548" y="2116378"/>
            <a:ext cx="81532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AS3,X</a:t>
            </a:r>
            <a:endParaRPr/>
          </a:p>
        </p:txBody>
      </p:sp>
      <p:sp>
        <p:nvSpPr>
          <p:cNvPr id="3742" name="Google Shape;3742;p48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Q: how does router set forwarding table entry to distant prefix?</a:t>
            </a:r>
            <a:endParaRPr/>
          </a:p>
        </p:txBody>
      </p:sp>
      <p:grpSp>
        <p:nvGrpSpPr>
          <p:cNvPr id="3743" name="Google Shape;3743;p48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3744" name="Google Shape;3744;p4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745" name="Google Shape;3745;p48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3746" name="Google Shape;3746;p48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3747" name="Google Shape;3747;p4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3748" name="Google Shape;3748;p48"/>
          <p:cNvGrpSpPr/>
          <p:nvPr/>
        </p:nvGrpSpPr>
        <p:grpSpPr>
          <a:xfrm>
            <a:off x="537654" y="3292241"/>
            <a:ext cx="1694528" cy="2998177"/>
            <a:chOff x="537654" y="3292241"/>
            <a:chExt cx="1694528" cy="2998177"/>
          </a:xfrm>
        </p:grpSpPr>
        <p:sp>
          <p:nvSpPr>
            <p:cNvPr id="3749" name="Google Shape;3749;p48"/>
            <p:cNvSpPr/>
            <p:nvPr/>
          </p:nvSpPr>
          <p:spPr>
            <a:xfrm flipH="1" rot="10326036">
              <a:off x="771808" y="3379309"/>
              <a:ext cx="1333280" cy="959366"/>
            </a:xfrm>
            <a:custGeom>
              <a:rect b="b" l="l" r="r" t="t"/>
              <a:pathLst>
                <a:path extrusionOk="0" h="1143414" w="1332977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0" name="Google Shape;3750;p48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3751" name="Google Shape;3751;p48"/>
              <p:cNvSpPr/>
              <p:nvPr/>
            </p:nvSpPr>
            <p:spPr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52" name="Google Shape;3752;p48"/>
              <p:cNvGrpSpPr/>
              <p:nvPr/>
            </p:nvGrpSpPr>
            <p:grpSpPr>
              <a:xfrm>
                <a:off x="812795" y="5933293"/>
                <a:ext cx="1035051" cy="357125"/>
                <a:chOff x="4128649" y="3606801"/>
                <a:chExt cx="568332" cy="338455"/>
              </a:xfrm>
            </p:grpSpPr>
            <p:sp>
              <p:nvSpPr>
                <p:cNvPr id="3753" name="Google Shape;3753;p4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4" name="Google Shape;3754;p48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5" name="Google Shape;3755;p48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rgbClr val="8383E0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756" name="Google Shape;3756;p4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757" name="Google Shape;3757;p48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758" name="Google Shape;3758;p48"/>
              <p:cNvSpPr/>
              <p:nvPr/>
            </p:nvSpPr>
            <p:spPr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rgbClr val="8383E0">
                      <a:alpha val="61960"/>
                    </a:srgbClr>
                  </a:gs>
                  <a:gs pos="54000">
                    <a:srgbClr val="ACACEA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59" name="Google Shape;3759;p48"/>
              <p:cNvCxnSpPr>
                <a:endCxn id="3754" idx="1"/>
              </p:cNvCxnSpPr>
              <p:nvPr/>
            </p:nvCxnSpPr>
            <p:spPr>
              <a:xfrm>
                <a:off x="801395" y="4466956"/>
                <a:ext cx="11400" cy="1644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60" name="Google Shape;3760;p48"/>
              <p:cNvCxnSpPr>
                <a:endCxn id="3754" idx="3"/>
              </p:cNvCxnSpPr>
              <p:nvPr/>
            </p:nvCxnSpPr>
            <p:spPr>
              <a:xfrm>
                <a:off x="1842745" y="4466956"/>
                <a:ext cx="5100" cy="1644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761" name="Google Shape;3761;p48"/>
              <p:cNvGrpSpPr/>
              <p:nvPr/>
            </p:nvGrpSpPr>
            <p:grpSpPr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3762" name="Google Shape;3762;p48"/>
                <p:cNvSpPr/>
                <p:nvPr/>
              </p:nvSpPr>
              <p:spPr>
                <a:xfrm flipH="1" rot="10800000">
                  <a:off x="2186832" y="1690517"/>
                  <a:ext cx="1194859" cy="314302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rgbClr val="D5D5F4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3" name="Google Shape;3763;p48"/>
                <p:cNvSpPr/>
                <p:nvPr/>
              </p:nvSpPr>
              <p:spPr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4" name="Google Shape;3764;p48"/>
                <p:cNvSpPr/>
                <p:nvPr/>
              </p:nvSpPr>
              <p:spPr>
                <a:xfrm flipH="1" rot="10800000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5" name="Google Shape;3765;p48"/>
                <p:cNvSpPr/>
                <p:nvPr/>
              </p:nvSpPr>
              <p:spPr>
                <a:xfrm>
                  <a:off x="2490400" y="1671469"/>
                  <a:ext cx="582428" cy="157150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6" name="Google Shape;3766;p48"/>
                <p:cNvSpPr/>
                <p:nvPr/>
              </p:nvSpPr>
              <p:spPr>
                <a:xfrm>
                  <a:off x="2430393" y="1630197"/>
                  <a:ext cx="702443" cy="109529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7" name="Google Shape;3767;p48"/>
                <p:cNvSpPr/>
                <p:nvPr/>
              </p:nvSpPr>
              <p:spPr>
                <a:xfrm>
                  <a:off x="2892805" y="1723852"/>
                  <a:ext cx="257680" cy="95243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8" name="Google Shape;3768;p48"/>
                <p:cNvSpPr/>
                <p:nvPr/>
              </p:nvSpPr>
              <p:spPr>
                <a:xfrm>
                  <a:off x="2418037" y="1725440"/>
                  <a:ext cx="254150" cy="9524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769" name="Google Shape;3769;p48"/>
                <p:cNvCxnSpPr>
                  <a:endCxn id="3764" idx="2"/>
                </p:cNvCxnSpPr>
                <p:nvPr/>
              </p:nvCxnSpPr>
              <p:spPr>
                <a:xfrm rot="10800000">
                  <a:off x="2183302" y="1731789"/>
                  <a:ext cx="3600" cy="122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770" name="Google Shape;3770;p48"/>
                <p:cNvCxnSpPr/>
                <p:nvPr/>
              </p:nvCxnSpPr>
              <p:spPr>
                <a:xfrm rot="10800000">
                  <a:off x="3379926" y="1728615"/>
                  <a:ext cx="3530" cy="12222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sp>
            <p:nvSpPr>
              <p:cNvPr id="3771" name="Google Shape;3771;p48"/>
              <p:cNvSpPr/>
              <p:nvPr/>
            </p:nvSpPr>
            <p:spPr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48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dest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8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interface</a:t>
                </a:r>
                <a:endParaRPr/>
              </a:p>
            </p:txBody>
          </p:sp>
          <p:cxnSp>
            <p:nvCxnSpPr>
              <p:cNvPr id="3774" name="Google Shape;3774;p48"/>
              <p:cNvCxnSpPr/>
              <p:nvPr/>
            </p:nvCxnSpPr>
            <p:spPr>
              <a:xfrm>
                <a:off x="1154183" y="4593421"/>
                <a:ext cx="1345" cy="1293547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75" name="Google Shape;3775;p48"/>
              <p:cNvCxnSpPr/>
              <p:nvPr/>
            </p:nvCxnSpPr>
            <p:spPr>
              <a:xfrm rot="10800000">
                <a:off x="537654" y="4911108"/>
                <a:ext cx="1679208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3776" name="Google Shape;3776;p48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</p:txBody>
          </p:sp>
          <p:sp>
            <p:nvSpPr>
              <p:cNvPr id="3777" name="Google Shape;3777;p48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3778" name="Google Shape;3778;p4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</p:txBody>
          </p:sp>
          <p:sp>
            <p:nvSpPr>
              <p:cNvPr id="3779" name="Google Shape;3779;p48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</p:grpSp>
      <p:cxnSp>
        <p:nvCxnSpPr>
          <p:cNvPr id="3780" name="Google Shape;3780;p48"/>
          <p:cNvCxnSpPr/>
          <p:nvPr/>
        </p:nvCxnSpPr>
        <p:spPr>
          <a:xfrm flipH="1" rot="10800000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81" name="Google Shape;3781;p48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physical link</a:t>
            </a:r>
            <a:endParaRPr/>
          </a:p>
        </p:txBody>
      </p:sp>
      <p:sp>
        <p:nvSpPr>
          <p:cNvPr id="3782" name="Google Shape;3782;p48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link interfaces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1a, 1d</a:t>
            </a:r>
            <a:endParaRPr/>
          </a:p>
        </p:txBody>
      </p:sp>
      <p:sp>
        <p:nvSpPr>
          <p:cNvPr id="3783" name="Google Shape;3783;p48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84" name="Google Shape;3784;p48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grpSp>
        <p:nvGrpSpPr>
          <p:cNvPr id="3785" name="Google Shape;3785;p48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3786" name="Google Shape;3786;p48"/>
            <p:cNvCxnSpPr/>
            <p:nvPr/>
          </p:nvCxnSpPr>
          <p:spPr>
            <a:xfrm rot="10800000">
              <a:off x="1331251" y="2431189"/>
              <a:ext cx="48189" cy="810304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87" name="Google Shape;3787;p48"/>
            <p:cNvCxnSpPr/>
            <p:nvPr/>
          </p:nvCxnSpPr>
          <p:spPr>
            <a:xfrm flipH="1" rot="10800000">
              <a:off x="1381115" y="2850809"/>
              <a:ext cx="104212" cy="372686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88" name="Google Shape;3788;p48"/>
            <p:cNvCxnSpPr/>
            <p:nvPr/>
          </p:nvCxnSpPr>
          <p:spPr>
            <a:xfrm flipH="1" rot="10800000">
              <a:off x="1386317" y="3162800"/>
              <a:ext cx="168546" cy="58842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789" name="Google Shape;3789;p48"/>
            <p:cNvCxnSpPr/>
            <p:nvPr/>
          </p:nvCxnSpPr>
          <p:spPr>
            <a:xfrm flipH="1" rot="10800000">
              <a:off x="1364971" y="3164519"/>
              <a:ext cx="927294" cy="67886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3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4" name="Google Shape;3794;p49"/>
          <p:cNvSpPr txBox="1"/>
          <p:nvPr>
            <p:ph type="title"/>
          </p:nvPr>
        </p:nvSpPr>
        <p:spPr>
          <a:xfrm>
            <a:off x="533400" y="0"/>
            <a:ext cx="82002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BGP, OSPF, forwarding table entries</a:t>
            </a:r>
            <a:endParaRPr/>
          </a:p>
        </p:txBody>
      </p:sp>
      <p:sp>
        <p:nvSpPr>
          <p:cNvPr id="3795" name="Google Shape;3795;p49"/>
          <p:cNvSpPr txBox="1"/>
          <p:nvPr>
            <p:ph idx="1" type="body"/>
          </p:nvPr>
        </p:nvSpPr>
        <p:spPr>
          <a:xfrm>
            <a:off x="3455674" y="4619374"/>
            <a:ext cx="5183508" cy="551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2921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recall: 1a, 1b, 1c learn about dest X via iBGP from 1c: “path to X goes through 1c”</a:t>
            </a:r>
            <a:endParaRPr/>
          </a:p>
        </p:txBody>
      </p:sp>
      <p:pic>
        <p:nvPicPr>
          <p:cNvPr descr="underline_base" id="3796" name="Google Shape;379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7" name="Google Shape;3797;p49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3798" name="Google Shape;3798;p49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99" name="Google Shape;3799;p49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3800" name="Google Shape;3800;p4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801" name="Google Shape;3801;p49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02" name="Google Shape;3802;p49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3" name="Google Shape;3803;p49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4" name="Google Shape;3804;p49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5" name="Google Shape;3805;p49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6" name="Google Shape;3806;p49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7" name="Google Shape;3807;p49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08" name="Google Shape;3808;p49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809" name="Google Shape;3809;p49"/>
                  <p:cNvCxnSpPr>
                    <a:endCxn id="3804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810" name="Google Shape;3810;p49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811" name="Google Shape;3811;p4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812" name="Google Shape;3812;p49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3" name="Google Shape;3813;p49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1b</a:t>
                    </a:r>
                    <a:endParaRPr/>
                  </a:p>
                </p:txBody>
              </p:sp>
            </p:grpSp>
          </p:grpSp>
          <p:grpSp>
            <p:nvGrpSpPr>
              <p:cNvPr id="3814" name="Google Shape;3814;p4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815" name="Google Shape;3815;p49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16" name="Google Shape;3816;p49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7" name="Google Shape;3817;p49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8" name="Google Shape;3818;p49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19" name="Google Shape;3819;p49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0" name="Google Shape;3820;p49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1" name="Google Shape;3821;p49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2" name="Google Shape;3822;p49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823" name="Google Shape;3823;p49"/>
                  <p:cNvCxnSpPr>
                    <a:endCxn id="3818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824" name="Google Shape;3824;p49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825" name="Google Shape;3825;p4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826" name="Google Shape;3826;p49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27" name="Google Shape;3827;p49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1d</a:t>
                    </a:r>
                    <a:endParaRPr/>
                  </a:p>
                </p:txBody>
              </p:sp>
            </p:grpSp>
          </p:grpSp>
          <p:grpSp>
            <p:nvGrpSpPr>
              <p:cNvPr id="3828" name="Google Shape;3828;p49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829" name="Google Shape;3829;p49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30" name="Google Shape;3830;p49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1" name="Google Shape;3831;p49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2" name="Google Shape;3832;p49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3" name="Google Shape;3833;p49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4" name="Google Shape;3834;p49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5" name="Google Shape;3835;p49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36" name="Google Shape;3836;p49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837" name="Google Shape;3837;p49"/>
                  <p:cNvCxnSpPr>
                    <a:endCxn id="3832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838" name="Google Shape;3838;p49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839" name="Google Shape;3839;p49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3840" name="Google Shape;3840;p49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1" name="Google Shape;3841;p49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1c</a:t>
                    </a:r>
                    <a:endParaRPr/>
                  </a:p>
                </p:txBody>
              </p:sp>
            </p:grpSp>
          </p:grpSp>
          <p:grpSp>
            <p:nvGrpSpPr>
              <p:cNvPr id="3842" name="Google Shape;3842;p49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843" name="Google Shape;3843;p49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44" name="Google Shape;3844;p49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5" name="Google Shape;3845;p49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6" name="Google Shape;3846;p49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7" name="Google Shape;3847;p49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8" name="Google Shape;3848;p49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49" name="Google Shape;3849;p49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0" name="Google Shape;3850;p49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3851" name="Google Shape;3851;p49"/>
                  <p:cNvCxnSpPr>
                    <a:endCxn id="3846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3852" name="Google Shape;3852;p49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3853" name="Google Shape;3853;p4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854" name="Google Shape;3854;p49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55" name="Google Shape;3855;p49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1a</a:t>
                    </a:r>
                    <a:endParaRPr/>
                  </a:p>
                </p:txBody>
              </p:sp>
            </p:grpSp>
          </p:grpSp>
          <p:cxnSp>
            <p:nvCxnSpPr>
              <p:cNvPr id="3856" name="Google Shape;3856;p49"/>
              <p:cNvCxnSpPr>
                <a:stCxn id="3802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57" name="Google Shape;3857;p49"/>
              <p:cNvCxnSpPr/>
              <p:nvPr/>
            </p:nvCxnSpPr>
            <p:spPr>
              <a:xfrm>
                <a:off x="1315140" y="3783345"/>
                <a:ext cx="489235" cy="35258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58" name="Google Shape;3858;p49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859" name="Google Shape;3859;p49"/>
              <p:cNvCxnSpPr>
                <a:endCxn id="3802" idx="2"/>
              </p:cNvCxnSpPr>
              <p:nvPr/>
            </p:nvCxnSpPr>
            <p:spPr>
              <a:xfrm flipH="1" rot="10800000">
                <a:off x="1319777" y="3078706"/>
                <a:ext cx="417900" cy="456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3860" name="Google Shape;3860;p49"/>
          <p:cNvSpPr/>
          <p:nvPr/>
        </p:nvSpPr>
        <p:spPr>
          <a:xfrm>
            <a:off x="3285692" y="2741493"/>
            <a:ext cx="2545688" cy="1720535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61" name="Google Shape;3861;p49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3862" name="Google Shape;3862;p49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3863" name="Google Shape;3863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864" name="Google Shape;3864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5" name="Google Shape;3865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6" name="Google Shape;3866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7" name="Google Shape;3867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8" name="Google Shape;3868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69" name="Google Shape;3869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0" name="Google Shape;3870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871" name="Google Shape;3871;p49"/>
                <p:cNvCxnSpPr>
                  <a:endCxn id="3866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872" name="Google Shape;3872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873" name="Google Shape;3873;p4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874" name="Google Shape;3874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5" name="Google Shape;3875;p49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2b</a:t>
                  </a:r>
                  <a:endParaRPr/>
                </a:p>
              </p:txBody>
            </p:sp>
          </p:grpSp>
        </p:grpSp>
        <p:grpSp>
          <p:nvGrpSpPr>
            <p:cNvPr id="3876" name="Google Shape;3876;p4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3877" name="Google Shape;3877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878" name="Google Shape;3878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79" name="Google Shape;3879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0" name="Google Shape;3880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1" name="Google Shape;3881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2" name="Google Shape;3882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3" name="Google Shape;3883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4" name="Google Shape;3884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885" name="Google Shape;3885;p49"/>
                <p:cNvCxnSpPr>
                  <a:endCxn id="3880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886" name="Google Shape;3886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887" name="Google Shape;3887;p4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888" name="Google Shape;3888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89" name="Google Shape;3889;p49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2d</a:t>
                  </a:r>
                  <a:endParaRPr/>
                </a:p>
              </p:txBody>
            </p:sp>
          </p:grpSp>
        </p:grpSp>
        <p:grpSp>
          <p:nvGrpSpPr>
            <p:cNvPr id="3890" name="Google Shape;3890;p4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3891" name="Google Shape;3891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892" name="Google Shape;3892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3" name="Google Shape;3893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4" name="Google Shape;3894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5" name="Google Shape;3895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6" name="Google Shape;3896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7" name="Google Shape;3897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98" name="Google Shape;3898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899" name="Google Shape;3899;p49"/>
                <p:cNvCxnSpPr>
                  <a:endCxn id="3894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900" name="Google Shape;3900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901" name="Google Shape;3901;p4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3902" name="Google Shape;3902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3" name="Google Shape;3903;p49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2c</a:t>
                  </a:r>
                  <a:endParaRPr/>
                </a:p>
              </p:txBody>
            </p:sp>
          </p:grpSp>
        </p:grpSp>
        <p:grpSp>
          <p:nvGrpSpPr>
            <p:cNvPr id="3904" name="Google Shape;3904;p49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3905" name="Google Shape;3905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906" name="Google Shape;3906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7" name="Google Shape;3907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8" name="Google Shape;3908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9" name="Google Shape;3909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0" name="Google Shape;3910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1" name="Google Shape;3911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2" name="Google Shape;3912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913" name="Google Shape;3913;p49"/>
                <p:cNvCxnSpPr>
                  <a:endCxn id="3908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914" name="Google Shape;3914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915" name="Google Shape;3915;p4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916" name="Google Shape;3916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7" name="Google Shape;3917;p49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2a</a:t>
                  </a:r>
                  <a:endParaRPr/>
                </a:p>
              </p:txBody>
            </p:sp>
          </p:grpSp>
        </p:grpSp>
        <p:cxnSp>
          <p:nvCxnSpPr>
            <p:cNvPr id="3918" name="Google Shape;3918;p49"/>
            <p:cNvCxnSpPr>
              <a:endCxn id="3889" idx="0"/>
            </p:cNvCxnSpPr>
            <p:nvPr/>
          </p:nvCxnSpPr>
          <p:spPr>
            <a:xfrm>
              <a:off x="1991103" y="3173069"/>
              <a:ext cx="4200" cy="9216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19" name="Google Shape;3919;p49"/>
            <p:cNvCxnSpPr/>
            <p:nvPr/>
          </p:nvCxnSpPr>
          <p:spPr>
            <a:xfrm>
              <a:off x="2280478" y="3145660"/>
              <a:ext cx="435814" cy="359474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20" name="Google Shape;3920;p49"/>
            <p:cNvCxnSpPr/>
            <p:nvPr/>
          </p:nvCxnSpPr>
          <p:spPr>
            <a:xfrm>
              <a:off x="1300073" y="3768911"/>
              <a:ext cx="527386" cy="368208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21" name="Google Shape;3921;p49"/>
            <p:cNvCxnSpPr/>
            <p:nvPr/>
          </p:nvCxnSpPr>
          <p:spPr>
            <a:xfrm flipH="1">
              <a:off x="2194462" y="3713972"/>
              <a:ext cx="509583" cy="428945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922" name="Google Shape;3922;p49"/>
          <p:cNvSpPr/>
          <p:nvPr/>
        </p:nvSpPr>
        <p:spPr>
          <a:xfrm>
            <a:off x="5507686" y="1673235"/>
            <a:ext cx="2575521" cy="1672516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3" name="Google Shape;3923;p49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3924" name="Google Shape;3924;p49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3925" name="Google Shape;3925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926" name="Google Shape;3926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7" name="Google Shape;3927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8" name="Google Shape;3928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9" name="Google Shape;3929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0" name="Google Shape;3930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1" name="Google Shape;3931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2" name="Google Shape;3932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933" name="Google Shape;3933;p49"/>
                <p:cNvCxnSpPr>
                  <a:endCxn id="3928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934" name="Google Shape;3934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935" name="Google Shape;3935;p4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936" name="Google Shape;3936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7" name="Google Shape;3937;p49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3b</a:t>
                  </a:r>
                  <a:endParaRPr/>
                </a:p>
              </p:txBody>
            </p:sp>
          </p:grpSp>
        </p:grpSp>
        <p:grpSp>
          <p:nvGrpSpPr>
            <p:cNvPr id="3938" name="Google Shape;3938;p4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3939" name="Google Shape;3939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940" name="Google Shape;3940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1" name="Google Shape;3941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2" name="Google Shape;3942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3" name="Google Shape;3943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4" name="Google Shape;3944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5" name="Google Shape;3945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6" name="Google Shape;3946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947" name="Google Shape;3947;p49"/>
                <p:cNvCxnSpPr>
                  <a:endCxn id="3942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948" name="Google Shape;3948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949" name="Google Shape;3949;p4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950" name="Google Shape;3950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1" name="Google Shape;3951;p49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3d</a:t>
                  </a:r>
                  <a:endParaRPr/>
                </a:p>
              </p:txBody>
            </p:sp>
          </p:grpSp>
        </p:grpSp>
        <p:grpSp>
          <p:nvGrpSpPr>
            <p:cNvPr id="3952" name="Google Shape;3952;p4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3953" name="Google Shape;3953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954" name="Google Shape;3954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5" name="Google Shape;3955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6" name="Google Shape;3956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7" name="Google Shape;3957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8" name="Google Shape;3958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9" name="Google Shape;3959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0" name="Google Shape;3960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961" name="Google Shape;3961;p49"/>
                <p:cNvCxnSpPr>
                  <a:endCxn id="3956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962" name="Google Shape;3962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963" name="Google Shape;3963;p4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3964" name="Google Shape;3964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5" name="Google Shape;3965;p49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3c</a:t>
                  </a:r>
                  <a:endParaRPr/>
                </a:p>
              </p:txBody>
            </p:sp>
          </p:grpSp>
        </p:grpSp>
        <p:grpSp>
          <p:nvGrpSpPr>
            <p:cNvPr id="3966" name="Google Shape;3966;p49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3967" name="Google Shape;3967;p49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3968" name="Google Shape;3968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9" name="Google Shape;3969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0" name="Google Shape;3970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1" name="Google Shape;3971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2" name="Google Shape;3972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3" name="Google Shape;3973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4" name="Google Shape;3974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975" name="Google Shape;3975;p49"/>
                <p:cNvCxnSpPr>
                  <a:endCxn id="3970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976" name="Google Shape;3976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3977" name="Google Shape;3977;p4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3978" name="Google Shape;3978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9" name="Google Shape;3979;p49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3a</a:t>
                  </a:r>
                  <a:endParaRPr/>
                </a:p>
              </p:txBody>
            </p:sp>
          </p:grpSp>
        </p:grpSp>
        <p:cxnSp>
          <p:nvCxnSpPr>
            <p:cNvPr id="3980" name="Google Shape;3980;p49"/>
            <p:cNvCxnSpPr/>
            <p:nvPr/>
          </p:nvCxnSpPr>
          <p:spPr>
            <a:xfrm>
              <a:off x="1407477" y="3648621"/>
              <a:ext cx="1204913" cy="6353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1" name="Google Shape;3981;p49"/>
            <p:cNvCxnSpPr>
              <a:stCxn id="3926" idx="7"/>
            </p:cNvCxnSpPr>
            <p:nvPr/>
          </p:nvCxnSpPr>
          <p:spPr>
            <a:xfrm>
              <a:off x="2218708" y="3154477"/>
              <a:ext cx="480000" cy="3699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2" name="Google Shape;3982;p49"/>
            <p:cNvCxnSpPr/>
            <p:nvPr/>
          </p:nvCxnSpPr>
          <p:spPr>
            <a:xfrm>
              <a:off x="1300073" y="3786304"/>
              <a:ext cx="477927" cy="357071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983" name="Google Shape;3983;p49"/>
            <p:cNvCxnSpPr/>
            <p:nvPr/>
          </p:nvCxnSpPr>
          <p:spPr>
            <a:xfrm flipH="1">
              <a:off x="1287553" y="3166946"/>
              <a:ext cx="508002" cy="34925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3984" name="Google Shape;3984;p49"/>
          <p:cNvCxnSpPr/>
          <p:nvPr/>
        </p:nvCxnSpPr>
        <p:spPr>
          <a:xfrm rot="10800000">
            <a:off x="3046707" y="2702855"/>
            <a:ext cx="542552" cy="78120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85" name="Google Shape;3985;p49"/>
          <p:cNvCxnSpPr/>
          <p:nvPr/>
        </p:nvCxnSpPr>
        <p:spPr>
          <a:xfrm flipH="1" rot="10800000">
            <a:off x="5523188" y="2643973"/>
            <a:ext cx="337735" cy="823128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86" name="Google Shape;3986;p4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AS2</a:t>
            </a:r>
            <a:endParaRPr/>
          </a:p>
        </p:txBody>
      </p:sp>
      <p:sp>
        <p:nvSpPr>
          <p:cNvPr id="3987" name="Google Shape;3987;p49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AS3</a:t>
            </a:r>
            <a:endParaRPr/>
          </a:p>
        </p:txBody>
      </p:sp>
      <p:sp>
        <p:nvSpPr>
          <p:cNvPr id="3988" name="Google Shape;3988;p49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AS1</a:t>
            </a:r>
            <a:endParaRPr/>
          </a:p>
        </p:txBody>
      </p:sp>
      <p:grpSp>
        <p:nvGrpSpPr>
          <p:cNvPr id="3989" name="Google Shape;3989;p49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3990" name="Google Shape;3990;p4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1" name="Google Shape;3991;p49"/>
              <p:cNvSpPr/>
              <p:nvPr/>
            </p:nvSpPr>
            <p:spPr>
              <a:xfrm>
                <a:off x="6946249" y="5096269"/>
                <a:ext cx="1701734" cy="616172"/>
              </a:xfrm>
              <a:custGeom>
                <a:rect b="b" l="l" r="r" t="t"/>
                <a:pathLst>
                  <a:path extrusionOk="0" h="11127" w="11293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92" name="Google Shape;3992;p49"/>
              <p:cNvGrpSpPr/>
              <p:nvPr/>
            </p:nvGrpSpPr>
            <p:grpSpPr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993" name="Google Shape;3993;p49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4" name="Google Shape;3994;p49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5" name="Google Shape;3995;p49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6" name="Google Shape;3996;p49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7" name="Google Shape;3997;p49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8" name="Google Shape;3998;p49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99" name="Google Shape;3999;p49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000" name="Google Shape;4000;p49"/>
                <p:cNvCxnSpPr>
                  <a:endCxn id="399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001" name="Google Shape;4001;p49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4002" name="Google Shape;4002;p49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4003" name="Google Shape;4003;p49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04" name="Google Shape;4004;p49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X</a:t>
                  </a:r>
                  <a:endParaRPr/>
                </a:p>
              </p:txBody>
            </p:sp>
          </p:grpSp>
        </p:grpSp>
        <p:cxnSp>
          <p:nvCxnSpPr>
            <p:cNvPr id="4005" name="Google Shape;4005;p49"/>
            <p:cNvCxnSpPr/>
            <p:nvPr/>
          </p:nvCxnSpPr>
          <p:spPr>
            <a:xfrm flipH="1">
              <a:off x="7133690" y="5764030"/>
              <a:ext cx="870024" cy="9999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006" name="Google Shape;4006;p49"/>
          <p:cNvSpPr txBox="1"/>
          <p:nvPr/>
        </p:nvSpPr>
        <p:spPr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d: OSPF intra-domain routing: to get to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c, forward over outgoing local interface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4007" name="Google Shape;4007;p49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Q: how does router set forwarding table entry to distant prefix?</a:t>
            </a:r>
            <a:endParaRPr/>
          </a:p>
        </p:txBody>
      </p:sp>
      <p:grpSp>
        <p:nvGrpSpPr>
          <p:cNvPr id="4008" name="Google Shape;4008;p49"/>
          <p:cNvGrpSpPr/>
          <p:nvPr/>
        </p:nvGrpSpPr>
        <p:grpSpPr>
          <a:xfrm>
            <a:off x="537654" y="2663815"/>
            <a:ext cx="1694528" cy="3626603"/>
            <a:chOff x="537654" y="2663815"/>
            <a:chExt cx="1694528" cy="3626603"/>
          </a:xfrm>
        </p:grpSpPr>
        <p:sp>
          <p:nvSpPr>
            <p:cNvPr id="4009" name="Google Shape;4009;p49"/>
            <p:cNvSpPr/>
            <p:nvPr/>
          </p:nvSpPr>
          <p:spPr>
            <a:xfrm flipH="1" rot="10326036">
              <a:off x="726574" y="2724170"/>
              <a:ext cx="991619" cy="1641218"/>
            </a:xfrm>
            <a:custGeom>
              <a:rect b="b" l="l" r="r" t="t"/>
              <a:pathLst>
                <a:path extrusionOk="0" h="1956074" w="99139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10" name="Google Shape;4010;p49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011" name="Google Shape;4011;p49"/>
              <p:cNvSpPr/>
              <p:nvPr/>
            </p:nvSpPr>
            <p:spPr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12" name="Google Shape;4012;p49"/>
              <p:cNvGrpSpPr/>
              <p:nvPr/>
            </p:nvGrpSpPr>
            <p:grpSpPr>
              <a:xfrm>
                <a:off x="812795" y="5933293"/>
                <a:ext cx="1035051" cy="357125"/>
                <a:chOff x="4128649" y="3606801"/>
                <a:chExt cx="568332" cy="338455"/>
              </a:xfrm>
            </p:grpSpPr>
            <p:sp>
              <p:nvSpPr>
                <p:cNvPr id="4013" name="Google Shape;4013;p49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4" name="Google Shape;4014;p4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15" name="Google Shape;4015;p49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rgbClr val="8383E0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016" name="Google Shape;4016;p49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017" name="Google Shape;4017;p4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018" name="Google Shape;4018;p49"/>
              <p:cNvSpPr/>
              <p:nvPr/>
            </p:nvSpPr>
            <p:spPr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rgbClr val="8383E0">
                      <a:alpha val="61960"/>
                    </a:srgbClr>
                  </a:gs>
                  <a:gs pos="54000">
                    <a:srgbClr val="ACACEA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19" name="Google Shape;4019;p49"/>
              <p:cNvCxnSpPr>
                <a:endCxn id="4014" idx="1"/>
              </p:cNvCxnSpPr>
              <p:nvPr/>
            </p:nvCxnSpPr>
            <p:spPr>
              <a:xfrm>
                <a:off x="801395" y="4466956"/>
                <a:ext cx="11400" cy="1644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20" name="Google Shape;4020;p49"/>
              <p:cNvCxnSpPr>
                <a:endCxn id="4014" idx="3"/>
              </p:cNvCxnSpPr>
              <p:nvPr/>
            </p:nvCxnSpPr>
            <p:spPr>
              <a:xfrm>
                <a:off x="1842745" y="4466956"/>
                <a:ext cx="5100" cy="1644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021" name="Google Shape;4021;p49"/>
              <p:cNvGrpSpPr/>
              <p:nvPr/>
            </p:nvGrpSpPr>
            <p:grpSpPr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022" name="Google Shape;4022;p49"/>
                <p:cNvSpPr/>
                <p:nvPr/>
              </p:nvSpPr>
              <p:spPr>
                <a:xfrm flipH="1" rot="10800000">
                  <a:off x="2186832" y="1690517"/>
                  <a:ext cx="1194859" cy="314302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rgbClr val="D5D5F4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3" name="Google Shape;4023;p49"/>
                <p:cNvSpPr/>
                <p:nvPr/>
              </p:nvSpPr>
              <p:spPr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4" name="Google Shape;4024;p49"/>
                <p:cNvSpPr/>
                <p:nvPr/>
              </p:nvSpPr>
              <p:spPr>
                <a:xfrm flipH="1" rot="10800000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5" name="Google Shape;4025;p49"/>
                <p:cNvSpPr/>
                <p:nvPr/>
              </p:nvSpPr>
              <p:spPr>
                <a:xfrm>
                  <a:off x="2490400" y="1671469"/>
                  <a:ext cx="582428" cy="157150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6" name="Google Shape;4026;p49"/>
                <p:cNvSpPr/>
                <p:nvPr/>
              </p:nvSpPr>
              <p:spPr>
                <a:xfrm>
                  <a:off x="2430393" y="1630197"/>
                  <a:ext cx="702443" cy="109529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7" name="Google Shape;4027;p49"/>
                <p:cNvSpPr/>
                <p:nvPr/>
              </p:nvSpPr>
              <p:spPr>
                <a:xfrm>
                  <a:off x="2892805" y="1723852"/>
                  <a:ext cx="257680" cy="95243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28" name="Google Shape;4028;p49"/>
                <p:cNvSpPr/>
                <p:nvPr/>
              </p:nvSpPr>
              <p:spPr>
                <a:xfrm>
                  <a:off x="2418037" y="1725440"/>
                  <a:ext cx="254150" cy="9524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029" name="Google Shape;4029;p49"/>
                <p:cNvCxnSpPr>
                  <a:endCxn id="4024" idx="2"/>
                </p:cNvCxnSpPr>
                <p:nvPr/>
              </p:nvCxnSpPr>
              <p:spPr>
                <a:xfrm rot="10800000">
                  <a:off x="2183302" y="1731789"/>
                  <a:ext cx="3600" cy="122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030" name="Google Shape;4030;p49"/>
                <p:cNvCxnSpPr/>
                <p:nvPr/>
              </p:nvCxnSpPr>
              <p:spPr>
                <a:xfrm rot="10800000">
                  <a:off x="3379926" y="1728615"/>
                  <a:ext cx="3530" cy="12222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sp>
            <p:nvSpPr>
              <p:cNvPr id="4031" name="Google Shape;4031;p49"/>
              <p:cNvSpPr/>
              <p:nvPr/>
            </p:nvSpPr>
            <p:spPr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2" name="Google Shape;4032;p49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dest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3" name="Google Shape;4033;p49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interface</a:t>
                </a:r>
                <a:endParaRPr/>
              </a:p>
            </p:txBody>
          </p:sp>
          <p:cxnSp>
            <p:nvCxnSpPr>
              <p:cNvPr id="4034" name="Google Shape;4034;p49"/>
              <p:cNvCxnSpPr/>
              <p:nvPr/>
            </p:nvCxnSpPr>
            <p:spPr>
              <a:xfrm>
                <a:off x="1154183" y="4593421"/>
                <a:ext cx="1345" cy="1293547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035" name="Google Shape;4035;p49"/>
              <p:cNvCxnSpPr/>
              <p:nvPr/>
            </p:nvCxnSpPr>
            <p:spPr>
              <a:xfrm rot="10800000">
                <a:off x="537654" y="4911108"/>
                <a:ext cx="1679208" cy="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4036" name="Google Shape;4036;p49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</p:txBody>
          </p:sp>
          <p:sp>
            <p:nvSpPr>
              <p:cNvPr id="4037" name="Google Shape;4037;p49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4038" name="Google Shape;4038;p49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…</a:t>
                </a:r>
                <a:endParaRPr/>
              </a:p>
            </p:txBody>
          </p:sp>
          <p:sp>
            <p:nvSpPr>
              <p:cNvPr id="4039" name="Google Shape;4039;p4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sp>
        <p:nvSpPr>
          <p:cNvPr id="4040" name="Google Shape;4040;p49"/>
          <p:cNvSpPr txBox="1"/>
          <p:nvPr/>
        </p:nvSpPr>
        <p:spPr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3688" lvl="0" marL="29368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a: OSPF intra-domain routing: to get to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c, forward over outgoing local interface 2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041" name="Google Shape;4041;p49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4042" name="Google Shape;4042;p49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4043" name="Google Shape;4043;p49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cxnSp>
        <p:nvCxnSpPr>
          <p:cNvPr id="4044" name="Google Shape;4044;p49"/>
          <p:cNvCxnSpPr/>
          <p:nvPr/>
        </p:nvCxnSpPr>
        <p:spPr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045" name="Google Shape;4045;p49"/>
          <p:cNvCxnSpPr/>
          <p:nvPr/>
        </p:nvCxnSpPr>
        <p:spPr>
          <a:xfrm flipH="1">
            <a:off x="3046901" y="2522161"/>
            <a:ext cx="2716814" cy="143913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46" name="Google Shape;4046;p49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47" name="Google Shape;4047;p4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/>
          <p:nvPr/>
        </p:nvSpPr>
        <p:spPr>
          <a:xfrm>
            <a:off x="2592388" y="5766426"/>
            <a:ext cx="4027487" cy="939800"/>
          </a:xfrm>
          <a:custGeom>
            <a:rect b="b" l="l" r="r" t="t"/>
            <a:pathLst>
              <a:path extrusionOk="0" h="10125" w="10001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" name="Google Shape;142;p5"/>
          <p:cNvCxnSpPr/>
          <p:nvPr/>
        </p:nvCxnSpPr>
        <p:spPr>
          <a:xfrm flipH="1" rot="10800000">
            <a:off x="3222625" y="5918826"/>
            <a:ext cx="1316038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3" name="Google Shape;143;p5"/>
          <p:cNvCxnSpPr/>
          <p:nvPr/>
        </p:nvCxnSpPr>
        <p:spPr>
          <a:xfrm>
            <a:off x="3111500" y="6104563"/>
            <a:ext cx="2259013" cy="3000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4" name="Google Shape;144;p5"/>
          <p:cNvCxnSpPr/>
          <p:nvPr/>
        </p:nvCxnSpPr>
        <p:spPr>
          <a:xfrm>
            <a:off x="3124200" y="6210926"/>
            <a:ext cx="714375" cy="2746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5"/>
          <p:cNvCxnSpPr/>
          <p:nvPr/>
        </p:nvCxnSpPr>
        <p:spPr>
          <a:xfrm flipH="1" rot="10800000">
            <a:off x="4141788" y="6404601"/>
            <a:ext cx="1247775" cy="80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5"/>
          <p:cNvCxnSpPr/>
          <p:nvPr/>
        </p:nvCxnSpPr>
        <p:spPr>
          <a:xfrm>
            <a:off x="4802188" y="5950576"/>
            <a:ext cx="1057275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7" name="Google Shape;147;p5"/>
          <p:cNvCxnSpPr/>
          <p:nvPr/>
        </p:nvCxnSpPr>
        <p:spPr>
          <a:xfrm flipH="1" rot="10800000">
            <a:off x="4086225" y="6104563"/>
            <a:ext cx="1790700" cy="3000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8" name="Google Shape;148;p5"/>
          <p:cNvCxnSpPr/>
          <p:nvPr/>
        </p:nvCxnSpPr>
        <p:spPr>
          <a:xfrm flipH="1" rot="10800000">
            <a:off x="5413375" y="6133138"/>
            <a:ext cx="588963" cy="2714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9" name="Google Shape;149;p5"/>
          <p:cNvCxnSpPr/>
          <p:nvPr/>
        </p:nvCxnSpPr>
        <p:spPr>
          <a:xfrm>
            <a:off x="4556125" y="5918826"/>
            <a:ext cx="814388" cy="4000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50" name="Google Shape;150;p5"/>
          <p:cNvGrpSpPr/>
          <p:nvPr/>
        </p:nvGrpSpPr>
        <p:grpSpPr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151" name="Google Shape;151;p5"/>
            <p:cNvSpPr/>
            <p:nvPr/>
          </p:nvSpPr>
          <p:spPr>
            <a:xfrm flipH="1" rot="10800000">
              <a:off x="1874455" y="1694641"/>
              <a:ext cx="1125193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 flipH="1" rot="10800000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160521" y="1673339"/>
              <a:ext cx="546704" cy="160944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103307" y="1633104"/>
              <a:ext cx="661131" cy="111240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538765" y="1727776"/>
              <a:ext cx="241567" cy="97039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2090593" y="1730143"/>
              <a:ext cx="238389" cy="97040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8" name="Google Shape;158;p5"/>
            <p:cNvCxnSpPr>
              <a:endCxn id="153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159" name="Google Shape;159;p5"/>
            <p:cNvCxnSpPr/>
            <p:nvPr/>
          </p:nvCxnSpPr>
          <p:spPr>
            <a:xfrm rot="10800000">
              <a:off x="2996470" y="1734876"/>
              <a:ext cx="3178" cy="1230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60" name="Google Shape;160;p5"/>
          <p:cNvGrpSpPr/>
          <p:nvPr/>
        </p:nvGrpSpPr>
        <p:grpSpPr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161" name="Google Shape;161;p5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68" name="Google Shape;168;p5"/>
            <p:cNvCxnSpPr>
              <a:endCxn id="163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169" name="Google Shape;169;p5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70" name="Google Shape;170;p5"/>
          <p:cNvGrpSpPr/>
          <p:nvPr/>
        </p:nvGrpSpPr>
        <p:grpSpPr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171" name="Google Shape;171;p5"/>
            <p:cNvSpPr/>
            <p:nvPr/>
          </p:nvSpPr>
          <p:spPr>
            <a:xfrm flipH="1" rot="10800000">
              <a:off x="1874457" y="1694641"/>
              <a:ext cx="1125191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 flipH="1" rot="10800000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160522" y="1673340"/>
              <a:ext cx="546703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2103309" y="1633103"/>
              <a:ext cx="661129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538763" y="1727776"/>
              <a:ext cx="24156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090595" y="1730144"/>
              <a:ext cx="238387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78" name="Google Shape;178;p5"/>
            <p:cNvCxnSpPr>
              <a:endCxn id="173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179" name="Google Shape;179;p5"/>
            <p:cNvCxnSpPr/>
            <p:nvPr/>
          </p:nvCxnSpPr>
          <p:spPr>
            <a:xfrm rot="10800000">
              <a:off x="2996468" y="1734877"/>
              <a:ext cx="3180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80" name="Google Shape;180;p5"/>
          <p:cNvGrpSpPr/>
          <p:nvPr/>
        </p:nvGrpSpPr>
        <p:grpSpPr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181" name="Google Shape;181;p5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8" name="Google Shape;188;p5"/>
            <p:cNvCxnSpPr>
              <a:endCxn id="183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189" name="Google Shape;189;p5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190" name="Google Shape;190;p5"/>
          <p:cNvGrpSpPr/>
          <p:nvPr/>
        </p:nvGrpSpPr>
        <p:grpSpPr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191" name="Google Shape;191;p5"/>
            <p:cNvSpPr/>
            <p:nvPr/>
          </p:nvSpPr>
          <p:spPr>
            <a:xfrm flipH="1" rot="10800000">
              <a:off x="1874448" y="1694641"/>
              <a:ext cx="1125200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 flipH="1" rot="10800000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159710" y="1673339"/>
              <a:ext cx="548337" cy="160944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102657" y="1633104"/>
              <a:ext cx="662442" cy="111240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536889" y="1727776"/>
              <a:ext cx="244059" cy="97039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089979" y="1730143"/>
              <a:ext cx="240888" cy="97040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98" name="Google Shape;198;p5"/>
            <p:cNvCxnSpPr>
              <a:endCxn id="193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199" name="Google Shape;199;p5"/>
            <p:cNvCxnSpPr/>
            <p:nvPr/>
          </p:nvCxnSpPr>
          <p:spPr>
            <a:xfrm rot="10800000">
              <a:off x="2996479" y="1734876"/>
              <a:ext cx="3169" cy="1230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200" name="Google Shape;200;p5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01" name="Google Shape;201;p5"/>
            <p:cNvSpPr/>
            <p:nvPr/>
          </p:nvSpPr>
          <p:spPr>
            <a:xfrm>
              <a:off x="1776413" y="4829175"/>
              <a:ext cx="1220787" cy="920750"/>
            </a:xfrm>
            <a:custGeom>
              <a:rect b="b" l="l" r="r" t="t"/>
              <a:pathLst>
                <a:path extrusionOk="0" h="921649" w="1220510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6102350" y="4916488"/>
              <a:ext cx="925513" cy="757237"/>
            </a:xfrm>
            <a:custGeom>
              <a:rect b="b" l="l" r="r" t="t"/>
              <a:pathLst>
                <a:path extrusionOk="0" h="758185" w="926304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5287963" y="4937125"/>
              <a:ext cx="725487" cy="1100138"/>
            </a:xfrm>
            <a:custGeom>
              <a:rect b="b" l="l" r="r" t="t"/>
              <a:pathLst>
                <a:path extrusionOk="0" h="1101479" w="72500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4300538" y="4956175"/>
              <a:ext cx="514350" cy="577850"/>
            </a:xfrm>
            <a:custGeom>
              <a:rect b="b" l="l" r="r" t="t"/>
              <a:pathLst>
                <a:path extrusionOk="0" h="578353" w="514180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3521075" y="4919663"/>
              <a:ext cx="593725" cy="1216025"/>
            </a:xfrm>
            <a:custGeom>
              <a:rect b="b" l="l" r="r" t="t"/>
              <a:pathLst>
                <a:path extrusionOk="0" h="1215612" w="594113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" name="Google Shape;206;p5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207" name="Google Shape;207;p5"/>
              <p:cNvSpPr/>
              <p:nvPr/>
            </p:nvSpPr>
            <p:spPr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8" name="Google Shape;208;p5"/>
              <p:cNvGrpSpPr/>
              <p:nvPr/>
            </p:nvGrpSpPr>
            <p:grpSpPr>
              <a:xfrm>
                <a:off x="1782762" y="4616450"/>
                <a:ext cx="1035051" cy="388938"/>
                <a:chOff x="4128649" y="3606801"/>
                <a:chExt cx="568332" cy="338455"/>
              </a:xfrm>
            </p:grpSpPr>
            <p:sp>
              <p:nvSpPr>
                <p:cNvPr id="209" name="Google Shape;209;p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0" name="Google Shape;210;p5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211;p5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rgbClr val="8383E0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12" name="Google Shape;212;p5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13" name="Google Shape;213;p5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214" name="Google Shape;214;p5"/>
              <p:cNvSpPr/>
              <p:nvPr/>
            </p:nvSpPr>
            <p:spPr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rgbClr val="8383E0">
                      <a:alpha val="61960"/>
                    </a:srgbClr>
                  </a:gs>
                  <a:gs pos="54000">
                    <a:srgbClr val="ACACEA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5" name="Google Shape;215;p5"/>
              <p:cNvCxnSpPr/>
              <p:nvPr/>
            </p:nvCxnSpPr>
            <p:spPr>
              <a:xfrm>
                <a:off x="1781175" y="2805113"/>
                <a:ext cx="20638" cy="202088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6" name="Google Shape;216;p5"/>
              <p:cNvCxnSpPr/>
              <p:nvPr/>
            </p:nvCxnSpPr>
            <p:spPr>
              <a:xfrm flipH="1">
                <a:off x="2817813" y="2805113"/>
                <a:ext cx="4762" cy="19764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17" name="Google Shape;217;p5"/>
              <p:cNvGrpSpPr/>
              <p:nvPr/>
            </p:nvGrpSpPr>
            <p:grpSpPr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218" name="Google Shape;218;p5"/>
                <p:cNvSpPr/>
                <p:nvPr/>
              </p:nvSpPr>
              <p:spPr>
                <a:xfrm flipH="1" rot="10800000">
                  <a:off x="2186832" y="1690517"/>
                  <a:ext cx="1194859" cy="314302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rgbClr val="D5D5F4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" name="Google Shape;219;p5"/>
                <p:cNvSpPr/>
                <p:nvPr/>
              </p:nvSpPr>
              <p:spPr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" name="Google Shape;220;p5"/>
                <p:cNvSpPr/>
                <p:nvPr/>
              </p:nvSpPr>
              <p:spPr>
                <a:xfrm flipH="1" rot="10800000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" name="Google Shape;221;p5"/>
                <p:cNvSpPr/>
                <p:nvPr/>
              </p:nvSpPr>
              <p:spPr>
                <a:xfrm>
                  <a:off x="2490400" y="1671469"/>
                  <a:ext cx="582428" cy="157150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430393" y="1630197"/>
                  <a:ext cx="702443" cy="109529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892805" y="1723852"/>
                  <a:ext cx="257680" cy="95243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418037" y="1725440"/>
                  <a:ext cx="254150" cy="9524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25" name="Google Shape;225;p5"/>
                <p:cNvCxnSpPr>
                  <a:endCxn id="220" idx="2"/>
                </p:cNvCxnSpPr>
                <p:nvPr/>
              </p:nvCxnSpPr>
              <p:spPr>
                <a:xfrm rot="10800000">
                  <a:off x="2183302" y="1731789"/>
                  <a:ext cx="3600" cy="122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26" name="Google Shape;226;p5"/>
                <p:cNvCxnSpPr/>
                <p:nvPr/>
              </p:nvCxnSpPr>
              <p:spPr>
                <a:xfrm rot="10800000">
                  <a:off x="3379926" y="1728615"/>
                  <a:ext cx="3530" cy="12222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227" name="Google Shape;227;p5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228" name="Google Shape;228;p5"/>
              <p:cNvSpPr/>
              <p:nvPr/>
            </p:nvSpPr>
            <p:spPr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9" name="Google Shape;229;p5"/>
              <p:cNvCxnSpPr/>
              <p:nvPr/>
            </p:nvCxnSpPr>
            <p:spPr>
              <a:xfrm flipH="1">
                <a:off x="4019550" y="3321180"/>
                <a:ext cx="1059" cy="153657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pic>
            <p:nvPicPr>
              <p:cNvPr descr="router_top.png" id="230" name="Google Shape;230;p5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31" name="Google Shape;231;p5"/>
              <p:cNvGrpSpPr/>
              <p:nvPr/>
            </p:nvGrpSpPr>
            <p:grpSpPr>
              <a:xfrm>
                <a:off x="3511550" y="4783138"/>
                <a:ext cx="508000" cy="222250"/>
                <a:chOff x="4128757" y="3605971"/>
                <a:chExt cx="568304" cy="339285"/>
              </a:xfrm>
            </p:grpSpPr>
            <p:sp>
              <p:nvSpPr>
                <p:cNvPr id="232" name="Google Shape;232;p5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" name="Google Shape;233;p5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234;p5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35" name="Google Shape;235;p5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36" name="Google Shape;236;p5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237" name="Google Shape;237;p5"/>
              <p:cNvSpPr/>
              <p:nvPr/>
            </p:nvSpPr>
            <p:spPr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8" name="Google Shape;238;p5"/>
              <p:cNvCxnSpPr>
                <a:stCxn id="239" idx="2"/>
              </p:cNvCxnSpPr>
              <p:nvPr/>
            </p:nvCxnSpPr>
            <p:spPr>
              <a:xfrm flipH="1">
                <a:off x="3506750" y="3262991"/>
                <a:ext cx="4800" cy="1688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40" name="Google Shape;240;p5"/>
              <p:cNvGrpSpPr/>
              <p:nvPr/>
            </p:nvGrpSpPr>
            <p:grpSpPr>
              <a:xfrm>
                <a:off x="3511550" y="3174091"/>
                <a:ext cx="503238" cy="242887"/>
                <a:chOff x="2184476" y="1574638"/>
                <a:chExt cx="1198111" cy="430515"/>
              </a:xfrm>
            </p:grpSpPr>
            <p:sp>
              <p:nvSpPr>
                <p:cNvPr id="241" name="Google Shape;241;p5"/>
                <p:cNvSpPr/>
                <p:nvPr/>
              </p:nvSpPr>
              <p:spPr>
                <a:xfrm flipH="1" rot="10800000">
                  <a:off x="2188256" y="1690004"/>
                  <a:ext cx="1194331" cy="315149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" name="Google Shape;242;p5"/>
                <p:cNvSpPr/>
                <p:nvPr/>
              </p:nvSpPr>
              <p:spPr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flipH="1" rot="10800000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5"/>
                <p:cNvSpPr/>
                <p:nvPr/>
              </p:nvSpPr>
              <p:spPr>
                <a:xfrm>
                  <a:off x="2490619" y="1670308"/>
                  <a:ext cx="582047" cy="15757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5"/>
                <p:cNvSpPr/>
                <p:nvPr/>
              </p:nvSpPr>
              <p:spPr>
                <a:xfrm>
                  <a:off x="2430146" y="1630915"/>
                  <a:ext cx="702992" cy="109739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5"/>
                <p:cNvSpPr/>
                <p:nvPr/>
              </p:nvSpPr>
              <p:spPr>
                <a:xfrm>
                  <a:off x="2891248" y="1723770"/>
                  <a:ext cx="260786" cy="9567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5"/>
                <p:cNvSpPr/>
                <p:nvPr/>
              </p:nvSpPr>
              <p:spPr>
                <a:xfrm>
                  <a:off x="2418806" y="1726585"/>
                  <a:ext cx="253230" cy="92856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47" name="Google Shape;247;p5"/>
                <p:cNvCxnSpPr>
                  <a:endCxn id="239" idx="2"/>
                </p:cNvCxnSpPr>
                <p:nvPr/>
              </p:nvCxnSpPr>
              <p:spPr>
                <a:xfrm rot="10800000">
                  <a:off x="2184476" y="1732212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48" name="Google Shape;248;p5"/>
                <p:cNvCxnSpPr/>
                <p:nvPr/>
              </p:nvCxnSpPr>
              <p:spPr>
                <a:xfrm rot="10800000">
                  <a:off x="3378806" y="1729398"/>
                  <a:ext cx="3781" cy="1209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249" name="Google Shape;249;p5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250" name="Google Shape;250;p5"/>
              <p:cNvSpPr/>
              <p:nvPr/>
            </p:nvSpPr>
            <p:spPr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1" name="Google Shape;251;p5"/>
              <p:cNvCxnSpPr/>
              <p:nvPr/>
            </p:nvCxnSpPr>
            <p:spPr>
              <a:xfrm>
                <a:off x="4822015" y="2642002"/>
                <a:ext cx="5573" cy="221416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52" name="Google Shape;252;p5"/>
              <p:cNvGrpSpPr/>
              <p:nvPr/>
            </p:nvGrpSpPr>
            <p:grpSpPr>
              <a:xfrm>
                <a:off x="4319588" y="4781550"/>
                <a:ext cx="508000" cy="222250"/>
                <a:chOff x="4128758" y="3605903"/>
                <a:chExt cx="568303" cy="339353"/>
              </a:xfrm>
            </p:grpSpPr>
            <p:sp>
              <p:nvSpPr>
                <p:cNvPr id="253" name="Google Shape;253;p5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5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56" name="Google Shape;256;p5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57" name="Google Shape;257;p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258" name="Google Shape;258;p5"/>
              <p:cNvSpPr/>
              <p:nvPr/>
            </p:nvSpPr>
            <p:spPr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9" name="Google Shape;259;p5"/>
              <p:cNvCxnSpPr>
                <a:stCxn id="260" idx="2"/>
              </p:cNvCxnSpPr>
              <p:nvPr/>
            </p:nvCxnSpPr>
            <p:spPr>
              <a:xfrm>
                <a:off x="4300799" y="2640496"/>
                <a:ext cx="14100" cy="2309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61" name="Google Shape;261;p5"/>
              <p:cNvGrpSpPr/>
              <p:nvPr/>
            </p:nvGrpSpPr>
            <p:grpSpPr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260" name="Google Shape;260;p5"/>
                <p:cNvSpPr/>
                <p:nvPr/>
              </p:nvSpPr>
              <p:spPr>
                <a:xfrm flipH="1" rot="10800000">
                  <a:off x="2187075" y="1689926"/>
                  <a:ext cx="1196381" cy="31493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5"/>
                <p:cNvSpPr/>
                <p:nvPr/>
              </p:nvSpPr>
              <p:spPr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5"/>
                <p:cNvSpPr/>
                <p:nvPr/>
              </p:nvSpPr>
              <p:spPr>
                <a:xfrm flipH="1" rot="10800000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5"/>
                <p:cNvSpPr/>
                <p:nvPr/>
              </p:nvSpPr>
              <p:spPr>
                <a:xfrm>
                  <a:off x="2489000" y="1670242"/>
                  <a:ext cx="584982" cy="1574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5"/>
                <p:cNvSpPr/>
                <p:nvPr/>
              </p:nvSpPr>
              <p:spPr>
                <a:xfrm>
                  <a:off x="2428615" y="1630876"/>
                  <a:ext cx="705752" cy="10966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5"/>
                <p:cNvSpPr/>
                <p:nvPr/>
              </p:nvSpPr>
              <p:spPr>
                <a:xfrm>
                  <a:off x="2892827" y="1723668"/>
                  <a:ext cx="256637" cy="9560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5"/>
                <p:cNvSpPr/>
                <p:nvPr/>
              </p:nvSpPr>
              <p:spPr>
                <a:xfrm>
                  <a:off x="2417294" y="1726479"/>
                  <a:ext cx="252861" cy="9279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68" name="Google Shape;268;p5"/>
                <p:cNvCxnSpPr>
                  <a:endCxn id="263" idx="2"/>
                </p:cNvCxnSpPr>
                <p:nvPr/>
              </p:nvCxnSpPr>
              <p:spPr>
                <a:xfrm rot="10800000">
                  <a:off x="2183302" y="1732103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 rot="10800000">
                  <a:off x="3379681" y="1729292"/>
                  <a:ext cx="3775" cy="12091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270" name="Google Shape;270;p5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271" name="Google Shape;271;p5"/>
              <p:cNvSpPr/>
              <p:nvPr/>
            </p:nvSpPr>
            <p:spPr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72" name="Google Shape;272;p5"/>
              <p:cNvCxnSpPr>
                <a:stCxn id="273" idx="6"/>
              </p:cNvCxnSpPr>
              <p:nvPr/>
            </p:nvCxnSpPr>
            <p:spPr>
              <a:xfrm>
                <a:off x="6003925" y="3268195"/>
                <a:ext cx="6300" cy="1581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pic>
            <p:nvPicPr>
              <p:cNvPr descr="router_top.png" id="274" name="Google Shape;274;p5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275" name="Google Shape;275;p5"/>
              <p:cNvGrpSpPr/>
              <p:nvPr/>
            </p:nvGrpSpPr>
            <p:grpSpPr>
              <a:xfrm>
                <a:off x="5502275" y="4781550"/>
                <a:ext cx="508000" cy="222250"/>
                <a:chOff x="4128757" y="3605903"/>
                <a:chExt cx="568304" cy="339353"/>
              </a:xfrm>
            </p:grpSpPr>
            <p:sp>
              <p:nvSpPr>
                <p:cNvPr id="276" name="Google Shape;276;p5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277;p5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278;p5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79" name="Google Shape;279;p5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280" name="Google Shape;280;p5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281" name="Google Shape;281;p5"/>
              <p:cNvSpPr/>
              <p:nvPr/>
            </p:nvSpPr>
            <p:spPr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82" name="Google Shape;282;p5"/>
              <p:cNvCxnSpPr>
                <a:stCxn id="274" idx="1"/>
              </p:cNvCxnSpPr>
              <p:nvPr/>
            </p:nvCxnSpPr>
            <p:spPr>
              <a:xfrm>
                <a:off x="5491163" y="3316940"/>
                <a:ext cx="6300" cy="1632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83" name="Google Shape;283;p5"/>
              <p:cNvGrpSpPr/>
              <p:nvPr/>
            </p:nvGrpSpPr>
            <p:grpSpPr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284" name="Google Shape;284;p5"/>
                <p:cNvSpPr/>
                <p:nvPr/>
              </p:nvSpPr>
              <p:spPr>
                <a:xfrm flipH="1" rot="10800000">
                  <a:off x="2187075" y="1689926"/>
                  <a:ext cx="1196381" cy="31493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" name="Google Shape;285;p5"/>
                <p:cNvSpPr/>
                <p:nvPr/>
              </p:nvSpPr>
              <p:spPr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273;p5"/>
                <p:cNvSpPr/>
                <p:nvPr/>
              </p:nvSpPr>
              <p:spPr>
                <a:xfrm flipH="1" rot="10800000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5"/>
                <p:cNvSpPr/>
                <p:nvPr/>
              </p:nvSpPr>
              <p:spPr>
                <a:xfrm>
                  <a:off x="2489000" y="1670242"/>
                  <a:ext cx="584982" cy="1574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5"/>
                <p:cNvSpPr/>
                <p:nvPr/>
              </p:nvSpPr>
              <p:spPr>
                <a:xfrm>
                  <a:off x="2428615" y="1630876"/>
                  <a:ext cx="705752" cy="10966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" name="Google Shape;288;p5"/>
                <p:cNvSpPr/>
                <p:nvPr/>
              </p:nvSpPr>
              <p:spPr>
                <a:xfrm>
                  <a:off x="2892827" y="1723668"/>
                  <a:ext cx="256637" cy="9560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" name="Google Shape;289;p5"/>
                <p:cNvSpPr/>
                <p:nvPr/>
              </p:nvSpPr>
              <p:spPr>
                <a:xfrm>
                  <a:off x="2417294" y="1726479"/>
                  <a:ext cx="252861" cy="9279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90" name="Google Shape;290;p5"/>
                <p:cNvCxnSpPr>
                  <a:endCxn id="273" idx="2"/>
                </p:cNvCxnSpPr>
                <p:nvPr/>
              </p:nvCxnSpPr>
              <p:spPr>
                <a:xfrm rot="10800000">
                  <a:off x="2183302" y="1732103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291" name="Google Shape;291;p5"/>
                <p:cNvCxnSpPr/>
                <p:nvPr/>
              </p:nvCxnSpPr>
              <p:spPr>
                <a:xfrm rot="10800000">
                  <a:off x="3379681" y="1729292"/>
                  <a:ext cx="3775" cy="12091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292" name="Google Shape;292;p5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3" name="Google Shape;293;p5"/>
              <p:cNvSpPr/>
              <p:nvPr/>
            </p:nvSpPr>
            <p:spPr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4" name="Google Shape;294;p5"/>
              <p:cNvCxnSpPr/>
              <p:nvPr/>
            </p:nvCxnSpPr>
            <p:spPr>
              <a:xfrm>
                <a:off x="6994525" y="2845840"/>
                <a:ext cx="0" cy="199920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295" name="Google Shape;295;p5"/>
              <p:cNvGrpSpPr/>
              <p:nvPr/>
            </p:nvGrpSpPr>
            <p:grpSpPr>
              <a:xfrm>
                <a:off x="6486525" y="4765621"/>
                <a:ext cx="508000" cy="236593"/>
                <a:chOff x="4128757" y="3605903"/>
                <a:chExt cx="568304" cy="339353"/>
              </a:xfrm>
            </p:grpSpPr>
            <p:sp>
              <p:nvSpPr>
                <p:cNvPr id="296" name="Google Shape;296;p5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7" name="Google Shape;297;p5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8" name="Google Shape;298;p5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99" name="Google Shape;299;p5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00" name="Google Shape;300;p5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301" name="Google Shape;301;p5"/>
              <p:cNvSpPr/>
              <p:nvPr/>
            </p:nvSpPr>
            <p:spPr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2" name="Google Shape;302;p5"/>
              <p:cNvCxnSpPr/>
              <p:nvPr/>
            </p:nvCxnSpPr>
            <p:spPr>
              <a:xfrm>
                <a:off x="6472366" y="2818589"/>
                <a:ext cx="9397" cy="212616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303" name="Google Shape;303;p5"/>
              <p:cNvGrpSpPr/>
              <p:nvPr/>
            </p:nvGrpSpPr>
            <p:grpSpPr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Google Shape;304;p5"/>
                <p:cNvSpPr/>
                <p:nvPr/>
              </p:nvSpPr>
              <p:spPr>
                <a:xfrm flipH="1" rot="10800000">
                  <a:off x="2187075" y="1689925"/>
                  <a:ext cx="1196381" cy="314931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5"/>
                <p:cNvSpPr/>
                <p:nvPr/>
              </p:nvSpPr>
              <p:spPr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5"/>
                <p:cNvSpPr/>
                <p:nvPr/>
              </p:nvSpPr>
              <p:spPr>
                <a:xfrm flipH="1" rot="10800000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5"/>
                <p:cNvSpPr/>
                <p:nvPr/>
              </p:nvSpPr>
              <p:spPr>
                <a:xfrm>
                  <a:off x="2489000" y="1670242"/>
                  <a:ext cx="584982" cy="157466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5"/>
                <p:cNvSpPr/>
                <p:nvPr/>
              </p:nvSpPr>
              <p:spPr>
                <a:xfrm>
                  <a:off x="2428615" y="1630876"/>
                  <a:ext cx="705752" cy="109663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5"/>
                <p:cNvSpPr/>
                <p:nvPr/>
              </p:nvSpPr>
              <p:spPr>
                <a:xfrm>
                  <a:off x="2892827" y="1723667"/>
                  <a:ext cx="256637" cy="9560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5"/>
                <p:cNvSpPr/>
                <p:nvPr/>
              </p:nvSpPr>
              <p:spPr>
                <a:xfrm>
                  <a:off x="2417294" y="1726480"/>
                  <a:ext cx="252861" cy="92791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11" name="Google Shape;311;p5"/>
                <p:cNvCxnSpPr>
                  <a:endCxn id="306" idx="2"/>
                </p:cNvCxnSpPr>
                <p:nvPr/>
              </p:nvCxnSpPr>
              <p:spPr>
                <a:xfrm rot="10800000">
                  <a:off x="2183302" y="1732103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312" name="Google Shape;312;p5"/>
                <p:cNvCxnSpPr/>
                <p:nvPr/>
              </p:nvCxnSpPr>
              <p:spPr>
                <a:xfrm rot="10800000">
                  <a:off x="3379681" y="1729291"/>
                  <a:ext cx="3775" cy="12091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</p:grpSp>
      <p:sp>
        <p:nvSpPr>
          <p:cNvPr id="313" name="Google Shape;313;p5"/>
          <p:cNvSpPr txBox="1"/>
          <p:nvPr/>
        </p:nvSpPr>
        <p:spPr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Per-router control plane</a:t>
            </a:r>
            <a:endParaRPr/>
          </a:p>
        </p:txBody>
      </p:sp>
      <p:grpSp>
        <p:nvGrpSpPr>
          <p:cNvPr id="314" name="Google Shape;314;p5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315" name="Google Shape;315;p5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Routing</a:t>
              </a:r>
              <a:endParaRPr/>
            </a:p>
            <a:p>
              <a:pPr indent="0" lvl="0" marL="0" marR="0" rtl="0" algn="ctr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Algorithm</a:t>
              </a:r>
              <a:endParaRPr/>
            </a:p>
          </p:txBody>
        </p:sp>
        <p:cxnSp>
          <p:nvCxnSpPr>
            <p:cNvPr id="317" name="Google Shape;317;p5"/>
            <p:cNvCxnSpPr/>
            <p:nvPr/>
          </p:nvCxnSpPr>
          <p:spPr>
            <a:xfrm flipH="1" rot="10800000">
              <a:off x="2833714" y="807908"/>
              <a:ext cx="1517851" cy="213379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18" name="Google Shape;318;p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19" name="Google Shape;319;p5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20" name="Google Shape;320;p5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321" name="Google Shape;321;p5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5" name="Google Shape;325;p5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26" name="Google Shape;326;p5"/>
            <p:cNvCxnSpPr>
              <a:endCxn id="321" idx="2"/>
            </p:cNvCxnSpPr>
            <p:nvPr/>
          </p:nvCxnSpPr>
          <p:spPr>
            <a:xfrm flipH="1" rot="10800000">
              <a:off x="3997222" y="985094"/>
              <a:ext cx="2561400" cy="469200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27" name="Google Shape;327;p5"/>
            <p:cNvCxnSpPr/>
            <p:nvPr/>
          </p:nvCxnSpPr>
          <p:spPr>
            <a:xfrm flipH="1" rot="10800000">
              <a:off x="3992124" y="1509221"/>
              <a:ext cx="1580205" cy="2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328" name="Google Shape;328;p5"/>
            <p:cNvCxnSpPr/>
            <p:nvPr/>
          </p:nvCxnSpPr>
          <p:spPr>
            <a:xfrm flipH="1" rot="10800000">
              <a:off x="5997500" y="1083737"/>
              <a:ext cx="751103" cy="397197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329" name="Google Shape;329;p5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routing algorithm components </a:t>
            </a:r>
            <a:r>
              <a:rPr i="1" lang="en-US"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 each and every router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 with each other in control plane to compute forwarding tables</a:t>
            </a:r>
            <a:endParaRPr/>
          </a:p>
        </p:txBody>
      </p:sp>
      <p:grpSp>
        <p:nvGrpSpPr>
          <p:cNvPr id="330" name="Google Shape;330;p5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331" name="Google Shape;331;p5"/>
            <p:cNvSpPr txBox="1"/>
            <p:nvPr/>
          </p:nvSpPr>
          <p:spPr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sp>
          <p:nvSpPr>
            <p:cNvPr id="332" name="Google Shape;332;p5"/>
            <p:cNvSpPr txBox="1"/>
            <p:nvPr/>
          </p:nvSpPr>
          <p:spPr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cxnSp>
          <p:nvCxnSpPr>
            <p:cNvPr id="333" name="Google Shape;333;p5"/>
            <p:cNvCxnSpPr/>
            <p:nvPr/>
          </p:nvCxnSpPr>
          <p:spPr>
            <a:xfrm>
              <a:off x="1557338" y="3613150"/>
              <a:ext cx="6207125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334" name="Google Shape;334;p5"/>
          <p:cNvGrpSpPr/>
          <p:nvPr/>
        </p:nvGrpSpPr>
        <p:grpSpPr>
          <a:xfrm>
            <a:off x="1829356" y="4031984"/>
            <a:ext cx="5125435" cy="1121012"/>
            <a:chOff x="-4746102" y="4471477"/>
            <a:chExt cx="5125435" cy="1121012"/>
          </a:xfrm>
        </p:grpSpPr>
        <p:pic>
          <p:nvPicPr>
            <p:cNvPr descr="fig42_table.pdf" id="335" name="Google Shape;335;p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-4746102" y="4471477"/>
              <a:ext cx="966463" cy="966962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grpSp>
          <p:nvGrpSpPr>
            <p:cNvPr id="336" name="Google Shape;336;p5"/>
            <p:cNvGrpSpPr/>
            <p:nvPr/>
          </p:nvGrpSpPr>
          <p:grpSpPr>
            <a:xfrm>
              <a:off x="-3025854" y="5228278"/>
              <a:ext cx="3405187" cy="364211"/>
              <a:chOff x="-3025854" y="5228278"/>
              <a:chExt cx="3405187" cy="364211"/>
            </a:xfrm>
          </p:grpSpPr>
          <p:grpSp>
            <p:nvGrpSpPr>
              <p:cNvPr id="337" name="Google Shape;337;p5"/>
              <p:cNvGrpSpPr/>
              <p:nvPr/>
            </p:nvGrpSpPr>
            <p:grpSpPr>
              <a:xfrm>
                <a:off x="-3025854" y="5262289"/>
                <a:ext cx="430212" cy="330200"/>
                <a:chOff x="2931074" y="3912034"/>
                <a:chExt cx="430302" cy="330142"/>
              </a:xfrm>
            </p:grpSpPr>
            <p:sp>
              <p:nvSpPr>
                <p:cNvPr id="338" name="Google Shape;338;p5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39" name="Google Shape;339;p5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0" name="Google Shape;340;p5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1" name="Google Shape;341;p5"/>
                <p:cNvCxnSpPr>
                  <a:stCxn id="338" idx="2"/>
                </p:cNvCxnSpPr>
                <p:nvPr/>
              </p:nvCxnSpPr>
              <p:spPr>
                <a:xfrm rot="10800000">
                  <a:off x="3147106" y="4003976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2" name="Google Shape;342;p5"/>
              <p:cNvGrpSpPr/>
              <p:nvPr/>
            </p:nvGrpSpPr>
            <p:grpSpPr>
              <a:xfrm>
                <a:off x="-2217817" y="5260702"/>
                <a:ext cx="430213" cy="330200"/>
                <a:chOff x="2931074" y="3911941"/>
                <a:chExt cx="430302" cy="330207"/>
              </a:xfrm>
            </p:grpSpPr>
            <p:sp>
              <p:nvSpPr>
                <p:cNvPr id="343" name="Google Shape;343;p5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44" name="Google Shape;344;p5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5" name="Google Shape;345;p5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46" name="Google Shape;346;p5"/>
                <p:cNvCxnSpPr>
                  <a:stCxn id="343" idx="2"/>
                </p:cNvCxnSpPr>
                <p:nvPr/>
              </p:nvCxnSpPr>
              <p:spPr>
                <a:xfrm rot="10800000">
                  <a:off x="3147107" y="4003948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47" name="Google Shape;347;p5"/>
              <p:cNvGrpSpPr/>
              <p:nvPr/>
            </p:nvGrpSpPr>
            <p:grpSpPr>
              <a:xfrm>
                <a:off x="-1035129" y="5260702"/>
                <a:ext cx="430212" cy="330200"/>
                <a:chOff x="2931074" y="3911941"/>
                <a:chExt cx="430302" cy="330207"/>
              </a:xfrm>
            </p:grpSpPr>
            <p:sp>
              <p:nvSpPr>
                <p:cNvPr id="348" name="Google Shape;348;p5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49" name="Google Shape;349;p5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0" name="Google Shape;350;p5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1" name="Google Shape;351;p5"/>
                <p:cNvCxnSpPr>
                  <a:stCxn id="348" idx="2"/>
                </p:cNvCxnSpPr>
                <p:nvPr/>
              </p:nvCxnSpPr>
              <p:spPr>
                <a:xfrm rot="10800000">
                  <a:off x="3147106" y="4003948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352" name="Google Shape;352;p5"/>
              <p:cNvGrpSpPr/>
              <p:nvPr/>
            </p:nvGrpSpPr>
            <p:grpSpPr>
              <a:xfrm>
                <a:off x="-50879" y="5228278"/>
                <a:ext cx="430212" cy="351510"/>
                <a:chOff x="2931074" y="3911940"/>
                <a:chExt cx="430302" cy="330207"/>
              </a:xfrm>
            </p:grpSpPr>
            <p:sp>
              <p:nvSpPr>
                <p:cNvPr id="353" name="Google Shape;353;p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354" name="Google Shape;354;p5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5" name="Google Shape;355;p5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356" name="Google Shape;356;p5"/>
                <p:cNvCxnSpPr>
                  <a:stCxn id="353" idx="2"/>
                </p:cNvCxnSpPr>
                <p:nvPr/>
              </p:nvCxnSpPr>
              <p:spPr>
                <a:xfrm rot="10800000">
                  <a:off x="3147106" y="4003947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357" name="Google Shape;357;p5"/>
          <p:cNvGrpSpPr/>
          <p:nvPr/>
        </p:nvGrpSpPr>
        <p:grpSpPr>
          <a:xfrm>
            <a:off x="2282487" y="3212142"/>
            <a:ext cx="4437063" cy="1614430"/>
            <a:chOff x="-4267279" y="3655204"/>
            <a:chExt cx="4437063" cy="1614430"/>
          </a:xfrm>
        </p:grpSpPr>
        <p:cxnSp>
          <p:nvCxnSpPr>
            <p:cNvPr id="358" name="Google Shape;358;p5"/>
            <p:cNvCxnSpPr/>
            <p:nvPr/>
          </p:nvCxnSpPr>
          <p:spPr>
            <a:xfrm>
              <a:off x="-4267279" y="4046968"/>
              <a:ext cx="0" cy="422275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59" name="Google Shape;359;p5"/>
            <p:cNvCxnSpPr/>
            <p:nvPr/>
          </p:nvCxnSpPr>
          <p:spPr>
            <a:xfrm flipH="1">
              <a:off x="-2808366" y="4361550"/>
              <a:ext cx="154" cy="872164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0" name="Google Shape;360;p5"/>
            <p:cNvCxnSpPr/>
            <p:nvPr/>
          </p:nvCxnSpPr>
          <p:spPr>
            <a:xfrm>
              <a:off x="-2006807" y="3655204"/>
              <a:ext cx="6479" cy="1576923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1" name="Google Shape;361;p5"/>
            <p:cNvCxnSpPr>
              <a:stCxn id="271" idx="0"/>
            </p:cNvCxnSpPr>
            <p:nvPr/>
          </p:nvCxnSpPr>
          <p:spPr>
            <a:xfrm>
              <a:off x="-802548" y="4364834"/>
              <a:ext cx="6000" cy="9048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362" name="Google Shape;362;p5"/>
            <p:cNvCxnSpPr/>
            <p:nvPr/>
          </p:nvCxnSpPr>
          <p:spPr>
            <a:xfrm flipH="1">
              <a:off x="166609" y="3798581"/>
              <a:ext cx="3175" cy="1399277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363" name="Google Shape;363;p5"/>
          <p:cNvSpPr txBox="1"/>
          <p:nvPr>
            <p:ph idx="12" type="sldNum"/>
          </p:nvPr>
        </p:nvSpPr>
        <p:spPr>
          <a:xfrm>
            <a:off x="8456155" y="6475895"/>
            <a:ext cx="458808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4" name="Google Shape;364;p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1" name="Shape 4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2" name="Google Shape;4052;p50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BGP route selection</a:t>
            </a:r>
            <a:endParaRPr/>
          </a:p>
        </p:txBody>
      </p:sp>
      <p:sp>
        <p:nvSpPr>
          <p:cNvPr id="4053" name="Google Shape;4053;p50"/>
          <p:cNvSpPr txBox="1"/>
          <p:nvPr>
            <p:ph idx="1" type="body"/>
          </p:nvPr>
        </p:nvSpPr>
        <p:spPr>
          <a:xfrm>
            <a:off x="522288" y="1433513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6075" lvl="0" marL="34607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router may learn about more than one route to destination AS, selects route based on:</a:t>
            </a:r>
            <a:endParaRPr/>
          </a:p>
          <a:p>
            <a:pPr indent="-457200" lvl="1" marL="10842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local preference value attribute: policy decision</a:t>
            </a:r>
            <a:endParaRPr/>
          </a:p>
          <a:p>
            <a:pPr indent="-457200" lvl="1" marL="10842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shortest AS-PATH </a:t>
            </a:r>
            <a:endParaRPr/>
          </a:p>
          <a:p>
            <a:pPr indent="-457200" lvl="1" marL="10842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closest NEXT-HOP router: hot potato routing</a:t>
            </a:r>
            <a:endParaRPr/>
          </a:p>
          <a:p>
            <a:pPr indent="-457200" lvl="1" marL="1084263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additional criteria </a:t>
            </a:r>
            <a:endParaRPr/>
          </a:p>
        </p:txBody>
      </p:sp>
      <p:pic>
        <p:nvPicPr>
          <p:cNvPr descr="underline_base" id="4054" name="Google Shape;405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4055" name="Google Shape;4055;p50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56" name="Google Shape;4056;p50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0" name="Shape 4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1" name="Google Shape;4061;p51"/>
          <p:cNvSpPr txBox="1"/>
          <p:nvPr>
            <p:ph type="title"/>
          </p:nvPr>
        </p:nvSpPr>
        <p:spPr>
          <a:xfrm>
            <a:off x="533400" y="8750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Hot Potato Routing</a:t>
            </a:r>
            <a:endParaRPr/>
          </a:p>
        </p:txBody>
      </p:sp>
      <p:sp>
        <p:nvSpPr>
          <p:cNvPr id="4062" name="Google Shape;4062;p51"/>
          <p:cNvSpPr txBox="1"/>
          <p:nvPr>
            <p:ph idx="1" type="body"/>
          </p:nvPr>
        </p:nvSpPr>
        <p:spPr>
          <a:xfrm>
            <a:off x="914400" y="4747113"/>
            <a:ext cx="8229600" cy="826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2d learns (via iBGP) it can route to X via 2a or 2c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i="1" lang="en-US" sz="2400">
                <a:solidFill>
                  <a:srgbClr val="000090"/>
                </a:solidFill>
              </a:rPr>
              <a:t>hot potato routing: </a:t>
            </a:r>
            <a:r>
              <a:rPr lang="en-US" sz="2400"/>
              <a:t>choose local gateway that has least intra-domain cost (e.g., 2d chooses 2a, even though more AS hops to </a:t>
            </a:r>
            <a:r>
              <a:rPr i="1" lang="en-US" sz="2400"/>
              <a:t>X</a:t>
            </a:r>
            <a:r>
              <a:rPr lang="en-US" sz="2400"/>
              <a:t>): don’t worry about inter-domain cost!</a:t>
            </a:r>
            <a:endParaRPr sz="2400">
              <a:solidFill>
                <a:srgbClr val="21218A"/>
              </a:solidFill>
            </a:endParaRPr>
          </a:p>
        </p:txBody>
      </p:sp>
      <p:pic>
        <p:nvPicPr>
          <p:cNvPr descr="underline_base" id="4063" name="Google Shape;406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4" name="Google Shape;4064;p51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4065" name="Google Shape;4065;p51"/>
            <p:cNvSpPr/>
            <p:nvPr/>
          </p:nvSpPr>
          <p:spPr>
            <a:xfrm>
              <a:off x="-2170772" y="2784954"/>
              <a:ext cx="2712783" cy="1853712"/>
            </a:xfrm>
            <a:custGeom>
              <a:rect b="b" l="l" r="r" t="t"/>
              <a:pathLst>
                <a:path extrusionOk="0" h="10795" w="10000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066" name="Google Shape;4066;p5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4067" name="Google Shape;4067;p51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068" name="Google Shape;4068;p51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069" name="Google Shape;4069;p51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0" name="Google Shape;4070;p51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1" name="Google Shape;4071;p51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2" name="Google Shape;4072;p51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3" name="Google Shape;4073;p51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4" name="Google Shape;4074;p51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75" name="Google Shape;4075;p51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4076" name="Google Shape;4076;p51"/>
                  <p:cNvCxnSpPr>
                    <a:endCxn id="4071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4077" name="Google Shape;4077;p51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4078" name="Google Shape;4078;p5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079" name="Google Shape;4079;p51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0" name="Google Shape;4080;p5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1b</a:t>
                    </a:r>
                    <a:endParaRPr/>
                  </a:p>
                </p:txBody>
              </p:sp>
            </p:grpSp>
          </p:grpSp>
          <p:grpSp>
            <p:nvGrpSpPr>
              <p:cNvPr id="4081" name="Google Shape;4081;p51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082" name="Google Shape;4082;p51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083" name="Google Shape;4083;p51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4" name="Google Shape;4084;p51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5" name="Google Shape;4085;p51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6" name="Google Shape;4086;p51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7" name="Google Shape;4087;p51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8" name="Google Shape;4088;p51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89" name="Google Shape;4089;p51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4090" name="Google Shape;4090;p51"/>
                  <p:cNvCxnSpPr>
                    <a:endCxn id="4085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4091" name="Google Shape;4091;p51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4092" name="Google Shape;4092;p5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093" name="Google Shape;4093;p51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4" name="Google Shape;4094;p5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1d</a:t>
                    </a:r>
                    <a:endParaRPr/>
                  </a:p>
                </p:txBody>
              </p:sp>
            </p:grpSp>
          </p:grpSp>
          <p:grpSp>
            <p:nvGrpSpPr>
              <p:cNvPr id="4095" name="Google Shape;4095;p5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096" name="Google Shape;4096;p51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097" name="Google Shape;4097;p51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8" name="Google Shape;4098;p51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99" name="Google Shape;4099;p51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0" name="Google Shape;4100;p51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1" name="Google Shape;4101;p51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2" name="Google Shape;4102;p51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3" name="Google Shape;4103;p51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4104" name="Google Shape;4104;p51"/>
                  <p:cNvCxnSpPr>
                    <a:endCxn id="4099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4105" name="Google Shape;4105;p51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4106" name="Google Shape;4106;p51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4107" name="Google Shape;4107;p51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08" name="Google Shape;4108;p51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1c</a:t>
                    </a:r>
                    <a:endParaRPr/>
                  </a:p>
                </p:txBody>
              </p:sp>
            </p:grpSp>
          </p:grpSp>
          <p:grpSp>
            <p:nvGrpSpPr>
              <p:cNvPr id="4109" name="Google Shape;4109;p5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4110" name="Google Shape;4110;p51"/>
                <p:cNvGrpSpPr/>
                <p:nvPr/>
              </p:nvGrpSpPr>
              <p:grpSpPr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111" name="Google Shape;4111;p51"/>
                  <p:cNvSpPr/>
                  <p:nvPr/>
                </p:nvSpPr>
                <p:spPr>
                  <a:xfrm flipH="1" rot="10800000">
                    <a:off x="1874446" y="1692905"/>
                    <a:ext cx="1125202" cy="32125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0" scaled="0"/>
                  </a:gra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2" name="Google Shape;4112;p51"/>
                  <p:cNvSpPr/>
                  <p:nvPr/>
                </p:nvSpPr>
                <p:spPr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rgbClr val="262699"/>
                      </a:gs>
                      <a:gs pos="52999">
                        <a:srgbClr val="8383E0"/>
                      </a:gs>
                      <a:gs pos="100000">
                        <a:srgbClr val="262699"/>
                      </a:gs>
                    </a:gsLst>
                    <a:lin ang="108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3" name="Google Shape;4113;p51"/>
                  <p:cNvSpPr/>
                  <p:nvPr/>
                </p:nvSpPr>
                <p:spPr>
                  <a:xfrm flipH="1" rot="10800000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4" name="Google Shape;4114;p51"/>
                  <p:cNvSpPr/>
                  <p:nvPr/>
                </p:nvSpPr>
                <p:spPr>
                  <a:xfrm>
                    <a:off x="2159708" y="1673868"/>
                    <a:ext cx="548339" cy="159438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5" name="Google Shape;4115;p51"/>
                  <p:cNvSpPr/>
                  <p:nvPr/>
                </p:nvSpPr>
                <p:spPr>
                  <a:xfrm>
                    <a:off x="2102655" y="1633412"/>
                    <a:ext cx="662444" cy="111846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6" name="Google Shape;4116;p51"/>
                  <p:cNvSpPr/>
                  <p:nvPr/>
                </p:nvSpPr>
                <p:spPr>
                  <a:xfrm>
                    <a:off x="2536889" y="1728599"/>
                    <a:ext cx="244057" cy="97568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17" name="Google Shape;4117;p51"/>
                  <p:cNvSpPr/>
                  <p:nvPr/>
                </p:nvSpPr>
                <p:spPr>
                  <a:xfrm>
                    <a:off x="2089977" y="1730980"/>
                    <a:ext cx="240888" cy="95187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4118" name="Google Shape;4118;p51"/>
                  <p:cNvCxnSpPr>
                    <a:endCxn id="4113" idx="2"/>
                  </p:cNvCxnSpPr>
                  <p:nvPr/>
                </p:nvCxnSpPr>
                <p:spPr>
                  <a:xfrm rot="10800000">
                    <a:off x="1871277" y="1736929"/>
                    <a:ext cx="3300" cy="1236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4119" name="Google Shape;4119;p51"/>
                  <p:cNvCxnSpPr/>
                  <p:nvPr/>
                </p:nvCxnSpPr>
                <p:spPr>
                  <a:xfrm rot="10800000">
                    <a:off x="2996477" y="1733359"/>
                    <a:ext cx="3171" cy="12374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  <p:grpSp>
              <p:nvGrpSpPr>
                <p:cNvPr id="4120" name="Google Shape;4120;p5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4121" name="Google Shape;4121;p51"/>
                  <p:cNvSpPr/>
                  <p:nvPr/>
                </p:nvSpPr>
                <p:spPr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lt1">
                      <a:alpha val="75686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22" name="Google Shape;4122;p5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1a</a:t>
                    </a:r>
                    <a:endParaRPr/>
                  </a:p>
                </p:txBody>
              </p:sp>
            </p:grpSp>
          </p:grpSp>
          <p:cxnSp>
            <p:nvCxnSpPr>
              <p:cNvPr id="4123" name="Google Shape;4123;p51"/>
              <p:cNvCxnSpPr>
                <a:stCxn id="4069" idx="7"/>
              </p:cNvCxnSpPr>
              <p:nvPr/>
            </p:nvCxnSpPr>
            <p:spPr>
              <a:xfrm>
                <a:off x="2218708" y="3154477"/>
                <a:ext cx="480000" cy="369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24" name="Google Shape;4124;p51"/>
              <p:cNvCxnSpPr/>
              <p:nvPr/>
            </p:nvCxnSpPr>
            <p:spPr>
              <a:xfrm>
                <a:off x="1315140" y="3783345"/>
                <a:ext cx="489235" cy="35258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25" name="Google Shape;4125;p51"/>
              <p:cNvCxnSpPr/>
              <p:nvPr/>
            </p:nvCxnSpPr>
            <p:spPr>
              <a:xfrm flipH="1">
                <a:off x="2196042" y="3783542"/>
                <a:ext cx="508002" cy="34925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126" name="Google Shape;4126;p51"/>
              <p:cNvCxnSpPr>
                <a:endCxn id="4069" idx="2"/>
              </p:cNvCxnSpPr>
              <p:nvPr/>
            </p:nvCxnSpPr>
            <p:spPr>
              <a:xfrm flipH="1" rot="10800000">
                <a:off x="1319777" y="3078706"/>
                <a:ext cx="417900" cy="456900"/>
              </a:xfrm>
              <a:prstGeom prst="straightConnector1">
                <a:avLst/>
              </a:prstGeom>
              <a:solidFill>
                <a:schemeClr val="accent1"/>
              </a:solidFill>
              <a:ln cap="flat" cmpd="sng" w="1905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sp>
        <p:nvSpPr>
          <p:cNvPr id="4127" name="Google Shape;4127;p51"/>
          <p:cNvSpPr/>
          <p:nvPr/>
        </p:nvSpPr>
        <p:spPr>
          <a:xfrm>
            <a:off x="3285692" y="2600401"/>
            <a:ext cx="2545688" cy="1720535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28" name="Google Shape;4128;p51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4129" name="Google Shape;4129;p51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4130" name="Google Shape;4130;p51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4131" name="Google Shape;4131;p5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2" name="Google Shape;4132;p5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3" name="Google Shape;4133;p5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4" name="Google Shape;4134;p5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5" name="Google Shape;4135;p5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6" name="Google Shape;4136;p5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37" name="Google Shape;4137;p5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138" name="Google Shape;4138;p51"/>
                <p:cNvCxnSpPr>
                  <a:endCxn id="413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139" name="Google Shape;4139;p5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4140" name="Google Shape;4140;p5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4141" name="Google Shape;4141;p51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2" name="Google Shape;4142;p5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2b</a:t>
                  </a:r>
                  <a:endParaRPr/>
                </a:p>
              </p:txBody>
            </p:sp>
          </p:grpSp>
        </p:grpSp>
        <p:grpSp>
          <p:nvGrpSpPr>
            <p:cNvPr id="4143" name="Google Shape;4143;p51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4144" name="Google Shape;4144;p51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4145" name="Google Shape;4145;p5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6" name="Google Shape;4146;p5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7" name="Google Shape;4147;p5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8" name="Google Shape;4148;p5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9" name="Google Shape;4149;p5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0" name="Google Shape;4150;p5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1" name="Google Shape;4151;p5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152" name="Google Shape;4152;p51"/>
                <p:cNvCxnSpPr>
                  <a:endCxn id="4147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153" name="Google Shape;4153;p5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4154" name="Google Shape;4154;p5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4155" name="Google Shape;4155;p51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56" name="Google Shape;4156;p5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2d</a:t>
                  </a:r>
                  <a:endParaRPr/>
                </a:p>
              </p:txBody>
            </p:sp>
          </p:grpSp>
        </p:grpSp>
        <p:grpSp>
          <p:nvGrpSpPr>
            <p:cNvPr id="4157" name="Google Shape;4157;p51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4158" name="Google Shape;4158;p51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4159" name="Google Shape;4159;p5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0" name="Google Shape;4160;p5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1" name="Google Shape;4161;p5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2" name="Google Shape;4162;p5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3" name="Google Shape;4163;p5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4" name="Google Shape;4164;p5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5" name="Google Shape;4165;p5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166" name="Google Shape;4166;p51"/>
                <p:cNvCxnSpPr>
                  <a:endCxn id="4161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167" name="Google Shape;4167;p5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4168" name="Google Shape;4168;p51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4169" name="Google Shape;4169;p51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0" name="Google Shape;4170;p5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2c</a:t>
                  </a:r>
                  <a:endParaRPr/>
                </a:p>
              </p:txBody>
            </p:sp>
          </p:grpSp>
        </p:grpSp>
        <p:grpSp>
          <p:nvGrpSpPr>
            <p:cNvPr id="4171" name="Google Shape;4171;p5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4172" name="Google Shape;4172;p51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4173" name="Google Shape;4173;p5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4" name="Google Shape;4174;p5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5" name="Google Shape;4175;p5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6" name="Google Shape;4176;p5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7" name="Google Shape;4177;p5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8" name="Google Shape;4178;p5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9" name="Google Shape;4179;p5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180" name="Google Shape;4180;p51"/>
                <p:cNvCxnSpPr>
                  <a:endCxn id="417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181" name="Google Shape;4181;p5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4182" name="Google Shape;4182;p5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4183" name="Google Shape;4183;p51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4" name="Google Shape;4184;p5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2a</a:t>
                  </a:r>
                  <a:endParaRPr/>
                </a:p>
              </p:txBody>
            </p:sp>
          </p:grpSp>
        </p:grpSp>
        <p:cxnSp>
          <p:nvCxnSpPr>
            <p:cNvPr id="4185" name="Google Shape;4185;p51"/>
            <p:cNvCxnSpPr>
              <a:endCxn id="4156" idx="0"/>
            </p:cNvCxnSpPr>
            <p:nvPr/>
          </p:nvCxnSpPr>
          <p:spPr>
            <a:xfrm>
              <a:off x="1991103" y="3173069"/>
              <a:ext cx="4200" cy="921600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86" name="Google Shape;4186;p51"/>
            <p:cNvCxnSpPr/>
            <p:nvPr/>
          </p:nvCxnSpPr>
          <p:spPr>
            <a:xfrm>
              <a:off x="2280478" y="3145660"/>
              <a:ext cx="435814" cy="359474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87" name="Google Shape;4187;p51"/>
            <p:cNvCxnSpPr/>
            <p:nvPr/>
          </p:nvCxnSpPr>
          <p:spPr>
            <a:xfrm>
              <a:off x="1300073" y="3768911"/>
              <a:ext cx="527386" cy="368208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188" name="Google Shape;4188;p51"/>
            <p:cNvCxnSpPr/>
            <p:nvPr/>
          </p:nvCxnSpPr>
          <p:spPr>
            <a:xfrm flipH="1">
              <a:off x="2194462" y="3713972"/>
              <a:ext cx="509583" cy="428945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4189" name="Google Shape;4189;p51"/>
          <p:cNvSpPr/>
          <p:nvPr/>
        </p:nvSpPr>
        <p:spPr>
          <a:xfrm>
            <a:off x="5507686" y="1532143"/>
            <a:ext cx="2575521" cy="1672516"/>
          </a:xfrm>
          <a:custGeom>
            <a:rect b="b" l="l" r="r" t="t"/>
            <a:pathLst>
              <a:path extrusionOk="0" h="10795" w="10000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0" name="Google Shape;4190;p51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4191" name="Google Shape;4191;p5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192" name="Google Shape;4192;p5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5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4" name="Google Shape;4194;p5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5" name="Google Shape;4195;p5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6" name="Google Shape;4196;p5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7" name="Google Shape;4197;p5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8" name="Google Shape;4198;p5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99" name="Google Shape;4199;p51"/>
              <p:cNvCxnSpPr>
                <a:endCxn id="4194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4200" name="Google Shape;4200;p5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201" name="Google Shape;4201;p5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4202" name="Google Shape;4202;p51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3" name="Google Shape;4203;p5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3b</a:t>
                </a:r>
                <a:endParaRPr/>
              </a:p>
            </p:txBody>
          </p:sp>
        </p:grpSp>
      </p:grpSp>
      <p:grpSp>
        <p:nvGrpSpPr>
          <p:cNvPr id="4204" name="Google Shape;4204;p51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4205" name="Google Shape;4205;p5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06" name="Google Shape;4206;p5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7" name="Google Shape;4207;p5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8" name="Google Shape;4208;p5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9" name="Google Shape;4209;p5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0" name="Google Shape;4210;p5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1" name="Google Shape;4211;p5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2" name="Google Shape;4212;p5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13" name="Google Shape;4213;p51"/>
              <p:cNvCxnSpPr>
                <a:endCxn id="4208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4214" name="Google Shape;4214;p5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215" name="Google Shape;4215;p5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4216" name="Google Shape;4216;p51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7" name="Google Shape;4217;p5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3d</a:t>
                </a:r>
                <a:endParaRPr/>
              </a:p>
            </p:txBody>
          </p:sp>
        </p:grpSp>
      </p:grpSp>
      <p:grpSp>
        <p:nvGrpSpPr>
          <p:cNvPr id="4218" name="Google Shape;4218;p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4219" name="Google Shape;4219;p5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20" name="Google Shape;4220;p5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1" name="Google Shape;4221;p5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2" name="Google Shape;4222;p5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3" name="Google Shape;4223;p5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4" name="Google Shape;4224;p5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5" name="Google Shape;4225;p5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6" name="Google Shape;4226;p5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27" name="Google Shape;4227;p51"/>
              <p:cNvCxnSpPr>
                <a:endCxn id="4222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4228" name="Google Shape;4228;p5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229" name="Google Shape;4229;p51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4230" name="Google Shape;4230;p51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1" name="Google Shape;4231;p5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3c</a:t>
                </a:r>
                <a:endParaRPr/>
              </a:p>
            </p:txBody>
          </p:sp>
        </p:grpSp>
      </p:grpSp>
      <p:grpSp>
        <p:nvGrpSpPr>
          <p:cNvPr id="4232" name="Google Shape;4232;p51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4233" name="Google Shape;4233;p5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4234" name="Google Shape;4234;p5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5" name="Google Shape;4235;p5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6" name="Google Shape;4236;p5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7" name="Google Shape;4237;p5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8" name="Google Shape;4238;p5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39" name="Google Shape;4239;p5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0" name="Google Shape;4240;p5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41" name="Google Shape;4241;p51"/>
              <p:cNvCxnSpPr>
                <a:endCxn id="4236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4242" name="Google Shape;4242;p5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4243" name="Google Shape;4243;p5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4244" name="Google Shape;4244;p51"/>
              <p:cNvSpPr/>
              <p:nvPr/>
            </p:nvSpPr>
            <p:spPr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45" name="Google Shape;4245;p5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3a</a:t>
                </a:r>
                <a:endParaRPr/>
              </a:p>
            </p:txBody>
          </p:sp>
        </p:grpSp>
      </p:grpSp>
      <p:cxnSp>
        <p:nvCxnSpPr>
          <p:cNvPr id="4246" name="Google Shape;4246;p51"/>
          <p:cNvCxnSpPr/>
          <p:nvPr/>
        </p:nvCxnSpPr>
        <p:spPr>
          <a:xfrm>
            <a:off x="6276273" y="2367749"/>
            <a:ext cx="1143946" cy="5732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7" name="Google Shape;4247;p51"/>
          <p:cNvCxnSpPr>
            <a:stCxn id="4192" idx="7"/>
          </p:cNvCxnSpPr>
          <p:nvPr/>
        </p:nvCxnSpPr>
        <p:spPr>
          <a:xfrm>
            <a:off x="7046456" y="1921905"/>
            <a:ext cx="455700" cy="33360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8" name="Google Shape;4248;p51"/>
          <p:cNvCxnSpPr/>
          <p:nvPr/>
        </p:nvCxnSpPr>
        <p:spPr>
          <a:xfrm>
            <a:off x="6174303" y="2491974"/>
            <a:ext cx="453745" cy="322169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49" name="Google Shape;4249;p51"/>
          <p:cNvCxnSpPr/>
          <p:nvPr/>
        </p:nvCxnSpPr>
        <p:spPr>
          <a:xfrm flipH="1">
            <a:off x="6162417" y="1933156"/>
            <a:ext cx="482298" cy="315112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0" name="Google Shape;4250;p51"/>
          <p:cNvCxnSpPr/>
          <p:nvPr/>
        </p:nvCxnSpPr>
        <p:spPr>
          <a:xfrm rot="10800000">
            <a:off x="5412148" y="3178324"/>
            <a:ext cx="1295763" cy="643754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60606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1" name="Google Shape;4251;p51"/>
          <p:cNvCxnSpPr/>
          <p:nvPr/>
        </p:nvCxnSpPr>
        <p:spPr>
          <a:xfrm rot="10800000">
            <a:off x="3046707" y="2561763"/>
            <a:ext cx="542552" cy="781201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52" name="Google Shape;4252;p51"/>
          <p:cNvCxnSpPr/>
          <p:nvPr/>
        </p:nvCxnSpPr>
        <p:spPr>
          <a:xfrm flipH="1" rot="10800000">
            <a:off x="5523188" y="2502881"/>
            <a:ext cx="337735" cy="823128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53" name="Google Shape;4253;p51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AS2</a:t>
            </a:r>
            <a:endParaRPr/>
          </a:p>
        </p:txBody>
      </p:sp>
      <p:sp>
        <p:nvSpPr>
          <p:cNvPr id="4254" name="Google Shape;4254;p51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AS3</a:t>
            </a:r>
            <a:endParaRPr/>
          </a:p>
        </p:txBody>
      </p:sp>
      <p:sp>
        <p:nvSpPr>
          <p:cNvPr id="4255" name="Google Shape;4255;p51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AS1</a:t>
            </a:r>
            <a:endParaRPr/>
          </a:p>
        </p:txBody>
      </p:sp>
      <p:grpSp>
        <p:nvGrpSpPr>
          <p:cNvPr id="4256" name="Google Shape;4256;p51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4257" name="Google Shape;4257;p51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4258" name="Google Shape;4258;p51"/>
              <p:cNvSpPr/>
              <p:nvPr/>
            </p:nvSpPr>
            <p:spPr>
              <a:xfrm>
                <a:off x="6946249" y="5096269"/>
                <a:ext cx="1701734" cy="616172"/>
              </a:xfrm>
              <a:custGeom>
                <a:rect b="b" l="l" r="r" t="t"/>
                <a:pathLst>
                  <a:path extrusionOk="0" h="11127" w="11293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59" name="Google Shape;4259;p51"/>
              <p:cNvGrpSpPr/>
              <p:nvPr/>
            </p:nvGrpSpPr>
            <p:grpSpPr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4260" name="Google Shape;4260;p5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1" name="Google Shape;4261;p5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2" name="Google Shape;4262;p5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3" name="Google Shape;4263;p5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4" name="Google Shape;4264;p5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5" name="Google Shape;4265;p5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6" name="Google Shape;4266;p5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267" name="Google Shape;4267;p51"/>
                <p:cNvCxnSpPr>
                  <a:endCxn id="4262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268" name="Google Shape;4268;p5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4269" name="Google Shape;4269;p51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4270" name="Google Shape;4270;p51"/>
                <p:cNvSpPr/>
                <p:nvPr/>
              </p:nvSpPr>
              <p:spPr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1" name="Google Shape;4271;p51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  X</a:t>
                  </a:r>
                  <a:endParaRPr/>
                </a:p>
              </p:txBody>
            </p:sp>
          </p:grpSp>
        </p:grpSp>
        <p:cxnSp>
          <p:nvCxnSpPr>
            <p:cNvPr id="4272" name="Google Shape;4272;p51"/>
            <p:cNvCxnSpPr/>
            <p:nvPr/>
          </p:nvCxnSpPr>
          <p:spPr>
            <a:xfrm flipH="1">
              <a:off x="7133690" y="5764030"/>
              <a:ext cx="870024" cy="9999"/>
            </a:xfrm>
            <a:prstGeom prst="straightConnector1">
              <a:avLst/>
            </a:prstGeom>
            <a:solidFill>
              <a:schemeClr val="accent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4273" name="Google Shape;4273;p51"/>
          <p:cNvGrpSpPr/>
          <p:nvPr/>
        </p:nvGrpSpPr>
        <p:grpSpPr>
          <a:xfrm>
            <a:off x="5572752" y="2577685"/>
            <a:ext cx="1012851" cy="814949"/>
            <a:chOff x="5572752" y="2355969"/>
            <a:chExt cx="1012851" cy="814949"/>
          </a:xfrm>
        </p:grpSpPr>
        <p:sp>
          <p:nvSpPr>
            <p:cNvPr id="4274" name="Google Shape;4274;p51"/>
            <p:cNvSpPr/>
            <p:nvPr/>
          </p:nvSpPr>
          <p:spPr>
            <a:xfrm rot="-4002035">
              <a:off x="5467382" y="2625330"/>
              <a:ext cx="768350" cy="276226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51"/>
            <p:cNvSpPr txBox="1"/>
            <p:nvPr/>
          </p:nvSpPr>
          <p:spPr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AS3,X </a:t>
              </a:r>
              <a:endParaRPr/>
            </a:p>
          </p:txBody>
        </p:sp>
      </p:grpSp>
      <p:grpSp>
        <p:nvGrpSpPr>
          <p:cNvPr id="4276" name="Google Shape;4276;p51"/>
          <p:cNvGrpSpPr/>
          <p:nvPr/>
        </p:nvGrpSpPr>
        <p:grpSpPr>
          <a:xfrm>
            <a:off x="2240503" y="2646852"/>
            <a:ext cx="1203004" cy="1006517"/>
            <a:chOff x="2240503" y="2425136"/>
            <a:chExt cx="1203004" cy="1006517"/>
          </a:xfrm>
        </p:grpSpPr>
        <p:sp>
          <p:nvSpPr>
            <p:cNvPr id="4277" name="Google Shape;4277;p51"/>
            <p:cNvSpPr txBox="1"/>
            <p:nvPr/>
          </p:nvSpPr>
          <p:spPr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AS1,AS3,X </a:t>
              </a:r>
              <a:endParaRPr/>
            </a:p>
          </p:txBody>
        </p:sp>
        <p:sp>
          <p:nvSpPr>
            <p:cNvPr id="4278" name="Google Shape;4278;p51"/>
            <p:cNvSpPr/>
            <p:nvPr/>
          </p:nvSpPr>
          <p:spPr>
            <a:xfrm rot="-7371667">
              <a:off x="2734864" y="2684666"/>
              <a:ext cx="768350" cy="276225"/>
            </a:xfrm>
            <a:prstGeom prst="leftArrow">
              <a:avLst>
                <a:gd fmla="val 50000" name="adj1"/>
                <a:gd fmla="val 69540" name="adj2"/>
              </a:avLst>
            </a:prstGeom>
            <a:gradFill>
              <a:gsLst>
                <a:gs pos="0">
                  <a:srgbClr val="FF0000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279" name="Google Shape;4279;p51"/>
          <p:cNvCxnSpPr/>
          <p:nvPr/>
        </p:nvCxnSpPr>
        <p:spPr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80" name="Google Shape;4280;p51"/>
          <p:cNvCxnSpPr/>
          <p:nvPr/>
        </p:nvCxnSpPr>
        <p:spPr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cap="flat" cmpd="sng" w="2540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281" name="Google Shape;4281;p51"/>
          <p:cNvCxnSpPr>
            <a:stCxn id="4245" idx="1"/>
          </p:cNvCxnSpPr>
          <p:nvPr/>
        </p:nvCxnSpPr>
        <p:spPr>
          <a:xfrm flipH="1">
            <a:off x="3046915" y="2381070"/>
            <a:ext cx="2716800" cy="144000"/>
          </a:xfrm>
          <a:prstGeom prst="straightConnector1">
            <a:avLst/>
          </a:prstGeom>
          <a:solidFill>
            <a:schemeClr val="accen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82" name="Google Shape;4282;p51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OSPF link weights</a:t>
            </a:r>
            <a:endParaRPr/>
          </a:p>
        </p:txBody>
      </p:sp>
      <p:sp>
        <p:nvSpPr>
          <p:cNvPr id="4283" name="Google Shape;4283;p51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endParaRPr i="1" sz="18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4" name="Google Shape;4284;p51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152</a:t>
            </a:r>
            <a:endParaRPr i="1" sz="18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5" name="Google Shape;4285;p51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112</a:t>
            </a:r>
            <a:endParaRPr i="1" sz="18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6" name="Google Shape;4286;p51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263</a:t>
            </a:r>
            <a:endParaRPr i="1" sz="1800">
              <a:solidFill>
                <a:srgbClr val="606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7" name="Google Shape;4287;p5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88" name="Google Shape;4288;p5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2" name="Shape 4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p52"/>
          <p:cNvSpPr/>
          <p:nvPr/>
        </p:nvSpPr>
        <p:spPr>
          <a:xfrm>
            <a:off x="1181100" y="3581400"/>
            <a:ext cx="48768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52"/>
          <p:cNvSpPr/>
          <p:nvPr/>
        </p:nvSpPr>
        <p:spPr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 advertises path Aw to B and to C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 </a:t>
            </a: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chooses not to advertise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BAw to C:  </a:t>
            </a:r>
            <a:endParaRPr/>
          </a:p>
          <a:p>
            <a:pPr indent="-342900" lvl="1" marL="8001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 gets no “revenue” for routing CBAw, since none of  C, A, w are B’s customers</a:t>
            </a:r>
            <a:endParaRPr/>
          </a:p>
          <a:p>
            <a:pPr indent="-342900" lvl="1" marL="8001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 does not learn about CBAw path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 will route CAw (not using B) to get to w</a:t>
            </a:r>
            <a:endParaRPr/>
          </a:p>
        </p:txBody>
      </p:sp>
      <p:grpSp>
        <p:nvGrpSpPr>
          <p:cNvPr id="4295" name="Google Shape;4295;p52"/>
          <p:cNvGrpSpPr/>
          <p:nvPr/>
        </p:nvGrpSpPr>
        <p:grpSpPr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4296" name="Google Shape;4296;p52"/>
            <p:cNvSpPr/>
            <p:nvPr/>
          </p:nvSpPr>
          <p:spPr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52"/>
            <p:cNvSpPr/>
            <p:nvPr/>
          </p:nvSpPr>
          <p:spPr>
            <a:xfrm>
              <a:off x="1602" y="955"/>
              <a:ext cx="563" cy="364"/>
            </a:xfrm>
            <a:custGeom>
              <a:rect b="b" l="l" r="r" t="t"/>
              <a:pathLst>
                <a:path extrusionOk="0" h="364" w="563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52"/>
            <p:cNvSpPr/>
            <p:nvPr/>
          </p:nvSpPr>
          <p:spPr>
            <a:xfrm>
              <a:off x="951" y="1290"/>
              <a:ext cx="562" cy="365"/>
            </a:xfrm>
            <a:custGeom>
              <a:rect b="b" l="l" r="r" t="t"/>
              <a:pathLst>
                <a:path extrusionOk="0" h="365" w="562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52"/>
            <p:cNvSpPr/>
            <p:nvPr/>
          </p:nvSpPr>
          <p:spPr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4300" name="Google Shape;4300;p52"/>
            <p:cNvSpPr/>
            <p:nvPr/>
          </p:nvSpPr>
          <p:spPr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4301" name="Google Shape;4301;p52"/>
            <p:cNvSpPr/>
            <p:nvPr/>
          </p:nvSpPr>
          <p:spPr>
            <a:xfrm>
              <a:off x="1640" y="1582"/>
              <a:ext cx="565" cy="362"/>
            </a:xfrm>
            <a:custGeom>
              <a:rect b="b" l="l" r="r" t="t"/>
              <a:pathLst>
                <a:path extrusionOk="0" h="362" w="565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52"/>
            <p:cNvSpPr/>
            <p:nvPr/>
          </p:nvSpPr>
          <p:spPr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4303" name="Google Shape;4303;p52"/>
            <p:cNvSpPr/>
            <p:nvPr/>
          </p:nvSpPr>
          <p:spPr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52"/>
            <p:cNvSpPr/>
            <p:nvPr/>
          </p:nvSpPr>
          <p:spPr>
            <a:xfrm>
              <a:off x="443" y="1335"/>
              <a:ext cx="218" cy="215"/>
            </a:xfrm>
            <a:custGeom>
              <a:rect b="b" l="l" r="r" t="t"/>
              <a:pathLst>
                <a:path extrusionOk="0" h="215" w="218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52"/>
            <p:cNvSpPr/>
            <p:nvPr/>
          </p:nvSpPr>
          <p:spPr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4306" name="Google Shape;4306;p52"/>
            <p:cNvSpPr/>
            <p:nvPr/>
          </p:nvSpPr>
          <p:spPr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52"/>
            <p:cNvSpPr/>
            <p:nvPr/>
          </p:nvSpPr>
          <p:spPr>
            <a:xfrm>
              <a:off x="2584" y="1220"/>
              <a:ext cx="218" cy="212"/>
            </a:xfrm>
            <a:custGeom>
              <a:rect b="b" l="l" r="r" t="t"/>
              <a:pathLst>
                <a:path extrusionOk="0" h="212" w="218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52"/>
            <p:cNvSpPr/>
            <p:nvPr/>
          </p:nvSpPr>
          <p:spPr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4309" name="Google Shape;4309;p52"/>
            <p:cNvSpPr/>
            <p:nvPr/>
          </p:nvSpPr>
          <p:spPr>
            <a:xfrm>
              <a:off x="2579" y="1952"/>
              <a:ext cx="218" cy="212"/>
            </a:xfrm>
            <a:custGeom>
              <a:rect b="b" l="l" r="r" t="t"/>
              <a:pathLst>
                <a:path extrusionOk="0" h="212" w="218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52"/>
            <p:cNvSpPr/>
            <p:nvPr/>
          </p:nvSpPr>
          <p:spPr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cxnSp>
          <p:nvCxnSpPr>
            <p:cNvPr id="4311" name="Google Shape;4311;p52"/>
            <p:cNvCxnSpPr/>
            <p:nvPr/>
          </p:nvCxnSpPr>
          <p:spPr>
            <a:xfrm>
              <a:off x="674" y="1448"/>
              <a:ext cx="280" cy="1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2" name="Google Shape;4312;p52"/>
            <p:cNvCxnSpPr/>
            <p:nvPr/>
          </p:nvCxnSpPr>
          <p:spPr>
            <a:xfrm>
              <a:off x="2165" y="1140"/>
              <a:ext cx="419" cy="174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3" name="Google Shape;4313;p52"/>
            <p:cNvCxnSpPr/>
            <p:nvPr/>
          </p:nvCxnSpPr>
          <p:spPr>
            <a:xfrm flipH="1" rot="10800000">
              <a:off x="2192" y="1381"/>
              <a:ext cx="422" cy="357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4" name="Google Shape;4314;p52"/>
            <p:cNvCxnSpPr/>
            <p:nvPr/>
          </p:nvCxnSpPr>
          <p:spPr>
            <a:xfrm>
              <a:off x="2197" y="1821"/>
              <a:ext cx="387" cy="201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5" name="Google Shape;4315;p52"/>
            <p:cNvCxnSpPr/>
            <p:nvPr/>
          </p:nvCxnSpPr>
          <p:spPr>
            <a:xfrm flipH="1" rot="10800000">
              <a:off x="1481" y="1228"/>
              <a:ext cx="183" cy="148"/>
            </a:xfrm>
            <a:prstGeom prst="straightConnector1">
              <a:avLst/>
            </a:prstGeom>
            <a:noFill/>
            <a:ln cap="flat" cmpd="sng" w="555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6" name="Google Shape;4316;p52"/>
            <p:cNvCxnSpPr/>
            <p:nvPr/>
          </p:nvCxnSpPr>
          <p:spPr>
            <a:xfrm flipH="1" rot="10800000">
              <a:off x="2030" y="1309"/>
              <a:ext cx="1" cy="268"/>
            </a:xfrm>
            <a:prstGeom prst="straightConnector1">
              <a:avLst/>
            </a:prstGeom>
            <a:noFill/>
            <a:ln cap="flat" cmpd="sng" w="555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17" name="Google Shape;4317;p52"/>
            <p:cNvCxnSpPr/>
            <p:nvPr/>
          </p:nvCxnSpPr>
          <p:spPr>
            <a:xfrm>
              <a:off x="1497" y="1577"/>
              <a:ext cx="167" cy="104"/>
            </a:xfrm>
            <a:prstGeom prst="straightConnector1">
              <a:avLst/>
            </a:prstGeom>
            <a:noFill/>
            <a:ln cap="flat" cmpd="sng" w="555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18" name="Google Shape;4318;p52"/>
            <p:cNvSpPr/>
            <p:nvPr/>
          </p:nvSpPr>
          <p:spPr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52"/>
            <p:cNvSpPr/>
            <p:nvPr/>
          </p:nvSpPr>
          <p:spPr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legend</a:t>
              </a:r>
              <a:r>
                <a:rPr b="1"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52"/>
            <p:cNvSpPr/>
            <p:nvPr/>
          </p:nvSpPr>
          <p:spPr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52"/>
            <p:cNvSpPr/>
            <p:nvPr/>
          </p:nvSpPr>
          <p:spPr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52"/>
            <p:cNvSpPr/>
            <p:nvPr/>
          </p:nvSpPr>
          <p:spPr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customer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52"/>
            <p:cNvSpPr/>
            <p:nvPr/>
          </p:nvSpPr>
          <p:spPr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network: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52"/>
            <p:cNvSpPr/>
            <p:nvPr/>
          </p:nvSpPr>
          <p:spPr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52"/>
            <p:cNvSpPr/>
            <p:nvPr/>
          </p:nvSpPr>
          <p:spPr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52"/>
            <p:cNvSpPr/>
            <p:nvPr/>
          </p:nvSpPr>
          <p:spPr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provider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52"/>
            <p:cNvSpPr/>
            <p:nvPr/>
          </p:nvSpPr>
          <p:spPr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52"/>
            <p:cNvSpPr/>
            <p:nvPr/>
          </p:nvSpPr>
          <p:spPr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52"/>
            <p:cNvSpPr/>
            <p:nvPr/>
          </p:nvSpPr>
          <p:spPr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52"/>
            <p:cNvSpPr/>
            <p:nvPr/>
          </p:nvSpPr>
          <p:spPr>
            <a:xfrm>
              <a:off x="3749" y="901"/>
              <a:ext cx="563" cy="362"/>
            </a:xfrm>
            <a:custGeom>
              <a:rect b="b" l="l" r="r" t="t"/>
              <a:pathLst>
                <a:path extrusionOk="0" h="362" w="563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52"/>
            <p:cNvSpPr/>
            <p:nvPr/>
          </p:nvSpPr>
          <p:spPr>
            <a:xfrm>
              <a:off x="4064" y="1504"/>
              <a:ext cx="218" cy="212"/>
            </a:xfrm>
            <a:custGeom>
              <a:rect b="b" l="l" r="r" t="t"/>
              <a:pathLst>
                <a:path extrusionOk="0" h="212" w="218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2" name="Google Shape;4332;p52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Suppose an ISP only wants to route traffic to/from its customer networks (does not want to carry transit traffic between other ISPs)</a:t>
            </a:r>
            <a:endParaRPr/>
          </a:p>
        </p:txBody>
      </p:sp>
      <p:sp>
        <p:nvSpPr>
          <p:cNvPr id="4333" name="Google Shape;4333;p52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34" name="Google Shape;4334;p5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pic>
        <p:nvPicPr>
          <p:cNvPr descr="underline_base" id="4335" name="Google Shape;4335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</p:spPr>
      </p:pic>
      <p:sp>
        <p:nvSpPr>
          <p:cNvPr id="4336" name="Google Shape;4336;p52"/>
          <p:cNvSpPr txBox="1"/>
          <p:nvPr>
            <p:ph type="title"/>
          </p:nvPr>
        </p:nvSpPr>
        <p:spPr>
          <a:xfrm>
            <a:off x="368746" y="6884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BGP: achieving policy via advertisements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0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4341" name="Google Shape;434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</p:spPr>
      </p:pic>
      <p:sp>
        <p:nvSpPr>
          <p:cNvPr id="4342" name="Google Shape;4342;p53"/>
          <p:cNvSpPr txBox="1"/>
          <p:nvPr>
            <p:ph type="title"/>
          </p:nvPr>
        </p:nvSpPr>
        <p:spPr>
          <a:xfrm>
            <a:off x="368746" y="6884"/>
            <a:ext cx="8610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BGP: achieving policy via advertisements</a:t>
            </a:r>
            <a:endParaRPr/>
          </a:p>
        </p:txBody>
      </p:sp>
      <p:sp>
        <p:nvSpPr>
          <p:cNvPr id="4343" name="Google Shape;4343;p53"/>
          <p:cNvSpPr/>
          <p:nvPr/>
        </p:nvSpPr>
        <p:spPr>
          <a:xfrm>
            <a:off x="1181100" y="3581400"/>
            <a:ext cx="4876800" cy="38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4" name="Google Shape;4344;p53"/>
          <p:cNvSpPr/>
          <p:nvPr/>
        </p:nvSpPr>
        <p:spPr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28257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A,B,C are </a:t>
            </a: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provider networks</a:t>
            </a:r>
            <a:endParaRPr/>
          </a:p>
          <a:p>
            <a:pPr indent="-282575" lvl="0" marL="282575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X,W,Y are customer (of provider networks)</a:t>
            </a:r>
            <a:endParaRPr/>
          </a:p>
          <a:p>
            <a:pPr indent="-282575" lvl="0" marL="282575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 is </a:t>
            </a:r>
            <a:r>
              <a:rPr i="1"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dual-homed: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attached to two networks</a:t>
            </a:r>
            <a:endParaRPr/>
          </a:p>
          <a:p>
            <a:pPr indent="-228600" lvl="0" marL="2286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policy to enforce: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X does not want to route from B to C via X </a:t>
            </a:r>
            <a:endParaRPr/>
          </a:p>
          <a:p>
            <a:pPr indent="-228600" lvl="1" marL="685800" marR="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Clr>
                <a:srgbClr val="000099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.. so X will not advertise to B a route to C</a:t>
            </a:r>
            <a:endParaRPr/>
          </a:p>
          <a:p>
            <a:pPr indent="-24384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345" name="Google Shape;4345;p53"/>
          <p:cNvGrpSpPr/>
          <p:nvPr/>
        </p:nvGrpSpPr>
        <p:grpSpPr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4346" name="Google Shape;4346;p53"/>
            <p:cNvSpPr/>
            <p:nvPr/>
          </p:nvSpPr>
          <p:spPr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1602" y="955"/>
              <a:ext cx="563" cy="364"/>
            </a:xfrm>
            <a:custGeom>
              <a:rect b="b" l="l" r="r" t="t"/>
              <a:pathLst>
                <a:path extrusionOk="0" h="364" w="563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53"/>
            <p:cNvSpPr/>
            <p:nvPr/>
          </p:nvSpPr>
          <p:spPr>
            <a:xfrm>
              <a:off x="951" y="1290"/>
              <a:ext cx="562" cy="365"/>
            </a:xfrm>
            <a:custGeom>
              <a:rect b="b" l="l" r="r" t="t"/>
              <a:pathLst>
                <a:path extrusionOk="0" h="365" w="562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53"/>
            <p:cNvSpPr/>
            <p:nvPr/>
          </p:nvSpPr>
          <p:spPr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4350" name="Google Shape;4350;p53"/>
            <p:cNvSpPr/>
            <p:nvPr/>
          </p:nvSpPr>
          <p:spPr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4351" name="Google Shape;4351;p53"/>
            <p:cNvSpPr/>
            <p:nvPr/>
          </p:nvSpPr>
          <p:spPr>
            <a:xfrm>
              <a:off x="1640" y="1582"/>
              <a:ext cx="565" cy="362"/>
            </a:xfrm>
            <a:custGeom>
              <a:rect b="b" l="l" r="r" t="t"/>
              <a:pathLst>
                <a:path extrusionOk="0" h="362" w="565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53"/>
            <p:cNvSpPr/>
            <p:nvPr/>
          </p:nvSpPr>
          <p:spPr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sp>
          <p:nvSpPr>
            <p:cNvPr id="4353" name="Google Shape;4353;p53"/>
            <p:cNvSpPr/>
            <p:nvPr/>
          </p:nvSpPr>
          <p:spPr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53"/>
            <p:cNvSpPr/>
            <p:nvPr/>
          </p:nvSpPr>
          <p:spPr>
            <a:xfrm>
              <a:off x="443" y="1335"/>
              <a:ext cx="218" cy="215"/>
            </a:xfrm>
            <a:custGeom>
              <a:rect b="b" l="l" r="r" t="t"/>
              <a:pathLst>
                <a:path extrusionOk="0" h="215" w="218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53"/>
            <p:cNvSpPr/>
            <p:nvPr/>
          </p:nvSpPr>
          <p:spPr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/>
            </a:p>
          </p:txBody>
        </p:sp>
        <p:sp>
          <p:nvSpPr>
            <p:cNvPr id="4356" name="Google Shape;4356;p53"/>
            <p:cNvSpPr/>
            <p:nvPr/>
          </p:nvSpPr>
          <p:spPr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53"/>
            <p:cNvSpPr/>
            <p:nvPr/>
          </p:nvSpPr>
          <p:spPr>
            <a:xfrm>
              <a:off x="2584" y="1220"/>
              <a:ext cx="218" cy="212"/>
            </a:xfrm>
            <a:custGeom>
              <a:rect b="b" l="l" r="r" t="t"/>
              <a:pathLst>
                <a:path extrusionOk="0" h="212" w="218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53"/>
            <p:cNvSpPr/>
            <p:nvPr/>
          </p:nvSpPr>
          <p:spPr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4359" name="Google Shape;4359;p53"/>
            <p:cNvSpPr/>
            <p:nvPr/>
          </p:nvSpPr>
          <p:spPr>
            <a:xfrm>
              <a:off x="2579" y="1952"/>
              <a:ext cx="218" cy="212"/>
            </a:xfrm>
            <a:custGeom>
              <a:rect b="b" l="l" r="r" t="t"/>
              <a:pathLst>
                <a:path extrusionOk="0" h="212" w="218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53"/>
            <p:cNvSpPr/>
            <p:nvPr/>
          </p:nvSpPr>
          <p:spPr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cxnSp>
          <p:nvCxnSpPr>
            <p:cNvPr id="4361" name="Google Shape;4361;p53"/>
            <p:cNvCxnSpPr/>
            <p:nvPr/>
          </p:nvCxnSpPr>
          <p:spPr>
            <a:xfrm>
              <a:off x="674" y="1448"/>
              <a:ext cx="280" cy="1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2" name="Google Shape;4362;p53"/>
            <p:cNvCxnSpPr/>
            <p:nvPr/>
          </p:nvCxnSpPr>
          <p:spPr>
            <a:xfrm>
              <a:off x="2165" y="1140"/>
              <a:ext cx="419" cy="174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3" name="Google Shape;4363;p53"/>
            <p:cNvCxnSpPr/>
            <p:nvPr/>
          </p:nvCxnSpPr>
          <p:spPr>
            <a:xfrm flipH="1" rot="10800000">
              <a:off x="2192" y="1381"/>
              <a:ext cx="422" cy="357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4" name="Google Shape;4364;p53"/>
            <p:cNvCxnSpPr/>
            <p:nvPr/>
          </p:nvCxnSpPr>
          <p:spPr>
            <a:xfrm>
              <a:off x="2197" y="1821"/>
              <a:ext cx="387" cy="201"/>
            </a:xfrm>
            <a:prstGeom prst="straightConnector1">
              <a:avLst/>
            </a:prstGeom>
            <a:noFill/>
            <a:ln cap="flat" cmpd="sng" w="174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5" name="Google Shape;4365;p53"/>
            <p:cNvCxnSpPr/>
            <p:nvPr/>
          </p:nvCxnSpPr>
          <p:spPr>
            <a:xfrm flipH="1" rot="10800000">
              <a:off x="1481" y="1228"/>
              <a:ext cx="183" cy="148"/>
            </a:xfrm>
            <a:prstGeom prst="straightConnector1">
              <a:avLst/>
            </a:prstGeom>
            <a:noFill/>
            <a:ln cap="flat" cmpd="sng" w="555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6" name="Google Shape;4366;p53"/>
            <p:cNvCxnSpPr/>
            <p:nvPr/>
          </p:nvCxnSpPr>
          <p:spPr>
            <a:xfrm flipH="1" rot="10800000">
              <a:off x="2030" y="1309"/>
              <a:ext cx="1" cy="268"/>
            </a:xfrm>
            <a:prstGeom prst="straightConnector1">
              <a:avLst/>
            </a:prstGeom>
            <a:noFill/>
            <a:ln cap="flat" cmpd="sng" w="555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67" name="Google Shape;4367;p53"/>
            <p:cNvCxnSpPr/>
            <p:nvPr/>
          </p:nvCxnSpPr>
          <p:spPr>
            <a:xfrm>
              <a:off x="1497" y="1577"/>
              <a:ext cx="167" cy="104"/>
            </a:xfrm>
            <a:prstGeom prst="straightConnector1">
              <a:avLst/>
            </a:prstGeom>
            <a:noFill/>
            <a:ln cap="flat" cmpd="sng" w="555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368" name="Google Shape;4368;p53"/>
            <p:cNvSpPr/>
            <p:nvPr/>
          </p:nvSpPr>
          <p:spPr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53"/>
            <p:cNvSpPr/>
            <p:nvPr/>
          </p:nvSpPr>
          <p:spPr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legend</a:t>
              </a:r>
              <a:r>
                <a:rPr b="1"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53"/>
            <p:cNvSpPr/>
            <p:nvPr/>
          </p:nvSpPr>
          <p:spPr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53"/>
            <p:cNvSpPr/>
            <p:nvPr/>
          </p:nvSpPr>
          <p:spPr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53"/>
            <p:cNvSpPr/>
            <p:nvPr/>
          </p:nvSpPr>
          <p:spPr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customer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53"/>
            <p:cNvSpPr/>
            <p:nvPr/>
          </p:nvSpPr>
          <p:spPr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network: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53"/>
            <p:cNvSpPr/>
            <p:nvPr/>
          </p:nvSpPr>
          <p:spPr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53"/>
            <p:cNvSpPr/>
            <p:nvPr/>
          </p:nvSpPr>
          <p:spPr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53"/>
            <p:cNvSpPr/>
            <p:nvPr/>
          </p:nvSpPr>
          <p:spPr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provider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53"/>
            <p:cNvSpPr/>
            <p:nvPr/>
          </p:nvSpPr>
          <p:spPr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53"/>
            <p:cNvSpPr/>
            <p:nvPr/>
          </p:nvSpPr>
          <p:spPr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53"/>
            <p:cNvSpPr/>
            <p:nvPr/>
          </p:nvSpPr>
          <p:spPr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53"/>
            <p:cNvSpPr/>
            <p:nvPr/>
          </p:nvSpPr>
          <p:spPr>
            <a:xfrm>
              <a:off x="3749" y="901"/>
              <a:ext cx="563" cy="362"/>
            </a:xfrm>
            <a:custGeom>
              <a:rect b="b" l="l" r="r" t="t"/>
              <a:pathLst>
                <a:path extrusionOk="0" h="362" w="563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53"/>
            <p:cNvSpPr/>
            <p:nvPr/>
          </p:nvSpPr>
          <p:spPr>
            <a:xfrm>
              <a:off x="4064" y="1504"/>
              <a:ext cx="218" cy="212"/>
            </a:xfrm>
            <a:custGeom>
              <a:rect b="b" l="l" r="r" t="t"/>
              <a:pathLst>
                <a:path extrusionOk="0" h="212" w="218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2" name="Google Shape;4382;p53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Suppose an ISP only wants to route traffic to/from its customer networks (does not want to carry transit traffic between other ISPs)</a:t>
            </a:r>
            <a:endParaRPr/>
          </a:p>
        </p:txBody>
      </p:sp>
      <p:sp>
        <p:nvSpPr>
          <p:cNvPr id="4383" name="Google Shape;4383;p53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84" name="Google Shape;4384;p5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8" name="Shape 4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9" name="Google Shape;4389;p54"/>
          <p:cNvSpPr txBox="1"/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Why different Intra-, Inter-AS routing ?</a:t>
            </a:r>
            <a:r>
              <a:rPr lang="en-US" sz="4800"/>
              <a:t> </a:t>
            </a:r>
            <a:endParaRPr/>
          </a:p>
        </p:txBody>
      </p:sp>
      <p:sp>
        <p:nvSpPr>
          <p:cNvPr id="4390" name="Google Shape;4390;p54"/>
          <p:cNvSpPr txBox="1"/>
          <p:nvPr>
            <p:ph idx="1" type="body"/>
          </p:nvPr>
        </p:nvSpPr>
        <p:spPr>
          <a:xfrm>
            <a:off x="557213" y="139382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i="1"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policy:</a:t>
            </a: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inter-AS: admin wants control over how its traffic routed, who routes through its net.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intra-AS: single admin, so no policy decisions needed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i="1" lang="en-US" sz="32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scale:</a:t>
            </a:r>
            <a:endParaRPr i="1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hierarchical routing saves table size, reduced update traffic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i="1" lang="en-US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performance: 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intra-AS: can focus on performance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>
                <a:latin typeface="Gill Sans"/>
                <a:ea typeface="Gill Sans"/>
                <a:cs typeface="Gill Sans"/>
                <a:sym typeface="Gill Sans"/>
              </a:rPr>
              <a:t>inter-AS: policy may dominate over performance</a:t>
            </a:r>
            <a:endParaRPr/>
          </a:p>
        </p:txBody>
      </p:sp>
      <p:pic>
        <p:nvPicPr>
          <p:cNvPr descr="underline_base" id="4391" name="Google Shape;439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4392" name="Google Shape;4392;p54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93" name="Google Shape;4393;p5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7" name="Shape 4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4398" name="Google Shape;439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4399" name="Google Shape;4399;p55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00" name="Google Shape;4400;p55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401" name="Google Shape;4401;p55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4402" name="Google Shape;4402;p55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3" name="Google Shape;4403;p5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7" name="Shape 4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8" name="Google Shape;4408;p56"/>
          <p:cNvSpPr txBox="1"/>
          <p:nvPr/>
        </p:nvSpPr>
        <p:spPr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Software defined networking (SDN)</a:t>
            </a:r>
            <a:endParaRPr/>
          </a:p>
        </p:txBody>
      </p:sp>
      <p:pic>
        <p:nvPicPr>
          <p:cNvPr descr="underline_base" id="4409" name="Google Shape;440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410" name="Google Shape;4410;p56"/>
          <p:cNvSpPr txBox="1"/>
          <p:nvPr>
            <p:ph idx="1" type="body"/>
          </p:nvPr>
        </p:nvSpPr>
        <p:spPr>
          <a:xfrm>
            <a:off x="601427" y="1282678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Internet network layer: historically has been implemented via distributed, per-router approach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i="1" lang="en-US">
                <a:solidFill>
                  <a:srgbClr val="000090"/>
                </a:solidFill>
              </a:rPr>
              <a:t>monolithic</a:t>
            </a:r>
            <a:r>
              <a:rPr lang="en-US"/>
              <a:t> router contains switching hardware, runs proprietary implementation of Internet standard protocols (IP, RIP, IS-IS, OSPF, BGP) in proprietary router OS (e.g., Cisco IOS)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different “middleboxes” for different network layer functions: firewalls, load balancers, NAT boxes, ..</a:t>
            </a:r>
            <a:endParaRPr/>
          </a:p>
          <a:p>
            <a:pPr indent="-133350" lvl="1" marL="74295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~2005: renewed interest in rethinking network control plane</a:t>
            </a:r>
            <a:endParaRPr/>
          </a:p>
        </p:txBody>
      </p:sp>
      <p:sp>
        <p:nvSpPr>
          <p:cNvPr id="4411" name="Google Shape;4411;p56"/>
          <p:cNvSpPr txBox="1"/>
          <p:nvPr>
            <p:ph idx="12" type="sldNum"/>
          </p:nvPr>
        </p:nvSpPr>
        <p:spPr>
          <a:xfrm>
            <a:off x="8456154" y="6475895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12" name="Google Shape;4412;p5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6" name="Shape 4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4417" name="Google Shape;441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</p:spPr>
      </p:pic>
      <p:sp>
        <p:nvSpPr>
          <p:cNvPr id="4418" name="Google Shape;4418;p57"/>
          <p:cNvSpPr/>
          <p:nvPr/>
        </p:nvSpPr>
        <p:spPr>
          <a:xfrm>
            <a:off x="2592388" y="5766426"/>
            <a:ext cx="4027487" cy="939800"/>
          </a:xfrm>
          <a:custGeom>
            <a:rect b="b" l="l" r="r" t="t"/>
            <a:pathLst>
              <a:path extrusionOk="0" h="10125" w="10001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19" name="Google Shape;4419;p57"/>
          <p:cNvCxnSpPr/>
          <p:nvPr/>
        </p:nvCxnSpPr>
        <p:spPr>
          <a:xfrm flipH="1" rot="10800000">
            <a:off x="3222625" y="5918826"/>
            <a:ext cx="1316038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0" name="Google Shape;4420;p57"/>
          <p:cNvCxnSpPr/>
          <p:nvPr/>
        </p:nvCxnSpPr>
        <p:spPr>
          <a:xfrm>
            <a:off x="3111500" y="6104563"/>
            <a:ext cx="2259013" cy="3000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1" name="Google Shape;4421;p57"/>
          <p:cNvCxnSpPr/>
          <p:nvPr/>
        </p:nvCxnSpPr>
        <p:spPr>
          <a:xfrm>
            <a:off x="3124200" y="6210926"/>
            <a:ext cx="714375" cy="2746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2" name="Google Shape;4422;p57"/>
          <p:cNvCxnSpPr/>
          <p:nvPr/>
        </p:nvCxnSpPr>
        <p:spPr>
          <a:xfrm flipH="1" rot="10800000">
            <a:off x="4141788" y="6404601"/>
            <a:ext cx="1247775" cy="809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3" name="Google Shape;4423;p57"/>
          <p:cNvCxnSpPr/>
          <p:nvPr/>
        </p:nvCxnSpPr>
        <p:spPr>
          <a:xfrm>
            <a:off x="4802188" y="5950576"/>
            <a:ext cx="1057275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4" name="Google Shape;4424;p57"/>
          <p:cNvCxnSpPr/>
          <p:nvPr/>
        </p:nvCxnSpPr>
        <p:spPr>
          <a:xfrm flipH="1" rot="10800000">
            <a:off x="4086225" y="6104563"/>
            <a:ext cx="1790700" cy="300038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5" name="Google Shape;4425;p57"/>
          <p:cNvCxnSpPr/>
          <p:nvPr/>
        </p:nvCxnSpPr>
        <p:spPr>
          <a:xfrm flipH="1" rot="10800000">
            <a:off x="5413375" y="6133138"/>
            <a:ext cx="588963" cy="2714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6" name="Google Shape;4426;p57"/>
          <p:cNvCxnSpPr/>
          <p:nvPr/>
        </p:nvCxnSpPr>
        <p:spPr>
          <a:xfrm>
            <a:off x="4556125" y="5918826"/>
            <a:ext cx="814388" cy="4000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27" name="Google Shape;4427;p57"/>
          <p:cNvGrpSpPr/>
          <p:nvPr/>
        </p:nvGrpSpPr>
        <p:grpSpPr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4428" name="Google Shape;4428;p57"/>
            <p:cNvSpPr/>
            <p:nvPr/>
          </p:nvSpPr>
          <p:spPr>
            <a:xfrm flipH="1" rot="10800000">
              <a:off x="1874455" y="1694641"/>
              <a:ext cx="1125193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57"/>
            <p:cNvSpPr/>
            <p:nvPr/>
          </p:nvSpPr>
          <p:spPr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57"/>
            <p:cNvSpPr/>
            <p:nvPr/>
          </p:nvSpPr>
          <p:spPr>
            <a:xfrm flipH="1" rot="10800000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57"/>
            <p:cNvSpPr/>
            <p:nvPr/>
          </p:nvSpPr>
          <p:spPr>
            <a:xfrm>
              <a:off x="2160521" y="1673339"/>
              <a:ext cx="546704" cy="160944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57"/>
            <p:cNvSpPr/>
            <p:nvPr/>
          </p:nvSpPr>
          <p:spPr>
            <a:xfrm>
              <a:off x="2103307" y="1633104"/>
              <a:ext cx="661131" cy="111240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57"/>
            <p:cNvSpPr/>
            <p:nvPr/>
          </p:nvSpPr>
          <p:spPr>
            <a:xfrm>
              <a:off x="2538765" y="1727776"/>
              <a:ext cx="241567" cy="97039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57"/>
            <p:cNvSpPr/>
            <p:nvPr/>
          </p:nvSpPr>
          <p:spPr>
            <a:xfrm>
              <a:off x="2090593" y="1730143"/>
              <a:ext cx="238389" cy="97040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35" name="Google Shape;4435;p57"/>
            <p:cNvCxnSpPr>
              <a:endCxn id="4430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436" name="Google Shape;4436;p57"/>
            <p:cNvCxnSpPr/>
            <p:nvPr/>
          </p:nvCxnSpPr>
          <p:spPr>
            <a:xfrm rot="10800000">
              <a:off x="2996470" y="1734876"/>
              <a:ext cx="3178" cy="1230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437" name="Google Shape;4437;p57"/>
          <p:cNvGrpSpPr/>
          <p:nvPr/>
        </p:nvGrpSpPr>
        <p:grpSpPr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4438" name="Google Shape;4438;p57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57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57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57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57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57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57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45" name="Google Shape;4445;p57"/>
            <p:cNvCxnSpPr>
              <a:endCxn id="4440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446" name="Google Shape;4446;p57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447" name="Google Shape;4447;p57"/>
          <p:cNvGrpSpPr/>
          <p:nvPr/>
        </p:nvGrpSpPr>
        <p:grpSpPr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4448" name="Google Shape;4448;p57"/>
            <p:cNvSpPr/>
            <p:nvPr/>
          </p:nvSpPr>
          <p:spPr>
            <a:xfrm flipH="1" rot="10800000">
              <a:off x="1874457" y="1694641"/>
              <a:ext cx="1125191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57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57"/>
            <p:cNvSpPr/>
            <p:nvPr/>
          </p:nvSpPr>
          <p:spPr>
            <a:xfrm flipH="1" rot="10800000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57"/>
            <p:cNvSpPr/>
            <p:nvPr/>
          </p:nvSpPr>
          <p:spPr>
            <a:xfrm>
              <a:off x="2160522" y="1673340"/>
              <a:ext cx="546703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57"/>
            <p:cNvSpPr/>
            <p:nvPr/>
          </p:nvSpPr>
          <p:spPr>
            <a:xfrm>
              <a:off x="2103309" y="1633103"/>
              <a:ext cx="661129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57"/>
            <p:cNvSpPr/>
            <p:nvPr/>
          </p:nvSpPr>
          <p:spPr>
            <a:xfrm>
              <a:off x="2538763" y="1727776"/>
              <a:ext cx="24156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57"/>
            <p:cNvSpPr/>
            <p:nvPr/>
          </p:nvSpPr>
          <p:spPr>
            <a:xfrm>
              <a:off x="2090595" y="1730144"/>
              <a:ext cx="238387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55" name="Google Shape;4455;p57"/>
            <p:cNvCxnSpPr>
              <a:endCxn id="4450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456" name="Google Shape;4456;p57"/>
            <p:cNvCxnSpPr/>
            <p:nvPr/>
          </p:nvCxnSpPr>
          <p:spPr>
            <a:xfrm rot="10800000">
              <a:off x="2996468" y="1734877"/>
              <a:ext cx="3180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457" name="Google Shape;4457;p57"/>
          <p:cNvGrpSpPr/>
          <p:nvPr/>
        </p:nvGrpSpPr>
        <p:grpSpPr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4458" name="Google Shape;4458;p57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57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57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57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57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57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57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5" name="Google Shape;4465;p57"/>
            <p:cNvCxnSpPr>
              <a:endCxn id="4460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466" name="Google Shape;4466;p57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467" name="Google Shape;4467;p57"/>
          <p:cNvGrpSpPr/>
          <p:nvPr/>
        </p:nvGrpSpPr>
        <p:grpSpPr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4468" name="Google Shape;4468;p57"/>
            <p:cNvSpPr/>
            <p:nvPr/>
          </p:nvSpPr>
          <p:spPr>
            <a:xfrm flipH="1" rot="10800000">
              <a:off x="1874448" y="1694641"/>
              <a:ext cx="1125200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57"/>
            <p:cNvSpPr/>
            <p:nvPr/>
          </p:nvSpPr>
          <p:spPr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57"/>
            <p:cNvSpPr/>
            <p:nvPr/>
          </p:nvSpPr>
          <p:spPr>
            <a:xfrm flipH="1" rot="10800000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57"/>
            <p:cNvSpPr/>
            <p:nvPr/>
          </p:nvSpPr>
          <p:spPr>
            <a:xfrm>
              <a:off x="2159710" y="1673339"/>
              <a:ext cx="548337" cy="160944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57"/>
            <p:cNvSpPr/>
            <p:nvPr/>
          </p:nvSpPr>
          <p:spPr>
            <a:xfrm>
              <a:off x="2102657" y="1633104"/>
              <a:ext cx="662442" cy="111240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57"/>
            <p:cNvSpPr/>
            <p:nvPr/>
          </p:nvSpPr>
          <p:spPr>
            <a:xfrm>
              <a:off x="2536889" y="1727776"/>
              <a:ext cx="244059" cy="97039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57"/>
            <p:cNvSpPr/>
            <p:nvPr/>
          </p:nvSpPr>
          <p:spPr>
            <a:xfrm>
              <a:off x="2089979" y="1730143"/>
              <a:ext cx="240888" cy="97040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75" name="Google Shape;4475;p57"/>
            <p:cNvCxnSpPr>
              <a:endCxn id="4470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476" name="Google Shape;4476;p57"/>
            <p:cNvCxnSpPr/>
            <p:nvPr/>
          </p:nvCxnSpPr>
          <p:spPr>
            <a:xfrm rot="10800000">
              <a:off x="2996479" y="1734876"/>
              <a:ext cx="3169" cy="123075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477" name="Google Shape;4477;p57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4478" name="Google Shape;4478;p57"/>
            <p:cNvSpPr/>
            <p:nvPr/>
          </p:nvSpPr>
          <p:spPr>
            <a:xfrm>
              <a:off x="1776413" y="4829175"/>
              <a:ext cx="1220787" cy="920750"/>
            </a:xfrm>
            <a:custGeom>
              <a:rect b="b" l="l" r="r" t="t"/>
              <a:pathLst>
                <a:path extrusionOk="0" h="921649" w="1220510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9" name="Google Shape;4479;p57"/>
            <p:cNvSpPr/>
            <p:nvPr/>
          </p:nvSpPr>
          <p:spPr>
            <a:xfrm>
              <a:off x="6102350" y="4916488"/>
              <a:ext cx="925513" cy="757237"/>
            </a:xfrm>
            <a:custGeom>
              <a:rect b="b" l="l" r="r" t="t"/>
              <a:pathLst>
                <a:path extrusionOk="0" h="758185" w="926304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0" name="Google Shape;4480;p57"/>
            <p:cNvSpPr/>
            <p:nvPr/>
          </p:nvSpPr>
          <p:spPr>
            <a:xfrm>
              <a:off x="5287963" y="4937125"/>
              <a:ext cx="725487" cy="1100138"/>
            </a:xfrm>
            <a:custGeom>
              <a:rect b="b" l="l" r="r" t="t"/>
              <a:pathLst>
                <a:path extrusionOk="0" h="1101479" w="72500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1" name="Google Shape;4481;p57"/>
            <p:cNvSpPr/>
            <p:nvPr/>
          </p:nvSpPr>
          <p:spPr>
            <a:xfrm>
              <a:off x="4300538" y="4956175"/>
              <a:ext cx="514350" cy="577850"/>
            </a:xfrm>
            <a:custGeom>
              <a:rect b="b" l="l" r="r" t="t"/>
              <a:pathLst>
                <a:path extrusionOk="0" h="578353" w="514180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2" name="Google Shape;4482;p57"/>
            <p:cNvSpPr/>
            <p:nvPr/>
          </p:nvSpPr>
          <p:spPr>
            <a:xfrm>
              <a:off x="3521075" y="4919663"/>
              <a:ext cx="593725" cy="1216025"/>
            </a:xfrm>
            <a:custGeom>
              <a:rect b="b" l="l" r="r" t="t"/>
              <a:pathLst>
                <a:path extrusionOk="0" h="1215612" w="594113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3" name="Google Shape;4483;p5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4484" name="Google Shape;4484;p57"/>
              <p:cNvSpPr/>
              <p:nvPr/>
            </p:nvSpPr>
            <p:spPr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485" name="Google Shape;4485;p57"/>
              <p:cNvGrpSpPr/>
              <p:nvPr/>
            </p:nvGrpSpPr>
            <p:grpSpPr>
              <a:xfrm>
                <a:off x="1782762" y="4616450"/>
                <a:ext cx="1035051" cy="388938"/>
                <a:chOff x="4128649" y="3606801"/>
                <a:chExt cx="568332" cy="338455"/>
              </a:xfrm>
            </p:grpSpPr>
            <p:sp>
              <p:nvSpPr>
                <p:cNvPr id="4486" name="Google Shape;4486;p57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7" name="Google Shape;4487;p57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8" name="Google Shape;4488;p5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rgbClr val="8383E0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489" name="Google Shape;4489;p57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490" name="Google Shape;4490;p57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491" name="Google Shape;4491;p57"/>
              <p:cNvSpPr/>
              <p:nvPr/>
            </p:nvSpPr>
            <p:spPr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rgbClr val="8383E0">
                      <a:alpha val="61960"/>
                    </a:srgbClr>
                  </a:gs>
                  <a:gs pos="54000">
                    <a:srgbClr val="ACACEA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492" name="Google Shape;4492;p57"/>
              <p:cNvCxnSpPr/>
              <p:nvPr/>
            </p:nvCxnSpPr>
            <p:spPr>
              <a:xfrm>
                <a:off x="1781175" y="2805113"/>
                <a:ext cx="20638" cy="202088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493" name="Google Shape;4493;p57"/>
              <p:cNvCxnSpPr/>
              <p:nvPr/>
            </p:nvCxnSpPr>
            <p:spPr>
              <a:xfrm flipH="1">
                <a:off x="2817813" y="2805113"/>
                <a:ext cx="4762" cy="19764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494" name="Google Shape;4494;p57"/>
              <p:cNvGrpSpPr/>
              <p:nvPr/>
            </p:nvGrpSpPr>
            <p:grpSpPr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4495" name="Google Shape;4495;p57"/>
                <p:cNvSpPr/>
                <p:nvPr/>
              </p:nvSpPr>
              <p:spPr>
                <a:xfrm flipH="1" rot="10800000">
                  <a:off x="2186832" y="1690517"/>
                  <a:ext cx="1194859" cy="314302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rgbClr val="D5D5F4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6" name="Google Shape;4496;p57"/>
                <p:cNvSpPr/>
                <p:nvPr/>
              </p:nvSpPr>
              <p:spPr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7" name="Google Shape;4497;p57"/>
                <p:cNvSpPr/>
                <p:nvPr/>
              </p:nvSpPr>
              <p:spPr>
                <a:xfrm flipH="1" rot="10800000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8" name="Google Shape;4498;p57"/>
                <p:cNvSpPr/>
                <p:nvPr/>
              </p:nvSpPr>
              <p:spPr>
                <a:xfrm>
                  <a:off x="2490400" y="1671469"/>
                  <a:ext cx="582428" cy="157150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99" name="Google Shape;4499;p57"/>
                <p:cNvSpPr/>
                <p:nvPr/>
              </p:nvSpPr>
              <p:spPr>
                <a:xfrm>
                  <a:off x="2430393" y="1630197"/>
                  <a:ext cx="702443" cy="109529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0" name="Google Shape;4500;p57"/>
                <p:cNvSpPr/>
                <p:nvPr/>
              </p:nvSpPr>
              <p:spPr>
                <a:xfrm>
                  <a:off x="2892805" y="1723852"/>
                  <a:ext cx="257680" cy="95243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01" name="Google Shape;4501;p57"/>
                <p:cNvSpPr/>
                <p:nvPr/>
              </p:nvSpPr>
              <p:spPr>
                <a:xfrm>
                  <a:off x="2418037" y="1725440"/>
                  <a:ext cx="254150" cy="9524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02" name="Google Shape;4502;p57"/>
                <p:cNvCxnSpPr>
                  <a:endCxn id="4497" idx="2"/>
                </p:cNvCxnSpPr>
                <p:nvPr/>
              </p:nvCxnSpPr>
              <p:spPr>
                <a:xfrm rot="10800000">
                  <a:off x="2183302" y="1731789"/>
                  <a:ext cx="3600" cy="1221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503" name="Google Shape;4503;p57"/>
                <p:cNvCxnSpPr/>
                <p:nvPr/>
              </p:nvCxnSpPr>
              <p:spPr>
                <a:xfrm rot="10800000">
                  <a:off x="3379926" y="1728615"/>
                  <a:ext cx="3530" cy="12222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504" name="Google Shape;4504;p57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4505" name="Google Shape;4505;p57"/>
              <p:cNvSpPr/>
              <p:nvPr/>
            </p:nvSpPr>
            <p:spPr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06" name="Google Shape;4506;p57"/>
              <p:cNvCxnSpPr/>
              <p:nvPr/>
            </p:nvCxnSpPr>
            <p:spPr>
              <a:xfrm flipH="1">
                <a:off x="4019550" y="3321180"/>
                <a:ext cx="1059" cy="153657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pic>
            <p:nvPicPr>
              <p:cNvPr descr="router_top.png" id="4507" name="Google Shape;4507;p5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508" name="Google Shape;4508;p57"/>
              <p:cNvGrpSpPr/>
              <p:nvPr/>
            </p:nvGrpSpPr>
            <p:grpSpPr>
              <a:xfrm>
                <a:off x="3511550" y="4783138"/>
                <a:ext cx="508000" cy="222250"/>
                <a:chOff x="4128757" y="3605971"/>
                <a:chExt cx="568304" cy="339285"/>
              </a:xfrm>
            </p:grpSpPr>
            <p:sp>
              <p:nvSpPr>
                <p:cNvPr id="4509" name="Google Shape;4509;p57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0" name="Google Shape;4510;p5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1" name="Google Shape;4511;p57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12" name="Google Shape;4512;p57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13" name="Google Shape;4513;p57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514" name="Google Shape;4514;p57"/>
              <p:cNvSpPr/>
              <p:nvPr/>
            </p:nvSpPr>
            <p:spPr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15" name="Google Shape;4515;p57"/>
              <p:cNvCxnSpPr>
                <a:stCxn id="4516" idx="2"/>
              </p:cNvCxnSpPr>
              <p:nvPr/>
            </p:nvCxnSpPr>
            <p:spPr>
              <a:xfrm flipH="1">
                <a:off x="3506750" y="3262991"/>
                <a:ext cx="4800" cy="1688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517" name="Google Shape;4517;p57"/>
              <p:cNvGrpSpPr/>
              <p:nvPr/>
            </p:nvGrpSpPr>
            <p:grpSpPr>
              <a:xfrm>
                <a:off x="3511550" y="3174091"/>
                <a:ext cx="503238" cy="242887"/>
                <a:chOff x="2184476" y="1574638"/>
                <a:chExt cx="1198111" cy="430515"/>
              </a:xfrm>
            </p:grpSpPr>
            <p:sp>
              <p:nvSpPr>
                <p:cNvPr id="4518" name="Google Shape;4518;p57"/>
                <p:cNvSpPr/>
                <p:nvPr/>
              </p:nvSpPr>
              <p:spPr>
                <a:xfrm flipH="1" rot="10800000">
                  <a:off x="2188256" y="1690004"/>
                  <a:ext cx="1194331" cy="315149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9" name="Google Shape;4519;p57"/>
                <p:cNvSpPr/>
                <p:nvPr/>
              </p:nvSpPr>
              <p:spPr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16" name="Google Shape;4516;p57"/>
                <p:cNvSpPr/>
                <p:nvPr/>
              </p:nvSpPr>
              <p:spPr>
                <a:xfrm flipH="1" rot="10800000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0" name="Google Shape;4520;p57"/>
                <p:cNvSpPr/>
                <p:nvPr/>
              </p:nvSpPr>
              <p:spPr>
                <a:xfrm>
                  <a:off x="2490619" y="1670308"/>
                  <a:ext cx="582047" cy="15757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1" name="Google Shape;4521;p57"/>
                <p:cNvSpPr/>
                <p:nvPr/>
              </p:nvSpPr>
              <p:spPr>
                <a:xfrm>
                  <a:off x="2430146" y="1630915"/>
                  <a:ext cx="702992" cy="109739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2" name="Google Shape;4522;p57"/>
                <p:cNvSpPr/>
                <p:nvPr/>
              </p:nvSpPr>
              <p:spPr>
                <a:xfrm>
                  <a:off x="2891248" y="1723770"/>
                  <a:ext cx="260786" cy="9567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23" name="Google Shape;4523;p57"/>
                <p:cNvSpPr/>
                <p:nvPr/>
              </p:nvSpPr>
              <p:spPr>
                <a:xfrm>
                  <a:off x="2418806" y="1726585"/>
                  <a:ext cx="253230" cy="92856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24" name="Google Shape;4524;p57"/>
                <p:cNvCxnSpPr>
                  <a:endCxn id="4516" idx="2"/>
                </p:cNvCxnSpPr>
                <p:nvPr/>
              </p:nvCxnSpPr>
              <p:spPr>
                <a:xfrm rot="10800000">
                  <a:off x="2184476" y="1732212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525" name="Google Shape;4525;p57"/>
                <p:cNvCxnSpPr/>
                <p:nvPr/>
              </p:nvCxnSpPr>
              <p:spPr>
                <a:xfrm rot="10800000">
                  <a:off x="3378806" y="1729398"/>
                  <a:ext cx="3781" cy="12099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526" name="Google Shape;4526;p57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527" name="Google Shape;4527;p57"/>
              <p:cNvSpPr/>
              <p:nvPr/>
            </p:nvSpPr>
            <p:spPr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28" name="Google Shape;4528;p57"/>
              <p:cNvCxnSpPr/>
              <p:nvPr/>
            </p:nvCxnSpPr>
            <p:spPr>
              <a:xfrm>
                <a:off x="4822015" y="2642002"/>
                <a:ext cx="5573" cy="2214161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529" name="Google Shape;4529;p57"/>
              <p:cNvGrpSpPr/>
              <p:nvPr/>
            </p:nvGrpSpPr>
            <p:grpSpPr>
              <a:xfrm>
                <a:off x="4319588" y="4781550"/>
                <a:ext cx="508000" cy="222250"/>
                <a:chOff x="4128758" y="3605903"/>
                <a:chExt cx="568303" cy="339353"/>
              </a:xfrm>
            </p:grpSpPr>
            <p:sp>
              <p:nvSpPr>
                <p:cNvPr id="4530" name="Google Shape;4530;p57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1" name="Google Shape;4531;p57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2" name="Google Shape;4532;p57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33" name="Google Shape;4533;p57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4" name="Google Shape;4534;p57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535" name="Google Shape;4535;p57"/>
              <p:cNvSpPr/>
              <p:nvPr/>
            </p:nvSpPr>
            <p:spPr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36" name="Google Shape;4536;p57"/>
              <p:cNvCxnSpPr>
                <a:stCxn id="4537" idx="2"/>
              </p:cNvCxnSpPr>
              <p:nvPr/>
            </p:nvCxnSpPr>
            <p:spPr>
              <a:xfrm>
                <a:off x="4300799" y="2640496"/>
                <a:ext cx="14100" cy="2309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538" name="Google Shape;4538;p57"/>
              <p:cNvGrpSpPr/>
              <p:nvPr/>
            </p:nvGrpSpPr>
            <p:grpSpPr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37" name="Google Shape;4537;p57"/>
                <p:cNvSpPr/>
                <p:nvPr/>
              </p:nvSpPr>
              <p:spPr>
                <a:xfrm flipH="1" rot="10800000">
                  <a:off x="2187075" y="1689926"/>
                  <a:ext cx="1196381" cy="31493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9" name="Google Shape;4539;p57"/>
                <p:cNvSpPr/>
                <p:nvPr/>
              </p:nvSpPr>
              <p:spPr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0" name="Google Shape;4540;p57"/>
                <p:cNvSpPr/>
                <p:nvPr/>
              </p:nvSpPr>
              <p:spPr>
                <a:xfrm flipH="1" rot="10800000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1" name="Google Shape;4541;p57"/>
                <p:cNvSpPr/>
                <p:nvPr/>
              </p:nvSpPr>
              <p:spPr>
                <a:xfrm>
                  <a:off x="2489000" y="1670242"/>
                  <a:ext cx="584982" cy="1574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2" name="Google Shape;4542;p57"/>
                <p:cNvSpPr/>
                <p:nvPr/>
              </p:nvSpPr>
              <p:spPr>
                <a:xfrm>
                  <a:off x="2428615" y="1630876"/>
                  <a:ext cx="705752" cy="10966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3" name="Google Shape;4543;p57"/>
                <p:cNvSpPr/>
                <p:nvPr/>
              </p:nvSpPr>
              <p:spPr>
                <a:xfrm>
                  <a:off x="2892827" y="1723668"/>
                  <a:ext cx="256637" cy="9560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4" name="Google Shape;4544;p57"/>
                <p:cNvSpPr/>
                <p:nvPr/>
              </p:nvSpPr>
              <p:spPr>
                <a:xfrm>
                  <a:off x="2417294" y="1726479"/>
                  <a:ext cx="252861" cy="9279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45" name="Google Shape;4545;p57"/>
                <p:cNvCxnSpPr>
                  <a:endCxn id="4540" idx="2"/>
                </p:cNvCxnSpPr>
                <p:nvPr/>
              </p:nvCxnSpPr>
              <p:spPr>
                <a:xfrm rot="10800000">
                  <a:off x="2183302" y="1732103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546" name="Google Shape;4546;p57"/>
                <p:cNvCxnSpPr/>
                <p:nvPr/>
              </p:nvCxnSpPr>
              <p:spPr>
                <a:xfrm rot="10800000">
                  <a:off x="3379681" y="1729292"/>
                  <a:ext cx="3775" cy="12091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547" name="Google Shape;4547;p57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548" name="Google Shape;4548;p57"/>
              <p:cNvSpPr/>
              <p:nvPr/>
            </p:nvSpPr>
            <p:spPr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49" name="Google Shape;4549;p57"/>
              <p:cNvCxnSpPr>
                <a:stCxn id="4550" idx="6"/>
              </p:cNvCxnSpPr>
              <p:nvPr/>
            </p:nvCxnSpPr>
            <p:spPr>
              <a:xfrm>
                <a:off x="6003925" y="3268195"/>
                <a:ext cx="6300" cy="1581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pic>
            <p:nvPicPr>
              <p:cNvPr descr="router_top.png" id="4551" name="Google Shape;4551;p5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4552" name="Google Shape;4552;p57"/>
              <p:cNvGrpSpPr/>
              <p:nvPr/>
            </p:nvGrpSpPr>
            <p:grpSpPr>
              <a:xfrm>
                <a:off x="5502275" y="4781550"/>
                <a:ext cx="508000" cy="222250"/>
                <a:chOff x="4128757" y="3605903"/>
                <a:chExt cx="568304" cy="339353"/>
              </a:xfrm>
            </p:grpSpPr>
            <p:sp>
              <p:nvSpPr>
                <p:cNvPr id="4553" name="Google Shape;4553;p57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4" name="Google Shape;4554;p57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5" name="Google Shape;4555;p57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56" name="Google Shape;4556;p57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57" name="Google Shape;4557;p57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558" name="Google Shape;4558;p57"/>
              <p:cNvSpPr/>
              <p:nvPr/>
            </p:nvSpPr>
            <p:spPr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59" name="Google Shape;4559;p57"/>
              <p:cNvCxnSpPr>
                <a:stCxn id="4551" idx="1"/>
              </p:cNvCxnSpPr>
              <p:nvPr/>
            </p:nvCxnSpPr>
            <p:spPr>
              <a:xfrm>
                <a:off x="5491163" y="3316940"/>
                <a:ext cx="6300" cy="1632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560" name="Google Shape;4560;p57"/>
              <p:cNvGrpSpPr/>
              <p:nvPr/>
            </p:nvGrpSpPr>
            <p:grpSpPr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61" name="Google Shape;4561;p57"/>
                <p:cNvSpPr/>
                <p:nvPr/>
              </p:nvSpPr>
              <p:spPr>
                <a:xfrm flipH="1" rot="10800000">
                  <a:off x="2187075" y="1689926"/>
                  <a:ext cx="1196381" cy="31493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2" name="Google Shape;4562;p57"/>
                <p:cNvSpPr/>
                <p:nvPr/>
              </p:nvSpPr>
              <p:spPr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0" name="Google Shape;4550;p57"/>
                <p:cNvSpPr/>
                <p:nvPr/>
              </p:nvSpPr>
              <p:spPr>
                <a:xfrm flipH="1" rot="10800000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3" name="Google Shape;4563;p57"/>
                <p:cNvSpPr/>
                <p:nvPr/>
              </p:nvSpPr>
              <p:spPr>
                <a:xfrm>
                  <a:off x="2489000" y="1670242"/>
                  <a:ext cx="584982" cy="1574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4" name="Google Shape;4564;p57"/>
                <p:cNvSpPr/>
                <p:nvPr/>
              </p:nvSpPr>
              <p:spPr>
                <a:xfrm>
                  <a:off x="2428615" y="1630876"/>
                  <a:ext cx="705752" cy="10966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5" name="Google Shape;4565;p57"/>
                <p:cNvSpPr/>
                <p:nvPr/>
              </p:nvSpPr>
              <p:spPr>
                <a:xfrm>
                  <a:off x="2892827" y="1723668"/>
                  <a:ext cx="256637" cy="9560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6" name="Google Shape;4566;p57"/>
                <p:cNvSpPr/>
                <p:nvPr/>
              </p:nvSpPr>
              <p:spPr>
                <a:xfrm>
                  <a:off x="2417294" y="1726479"/>
                  <a:ext cx="252861" cy="92793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67" name="Google Shape;4567;p57"/>
                <p:cNvCxnSpPr>
                  <a:endCxn id="4550" idx="2"/>
                </p:cNvCxnSpPr>
                <p:nvPr/>
              </p:nvCxnSpPr>
              <p:spPr>
                <a:xfrm rot="10800000">
                  <a:off x="2183302" y="1732103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568" name="Google Shape;4568;p57"/>
                <p:cNvCxnSpPr/>
                <p:nvPr/>
              </p:nvCxnSpPr>
              <p:spPr>
                <a:xfrm rot="10800000">
                  <a:off x="3379681" y="1729292"/>
                  <a:ext cx="3775" cy="12091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569" name="Google Shape;4569;p57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570" name="Google Shape;4570;p57"/>
              <p:cNvSpPr/>
              <p:nvPr/>
            </p:nvSpPr>
            <p:spPr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71" name="Google Shape;4571;p57"/>
              <p:cNvCxnSpPr/>
              <p:nvPr/>
            </p:nvCxnSpPr>
            <p:spPr>
              <a:xfrm>
                <a:off x="6994525" y="2845840"/>
                <a:ext cx="0" cy="199920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572" name="Google Shape;4572;p57"/>
              <p:cNvGrpSpPr/>
              <p:nvPr/>
            </p:nvGrpSpPr>
            <p:grpSpPr>
              <a:xfrm>
                <a:off x="6486525" y="4765621"/>
                <a:ext cx="508000" cy="236593"/>
                <a:chOff x="4128757" y="3605903"/>
                <a:chExt cx="568304" cy="339353"/>
              </a:xfrm>
            </p:grpSpPr>
            <p:sp>
              <p:nvSpPr>
                <p:cNvPr id="4573" name="Google Shape;4573;p57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4" name="Google Shape;4574;p57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5" name="Google Shape;4575;p57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76" name="Google Shape;4576;p57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77" name="Google Shape;4577;p57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578" name="Google Shape;4578;p57"/>
              <p:cNvSpPr/>
              <p:nvPr/>
            </p:nvSpPr>
            <p:spPr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79" name="Google Shape;4579;p57"/>
              <p:cNvCxnSpPr/>
              <p:nvPr/>
            </p:nvCxnSpPr>
            <p:spPr>
              <a:xfrm>
                <a:off x="6472366" y="2818589"/>
                <a:ext cx="9397" cy="2126166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580" name="Google Shape;4580;p57"/>
              <p:cNvGrpSpPr/>
              <p:nvPr/>
            </p:nvGrpSpPr>
            <p:grpSpPr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4581" name="Google Shape;4581;p57"/>
                <p:cNvSpPr/>
                <p:nvPr/>
              </p:nvSpPr>
              <p:spPr>
                <a:xfrm flipH="1" rot="10800000">
                  <a:off x="2187075" y="1689925"/>
                  <a:ext cx="1196381" cy="314931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2" name="Google Shape;4582;p57"/>
                <p:cNvSpPr/>
                <p:nvPr/>
              </p:nvSpPr>
              <p:spPr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3" name="Google Shape;4583;p57"/>
                <p:cNvSpPr/>
                <p:nvPr/>
              </p:nvSpPr>
              <p:spPr>
                <a:xfrm flipH="1" rot="10800000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4" name="Google Shape;4584;p57"/>
                <p:cNvSpPr/>
                <p:nvPr/>
              </p:nvSpPr>
              <p:spPr>
                <a:xfrm>
                  <a:off x="2489000" y="1670242"/>
                  <a:ext cx="584982" cy="157466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5" name="Google Shape;4585;p57"/>
                <p:cNvSpPr/>
                <p:nvPr/>
              </p:nvSpPr>
              <p:spPr>
                <a:xfrm>
                  <a:off x="2428615" y="1630876"/>
                  <a:ext cx="705752" cy="109663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6" name="Google Shape;4586;p57"/>
                <p:cNvSpPr/>
                <p:nvPr/>
              </p:nvSpPr>
              <p:spPr>
                <a:xfrm>
                  <a:off x="2892827" y="1723667"/>
                  <a:ext cx="256637" cy="9560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7" name="Google Shape;4587;p57"/>
                <p:cNvSpPr/>
                <p:nvPr/>
              </p:nvSpPr>
              <p:spPr>
                <a:xfrm>
                  <a:off x="2417294" y="1726480"/>
                  <a:ext cx="252861" cy="92791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588" name="Google Shape;4588;p57"/>
                <p:cNvCxnSpPr>
                  <a:endCxn id="4583" idx="2"/>
                </p:cNvCxnSpPr>
                <p:nvPr/>
              </p:nvCxnSpPr>
              <p:spPr>
                <a:xfrm rot="10800000">
                  <a:off x="2183302" y="1732103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589" name="Google Shape;4589;p57"/>
                <p:cNvCxnSpPr/>
                <p:nvPr/>
              </p:nvCxnSpPr>
              <p:spPr>
                <a:xfrm rot="10800000">
                  <a:off x="3379681" y="1729291"/>
                  <a:ext cx="3775" cy="12091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</p:grpSp>
      <p:sp>
        <p:nvSpPr>
          <p:cNvPr id="4590" name="Google Shape;4590;p57"/>
          <p:cNvSpPr txBox="1"/>
          <p:nvPr/>
        </p:nvSpPr>
        <p:spPr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Recall: per-router control plane</a:t>
            </a:r>
            <a:endParaRPr/>
          </a:p>
        </p:txBody>
      </p:sp>
      <p:grpSp>
        <p:nvGrpSpPr>
          <p:cNvPr id="4591" name="Google Shape;4591;p57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4592" name="Google Shape;4592;p57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3" name="Google Shape;4593;p57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Routing</a:t>
              </a:r>
              <a:endParaRPr/>
            </a:p>
            <a:p>
              <a:pPr indent="0" lvl="0" marL="0" marR="0" rtl="0" algn="ctr">
                <a:lnSpc>
                  <a:spcPct val="1057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Algorithm</a:t>
              </a:r>
              <a:endParaRPr/>
            </a:p>
          </p:txBody>
        </p:sp>
        <p:cxnSp>
          <p:nvCxnSpPr>
            <p:cNvPr id="4594" name="Google Shape;4594;p57"/>
            <p:cNvCxnSpPr/>
            <p:nvPr/>
          </p:nvCxnSpPr>
          <p:spPr>
            <a:xfrm flipH="1" rot="10800000">
              <a:off x="2833714" y="807908"/>
              <a:ext cx="1517851" cy="213379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595" name="Google Shape;4595;p57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596" name="Google Shape;4596;p57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597" name="Google Shape;4597;p5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598" name="Google Shape;4598;p57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9" name="Google Shape;4599;p57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0" name="Google Shape;4600;p57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1" name="Google Shape;4601;p57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7843"/>
              </a:srgbClr>
            </a:solidFill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02" name="Google Shape;4602;p57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603" name="Google Shape;4603;p57"/>
            <p:cNvCxnSpPr>
              <a:endCxn id="4598" idx="2"/>
            </p:cNvCxnSpPr>
            <p:nvPr/>
          </p:nvCxnSpPr>
          <p:spPr>
            <a:xfrm flipH="1" rot="10800000">
              <a:off x="3997222" y="985094"/>
              <a:ext cx="2561400" cy="469200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604" name="Google Shape;4604;p57"/>
            <p:cNvCxnSpPr/>
            <p:nvPr/>
          </p:nvCxnSpPr>
          <p:spPr>
            <a:xfrm flipH="1" rot="10800000">
              <a:off x="3992124" y="1509221"/>
              <a:ext cx="1580205" cy="2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605" name="Google Shape;4605;p57"/>
            <p:cNvCxnSpPr/>
            <p:nvPr/>
          </p:nvCxnSpPr>
          <p:spPr>
            <a:xfrm flipH="1" rot="10800000">
              <a:off x="5997500" y="1083737"/>
              <a:ext cx="751103" cy="397197"/>
            </a:xfrm>
            <a:prstGeom prst="straightConnector1">
              <a:avLst/>
            </a:prstGeom>
            <a:noFill/>
            <a:ln cap="flat" cmpd="sng" w="2540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4606" name="Google Shape;4606;p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routing algorithm components </a:t>
            </a:r>
            <a:r>
              <a:rPr i="1" lang="en-US" sz="24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 each and every router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interact with each other in control plane to compute forwarding tables</a:t>
            </a:r>
            <a:endParaRPr/>
          </a:p>
        </p:txBody>
      </p:sp>
      <p:grpSp>
        <p:nvGrpSpPr>
          <p:cNvPr id="4607" name="Google Shape;4607;p57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608" name="Google Shape;4608;p57"/>
            <p:cNvSpPr txBox="1"/>
            <p:nvPr/>
          </p:nvSpPr>
          <p:spPr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sp>
          <p:nvSpPr>
            <p:cNvPr id="4609" name="Google Shape;4609;p57"/>
            <p:cNvSpPr txBox="1"/>
            <p:nvPr/>
          </p:nvSpPr>
          <p:spPr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cxnSp>
          <p:nvCxnSpPr>
            <p:cNvPr id="4610" name="Google Shape;4610;p57"/>
            <p:cNvCxnSpPr/>
            <p:nvPr/>
          </p:nvCxnSpPr>
          <p:spPr>
            <a:xfrm>
              <a:off x="1557338" y="3613150"/>
              <a:ext cx="6207125" cy="0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4611" name="Google Shape;4611;p57"/>
          <p:cNvGrpSpPr/>
          <p:nvPr/>
        </p:nvGrpSpPr>
        <p:grpSpPr>
          <a:xfrm>
            <a:off x="1829356" y="4031984"/>
            <a:ext cx="5125435" cy="1121012"/>
            <a:chOff x="-4746102" y="4471477"/>
            <a:chExt cx="5125435" cy="1121012"/>
          </a:xfrm>
        </p:grpSpPr>
        <p:pic>
          <p:nvPicPr>
            <p:cNvPr descr="fig42_table.pdf" id="4612" name="Google Shape;4612;p5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4746102" y="4471477"/>
              <a:ext cx="966463" cy="966962"/>
            </a:xfrm>
            <a:prstGeom prst="rect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miter lim="800000"/>
              <a:headEnd len="sm" w="sm" type="none"/>
              <a:tailEnd len="sm" w="sm" type="none"/>
            </a:ln>
          </p:spPr>
        </p:pic>
        <p:grpSp>
          <p:nvGrpSpPr>
            <p:cNvPr id="4613" name="Google Shape;4613;p57"/>
            <p:cNvGrpSpPr/>
            <p:nvPr/>
          </p:nvGrpSpPr>
          <p:grpSpPr>
            <a:xfrm>
              <a:off x="-3025854" y="5228278"/>
              <a:ext cx="3405187" cy="364211"/>
              <a:chOff x="-3025854" y="5228278"/>
              <a:chExt cx="3405187" cy="364211"/>
            </a:xfrm>
          </p:grpSpPr>
          <p:grpSp>
            <p:nvGrpSpPr>
              <p:cNvPr id="4614" name="Google Shape;4614;p57"/>
              <p:cNvGrpSpPr/>
              <p:nvPr/>
            </p:nvGrpSpPr>
            <p:grpSpPr>
              <a:xfrm>
                <a:off x="-3025854" y="5262289"/>
                <a:ext cx="430212" cy="330200"/>
                <a:chOff x="2931074" y="3912034"/>
                <a:chExt cx="430302" cy="330142"/>
              </a:xfrm>
            </p:grpSpPr>
            <p:sp>
              <p:nvSpPr>
                <p:cNvPr id="4615" name="Google Shape;4615;p57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16" name="Google Shape;4616;p57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17" name="Google Shape;4617;p57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18" name="Google Shape;4618;p57"/>
                <p:cNvCxnSpPr>
                  <a:stCxn id="4615" idx="2"/>
                </p:cNvCxnSpPr>
                <p:nvPr/>
              </p:nvCxnSpPr>
              <p:spPr>
                <a:xfrm rot="10800000">
                  <a:off x="3147106" y="4003976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19" name="Google Shape;4619;p57"/>
              <p:cNvGrpSpPr/>
              <p:nvPr/>
            </p:nvGrpSpPr>
            <p:grpSpPr>
              <a:xfrm>
                <a:off x="-2217817" y="5260702"/>
                <a:ext cx="430213" cy="330200"/>
                <a:chOff x="2931074" y="3911941"/>
                <a:chExt cx="430302" cy="330207"/>
              </a:xfrm>
            </p:grpSpPr>
            <p:sp>
              <p:nvSpPr>
                <p:cNvPr id="4620" name="Google Shape;4620;p5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21" name="Google Shape;4621;p57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22" name="Google Shape;4622;p57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23" name="Google Shape;4623;p57"/>
                <p:cNvCxnSpPr>
                  <a:stCxn id="4620" idx="2"/>
                </p:cNvCxnSpPr>
                <p:nvPr/>
              </p:nvCxnSpPr>
              <p:spPr>
                <a:xfrm rot="10800000">
                  <a:off x="3147107" y="4003948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24" name="Google Shape;4624;p57"/>
              <p:cNvGrpSpPr/>
              <p:nvPr/>
            </p:nvGrpSpPr>
            <p:grpSpPr>
              <a:xfrm>
                <a:off x="-1035129" y="5260702"/>
                <a:ext cx="430212" cy="330200"/>
                <a:chOff x="2931074" y="3911941"/>
                <a:chExt cx="430302" cy="330207"/>
              </a:xfrm>
            </p:grpSpPr>
            <p:sp>
              <p:nvSpPr>
                <p:cNvPr id="4625" name="Google Shape;4625;p57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26" name="Google Shape;4626;p5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27" name="Google Shape;4627;p57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28" name="Google Shape;4628;p57"/>
                <p:cNvCxnSpPr>
                  <a:stCxn id="4625" idx="2"/>
                </p:cNvCxnSpPr>
                <p:nvPr/>
              </p:nvCxnSpPr>
              <p:spPr>
                <a:xfrm rot="10800000">
                  <a:off x="3147106" y="4003948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4629" name="Google Shape;4629;p57"/>
              <p:cNvGrpSpPr/>
              <p:nvPr/>
            </p:nvGrpSpPr>
            <p:grpSpPr>
              <a:xfrm>
                <a:off x="-50879" y="5228278"/>
                <a:ext cx="430212" cy="351510"/>
                <a:chOff x="2931074" y="3911940"/>
                <a:chExt cx="430302" cy="330207"/>
              </a:xfrm>
            </p:grpSpPr>
            <p:sp>
              <p:nvSpPr>
                <p:cNvPr id="4630" name="Google Shape;4630;p57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31" name="Google Shape;4631;p57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32" name="Google Shape;4632;p5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633" name="Google Shape;4633;p57"/>
                <p:cNvCxnSpPr>
                  <a:stCxn id="4630" idx="2"/>
                </p:cNvCxnSpPr>
                <p:nvPr/>
              </p:nvCxnSpPr>
              <p:spPr>
                <a:xfrm rot="10800000">
                  <a:off x="3147106" y="4003947"/>
                  <a:ext cx="1500" cy="238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4634" name="Google Shape;4634;p57"/>
          <p:cNvGrpSpPr/>
          <p:nvPr/>
        </p:nvGrpSpPr>
        <p:grpSpPr>
          <a:xfrm>
            <a:off x="2282487" y="3212142"/>
            <a:ext cx="4437063" cy="1614430"/>
            <a:chOff x="-4267279" y="3655204"/>
            <a:chExt cx="4437063" cy="1614430"/>
          </a:xfrm>
        </p:grpSpPr>
        <p:cxnSp>
          <p:nvCxnSpPr>
            <p:cNvPr id="4635" name="Google Shape;4635;p57"/>
            <p:cNvCxnSpPr/>
            <p:nvPr/>
          </p:nvCxnSpPr>
          <p:spPr>
            <a:xfrm>
              <a:off x="-4267279" y="4046968"/>
              <a:ext cx="0" cy="422275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636" name="Google Shape;4636;p57"/>
            <p:cNvCxnSpPr/>
            <p:nvPr/>
          </p:nvCxnSpPr>
          <p:spPr>
            <a:xfrm flipH="1">
              <a:off x="-2808366" y="4361550"/>
              <a:ext cx="154" cy="872164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4637" name="Google Shape;4637;p57"/>
            <p:cNvCxnSpPr/>
            <p:nvPr/>
          </p:nvCxnSpPr>
          <p:spPr>
            <a:xfrm>
              <a:off x="-2006807" y="3655204"/>
              <a:ext cx="6479" cy="1576923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4638" name="Google Shape;4638;p57"/>
            <p:cNvCxnSpPr>
              <a:stCxn id="4548" idx="0"/>
            </p:cNvCxnSpPr>
            <p:nvPr/>
          </p:nvCxnSpPr>
          <p:spPr>
            <a:xfrm>
              <a:off x="-802548" y="4364834"/>
              <a:ext cx="6000" cy="904800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  <p:cxnSp>
          <p:nvCxnSpPr>
            <p:cNvPr id="4639" name="Google Shape;4639;p57"/>
            <p:cNvCxnSpPr/>
            <p:nvPr/>
          </p:nvCxnSpPr>
          <p:spPr>
            <a:xfrm flipH="1">
              <a:off x="166609" y="3798581"/>
              <a:ext cx="3175" cy="1399277"/>
            </a:xfrm>
            <a:prstGeom prst="straightConnector1">
              <a:avLst/>
            </a:prstGeom>
            <a:noFill/>
            <a:ln cap="flat" cmpd="sng" w="9525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4640" name="Google Shape;4640;p57"/>
          <p:cNvSpPr txBox="1"/>
          <p:nvPr>
            <p:ph idx="12" type="sldNum"/>
          </p:nvPr>
        </p:nvSpPr>
        <p:spPr>
          <a:xfrm>
            <a:off x="8456154" y="6475895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641" name="Google Shape;4641;p57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5" name="Shape 4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6" name="Google Shape;4646;p58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4647" name="Google Shape;4647;p58"/>
            <p:cNvSpPr/>
            <p:nvPr/>
          </p:nvSpPr>
          <p:spPr>
            <a:xfrm>
              <a:off x="1929251" y="2064703"/>
              <a:ext cx="5043488" cy="1017588"/>
            </a:xfrm>
            <a:prstGeom prst="rect">
              <a:avLst/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8" name="Google Shape;4648;p58"/>
            <p:cNvSpPr/>
            <p:nvPr/>
          </p:nvSpPr>
          <p:spPr>
            <a:xfrm>
              <a:off x="1739747" y="2067585"/>
              <a:ext cx="198437" cy="1385888"/>
            </a:xfrm>
            <a:custGeom>
              <a:rect b="b" l="l" r="r" t="t"/>
              <a:pathLst>
                <a:path extrusionOk="0" h="1385496" w="199855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0D0F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9" name="Google Shape;4649;p58"/>
            <p:cNvSpPr/>
            <p:nvPr/>
          </p:nvSpPr>
          <p:spPr>
            <a:xfrm flipH="1">
              <a:off x="6969078" y="2061336"/>
              <a:ext cx="220427" cy="1370587"/>
            </a:xfrm>
            <a:custGeom>
              <a:rect b="b" l="l" r="r" t="t"/>
              <a:pathLst>
                <a:path extrusionOk="0" h="1370199" w="22023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rgbClr val="D0D0F4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0" name="Google Shape;4650;p58"/>
            <p:cNvGrpSpPr/>
            <p:nvPr/>
          </p:nvGrpSpPr>
          <p:grpSpPr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651" name="Google Shape;4651;p5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5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5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5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5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56" name="Google Shape;4656;p5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4657" name="Google Shape;4657;p5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8" name="Google Shape;4658;p5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59" name="Google Shape;4659;p5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60" name="Google Shape;4660;p5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4661" name="Google Shape;4661;p5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2" name="Google Shape;4662;p5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63" name="Google Shape;4663;p5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5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65" name="Google Shape;4665;p5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4666" name="Google Shape;4666;p5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7" name="Google Shape;4667;p5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68" name="Google Shape;4668;p5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69" name="Google Shape;4669;p5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4670" name="Google Shape;4670;p5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1" name="Google Shape;4671;p5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72" name="Google Shape;4672;p5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3" name="Google Shape;4673;p5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4" name="Google Shape;4674;p5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5" name="Google Shape;4675;p5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5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7" name="Google Shape;4677;p5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8" name="Google Shape;4678;p5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9" name="Google Shape;4679;p5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0" name="Google Shape;4680;p5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5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2" name="Google Shape;4682;p5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83" name="Google Shape;4683;p58"/>
            <p:cNvGrpSpPr/>
            <p:nvPr/>
          </p:nvGrpSpPr>
          <p:grpSpPr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684" name="Google Shape;4684;p58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5" name="Google Shape;4685;p58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58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7" name="Google Shape;4687;p58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8" name="Google Shape;4688;p58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89" name="Google Shape;4689;p58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4690" name="Google Shape;4690;p58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1" name="Google Shape;4691;p58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92" name="Google Shape;4692;p58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93" name="Google Shape;4693;p58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4694" name="Google Shape;4694;p58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5" name="Google Shape;4695;p58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696" name="Google Shape;4696;p58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7" name="Google Shape;4697;p58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698" name="Google Shape;4698;p58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4699" name="Google Shape;4699;p58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0" name="Google Shape;4700;p58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01" name="Google Shape;4701;p58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02" name="Google Shape;4702;p58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4703" name="Google Shape;4703;p58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4" name="Google Shape;4704;p58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05" name="Google Shape;4705;p58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58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7" name="Google Shape;4707;p58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8" name="Google Shape;4708;p58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9" name="Google Shape;4709;p58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0" name="Google Shape;4710;p58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58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2" name="Google Shape;4712;p58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3" name="Google Shape;4713;p58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4" name="Google Shape;4714;p58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58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16" name="Google Shape;4716;p58"/>
          <p:cNvSpPr/>
          <p:nvPr/>
        </p:nvSpPr>
        <p:spPr>
          <a:xfrm>
            <a:off x="2592388" y="5749925"/>
            <a:ext cx="4027487" cy="939800"/>
          </a:xfrm>
          <a:custGeom>
            <a:rect b="b" l="l" r="r" t="t"/>
            <a:pathLst>
              <a:path extrusionOk="0" h="10125" w="10001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17" name="Google Shape;4717;p58"/>
          <p:cNvCxnSpPr/>
          <p:nvPr/>
        </p:nvCxnSpPr>
        <p:spPr>
          <a:xfrm flipH="1" rot="10800000">
            <a:off x="3262941" y="5900738"/>
            <a:ext cx="1316038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8" name="Google Shape;4718;p58"/>
          <p:cNvCxnSpPr/>
          <p:nvPr/>
        </p:nvCxnSpPr>
        <p:spPr>
          <a:xfrm>
            <a:off x="3151816" y="6088063"/>
            <a:ext cx="2259013" cy="2984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19" name="Google Shape;4719;p58"/>
          <p:cNvCxnSpPr/>
          <p:nvPr/>
        </p:nvCxnSpPr>
        <p:spPr>
          <a:xfrm>
            <a:off x="3164516" y="6192838"/>
            <a:ext cx="714375" cy="2762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0" name="Google Shape;4720;p58"/>
          <p:cNvCxnSpPr/>
          <p:nvPr/>
        </p:nvCxnSpPr>
        <p:spPr>
          <a:xfrm flipH="1" rot="10800000">
            <a:off x="4182104" y="6386513"/>
            <a:ext cx="1247775" cy="825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1" name="Google Shape;4721;p58"/>
          <p:cNvCxnSpPr/>
          <p:nvPr/>
        </p:nvCxnSpPr>
        <p:spPr>
          <a:xfrm>
            <a:off x="4842504" y="5934075"/>
            <a:ext cx="1057275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2" name="Google Shape;4722;p58"/>
          <p:cNvCxnSpPr/>
          <p:nvPr/>
        </p:nvCxnSpPr>
        <p:spPr>
          <a:xfrm flipH="1" rot="10800000">
            <a:off x="4126541" y="6088063"/>
            <a:ext cx="1790700" cy="2984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3" name="Google Shape;4723;p58"/>
          <p:cNvCxnSpPr/>
          <p:nvPr/>
        </p:nvCxnSpPr>
        <p:spPr>
          <a:xfrm flipH="1" rot="10800000">
            <a:off x="5453691" y="6116638"/>
            <a:ext cx="588963" cy="269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724" name="Google Shape;4724;p58"/>
          <p:cNvCxnSpPr/>
          <p:nvPr/>
        </p:nvCxnSpPr>
        <p:spPr>
          <a:xfrm>
            <a:off x="4596441" y="5900738"/>
            <a:ext cx="814388" cy="4016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25" name="Google Shape;4725;p58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726" name="Google Shape;4726;p58"/>
            <p:cNvSpPr txBox="1"/>
            <p:nvPr/>
          </p:nvSpPr>
          <p:spPr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sp>
          <p:nvSpPr>
            <p:cNvPr id="4727" name="Google Shape;4727;p58"/>
            <p:cNvSpPr txBox="1"/>
            <p:nvPr/>
          </p:nvSpPr>
          <p:spPr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cxnSp>
          <p:nvCxnSpPr>
            <p:cNvPr id="4728" name="Google Shape;4728;p58"/>
            <p:cNvCxnSpPr/>
            <p:nvPr/>
          </p:nvCxnSpPr>
          <p:spPr>
            <a:xfrm flipH="1" rot="10800000">
              <a:off x="1526216" y="3579342"/>
              <a:ext cx="6978041" cy="121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4729" name="Google Shape;4729;p58"/>
          <p:cNvGrpSpPr/>
          <p:nvPr/>
        </p:nvGrpSpPr>
        <p:grpSpPr>
          <a:xfrm>
            <a:off x="2436115" y="2735357"/>
            <a:ext cx="4296530" cy="320675"/>
            <a:chOff x="2433511" y="2792360"/>
            <a:chExt cx="4296530" cy="320675"/>
          </a:xfrm>
        </p:grpSpPr>
        <p:grpSp>
          <p:nvGrpSpPr>
            <p:cNvPr id="4730" name="Google Shape;4730;p58"/>
            <p:cNvGrpSpPr/>
            <p:nvPr/>
          </p:nvGrpSpPr>
          <p:grpSpPr>
            <a:xfrm>
              <a:off x="2433511" y="2794329"/>
              <a:ext cx="349250" cy="317500"/>
              <a:chOff x="2931664" y="3912858"/>
              <a:chExt cx="430450" cy="329431"/>
            </a:xfrm>
          </p:grpSpPr>
          <p:sp>
            <p:nvSpPr>
              <p:cNvPr id="4731" name="Google Shape;4731;p58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32" name="Google Shape;4732;p58"/>
              <p:cNvCxnSpPr/>
              <p:nvPr/>
            </p:nvCxnSpPr>
            <p:spPr>
              <a:xfrm>
                <a:off x="2931664" y="4005099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3" name="Google Shape;4733;p58"/>
              <p:cNvCxnSpPr/>
              <p:nvPr/>
            </p:nvCxnSpPr>
            <p:spPr>
              <a:xfrm>
                <a:off x="2931664" y="4067691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4" name="Google Shape;4734;p58"/>
              <p:cNvCxnSpPr>
                <a:stCxn id="4731" idx="2"/>
              </p:cNvCxnSpPr>
              <p:nvPr/>
            </p:nvCxnSpPr>
            <p:spPr>
              <a:xfrm rot="10800000">
                <a:off x="3149824" y="4004989"/>
                <a:ext cx="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735" name="Google Shape;4735;p58"/>
            <p:cNvGrpSpPr/>
            <p:nvPr/>
          </p:nvGrpSpPr>
          <p:grpSpPr>
            <a:xfrm>
              <a:off x="3348666" y="2792360"/>
              <a:ext cx="350838" cy="317500"/>
              <a:chOff x="2931664" y="3912861"/>
              <a:chExt cx="430450" cy="329431"/>
            </a:xfrm>
          </p:grpSpPr>
          <p:sp>
            <p:nvSpPr>
              <p:cNvPr id="4736" name="Google Shape;4736;p58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37" name="Google Shape;4737;p58"/>
              <p:cNvCxnSpPr/>
              <p:nvPr/>
            </p:nvCxnSpPr>
            <p:spPr>
              <a:xfrm>
                <a:off x="2931664" y="4005102"/>
                <a:ext cx="42460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8" name="Google Shape;4738;p58"/>
              <p:cNvCxnSpPr/>
              <p:nvPr/>
            </p:nvCxnSpPr>
            <p:spPr>
              <a:xfrm>
                <a:off x="2931664" y="4067694"/>
                <a:ext cx="42460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39" name="Google Shape;4739;p58"/>
              <p:cNvCxnSpPr>
                <a:stCxn id="4736" idx="2"/>
              </p:cNvCxnSpPr>
              <p:nvPr/>
            </p:nvCxnSpPr>
            <p:spPr>
              <a:xfrm rot="10800000">
                <a:off x="3148011" y="4004992"/>
                <a:ext cx="180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740" name="Google Shape;4740;p58"/>
            <p:cNvGrpSpPr/>
            <p:nvPr/>
          </p:nvGrpSpPr>
          <p:grpSpPr>
            <a:xfrm>
              <a:off x="4182104" y="2792360"/>
              <a:ext cx="350837" cy="317500"/>
              <a:chOff x="2931664" y="3912861"/>
              <a:chExt cx="430450" cy="329431"/>
            </a:xfrm>
          </p:grpSpPr>
          <p:sp>
            <p:nvSpPr>
              <p:cNvPr id="4741" name="Google Shape;4741;p58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42" name="Google Shape;4742;p58"/>
              <p:cNvCxnSpPr/>
              <p:nvPr/>
            </p:nvCxnSpPr>
            <p:spPr>
              <a:xfrm>
                <a:off x="2931664" y="4005102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43" name="Google Shape;4743;p58"/>
              <p:cNvCxnSpPr/>
              <p:nvPr/>
            </p:nvCxnSpPr>
            <p:spPr>
              <a:xfrm>
                <a:off x="2931664" y="4067694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44" name="Google Shape;4744;p58"/>
              <p:cNvCxnSpPr>
                <a:stCxn id="4741" idx="2"/>
              </p:cNvCxnSpPr>
              <p:nvPr/>
            </p:nvCxnSpPr>
            <p:spPr>
              <a:xfrm rot="10800000">
                <a:off x="3148011" y="4004992"/>
                <a:ext cx="180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745" name="Google Shape;4745;p58"/>
            <p:cNvGrpSpPr/>
            <p:nvPr/>
          </p:nvGrpSpPr>
          <p:grpSpPr>
            <a:xfrm>
              <a:off x="5374316" y="2795535"/>
              <a:ext cx="349250" cy="317500"/>
              <a:chOff x="2931664" y="3912862"/>
              <a:chExt cx="430450" cy="329431"/>
            </a:xfrm>
          </p:grpSpPr>
          <p:sp>
            <p:nvSpPr>
              <p:cNvPr id="4746" name="Google Shape;4746;p58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47" name="Google Shape;4747;p58"/>
              <p:cNvCxnSpPr/>
              <p:nvPr/>
            </p:nvCxnSpPr>
            <p:spPr>
              <a:xfrm>
                <a:off x="2931664" y="4005103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48" name="Google Shape;4748;p58"/>
              <p:cNvCxnSpPr/>
              <p:nvPr/>
            </p:nvCxnSpPr>
            <p:spPr>
              <a:xfrm>
                <a:off x="2931664" y="4067695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49" name="Google Shape;4749;p58"/>
              <p:cNvCxnSpPr>
                <a:stCxn id="4746" idx="2"/>
              </p:cNvCxnSpPr>
              <p:nvPr/>
            </p:nvCxnSpPr>
            <p:spPr>
              <a:xfrm rot="10800000">
                <a:off x="3149824" y="4004993"/>
                <a:ext cx="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750" name="Google Shape;4750;p58"/>
            <p:cNvGrpSpPr/>
            <p:nvPr/>
          </p:nvGrpSpPr>
          <p:grpSpPr>
            <a:xfrm>
              <a:off x="6379204" y="2792360"/>
              <a:ext cx="350837" cy="317500"/>
              <a:chOff x="2931664" y="3912861"/>
              <a:chExt cx="430450" cy="329431"/>
            </a:xfrm>
          </p:grpSpPr>
          <p:sp>
            <p:nvSpPr>
              <p:cNvPr id="4751" name="Google Shape;4751;p58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52" name="Google Shape;4752;p58"/>
              <p:cNvCxnSpPr/>
              <p:nvPr/>
            </p:nvCxnSpPr>
            <p:spPr>
              <a:xfrm>
                <a:off x="2931664" y="4005102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53" name="Google Shape;4753;p58"/>
              <p:cNvCxnSpPr/>
              <p:nvPr/>
            </p:nvCxnSpPr>
            <p:spPr>
              <a:xfrm>
                <a:off x="2931664" y="4067694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54" name="Google Shape;4754;p58"/>
              <p:cNvCxnSpPr>
                <a:stCxn id="4751" idx="2"/>
              </p:cNvCxnSpPr>
              <p:nvPr/>
            </p:nvCxnSpPr>
            <p:spPr>
              <a:xfrm rot="10800000">
                <a:off x="3148011" y="4004992"/>
                <a:ext cx="180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755" name="Google Shape;4755;p58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4756" name="Google Shape;4756;p58"/>
            <p:cNvSpPr/>
            <p:nvPr/>
          </p:nvSpPr>
          <p:spPr>
            <a:xfrm>
              <a:off x="1876731" y="5330139"/>
              <a:ext cx="1280789" cy="759087"/>
            </a:xfrm>
            <a:custGeom>
              <a:rect b="b" l="l" r="r" t="t"/>
              <a:pathLst>
                <a:path extrusionOk="0" h="759828" w="1280499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7" name="Google Shape;4757;p58"/>
            <p:cNvSpPr/>
            <p:nvPr/>
          </p:nvSpPr>
          <p:spPr>
            <a:xfrm>
              <a:off x="6202668" y="5429198"/>
              <a:ext cx="865511" cy="553828"/>
            </a:xfrm>
            <a:custGeom>
              <a:rect b="b" l="l" r="r" t="t"/>
              <a:pathLst>
                <a:path extrusionOk="0" h="553361" w="86625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8" name="Google Shape;4758;p58"/>
            <p:cNvSpPr/>
            <p:nvPr/>
          </p:nvSpPr>
          <p:spPr>
            <a:xfrm>
              <a:off x="5378281" y="5449835"/>
              <a:ext cx="675485" cy="896777"/>
            </a:xfrm>
            <a:custGeom>
              <a:rect b="b" l="l" r="r" t="t"/>
              <a:pathLst>
                <a:path extrusionOk="0" h="896577" w="675040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9" name="Google Shape;4759;p58"/>
            <p:cNvSpPr/>
            <p:nvPr/>
          </p:nvSpPr>
          <p:spPr>
            <a:xfrm>
              <a:off x="4340854" y="5470471"/>
              <a:ext cx="514350" cy="401843"/>
            </a:xfrm>
            <a:custGeom>
              <a:rect b="b" l="l" r="r" t="t"/>
              <a:pathLst>
                <a:path extrusionOk="0" h="402193" w="514180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0" name="Google Shape;4760;p58"/>
            <p:cNvSpPr/>
            <p:nvPr/>
          </p:nvSpPr>
          <p:spPr>
            <a:xfrm>
              <a:off x="3561391" y="5433960"/>
              <a:ext cx="573725" cy="1015589"/>
            </a:xfrm>
            <a:custGeom>
              <a:rect b="b" l="l" r="r" t="t"/>
              <a:pathLst>
                <a:path extrusionOk="0" h="1015244" w="574100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1" name="Google Shape;4761;p5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762" name="Google Shape;4762;p58"/>
              <p:cNvSpPr/>
              <p:nvPr/>
            </p:nvSpPr>
            <p:spPr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763" name="Google Shape;4763;p58"/>
              <p:cNvGrpSpPr/>
              <p:nvPr/>
            </p:nvGrpSpPr>
            <p:grpSpPr>
              <a:xfrm>
                <a:off x="1859591" y="5089472"/>
                <a:ext cx="1035050" cy="360362"/>
                <a:chOff x="4129067" y="3607161"/>
                <a:chExt cx="567968" cy="338095"/>
              </a:xfrm>
            </p:grpSpPr>
            <p:sp>
              <p:nvSpPr>
                <p:cNvPr id="4764" name="Google Shape;4764;p58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5" name="Google Shape;4765;p58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6" name="Google Shape;4766;p58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rgbClr val="8383E0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767" name="Google Shape;4767;p58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68" name="Google Shape;4768;p5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769" name="Google Shape;4769;p58"/>
              <p:cNvSpPr/>
              <p:nvPr/>
            </p:nvSpPr>
            <p:spPr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rgbClr val="8383E0">
                      <a:alpha val="61960"/>
                    </a:srgbClr>
                  </a:gs>
                  <a:gs pos="54000">
                    <a:srgbClr val="ACACEA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70" name="Google Shape;4770;p58"/>
              <p:cNvCxnSpPr/>
              <p:nvPr/>
            </p:nvCxnSpPr>
            <p:spPr>
              <a:xfrm>
                <a:off x="1861179" y="3981398"/>
                <a:ext cx="17462" cy="13017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71" name="Google Shape;4771;p58"/>
              <p:cNvCxnSpPr/>
              <p:nvPr/>
            </p:nvCxnSpPr>
            <p:spPr>
              <a:xfrm flipH="1">
                <a:off x="2894641" y="3971873"/>
                <a:ext cx="6350" cy="127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772" name="Google Shape;4772;p58"/>
              <p:cNvGrpSpPr/>
              <p:nvPr/>
            </p:nvGrpSpPr>
            <p:grpSpPr>
              <a:xfrm>
                <a:off x="1856416" y="3709935"/>
                <a:ext cx="1044575" cy="398463"/>
                <a:chOff x="2183302" y="1574638"/>
                <a:chExt cx="1199996" cy="429571"/>
              </a:xfrm>
            </p:grpSpPr>
            <p:sp>
              <p:nvSpPr>
                <p:cNvPr id="4773" name="Google Shape;4773;p58"/>
                <p:cNvSpPr/>
                <p:nvPr/>
              </p:nvSpPr>
              <p:spPr>
                <a:xfrm flipH="1" rot="10800000">
                  <a:off x="2185126" y="1689305"/>
                  <a:ext cx="1196349" cy="314904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rgbClr val="D5D5F4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4" name="Google Shape;4774;p58"/>
                <p:cNvSpPr/>
                <p:nvPr/>
              </p:nvSpPr>
              <p:spPr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5" name="Google Shape;4775;p58"/>
                <p:cNvSpPr/>
                <p:nvPr/>
              </p:nvSpPr>
              <p:spPr>
                <a:xfrm flipH="1" rot="10800000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6" name="Google Shape;4776;p58"/>
                <p:cNvSpPr/>
                <p:nvPr/>
              </p:nvSpPr>
              <p:spPr>
                <a:xfrm>
                  <a:off x="2489684" y="1670478"/>
                  <a:ext cx="581762" cy="157452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7" name="Google Shape;4777;p58"/>
                <p:cNvSpPr/>
                <p:nvPr/>
              </p:nvSpPr>
              <p:spPr>
                <a:xfrm>
                  <a:off x="2429502" y="1629404"/>
                  <a:ext cx="703949" cy="11124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8" name="Google Shape;4778;p58"/>
                <p:cNvSpPr/>
                <p:nvPr/>
              </p:nvSpPr>
              <p:spPr>
                <a:xfrm>
                  <a:off x="2892723" y="1723534"/>
                  <a:ext cx="257142" cy="958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9" name="Google Shape;4779;p58"/>
                <p:cNvSpPr/>
                <p:nvPr/>
              </p:nvSpPr>
              <p:spPr>
                <a:xfrm>
                  <a:off x="2416736" y="1725244"/>
                  <a:ext cx="255318" cy="94130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780" name="Google Shape;4780;p58"/>
                <p:cNvCxnSpPr>
                  <a:endCxn id="4775" idx="2"/>
                </p:cNvCxnSpPr>
                <p:nvPr/>
              </p:nvCxnSpPr>
              <p:spPr>
                <a:xfrm rot="10800000">
                  <a:off x="2183302" y="1732090"/>
                  <a:ext cx="1800" cy="121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781" name="Google Shape;4781;p58"/>
                <p:cNvCxnSpPr/>
                <p:nvPr/>
              </p:nvCxnSpPr>
              <p:spPr>
                <a:xfrm rot="10800000">
                  <a:off x="3381475" y="1728667"/>
                  <a:ext cx="1823" cy="1215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782" name="Google Shape;4782;p58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4783" name="Google Shape;4783;p58"/>
              <p:cNvSpPr/>
              <p:nvPr/>
            </p:nvSpPr>
            <p:spPr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84" name="Google Shape;4784;p58"/>
              <p:cNvCxnSpPr/>
              <p:nvPr/>
            </p:nvCxnSpPr>
            <p:spPr>
              <a:xfrm flipH="1">
                <a:off x="4078916" y="4019498"/>
                <a:ext cx="1588" cy="13652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785" name="Google Shape;4785;p58"/>
              <p:cNvGrpSpPr/>
              <p:nvPr/>
            </p:nvGrpSpPr>
            <p:grpSpPr>
              <a:xfrm>
                <a:off x="3570916" y="5310135"/>
                <a:ext cx="508000" cy="222250"/>
                <a:chOff x="4128204" y="3605744"/>
                <a:chExt cx="568606" cy="339512"/>
              </a:xfrm>
            </p:grpSpPr>
            <p:sp>
              <p:nvSpPr>
                <p:cNvPr id="4786" name="Google Shape;4786;p58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7" name="Google Shape;4787;p58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8" name="Google Shape;4788;p58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789" name="Google Shape;4789;p58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790" name="Google Shape;4790;p58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791" name="Google Shape;4791;p58"/>
              <p:cNvSpPr/>
              <p:nvPr/>
            </p:nvSpPr>
            <p:spPr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92" name="Google Shape;4792;p58"/>
              <p:cNvCxnSpPr/>
              <p:nvPr/>
            </p:nvCxnSpPr>
            <p:spPr>
              <a:xfrm flipH="1">
                <a:off x="3566154" y="4027435"/>
                <a:ext cx="3175" cy="14509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793" name="Google Shape;4793;p58"/>
              <p:cNvGrpSpPr/>
              <p:nvPr/>
            </p:nvGrpSpPr>
            <p:grpSpPr>
              <a:xfrm>
                <a:off x="3569329" y="3862335"/>
                <a:ext cx="503237" cy="247650"/>
                <a:chOff x="2184879" y="1564542"/>
                <a:chExt cx="1198746" cy="439251"/>
              </a:xfrm>
            </p:grpSpPr>
            <p:sp>
              <p:nvSpPr>
                <p:cNvPr id="4794" name="Google Shape;4794;p58"/>
                <p:cNvSpPr/>
                <p:nvPr/>
              </p:nvSpPr>
              <p:spPr>
                <a:xfrm flipH="1" rot="10800000">
                  <a:off x="2188659" y="1691250"/>
                  <a:ext cx="1194966" cy="312543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5" name="Google Shape;4795;p58"/>
                <p:cNvSpPr/>
                <p:nvPr/>
              </p:nvSpPr>
              <p:spPr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6" name="Google Shape;4796;p58"/>
                <p:cNvSpPr/>
                <p:nvPr/>
              </p:nvSpPr>
              <p:spPr>
                <a:xfrm flipH="1" rot="10800000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7" name="Google Shape;4797;p58"/>
                <p:cNvSpPr/>
                <p:nvPr/>
              </p:nvSpPr>
              <p:spPr>
                <a:xfrm>
                  <a:off x="2491182" y="1671539"/>
                  <a:ext cx="582357" cy="1548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8" name="Google Shape;4798;p58"/>
                <p:cNvSpPr/>
                <p:nvPr/>
              </p:nvSpPr>
              <p:spPr>
                <a:xfrm>
                  <a:off x="2430678" y="1629304"/>
                  <a:ext cx="703366" cy="109812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9" name="Google Shape;4799;p58"/>
                <p:cNvSpPr/>
                <p:nvPr/>
              </p:nvSpPr>
              <p:spPr>
                <a:xfrm>
                  <a:off x="2892025" y="1722222"/>
                  <a:ext cx="260927" cy="9573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0" name="Google Shape;4800;p58"/>
                <p:cNvSpPr/>
                <p:nvPr/>
              </p:nvSpPr>
              <p:spPr>
                <a:xfrm>
                  <a:off x="2419334" y="1725039"/>
                  <a:ext cx="253362" cy="95734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801" name="Google Shape;4801;p58"/>
                <p:cNvCxnSpPr>
                  <a:endCxn id="4796" idx="2"/>
                </p:cNvCxnSpPr>
                <p:nvPr/>
              </p:nvCxnSpPr>
              <p:spPr>
                <a:xfrm rot="10800000">
                  <a:off x="2184879" y="1720814"/>
                  <a:ext cx="3900" cy="12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802" name="Google Shape;4802;p58"/>
                <p:cNvCxnSpPr/>
                <p:nvPr/>
              </p:nvCxnSpPr>
              <p:spPr>
                <a:xfrm rot="10800000">
                  <a:off x="3379845" y="1727853"/>
                  <a:ext cx="3780" cy="12107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803" name="Google Shape;4803;p58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4804" name="Google Shape;4804;p58"/>
              <p:cNvSpPr/>
              <p:nvPr/>
            </p:nvSpPr>
            <p:spPr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05" name="Google Shape;4805;p58"/>
              <p:cNvCxnSpPr/>
              <p:nvPr/>
            </p:nvCxnSpPr>
            <p:spPr>
              <a:xfrm flipH="1">
                <a:off x="4861554" y="4024260"/>
                <a:ext cx="1587" cy="13652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06" name="Google Shape;4806;p58"/>
              <p:cNvGrpSpPr/>
              <p:nvPr/>
            </p:nvGrpSpPr>
            <p:grpSpPr>
              <a:xfrm>
                <a:off x="4353554" y="5314898"/>
                <a:ext cx="508000" cy="222250"/>
                <a:chOff x="4128205" y="3605744"/>
                <a:chExt cx="568606" cy="339512"/>
              </a:xfrm>
            </p:grpSpPr>
            <p:sp>
              <p:nvSpPr>
                <p:cNvPr id="4807" name="Google Shape;4807;p5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8" name="Google Shape;4808;p58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9" name="Google Shape;4809;p58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810" name="Google Shape;4810;p58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11" name="Google Shape;4811;p58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812" name="Google Shape;4812;p58"/>
              <p:cNvSpPr/>
              <p:nvPr/>
            </p:nvSpPr>
            <p:spPr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13" name="Google Shape;4813;p58"/>
              <p:cNvCxnSpPr/>
              <p:nvPr/>
            </p:nvCxnSpPr>
            <p:spPr>
              <a:xfrm flipH="1">
                <a:off x="4348791" y="4032198"/>
                <a:ext cx="3175" cy="14509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14" name="Google Shape;4814;p58"/>
              <p:cNvGrpSpPr/>
              <p:nvPr/>
            </p:nvGrpSpPr>
            <p:grpSpPr>
              <a:xfrm>
                <a:off x="4351966" y="3867098"/>
                <a:ext cx="503238" cy="247650"/>
                <a:chOff x="2184879" y="1564542"/>
                <a:chExt cx="1198749" cy="439251"/>
              </a:xfrm>
            </p:grpSpPr>
            <p:sp>
              <p:nvSpPr>
                <p:cNvPr id="4815" name="Google Shape;4815;p58"/>
                <p:cNvSpPr/>
                <p:nvPr/>
              </p:nvSpPr>
              <p:spPr>
                <a:xfrm flipH="1" rot="10800000">
                  <a:off x="2188662" y="1691248"/>
                  <a:ext cx="1194966" cy="312545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6" name="Google Shape;4816;p58"/>
                <p:cNvSpPr/>
                <p:nvPr/>
              </p:nvSpPr>
              <p:spPr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7" name="Google Shape;4817;p58"/>
                <p:cNvSpPr/>
                <p:nvPr/>
              </p:nvSpPr>
              <p:spPr>
                <a:xfrm flipH="1" rot="10800000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8" name="Google Shape;4818;p58"/>
                <p:cNvSpPr/>
                <p:nvPr/>
              </p:nvSpPr>
              <p:spPr>
                <a:xfrm>
                  <a:off x="2491185" y="1671539"/>
                  <a:ext cx="582357" cy="15486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9" name="Google Shape;4819;p58"/>
                <p:cNvSpPr/>
                <p:nvPr/>
              </p:nvSpPr>
              <p:spPr>
                <a:xfrm>
                  <a:off x="2430680" y="1629303"/>
                  <a:ext cx="703366" cy="10981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0" name="Google Shape;4820;p58"/>
                <p:cNvSpPr/>
                <p:nvPr/>
              </p:nvSpPr>
              <p:spPr>
                <a:xfrm>
                  <a:off x="2892028" y="1722222"/>
                  <a:ext cx="260925" cy="9573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1" name="Google Shape;4821;p58"/>
                <p:cNvSpPr/>
                <p:nvPr/>
              </p:nvSpPr>
              <p:spPr>
                <a:xfrm>
                  <a:off x="2419334" y="1725037"/>
                  <a:ext cx="253364" cy="95734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822" name="Google Shape;4822;p58"/>
                <p:cNvCxnSpPr>
                  <a:endCxn id="4817" idx="2"/>
                </p:cNvCxnSpPr>
                <p:nvPr/>
              </p:nvCxnSpPr>
              <p:spPr>
                <a:xfrm rot="10800000">
                  <a:off x="2184879" y="1720813"/>
                  <a:ext cx="3900" cy="12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823" name="Google Shape;4823;p58"/>
                <p:cNvCxnSpPr/>
                <p:nvPr/>
              </p:nvCxnSpPr>
              <p:spPr>
                <a:xfrm rot="10800000">
                  <a:off x="3379845" y="1727853"/>
                  <a:ext cx="3783" cy="1210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824" name="Google Shape;4824;p58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4825" name="Google Shape;4825;p58"/>
              <p:cNvSpPr/>
              <p:nvPr/>
            </p:nvSpPr>
            <p:spPr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26" name="Google Shape;4826;p58"/>
              <p:cNvCxnSpPr/>
              <p:nvPr/>
            </p:nvCxnSpPr>
            <p:spPr>
              <a:xfrm flipH="1">
                <a:off x="6064879" y="4006798"/>
                <a:ext cx="1587" cy="13652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27" name="Google Shape;4827;p58"/>
              <p:cNvGrpSpPr/>
              <p:nvPr/>
            </p:nvGrpSpPr>
            <p:grpSpPr>
              <a:xfrm>
                <a:off x="5556879" y="5297435"/>
                <a:ext cx="508000" cy="222250"/>
                <a:chOff x="4128205" y="3605744"/>
                <a:chExt cx="568606" cy="339512"/>
              </a:xfrm>
            </p:grpSpPr>
            <p:sp>
              <p:nvSpPr>
                <p:cNvPr id="4828" name="Google Shape;4828;p58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9" name="Google Shape;4829;p58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0" name="Google Shape;4830;p58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831" name="Google Shape;4831;p5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32" name="Google Shape;4832;p58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833" name="Google Shape;4833;p58"/>
              <p:cNvSpPr/>
              <p:nvPr/>
            </p:nvSpPr>
            <p:spPr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34" name="Google Shape;4834;p58"/>
              <p:cNvCxnSpPr/>
              <p:nvPr/>
            </p:nvCxnSpPr>
            <p:spPr>
              <a:xfrm flipH="1">
                <a:off x="5552116" y="4014735"/>
                <a:ext cx="3175" cy="14509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35" name="Google Shape;4835;p58"/>
              <p:cNvGrpSpPr/>
              <p:nvPr/>
            </p:nvGrpSpPr>
            <p:grpSpPr>
              <a:xfrm>
                <a:off x="5555291" y="3849635"/>
                <a:ext cx="503238" cy="247650"/>
                <a:chOff x="2184879" y="1564542"/>
                <a:chExt cx="1198749" cy="439251"/>
              </a:xfrm>
            </p:grpSpPr>
            <p:sp>
              <p:nvSpPr>
                <p:cNvPr id="4836" name="Google Shape;4836;p58"/>
                <p:cNvSpPr/>
                <p:nvPr/>
              </p:nvSpPr>
              <p:spPr>
                <a:xfrm flipH="1" rot="10800000">
                  <a:off x="2188662" y="1691250"/>
                  <a:ext cx="1194966" cy="312543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7" name="Google Shape;4837;p58"/>
                <p:cNvSpPr/>
                <p:nvPr/>
              </p:nvSpPr>
              <p:spPr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8" name="Google Shape;4838;p58"/>
                <p:cNvSpPr/>
                <p:nvPr/>
              </p:nvSpPr>
              <p:spPr>
                <a:xfrm flipH="1" rot="10800000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9" name="Google Shape;4839;p58"/>
                <p:cNvSpPr/>
                <p:nvPr/>
              </p:nvSpPr>
              <p:spPr>
                <a:xfrm>
                  <a:off x="2491185" y="1671539"/>
                  <a:ext cx="582357" cy="1548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0" name="Google Shape;4840;p58"/>
                <p:cNvSpPr/>
                <p:nvPr/>
              </p:nvSpPr>
              <p:spPr>
                <a:xfrm>
                  <a:off x="2430680" y="1629304"/>
                  <a:ext cx="703366" cy="109812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1" name="Google Shape;4841;p58"/>
                <p:cNvSpPr/>
                <p:nvPr/>
              </p:nvSpPr>
              <p:spPr>
                <a:xfrm>
                  <a:off x="2892028" y="1722222"/>
                  <a:ext cx="260925" cy="9573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2" name="Google Shape;4842;p58"/>
                <p:cNvSpPr/>
                <p:nvPr/>
              </p:nvSpPr>
              <p:spPr>
                <a:xfrm>
                  <a:off x="2419334" y="1725039"/>
                  <a:ext cx="253364" cy="95734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843" name="Google Shape;4843;p58"/>
                <p:cNvCxnSpPr>
                  <a:endCxn id="4838" idx="2"/>
                </p:cNvCxnSpPr>
                <p:nvPr/>
              </p:nvCxnSpPr>
              <p:spPr>
                <a:xfrm rot="10800000">
                  <a:off x="2184879" y="1720814"/>
                  <a:ext cx="3900" cy="12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844" name="Google Shape;4844;p58"/>
                <p:cNvCxnSpPr/>
                <p:nvPr/>
              </p:nvCxnSpPr>
              <p:spPr>
                <a:xfrm rot="10800000">
                  <a:off x="3379845" y="1727853"/>
                  <a:ext cx="3783" cy="12107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4845" name="Google Shape;4845;p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4846" name="Google Shape;4846;p58"/>
              <p:cNvSpPr/>
              <p:nvPr/>
            </p:nvSpPr>
            <p:spPr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47" name="Google Shape;4847;p58"/>
              <p:cNvCxnSpPr/>
              <p:nvPr/>
            </p:nvCxnSpPr>
            <p:spPr>
              <a:xfrm flipH="1">
                <a:off x="7060241" y="3994098"/>
                <a:ext cx="1588" cy="13668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48" name="Google Shape;4848;p58"/>
              <p:cNvGrpSpPr/>
              <p:nvPr/>
            </p:nvGrpSpPr>
            <p:grpSpPr>
              <a:xfrm>
                <a:off x="6552241" y="5286323"/>
                <a:ext cx="508000" cy="222250"/>
                <a:chOff x="4128204" y="3606067"/>
                <a:chExt cx="568606" cy="339189"/>
              </a:xfrm>
            </p:grpSpPr>
            <p:sp>
              <p:nvSpPr>
                <p:cNvPr id="4849" name="Google Shape;4849;p58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0" name="Google Shape;4850;p58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1" name="Google Shape;4851;p58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852" name="Google Shape;4852;p58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853" name="Google Shape;4853;p58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854" name="Google Shape;4854;p58"/>
              <p:cNvSpPr/>
              <p:nvPr/>
            </p:nvSpPr>
            <p:spPr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55" name="Google Shape;4855;p58"/>
              <p:cNvCxnSpPr/>
              <p:nvPr/>
            </p:nvCxnSpPr>
            <p:spPr>
              <a:xfrm flipH="1">
                <a:off x="6547479" y="4002035"/>
                <a:ext cx="3175" cy="145256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856" name="Google Shape;4856;p58"/>
              <p:cNvGrpSpPr/>
              <p:nvPr/>
            </p:nvGrpSpPr>
            <p:grpSpPr>
              <a:xfrm>
                <a:off x="6550654" y="3836935"/>
                <a:ext cx="503237" cy="249238"/>
                <a:chOff x="2184879" y="1564542"/>
                <a:chExt cx="1198746" cy="441649"/>
              </a:xfrm>
            </p:grpSpPr>
            <p:sp>
              <p:nvSpPr>
                <p:cNvPr id="4857" name="Google Shape;4857;p58"/>
                <p:cNvSpPr/>
                <p:nvPr/>
              </p:nvSpPr>
              <p:spPr>
                <a:xfrm flipH="1" rot="10800000">
                  <a:off x="2188659" y="1691130"/>
                  <a:ext cx="1194966" cy="315061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8" name="Google Shape;4858;p58"/>
                <p:cNvSpPr/>
                <p:nvPr/>
              </p:nvSpPr>
              <p:spPr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9" name="Google Shape;4859;p58"/>
                <p:cNvSpPr/>
                <p:nvPr/>
              </p:nvSpPr>
              <p:spPr>
                <a:xfrm flipH="1" rot="10800000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0" name="Google Shape;4860;p58"/>
                <p:cNvSpPr/>
                <p:nvPr/>
              </p:nvSpPr>
              <p:spPr>
                <a:xfrm>
                  <a:off x="2491182" y="1671438"/>
                  <a:ext cx="582357" cy="157530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1" name="Google Shape;4861;p58"/>
                <p:cNvSpPr/>
                <p:nvPr/>
              </p:nvSpPr>
              <p:spPr>
                <a:xfrm>
                  <a:off x="2430678" y="1629243"/>
                  <a:ext cx="703366" cy="112522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2" name="Google Shape;4862;p58"/>
                <p:cNvSpPr/>
                <p:nvPr/>
              </p:nvSpPr>
              <p:spPr>
                <a:xfrm>
                  <a:off x="2892025" y="1724886"/>
                  <a:ext cx="260927" cy="95643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3" name="Google Shape;4863;p58"/>
                <p:cNvSpPr/>
                <p:nvPr/>
              </p:nvSpPr>
              <p:spPr>
                <a:xfrm>
                  <a:off x="2419334" y="1727698"/>
                  <a:ext cx="253362" cy="92831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864" name="Google Shape;4864;p58"/>
                <p:cNvCxnSpPr>
                  <a:endCxn id="4859" idx="2"/>
                </p:cNvCxnSpPr>
                <p:nvPr/>
              </p:nvCxnSpPr>
              <p:spPr>
                <a:xfrm rot="10800000">
                  <a:off x="2184879" y="1722072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4865" name="Google Shape;4865;p58"/>
                <p:cNvCxnSpPr/>
                <p:nvPr/>
              </p:nvCxnSpPr>
              <p:spPr>
                <a:xfrm rot="10800000">
                  <a:off x="3379845" y="1730512"/>
                  <a:ext cx="3780" cy="12096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</p:grpSp>
      <p:grpSp>
        <p:nvGrpSpPr>
          <p:cNvPr id="4866" name="Google Shape;4866;p58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4867" name="Google Shape;4867;p58"/>
            <p:cNvSpPr/>
            <p:nvPr/>
          </p:nvSpPr>
          <p:spPr>
            <a:xfrm>
              <a:off x="2381956" y="2439629"/>
              <a:ext cx="297540" cy="1743187"/>
            </a:xfrm>
            <a:custGeom>
              <a:rect b="b" l="l" r="r" t="t"/>
              <a:pathLst>
                <a:path extrusionOk="0" h="2022548" w="22853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8" name="Google Shape;4868;p58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rect b="b" l="l" r="r" t="t"/>
              <a:pathLst>
                <a:path extrusionOk="0" h="2117725" w="30727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69" name="Google Shape;4869;p58"/>
            <p:cNvCxnSpPr/>
            <p:nvPr/>
          </p:nvCxnSpPr>
          <p:spPr>
            <a:xfrm flipH="1" rot="10800000">
              <a:off x="5791457" y="2687586"/>
              <a:ext cx="8309" cy="2062635"/>
            </a:xfrm>
            <a:prstGeom prst="straightConnector1">
              <a:avLst/>
            </a:pr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870" name="Google Shape;4870;p58"/>
            <p:cNvCxnSpPr/>
            <p:nvPr/>
          </p:nvCxnSpPr>
          <p:spPr>
            <a:xfrm flipH="1" rot="10800000">
              <a:off x="4598735" y="2708225"/>
              <a:ext cx="18344" cy="2037167"/>
            </a:xfrm>
            <a:prstGeom prst="straightConnector1">
              <a:avLst/>
            </a:pr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4871" name="Google Shape;4871;p58"/>
            <p:cNvCxnSpPr/>
            <p:nvPr/>
          </p:nvCxnSpPr>
          <p:spPr>
            <a:xfrm rot="10800000">
              <a:off x="3807455" y="2762199"/>
              <a:ext cx="9009" cy="1983193"/>
            </a:xfrm>
            <a:prstGeom prst="straightConnector1">
              <a:avLst/>
            </a:pr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4872" name="Google Shape;4872;p58"/>
          <p:cNvSpPr txBox="1"/>
          <p:nvPr/>
        </p:nvSpPr>
        <p:spPr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Recall: logically centralized control plane</a:t>
            </a:r>
            <a:endParaRPr/>
          </a:p>
        </p:txBody>
      </p:sp>
      <p:pic>
        <p:nvPicPr>
          <p:cNvPr descr="underline_base" id="4873" name="Google Shape;487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874" name="Google Shape;4874;p58"/>
          <p:cNvSpPr txBox="1"/>
          <p:nvPr/>
        </p:nvSpPr>
        <p:spPr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distinct (typically remote) controller interacts with local control agents (CAs) in routers to compute forwarding tables</a:t>
            </a:r>
            <a:endParaRPr/>
          </a:p>
        </p:txBody>
      </p:sp>
      <p:grpSp>
        <p:nvGrpSpPr>
          <p:cNvPr id="4875" name="Google Shape;4875;p58"/>
          <p:cNvGrpSpPr/>
          <p:nvPr/>
        </p:nvGrpSpPr>
        <p:grpSpPr>
          <a:xfrm>
            <a:off x="2056727" y="4688963"/>
            <a:ext cx="4956663" cy="693392"/>
            <a:chOff x="2055887" y="4691356"/>
            <a:chExt cx="4956663" cy="693392"/>
          </a:xfrm>
        </p:grpSpPr>
        <p:grpSp>
          <p:nvGrpSpPr>
            <p:cNvPr id="4876" name="Google Shape;4876;p58"/>
            <p:cNvGrpSpPr/>
            <p:nvPr/>
          </p:nvGrpSpPr>
          <p:grpSpPr>
            <a:xfrm>
              <a:off x="3605841" y="5056135"/>
              <a:ext cx="430214" cy="328613"/>
              <a:chOff x="2932185" y="3913304"/>
              <a:chExt cx="430533" cy="328775"/>
            </a:xfrm>
          </p:grpSpPr>
          <p:sp>
            <p:nvSpPr>
              <p:cNvPr id="4877" name="Google Shape;4877;p58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78" name="Google Shape;4878;p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79" name="Google Shape;4879;p58"/>
              <p:cNvCxnSpPr/>
              <p:nvPr/>
            </p:nvCxnSpPr>
            <p:spPr>
              <a:xfrm>
                <a:off x="2932185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80" name="Google Shape;4880;p58"/>
              <p:cNvCxnSpPr>
                <a:stCxn id="4877" idx="2"/>
              </p:cNvCxnSpPr>
              <p:nvPr/>
            </p:nvCxnSpPr>
            <p:spPr>
              <a:xfrm rot="10800000">
                <a:off x="3148335" y="4005379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881" name="Google Shape;4881;p58"/>
            <p:cNvGrpSpPr/>
            <p:nvPr/>
          </p:nvGrpSpPr>
          <p:grpSpPr>
            <a:xfrm>
              <a:off x="4388479" y="5056069"/>
              <a:ext cx="430213" cy="328612"/>
              <a:chOff x="2932186" y="3913304"/>
              <a:chExt cx="430532" cy="328774"/>
            </a:xfrm>
          </p:grpSpPr>
          <p:sp>
            <p:nvSpPr>
              <p:cNvPr id="4882" name="Google Shape;4882;p58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83" name="Google Shape;4883;p58"/>
              <p:cNvCxnSpPr/>
              <p:nvPr/>
            </p:nvCxnSpPr>
            <p:spPr>
              <a:xfrm>
                <a:off x="2932186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84" name="Google Shape;4884;p58"/>
              <p:cNvCxnSpPr/>
              <p:nvPr/>
            </p:nvCxnSpPr>
            <p:spPr>
              <a:xfrm>
                <a:off x="2932186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85" name="Google Shape;4885;p58"/>
              <p:cNvCxnSpPr>
                <a:stCxn id="4882" idx="2"/>
              </p:cNvCxnSpPr>
              <p:nvPr/>
            </p:nvCxnSpPr>
            <p:spPr>
              <a:xfrm rot="10800000">
                <a:off x="3148335" y="4005378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886" name="Google Shape;4886;p58"/>
            <p:cNvGrpSpPr/>
            <p:nvPr/>
          </p:nvGrpSpPr>
          <p:grpSpPr>
            <a:xfrm>
              <a:off x="5591804" y="5053093"/>
              <a:ext cx="430212" cy="328613"/>
              <a:chOff x="2932186" y="3913304"/>
              <a:chExt cx="430531" cy="328774"/>
            </a:xfrm>
          </p:grpSpPr>
          <p:sp>
            <p:nvSpPr>
              <p:cNvPr id="4887" name="Google Shape;4887;p58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88" name="Google Shape;4888;p58"/>
              <p:cNvCxnSpPr/>
              <p:nvPr/>
            </p:nvCxnSpPr>
            <p:spPr>
              <a:xfrm>
                <a:off x="2932186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89" name="Google Shape;4889;p58"/>
              <p:cNvCxnSpPr/>
              <p:nvPr/>
            </p:nvCxnSpPr>
            <p:spPr>
              <a:xfrm>
                <a:off x="2932186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90" name="Google Shape;4890;p58"/>
              <p:cNvCxnSpPr>
                <a:stCxn id="4887" idx="2"/>
              </p:cNvCxnSpPr>
              <p:nvPr/>
            </p:nvCxnSpPr>
            <p:spPr>
              <a:xfrm rot="10800000">
                <a:off x="3148334" y="4005378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891" name="Google Shape;4891;p58"/>
            <p:cNvGrpSpPr/>
            <p:nvPr/>
          </p:nvGrpSpPr>
          <p:grpSpPr>
            <a:xfrm>
              <a:off x="6582337" y="5045222"/>
              <a:ext cx="430214" cy="330200"/>
              <a:chOff x="2932185" y="3912169"/>
              <a:chExt cx="430533" cy="330049"/>
            </a:xfrm>
          </p:grpSpPr>
          <p:sp>
            <p:nvSpPr>
              <p:cNvPr id="4892" name="Google Shape;4892;p5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93" name="Google Shape;4893;p58"/>
              <p:cNvCxnSpPr/>
              <p:nvPr/>
            </p:nvCxnSpPr>
            <p:spPr>
              <a:xfrm>
                <a:off x="2932185" y="4004202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94" name="Google Shape;4894;p58"/>
              <p:cNvCxnSpPr/>
              <p:nvPr/>
            </p:nvCxnSpPr>
            <p:spPr>
              <a:xfrm>
                <a:off x="2932185" y="4067673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95" name="Google Shape;4895;p58"/>
              <p:cNvCxnSpPr>
                <a:stCxn id="4892" idx="2"/>
              </p:cNvCxnSpPr>
              <p:nvPr/>
            </p:nvCxnSpPr>
            <p:spPr>
              <a:xfrm rot="10800000">
                <a:off x="3148335" y="4004318"/>
                <a:ext cx="1500" cy="237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896" name="Google Shape;4896;p58"/>
            <p:cNvGrpSpPr/>
            <p:nvPr/>
          </p:nvGrpSpPr>
          <p:grpSpPr>
            <a:xfrm>
              <a:off x="2055887" y="4691356"/>
              <a:ext cx="675450" cy="520369"/>
              <a:chOff x="2932185" y="3913304"/>
              <a:chExt cx="430533" cy="328775"/>
            </a:xfrm>
          </p:grpSpPr>
          <p:sp>
            <p:nvSpPr>
              <p:cNvPr id="4897" name="Google Shape;4897;p58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98" name="Google Shape;4898;p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899" name="Google Shape;4899;p58"/>
              <p:cNvCxnSpPr/>
              <p:nvPr/>
            </p:nvCxnSpPr>
            <p:spPr>
              <a:xfrm>
                <a:off x="2932185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00" name="Google Shape;4900;p58"/>
              <p:cNvCxnSpPr>
                <a:stCxn id="4897" idx="2"/>
              </p:cNvCxnSpPr>
              <p:nvPr/>
            </p:nvCxnSpPr>
            <p:spPr>
              <a:xfrm rot="10800000">
                <a:off x="3148335" y="4005379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901" name="Google Shape;4901;p58"/>
          <p:cNvGrpSpPr/>
          <p:nvPr/>
        </p:nvGrpSpPr>
        <p:grpSpPr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4902" name="Google Shape;4902;p58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3" name="Google Shape;4903;p58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4" name="Google Shape;4904;p58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58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58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58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58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09" name="Google Shape;4909;p58"/>
            <p:cNvCxnSpPr>
              <a:endCxn id="4904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910" name="Google Shape;4910;p58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911" name="Google Shape;4911;p58"/>
          <p:cNvGrpSpPr/>
          <p:nvPr/>
        </p:nvGrpSpPr>
        <p:grpSpPr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4912" name="Google Shape;4912;p58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58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58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58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58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58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58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19" name="Google Shape;4919;p58"/>
            <p:cNvCxnSpPr>
              <a:endCxn id="4914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920" name="Google Shape;4920;p58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921" name="Google Shape;4921;p58"/>
          <p:cNvGrpSpPr/>
          <p:nvPr/>
        </p:nvGrpSpPr>
        <p:grpSpPr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4922" name="Google Shape;4922;p58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58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58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58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58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58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58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29" name="Google Shape;4929;p58"/>
            <p:cNvCxnSpPr>
              <a:endCxn id="4924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930" name="Google Shape;4930;p58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931" name="Google Shape;4931;p58"/>
          <p:cNvGrpSpPr/>
          <p:nvPr/>
        </p:nvGrpSpPr>
        <p:grpSpPr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932" name="Google Shape;4932;p58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58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58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58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58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58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58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39" name="Google Shape;4939;p58"/>
            <p:cNvCxnSpPr>
              <a:endCxn id="4934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940" name="Google Shape;4940;p58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941" name="Google Shape;4941;p58"/>
          <p:cNvGrpSpPr/>
          <p:nvPr/>
        </p:nvGrpSpPr>
        <p:grpSpPr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942" name="Google Shape;4942;p58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58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58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58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58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58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58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949" name="Google Shape;4949;p58"/>
            <p:cNvCxnSpPr>
              <a:endCxn id="4944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4950" name="Google Shape;4950;p58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4951" name="Google Shape;4951;p58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4952" name="Google Shape;4952;p58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4953" name="Google Shape;4953;p58"/>
              <p:cNvSpPr/>
              <p:nvPr/>
            </p:nvSpPr>
            <p:spPr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lt1">
                  <a:alpha val="4196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4" name="Google Shape;4954;p58"/>
              <p:cNvSpPr/>
              <p:nvPr/>
            </p:nvSpPr>
            <p:spPr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1960"/>
                </a:srgbClr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5" name="Google Shape;4955;p58"/>
              <p:cNvSpPr txBox="1"/>
              <p:nvPr/>
            </p:nvSpPr>
            <p:spPr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Remote Controller</a:t>
                </a:r>
                <a:endParaRPr/>
              </a:p>
            </p:txBody>
          </p:sp>
        </p:grpSp>
        <p:grpSp>
          <p:nvGrpSpPr>
            <p:cNvPr id="4956" name="Google Shape;4956;p58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957" name="Google Shape;4957;p58"/>
              <p:cNvSpPr/>
              <p:nvPr/>
            </p:nvSpPr>
            <p:spPr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lt1">
                  <a:alpha val="4196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8" name="Google Shape;4958;p58"/>
              <p:cNvSpPr/>
              <p:nvPr/>
            </p:nvSpPr>
            <p:spPr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1960"/>
                </a:srgbClr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9" name="Google Shape;4959;p58"/>
              <p:cNvSpPr txBox="1"/>
              <p:nvPr/>
            </p:nvSpPr>
            <p:spPr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/>
              </a:p>
            </p:txBody>
          </p:sp>
        </p:grpSp>
        <p:grpSp>
          <p:nvGrpSpPr>
            <p:cNvPr id="4960" name="Google Shape;4960;p58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4961" name="Google Shape;4961;p58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962" name="Google Shape;4962;p58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3" name="Google Shape;4963;p58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64" name="Google Shape;4964;p58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65" name="Google Shape;4965;p58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966" name="Google Shape;4966;p58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967" name="Google Shape;4967;p58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8" name="Google Shape;4968;p58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69" name="Google Shape;4969;p58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70" name="Google Shape;4970;p58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971" name="Google Shape;4971;p58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972" name="Google Shape;4972;p58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3" name="Google Shape;4973;p58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74" name="Google Shape;4974;p58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75" name="Google Shape;4975;p58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976" name="Google Shape;4976;p58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977" name="Google Shape;4977;p58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8" name="Google Shape;4978;p58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979" name="Google Shape;4979;p58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80" name="Google Shape;4980;p58"/>
          <p:cNvSpPr txBox="1"/>
          <p:nvPr>
            <p:ph idx="12" type="sldNum"/>
          </p:nvPr>
        </p:nvSpPr>
        <p:spPr>
          <a:xfrm>
            <a:off x="8456154" y="6475896"/>
            <a:ext cx="687845" cy="271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81" name="Google Shape;4981;p58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grpSp>
        <p:nvGrpSpPr>
          <p:cNvPr id="4982" name="Google Shape;4982;p58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4983" name="Google Shape;4983;p58"/>
            <p:cNvCxnSpPr/>
            <p:nvPr/>
          </p:nvCxnSpPr>
          <p:spPr>
            <a:xfrm>
              <a:off x="2651760" y="3017520"/>
              <a:ext cx="0" cy="166624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984" name="Google Shape;4984;p58"/>
            <p:cNvCxnSpPr/>
            <p:nvPr/>
          </p:nvCxnSpPr>
          <p:spPr>
            <a:xfrm>
              <a:off x="364744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985" name="Google Shape;4985;p58"/>
            <p:cNvCxnSpPr/>
            <p:nvPr/>
          </p:nvCxnSpPr>
          <p:spPr>
            <a:xfrm>
              <a:off x="446024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986" name="Google Shape;4986;p58"/>
            <p:cNvCxnSpPr/>
            <p:nvPr/>
          </p:nvCxnSpPr>
          <p:spPr>
            <a:xfrm>
              <a:off x="565912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4987" name="Google Shape;4987;p58"/>
            <p:cNvCxnSpPr/>
            <p:nvPr/>
          </p:nvCxnSpPr>
          <p:spPr>
            <a:xfrm>
              <a:off x="662432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Google Shape;4992;p59"/>
          <p:cNvSpPr txBox="1"/>
          <p:nvPr/>
        </p:nvSpPr>
        <p:spPr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Software defined networking (SDN)</a:t>
            </a:r>
            <a:endParaRPr/>
          </a:p>
        </p:txBody>
      </p:sp>
      <p:pic>
        <p:nvPicPr>
          <p:cNvPr descr="underline_base" id="4993" name="Google Shape;499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994" name="Google Shape;4994;p59"/>
          <p:cNvSpPr txBox="1"/>
          <p:nvPr>
            <p:ph idx="1" type="body"/>
          </p:nvPr>
        </p:nvSpPr>
        <p:spPr>
          <a:xfrm>
            <a:off x="601426" y="1282678"/>
            <a:ext cx="8148587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>
                <a:solidFill>
                  <a:srgbClr val="CC0000"/>
                </a:solidFill>
              </a:rPr>
              <a:t>Why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lang="en-US"/>
              <a:t>a</a:t>
            </a:r>
            <a:r>
              <a:rPr lang="en-US">
                <a:solidFill>
                  <a:srgbClr val="CC0000"/>
                </a:solidFill>
              </a:rPr>
              <a:t> </a:t>
            </a:r>
            <a:r>
              <a:rPr i="1" lang="en-US">
                <a:solidFill>
                  <a:srgbClr val="CC0000"/>
                </a:solidFill>
              </a:rPr>
              <a:t>logically centralized </a:t>
            </a:r>
            <a:r>
              <a:rPr lang="en-US">
                <a:solidFill>
                  <a:srgbClr val="000000"/>
                </a:solidFill>
              </a:rPr>
              <a:t>control plane?</a:t>
            </a:r>
            <a:endParaRPr/>
          </a:p>
          <a:p>
            <a:pPr indent="-400050" lvl="0" marL="6350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easier network management: avoid router misconfigurations, greater flexibility of traffic flows</a:t>
            </a:r>
            <a:endParaRPr/>
          </a:p>
          <a:p>
            <a:pPr indent="-400050" lvl="0" marL="6350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table-based forwarding (recall OpenFlow API) allows “programming” routers</a:t>
            </a:r>
            <a:endParaRPr/>
          </a:p>
          <a:p>
            <a:pPr indent="-400050" lvl="1" marL="10350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centralized “programming” easier: compute tables centrally and distribute</a:t>
            </a:r>
            <a:endParaRPr/>
          </a:p>
          <a:p>
            <a:pPr indent="-400050" lvl="1" marL="10350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distributed “programming: more difficult: compute tables as result of distributed algorithm (protocol) implemented in each and every router </a:t>
            </a:r>
            <a:endParaRPr/>
          </a:p>
          <a:p>
            <a:pPr indent="-400050" lvl="0" marL="6350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open (non-proprietary) implementation of control plane</a:t>
            </a:r>
            <a:endParaRPr/>
          </a:p>
          <a:p>
            <a:pPr indent="-222250" lvl="0" marL="6350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4995" name="Google Shape;4995;p59"/>
          <p:cNvSpPr txBox="1"/>
          <p:nvPr>
            <p:ph idx="12" type="sldNum"/>
          </p:nvPr>
        </p:nvSpPr>
        <p:spPr>
          <a:xfrm>
            <a:off x="8456154" y="6475895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96" name="Google Shape;4996;p5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6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70" name="Google Shape;370;p6"/>
            <p:cNvSpPr/>
            <p:nvPr/>
          </p:nvSpPr>
          <p:spPr>
            <a:xfrm>
              <a:off x="1929251" y="2064703"/>
              <a:ext cx="5043488" cy="1017588"/>
            </a:xfrm>
            <a:prstGeom prst="rect">
              <a:avLst/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1739747" y="2067585"/>
              <a:ext cx="198437" cy="1385888"/>
            </a:xfrm>
            <a:custGeom>
              <a:rect b="b" l="l" r="r" t="t"/>
              <a:pathLst>
                <a:path extrusionOk="0" h="1385496" w="199855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0D0F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6"/>
            <p:cNvSpPr/>
            <p:nvPr/>
          </p:nvSpPr>
          <p:spPr>
            <a:xfrm flipH="1">
              <a:off x="6969078" y="2061336"/>
              <a:ext cx="220427" cy="1370587"/>
            </a:xfrm>
            <a:custGeom>
              <a:rect b="b" l="l" r="r" t="t"/>
              <a:pathLst>
                <a:path extrusionOk="0" h="1370199" w="22023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rgbClr val="D0D0F4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3" name="Google Shape;373;p6"/>
            <p:cNvGrpSpPr/>
            <p:nvPr/>
          </p:nvGrpSpPr>
          <p:grpSpPr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374" name="Google Shape;374;p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9" name="Google Shape;379;p6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380" name="Google Shape;380;p6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6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2" name="Google Shape;382;p6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3" name="Google Shape;383;p6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384" name="Google Shape;384;p6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6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86" name="Google Shape;386;p6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8" name="Google Shape;388;p6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389" name="Google Shape;389;p6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0" name="Google Shape;390;p6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1" name="Google Shape;391;p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2" name="Google Shape;392;p6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393" name="Google Shape;393;p6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Google Shape;394;p6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95" name="Google Shape;395;p6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6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6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6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6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6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6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6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6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6" name="Google Shape;406;p6"/>
            <p:cNvGrpSpPr/>
            <p:nvPr/>
          </p:nvGrpSpPr>
          <p:grpSpPr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07" name="Google Shape;407;p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6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6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2" name="Google Shape;412;p6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413" name="Google Shape;413;p6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4" name="Google Shape;414;p6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5" name="Google Shape;415;p6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6" name="Google Shape;416;p6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417" name="Google Shape;417;p6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6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19" name="Google Shape;419;p6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6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422" name="Google Shape;422;p6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6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4" name="Google Shape;424;p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25" name="Google Shape;425;p6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426" name="Google Shape;426;p6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6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28" name="Google Shape;428;p6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39" name="Google Shape;439;p6"/>
          <p:cNvSpPr/>
          <p:nvPr/>
        </p:nvSpPr>
        <p:spPr>
          <a:xfrm>
            <a:off x="2592388" y="5749925"/>
            <a:ext cx="4027487" cy="939800"/>
          </a:xfrm>
          <a:custGeom>
            <a:rect b="b" l="l" r="r" t="t"/>
            <a:pathLst>
              <a:path extrusionOk="0" h="10125" w="10001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Google Shape;440;p6"/>
          <p:cNvCxnSpPr/>
          <p:nvPr/>
        </p:nvCxnSpPr>
        <p:spPr>
          <a:xfrm flipH="1" rot="10800000">
            <a:off x="3262941" y="5900738"/>
            <a:ext cx="1316038" cy="131762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6"/>
          <p:cNvCxnSpPr/>
          <p:nvPr/>
        </p:nvCxnSpPr>
        <p:spPr>
          <a:xfrm>
            <a:off x="3151816" y="6088063"/>
            <a:ext cx="2259013" cy="2984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2" name="Google Shape;442;p6"/>
          <p:cNvCxnSpPr/>
          <p:nvPr/>
        </p:nvCxnSpPr>
        <p:spPr>
          <a:xfrm>
            <a:off x="3164516" y="6192838"/>
            <a:ext cx="714375" cy="2762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3" name="Google Shape;443;p6"/>
          <p:cNvCxnSpPr/>
          <p:nvPr/>
        </p:nvCxnSpPr>
        <p:spPr>
          <a:xfrm flipH="1" rot="10800000">
            <a:off x="4182104" y="6386513"/>
            <a:ext cx="1247775" cy="825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4" name="Google Shape;444;p6"/>
          <p:cNvCxnSpPr/>
          <p:nvPr/>
        </p:nvCxnSpPr>
        <p:spPr>
          <a:xfrm>
            <a:off x="4842504" y="5934075"/>
            <a:ext cx="1057275" cy="12382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5" name="Google Shape;445;p6"/>
          <p:cNvCxnSpPr/>
          <p:nvPr/>
        </p:nvCxnSpPr>
        <p:spPr>
          <a:xfrm flipH="1" rot="10800000">
            <a:off x="4126541" y="6088063"/>
            <a:ext cx="1790700" cy="2984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6" name="Google Shape;446;p6"/>
          <p:cNvCxnSpPr/>
          <p:nvPr/>
        </p:nvCxnSpPr>
        <p:spPr>
          <a:xfrm flipH="1" rot="10800000">
            <a:off x="5453691" y="6116638"/>
            <a:ext cx="588963" cy="269875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7" name="Google Shape;447;p6"/>
          <p:cNvCxnSpPr/>
          <p:nvPr/>
        </p:nvCxnSpPr>
        <p:spPr>
          <a:xfrm>
            <a:off x="4596441" y="5900738"/>
            <a:ext cx="814388" cy="4016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48" name="Google Shape;448;p6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49" name="Google Shape;449;p6"/>
            <p:cNvSpPr txBox="1"/>
            <p:nvPr/>
          </p:nvSpPr>
          <p:spPr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sp>
          <p:nvSpPr>
            <p:cNvPr id="450" name="Google Shape;450;p6"/>
            <p:cNvSpPr txBox="1"/>
            <p:nvPr/>
          </p:nvSpPr>
          <p:spPr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cxnSp>
          <p:nvCxnSpPr>
            <p:cNvPr id="451" name="Google Shape;451;p6"/>
            <p:cNvCxnSpPr/>
            <p:nvPr/>
          </p:nvCxnSpPr>
          <p:spPr>
            <a:xfrm flipH="1" rot="10800000">
              <a:off x="1526216" y="3579342"/>
              <a:ext cx="6978041" cy="1215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</p:grpSp>
      <p:grpSp>
        <p:nvGrpSpPr>
          <p:cNvPr id="452" name="Google Shape;452;p6"/>
          <p:cNvGrpSpPr/>
          <p:nvPr/>
        </p:nvGrpSpPr>
        <p:grpSpPr>
          <a:xfrm>
            <a:off x="2436115" y="2735357"/>
            <a:ext cx="4296530" cy="320675"/>
            <a:chOff x="2433511" y="2792360"/>
            <a:chExt cx="4296530" cy="320675"/>
          </a:xfrm>
        </p:grpSpPr>
        <p:grpSp>
          <p:nvGrpSpPr>
            <p:cNvPr id="453" name="Google Shape;453;p6"/>
            <p:cNvGrpSpPr/>
            <p:nvPr/>
          </p:nvGrpSpPr>
          <p:grpSpPr>
            <a:xfrm>
              <a:off x="2433511" y="2794329"/>
              <a:ext cx="349250" cy="317500"/>
              <a:chOff x="2931664" y="3912858"/>
              <a:chExt cx="430450" cy="329431"/>
            </a:xfrm>
          </p:grpSpPr>
          <p:sp>
            <p:nvSpPr>
              <p:cNvPr id="454" name="Google Shape;454;p6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5" name="Google Shape;455;p6"/>
              <p:cNvCxnSpPr/>
              <p:nvPr/>
            </p:nvCxnSpPr>
            <p:spPr>
              <a:xfrm>
                <a:off x="2931664" y="4005099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6" name="Google Shape;456;p6"/>
              <p:cNvCxnSpPr/>
              <p:nvPr/>
            </p:nvCxnSpPr>
            <p:spPr>
              <a:xfrm>
                <a:off x="2931664" y="4067691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57" name="Google Shape;457;p6"/>
              <p:cNvCxnSpPr>
                <a:stCxn id="454" idx="2"/>
              </p:cNvCxnSpPr>
              <p:nvPr/>
            </p:nvCxnSpPr>
            <p:spPr>
              <a:xfrm rot="10800000">
                <a:off x="3149824" y="4004989"/>
                <a:ext cx="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58" name="Google Shape;458;p6"/>
            <p:cNvGrpSpPr/>
            <p:nvPr/>
          </p:nvGrpSpPr>
          <p:grpSpPr>
            <a:xfrm>
              <a:off x="3348666" y="2792360"/>
              <a:ext cx="350838" cy="317500"/>
              <a:chOff x="2931664" y="3912861"/>
              <a:chExt cx="430450" cy="329431"/>
            </a:xfrm>
          </p:grpSpPr>
          <p:sp>
            <p:nvSpPr>
              <p:cNvPr id="459" name="Google Shape;459;p6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0" name="Google Shape;460;p6"/>
              <p:cNvCxnSpPr/>
              <p:nvPr/>
            </p:nvCxnSpPr>
            <p:spPr>
              <a:xfrm>
                <a:off x="2931664" y="4005102"/>
                <a:ext cx="42460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6"/>
              <p:cNvCxnSpPr/>
              <p:nvPr/>
            </p:nvCxnSpPr>
            <p:spPr>
              <a:xfrm>
                <a:off x="2931664" y="4067694"/>
                <a:ext cx="42460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2" name="Google Shape;462;p6"/>
              <p:cNvCxnSpPr>
                <a:stCxn id="459" idx="2"/>
              </p:cNvCxnSpPr>
              <p:nvPr/>
            </p:nvCxnSpPr>
            <p:spPr>
              <a:xfrm rot="10800000">
                <a:off x="3148011" y="4004992"/>
                <a:ext cx="180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63" name="Google Shape;463;p6"/>
            <p:cNvGrpSpPr/>
            <p:nvPr/>
          </p:nvGrpSpPr>
          <p:grpSpPr>
            <a:xfrm>
              <a:off x="4182104" y="2792360"/>
              <a:ext cx="350837" cy="317500"/>
              <a:chOff x="2931664" y="3912861"/>
              <a:chExt cx="430450" cy="329431"/>
            </a:xfrm>
          </p:grpSpPr>
          <p:sp>
            <p:nvSpPr>
              <p:cNvPr id="464" name="Google Shape;464;p6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65" name="Google Shape;465;p6"/>
              <p:cNvCxnSpPr/>
              <p:nvPr/>
            </p:nvCxnSpPr>
            <p:spPr>
              <a:xfrm>
                <a:off x="2931664" y="4005102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6"/>
              <p:cNvCxnSpPr/>
              <p:nvPr/>
            </p:nvCxnSpPr>
            <p:spPr>
              <a:xfrm>
                <a:off x="2931664" y="4067694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7" name="Google Shape;467;p6"/>
              <p:cNvCxnSpPr>
                <a:stCxn id="464" idx="2"/>
              </p:cNvCxnSpPr>
              <p:nvPr/>
            </p:nvCxnSpPr>
            <p:spPr>
              <a:xfrm rot="10800000">
                <a:off x="3148011" y="4004992"/>
                <a:ext cx="180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68" name="Google Shape;468;p6"/>
            <p:cNvGrpSpPr/>
            <p:nvPr/>
          </p:nvGrpSpPr>
          <p:grpSpPr>
            <a:xfrm>
              <a:off x="5374316" y="2795535"/>
              <a:ext cx="349250" cy="317500"/>
              <a:chOff x="2931664" y="3912862"/>
              <a:chExt cx="430450" cy="329431"/>
            </a:xfrm>
          </p:grpSpPr>
          <p:sp>
            <p:nvSpPr>
              <p:cNvPr id="469" name="Google Shape;469;p6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0" name="Google Shape;470;p6"/>
              <p:cNvCxnSpPr/>
              <p:nvPr/>
            </p:nvCxnSpPr>
            <p:spPr>
              <a:xfrm>
                <a:off x="2931664" y="4005103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1" name="Google Shape;471;p6"/>
              <p:cNvCxnSpPr/>
              <p:nvPr/>
            </p:nvCxnSpPr>
            <p:spPr>
              <a:xfrm>
                <a:off x="2931664" y="4067695"/>
                <a:ext cx="424581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2" name="Google Shape;472;p6"/>
              <p:cNvCxnSpPr>
                <a:stCxn id="469" idx="2"/>
              </p:cNvCxnSpPr>
              <p:nvPr/>
            </p:nvCxnSpPr>
            <p:spPr>
              <a:xfrm rot="10800000">
                <a:off x="3149824" y="4004993"/>
                <a:ext cx="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473" name="Google Shape;473;p6"/>
            <p:cNvGrpSpPr/>
            <p:nvPr/>
          </p:nvGrpSpPr>
          <p:grpSpPr>
            <a:xfrm>
              <a:off x="6379204" y="2792360"/>
              <a:ext cx="350837" cy="317500"/>
              <a:chOff x="2931664" y="3912861"/>
              <a:chExt cx="430450" cy="329431"/>
            </a:xfrm>
          </p:grpSpPr>
          <p:sp>
            <p:nvSpPr>
              <p:cNvPr id="474" name="Google Shape;474;p6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5" name="Google Shape;475;p6"/>
              <p:cNvCxnSpPr/>
              <p:nvPr/>
            </p:nvCxnSpPr>
            <p:spPr>
              <a:xfrm>
                <a:off x="2931664" y="4005102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6" name="Google Shape;476;p6"/>
              <p:cNvCxnSpPr/>
              <p:nvPr/>
            </p:nvCxnSpPr>
            <p:spPr>
              <a:xfrm>
                <a:off x="2931664" y="4067694"/>
                <a:ext cx="42460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77" name="Google Shape;477;p6"/>
              <p:cNvCxnSpPr>
                <a:stCxn id="474" idx="2"/>
              </p:cNvCxnSpPr>
              <p:nvPr/>
            </p:nvCxnSpPr>
            <p:spPr>
              <a:xfrm rot="10800000">
                <a:off x="3148011" y="4004992"/>
                <a:ext cx="1800" cy="2373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78" name="Google Shape;478;p6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479" name="Google Shape;479;p6"/>
            <p:cNvSpPr/>
            <p:nvPr/>
          </p:nvSpPr>
          <p:spPr>
            <a:xfrm>
              <a:off x="1876731" y="5330139"/>
              <a:ext cx="1280789" cy="759087"/>
            </a:xfrm>
            <a:custGeom>
              <a:rect b="b" l="l" r="r" t="t"/>
              <a:pathLst>
                <a:path extrusionOk="0" h="759828" w="1280499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6202668" y="5429198"/>
              <a:ext cx="865511" cy="553828"/>
            </a:xfrm>
            <a:custGeom>
              <a:rect b="b" l="l" r="r" t="t"/>
              <a:pathLst>
                <a:path extrusionOk="0" h="553361" w="86625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5378281" y="5449835"/>
              <a:ext cx="675485" cy="896777"/>
            </a:xfrm>
            <a:custGeom>
              <a:rect b="b" l="l" r="r" t="t"/>
              <a:pathLst>
                <a:path extrusionOk="0" h="896577" w="675040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4340854" y="5470471"/>
              <a:ext cx="514350" cy="401843"/>
            </a:xfrm>
            <a:custGeom>
              <a:rect b="b" l="l" r="r" t="t"/>
              <a:pathLst>
                <a:path extrusionOk="0" h="402193" w="514180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561391" y="5433960"/>
              <a:ext cx="573725" cy="1015589"/>
            </a:xfrm>
            <a:custGeom>
              <a:rect b="b" l="l" r="r" t="t"/>
              <a:pathLst>
                <a:path extrusionOk="0" h="1015244" w="574100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rgbClr val="F2F2F2">
                    <a:alpha val="54901"/>
                  </a:srgbClr>
                </a:gs>
                <a:gs pos="100000">
                  <a:srgbClr val="BFBFBF"/>
                </a:gs>
              </a:gsLst>
              <a:lin ang="16200000" scaled="0"/>
            </a:gradFill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" name="Google Shape;484;p6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85" name="Google Shape;485;p6"/>
              <p:cNvSpPr/>
              <p:nvPr/>
            </p:nvSpPr>
            <p:spPr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6" name="Google Shape;486;p6"/>
              <p:cNvGrpSpPr/>
              <p:nvPr/>
            </p:nvGrpSpPr>
            <p:grpSpPr>
              <a:xfrm>
                <a:off x="1859591" y="5089472"/>
                <a:ext cx="1035050" cy="360362"/>
                <a:chOff x="4129067" y="3607161"/>
                <a:chExt cx="567968" cy="338095"/>
              </a:xfrm>
            </p:grpSpPr>
            <p:sp>
              <p:nvSpPr>
                <p:cNvPr id="487" name="Google Shape;487;p6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6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rgbClr val="8383E0">
                    <a:alpha val="69803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90" name="Google Shape;490;p6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91" name="Google Shape;491;p6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492" name="Google Shape;492;p6"/>
              <p:cNvSpPr/>
              <p:nvPr/>
            </p:nvSpPr>
            <p:spPr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rgbClr val="8383E0">
                      <a:alpha val="61960"/>
                    </a:srgbClr>
                  </a:gs>
                  <a:gs pos="54000">
                    <a:srgbClr val="ACACEA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93" name="Google Shape;493;p6"/>
              <p:cNvCxnSpPr/>
              <p:nvPr/>
            </p:nvCxnSpPr>
            <p:spPr>
              <a:xfrm>
                <a:off x="1861179" y="3981398"/>
                <a:ext cx="17462" cy="13017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94" name="Google Shape;494;p6"/>
              <p:cNvCxnSpPr/>
              <p:nvPr/>
            </p:nvCxnSpPr>
            <p:spPr>
              <a:xfrm flipH="1">
                <a:off x="2894641" y="3971873"/>
                <a:ext cx="6350" cy="127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495" name="Google Shape;495;p6"/>
              <p:cNvGrpSpPr/>
              <p:nvPr/>
            </p:nvGrpSpPr>
            <p:grpSpPr>
              <a:xfrm>
                <a:off x="1856416" y="3709935"/>
                <a:ext cx="1044575" cy="398463"/>
                <a:chOff x="2183302" y="1574638"/>
                <a:chExt cx="1199996" cy="429571"/>
              </a:xfrm>
            </p:grpSpPr>
            <p:sp>
              <p:nvSpPr>
                <p:cNvPr id="496" name="Google Shape;496;p6"/>
                <p:cNvSpPr/>
                <p:nvPr/>
              </p:nvSpPr>
              <p:spPr>
                <a:xfrm flipH="1" rot="10800000">
                  <a:off x="2185126" y="1689305"/>
                  <a:ext cx="1196349" cy="314904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rgbClr val="D5D5F4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6"/>
                <p:cNvSpPr/>
                <p:nvPr/>
              </p:nvSpPr>
              <p:spPr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6"/>
                <p:cNvSpPr/>
                <p:nvPr/>
              </p:nvSpPr>
              <p:spPr>
                <a:xfrm flipH="1" rot="10800000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6"/>
                <p:cNvSpPr/>
                <p:nvPr/>
              </p:nvSpPr>
              <p:spPr>
                <a:xfrm>
                  <a:off x="2489684" y="1670478"/>
                  <a:ext cx="581762" cy="157452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6"/>
                <p:cNvSpPr/>
                <p:nvPr/>
              </p:nvSpPr>
              <p:spPr>
                <a:xfrm>
                  <a:off x="2429502" y="1629404"/>
                  <a:ext cx="703949" cy="11124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6"/>
                <p:cNvSpPr/>
                <p:nvPr/>
              </p:nvSpPr>
              <p:spPr>
                <a:xfrm>
                  <a:off x="2892723" y="1723534"/>
                  <a:ext cx="257142" cy="958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6"/>
                <p:cNvSpPr/>
                <p:nvPr/>
              </p:nvSpPr>
              <p:spPr>
                <a:xfrm>
                  <a:off x="2416736" y="1725244"/>
                  <a:ext cx="255318" cy="94130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03" name="Google Shape;503;p6"/>
                <p:cNvCxnSpPr>
                  <a:endCxn id="498" idx="2"/>
                </p:cNvCxnSpPr>
                <p:nvPr/>
              </p:nvCxnSpPr>
              <p:spPr>
                <a:xfrm rot="10800000">
                  <a:off x="2183302" y="1732090"/>
                  <a:ext cx="1800" cy="121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04" name="Google Shape;504;p6"/>
                <p:cNvCxnSpPr/>
                <p:nvPr/>
              </p:nvCxnSpPr>
              <p:spPr>
                <a:xfrm rot="10800000">
                  <a:off x="3381475" y="1728667"/>
                  <a:ext cx="1823" cy="12151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505" name="Google Shape;505;p6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06" name="Google Shape;506;p6"/>
              <p:cNvSpPr/>
              <p:nvPr/>
            </p:nvSpPr>
            <p:spPr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7" name="Google Shape;507;p6"/>
              <p:cNvCxnSpPr/>
              <p:nvPr/>
            </p:nvCxnSpPr>
            <p:spPr>
              <a:xfrm flipH="1">
                <a:off x="4078916" y="4019498"/>
                <a:ext cx="1588" cy="13652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08" name="Google Shape;508;p6"/>
              <p:cNvGrpSpPr/>
              <p:nvPr/>
            </p:nvGrpSpPr>
            <p:grpSpPr>
              <a:xfrm>
                <a:off x="3570916" y="5310135"/>
                <a:ext cx="508000" cy="222250"/>
                <a:chOff x="4128204" y="3605744"/>
                <a:chExt cx="568606" cy="339512"/>
              </a:xfrm>
            </p:grpSpPr>
            <p:sp>
              <p:nvSpPr>
                <p:cNvPr id="509" name="Google Shape;509;p6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6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6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12" name="Google Shape;512;p6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13" name="Google Shape;513;p6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514" name="Google Shape;514;p6"/>
              <p:cNvSpPr/>
              <p:nvPr/>
            </p:nvSpPr>
            <p:spPr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5" name="Google Shape;515;p6"/>
              <p:cNvCxnSpPr/>
              <p:nvPr/>
            </p:nvCxnSpPr>
            <p:spPr>
              <a:xfrm flipH="1">
                <a:off x="3566154" y="4027435"/>
                <a:ext cx="3175" cy="14509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16" name="Google Shape;516;p6"/>
              <p:cNvGrpSpPr/>
              <p:nvPr/>
            </p:nvGrpSpPr>
            <p:grpSpPr>
              <a:xfrm>
                <a:off x="3569329" y="3862335"/>
                <a:ext cx="503237" cy="247650"/>
                <a:chOff x="2184879" y="1564542"/>
                <a:chExt cx="1198746" cy="439251"/>
              </a:xfrm>
            </p:grpSpPr>
            <p:sp>
              <p:nvSpPr>
                <p:cNvPr id="517" name="Google Shape;517;p6"/>
                <p:cNvSpPr/>
                <p:nvPr/>
              </p:nvSpPr>
              <p:spPr>
                <a:xfrm flipH="1" rot="10800000">
                  <a:off x="2188659" y="1691250"/>
                  <a:ext cx="1194966" cy="312543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6"/>
                <p:cNvSpPr/>
                <p:nvPr/>
              </p:nvSpPr>
              <p:spPr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6"/>
                <p:cNvSpPr/>
                <p:nvPr/>
              </p:nvSpPr>
              <p:spPr>
                <a:xfrm flipH="1" rot="10800000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6"/>
                <p:cNvSpPr/>
                <p:nvPr/>
              </p:nvSpPr>
              <p:spPr>
                <a:xfrm>
                  <a:off x="2491182" y="1671539"/>
                  <a:ext cx="582357" cy="1548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6"/>
                <p:cNvSpPr/>
                <p:nvPr/>
              </p:nvSpPr>
              <p:spPr>
                <a:xfrm>
                  <a:off x="2430678" y="1629304"/>
                  <a:ext cx="703366" cy="109812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6"/>
                <p:cNvSpPr/>
                <p:nvPr/>
              </p:nvSpPr>
              <p:spPr>
                <a:xfrm>
                  <a:off x="2892025" y="1722222"/>
                  <a:ext cx="260927" cy="9573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6"/>
                <p:cNvSpPr/>
                <p:nvPr/>
              </p:nvSpPr>
              <p:spPr>
                <a:xfrm>
                  <a:off x="2419334" y="1725039"/>
                  <a:ext cx="253362" cy="95734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24" name="Google Shape;524;p6"/>
                <p:cNvCxnSpPr>
                  <a:endCxn id="519" idx="2"/>
                </p:cNvCxnSpPr>
                <p:nvPr/>
              </p:nvCxnSpPr>
              <p:spPr>
                <a:xfrm rot="10800000">
                  <a:off x="2184879" y="1720814"/>
                  <a:ext cx="3900" cy="12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25" name="Google Shape;525;p6"/>
                <p:cNvCxnSpPr/>
                <p:nvPr/>
              </p:nvCxnSpPr>
              <p:spPr>
                <a:xfrm rot="10800000">
                  <a:off x="3379845" y="1727853"/>
                  <a:ext cx="3780" cy="12107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526" name="Google Shape;526;p6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28" name="Google Shape;528;p6"/>
              <p:cNvCxnSpPr/>
              <p:nvPr/>
            </p:nvCxnSpPr>
            <p:spPr>
              <a:xfrm flipH="1">
                <a:off x="4861554" y="4024260"/>
                <a:ext cx="1587" cy="13652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29" name="Google Shape;529;p6"/>
              <p:cNvGrpSpPr/>
              <p:nvPr/>
            </p:nvGrpSpPr>
            <p:grpSpPr>
              <a:xfrm>
                <a:off x="4353554" y="5314898"/>
                <a:ext cx="508000" cy="222250"/>
                <a:chOff x="4128205" y="3605744"/>
                <a:chExt cx="568606" cy="339512"/>
              </a:xfrm>
            </p:grpSpPr>
            <p:sp>
              <p:nvSpPr>
                <p:cNvPr id="530" name="Google Shape;530;p6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6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33" name="Google Shape;533;p6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34" name="Google Shape;534;p6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535" name="Google Shape;535;p6"/>
              <p:cNvSpPr/>
              <p:nvPr/>
            </p:nvSpPr>
            <p:spPr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36" name="Google Shape;536;p6"/>
              <p:cNvCxnSpPr/>
              <p:nvPr/>
            </p:nvCxnSpPr>
            <p:spPr>
              <a:xfrm flipH="1">
                <a:off x="4348791" y="4032198"/>
                <a:ext cx="3175" cy="14509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37" name="Google Shape;537;p6"/>
              <p:cNvGrpSpPr/>
              <p:nvPr/>
            </p:nvGrpSpPr>
            <p:grpSpPr>
              <a:xfrm>
                <a:off x="4351966" y="3867098"/>
                <a:ext cx="503238" cy="247650"/>
                <a:chOff x="2184879" y="1564542"/>
                <a:chExt cx="1198749" cy="439251"/>
              </a:xfrm>
            </p:grpSpPr>
            <p:sp>
              <p:nvSpPr>
                <p:cNvPr id="538" name="Google Shape;538;p6"/>
                <p:cNvSpPr/>
                <p:nvPr/>
              </p:nvSpPr>
              <p:spPr>
                <a:xfrm flipH="1" rot="10800000">
                  <a:off x="2188662" y="1691248"/>
                  <a:ext cx="1194966" cy="312545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 flipH="1" rot="10800000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2491185" y="1671539"/>
                  <a:ext cx="582357" cy="15486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2430680" y="1629303"/>
                  <a:ext cx="703366" cy="109814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2892028" y="1722222"/>
                  <a:ext cx="260925" cy="9573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2419334" y="1725037"/>
                  <a:ext cx="253364" cy="95734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45" name="Google Shape;545;p6"/>
                <p:cNvCxnSpPr>
                  <a:endCxn id="540" idx="2"/>
                </p:cNvCxnSpPr>
                <p:nvPr/>
              </p:nvCxnSpPr>
              <p:spPr>
                <a:xfrm rot="10800000">
                  <a:off x="2184879" y="1720813"/>
                  <a:ext cx="3900" cy="12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46" name="Google Shape;546;p6"/>
                <p:cNvCxnSpPr/>
                <p:nvPr/>
              </p:nvCxnSpPr>
              <p:spPr>
                <a:xfrm rot="10800000">
                  <a:off x="3379845" y="1727853"/>
                  <a:ext cx="3783" cy="1210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547" name="Google Shape;547;p6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548" name="Google Shape;548;p6"/>
              <p:cNvSpPr/>
              <p:nvPr/>
            </p:nvSpPr>
            <p:spPr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49" name="Google Shape;549;p6"/>
              <p:cNvCxnSpPr/>
              <p:nvPr/>
            </p:nvCxnSpPr>
            <p:spPr>
              <a:xfrm flipH="1">
                <a:off x="6064879" y="4006798"/>
                <a:ext cx="1587" cy="136525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50" name="Google Shape;550;p6"/>
              <p:cNvGrpSpPr/>
              <p:nvPr/>
            </p:nvGrpSpPr>
            <p:grpSpPr>
              <a:xfrm>
                <a:off x="5556879" y="5297435"/>
                <a:ext cx="508000" cy="222250"/>
                <a:chOff x="4128205" y="3605744"/>
                <a:chExt cx="568606" cy="339512"/>
              </a:xfrm>
            </p:grpSpPr>
            <p:sp>
              <p:nvSpPr>
                <p:cNvPr id="551" name="Google Shape;551;p6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6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54" name="Google Shape;554;p6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5" name="Google Shape;555;p6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556" name="Google Shape;556;p6"/>
              <p:cNvSpPr/>
              <p:nvPr/>
            </p:nvSpPr>
            <p:spPr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57" name="Google Shape;557;p6"/>
              <p:cNvCxnSpPr/>
              <p:nvPr/>
            </p:nvCxnSpPr>
            <p:spPr>
              <a:xfrm flipH="1">
                <a:off x="5552116" y="4014735"/>
                <a:ext cx="3175" cy="145097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58" name="Google Shape;558;p6"/>
              <p:cNvGrpSpPr/>
              <p:nvPr/>
            </p:nvGrpSpPr>
            <p:grpSpPr>
              <a:xfrm>
                <a:off x="5555291" y="3849635"/>
                <a:ext cx="503238" cy="247650"/>
                <a:chOff x="2184879" y="1564542"/>
                <a:chExt cx="1198749" cy="439251"/>
              </a:xfrm>
            </p:grpSpPr>
            <p:sp>
              <p:nvSpPr>
                <p:cNvPr id="559" name="Google Shape;559;p6"/>
                <p:cNvSpPr/>
                <p:nvPr/>
              </p:nvSpPr>
              <p:spPr>
                <a:xfrm flipH="1" rot="10800000">
                  <a:off x="2188662" y="1691250"/>
                  <a:ext cx="1194966" cy="312543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Google Shape;560;p6"/>
                <p:cNvSpPr/>
                <p:nvPr/>
              </p:nvSpPr>
              <p:spPr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Google Shape;561;p6"/>
                <p:cNvSpPr/>
                <p:nvPr/>
              </p:nvSpPr>
              <p:spPr>
                <a:xfrm flipH="1" rot="10800000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2" name="Google Shape;562;p6"/>
                <p:cNvSpPr/>
                <p:nvPr/>
              </p:nvSpPr>
              <p:spPr>
                <a:xfrm>
                  <a:off x="2491185" y="1671539"/>
                  <a:ext cx="582357" cy="154865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3" name="Google Shape;563;p6"/>
                <p:cNvSpPr/>
                <p:nvPr/>
              </p:nvSpPr>
              <p:spPr>
                <a:xfrm>
                  <a:off x="2430680" y="1629304"/>
                  <a:ext cx="703366" cy="109812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Google Shape;564;p6"/>
                <p:cNvSpPr/>
                <p:nvPr/>
              </p:nvSpPr>
              <p:spPr>
                <a:xfrm>
                  <a:off x="2892028" y="1722222"/>
                  <a:ext cx="260925" cy="95734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Google Shape;565;p6"/>
                <p:cNvSpPr/>
                <p:nvPr/>
              </p:nvSpPr>
              <p:spPr>
                <a:xfrm>
                  <a:off x="2419334" y="1725039"/>
                  <a:ext cx="253364" cy="95734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6" name="Google Shape;566;p6"/>
                <p:cNvCxnSpPr>
                  <a:endCxn id="561" idx="2"/>
                </p:cNvCxnSpPr>
                <p:nvPr/>
              </p:nvCxnSpPr>
              <p:spPr>
                <a:xfrm rot="10800000">
                  <a:off x="2184879" y="1720814"/>
                  <a:ext cx="3900" cy="1212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67" name="Google Shape;567;p6"/>
                <p:cNvCxnSpPr/>
                <p:nvPr/>
              </p:nvCxnSpPr>
              <p:spPr>
                <a:xfrm rot="10800000">
                  <a:off x="3379845" y="1727853"/>
                  <a:ext cx="3783" cy="12107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568" name="Google Shape;568;p6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569" name="Google Shape;569;p6"/>
              <p:cNvSpPr/>
              <p:nvPr/>
            </p:nvSpPr>
            <p:spPr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100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0" name="Google Shape;570;p6"/>
              <p:cNvCxnSpPr/>
              <p:nvPr/>
            </p:nvCxnSpPr>
            <p:spPr>
              <a:xfrm flipH="1">
                <a:off x="7060241" y="3994098"/>
                <a:ext cx="1588" cy="13668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1" name="Google Shape;571;p6"/>
              <p:cNvGrpSpPr/>
              <p:nvPr/>
            </p:nvGrpSpPr>
            <p:grpSpPr>
              <a:xfrm>
                <a:off x="6552241" y="5286323"/>
                <a:ext cx="508000" cy="222250"/>
                <a:chOff x="4128204" y="3606067"/>
                <a:chExt cx="568606" cy="339189"/>
              </a:xfrm>
            </p:grpSpPr>
            <p:sp>
              <p:nvSpPr>
                <p:cNvPr id="572" name="Google Shape;572;p6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rgbClr val="262699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6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rgbClr val="262699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6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rgbClr val="ACACEA">
                    <a:alpha val="54901"/>
                  </a:srgb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75" name="Google Shape;575;p6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6" name="Google Shape;576;p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sp>
            <p:nvSpPr>
              <p:cNvPr id="577" name="Google Shape;577;p6"/>
              <p:cNvSpPr/>
              <p:nvPr/>
            </p:nvSpPr>
            <p:spPr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rgbClr val="262699">
                      <a:alpha val="61960"/>
                    </a:srgbClr>
                  </a:gs>
                  <a:gs pos="54000">
                    <a:srgbClr val="8383E0"/>
                  </a:gs>
                  <a:gs pos="100000">
                    <a:schemeClr val="lt1"/>
                  </a:gs>
                </a:gsLst>
                <a:lin ang="162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8" name="Google Shape;578;p6"/>
              <p:cNvCxnSpPr/>
              <p:nvPr/>
            </p:nvCxnSpPr>
            <p:spPr>
              <a:xfrm flipH="1">
                <a:off x="6547479" y="4002035"/>
                <a:ext cx="3175" cy="145256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79" name="Google Shape;579;p6"/>
              <p:cNvGrpSpPr/>
              <p:nvPr/>
            </p:nvGrpSpPr>
            <p:grpSpPr>
              <a:xfrm>
                <a:off x="6550654" y="3836935"/>
                <a:ext cx="503237" cy="249238"/>
                <a:chOff x="2184879" y="1564542"/>
                <a:chExt cx="1198746" cy="441649"/>
              </a:xfrm>
            </p:grpSpPr>
            <p:sp>
              <p:nvSpPr>
                <p:cNvPr id="580" name="Google Shape;580;p6"/>
                <p:cNvSpPr/>
                <p:nvPr/>
              </p:nvSpPr>
              <p:spPr>
                <a:xfrm flipH="1" rot="10800000">
                  <a:off x="2188659" y="1691130"/>
                  <a:ext cx="1194966" cy="315061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31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6"/>
                <p:cNvSpPr/>
                <p:nvPr/>
              </p:nvSpPr>
              <p:spPr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rgbClr val="ACACEA"/>
                    </a:gs>
                    <a:gs pos="54000">
                      <a:srgbClr val="8383E0"/>
                    </a:gs>
                    <a:gs pos="100000">
                      <a:srgbClr val="262699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6"/>
                <p:cNvSpPr/>
                <p:nvPr/>
              </p:nvSpPr>
              <p:spPr>
                <a:xfrm flipH="1" rot="10800000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6"/>
                <p:cNvSpPr/>
                <p:nvPr/>
              </p:nvSpPr>
              <p:spPr>
                <a:xfrm>
                  <a:off x="2491182" y="1671438"/>
                  <a:ext cx="582357" cy="157530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6"/>
                <p:cNvSpPr/>
                <p:nvPr/>
              </p:nvSpPr>
              <p:spPr>
                <a:xfrm>
                  <a:off x="2430678" y="1629243"/>
                  <a:ext cx="703366" cy="112522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6"/>
                <p:cNvSpPr/>
                <p:nvPr/>
              </p:nvSpPr>
              <p:spPr>
                <a:xfrm>
                  <a:off x="2892025" y="1724886"/>
                  <a:ext cx="260927" cy="95643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6"/>
                <p:cNvSpPr/>
                <p:nvPr/>
              </p:nvSpPr>
              <p:spPr>
                <a:xfrm>
                  <a:off x="2419334" y="1727698"/>
                  <a:ext cx="253362" cy="92831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87" name="Google Shape;587;p6"/>
                <p:cNvCxnSpPr>
                  <a:endCxn id="582" idx="2"/>
                </p:cNvCxnSpPr>
                <p:nvPr/>
              </p:nvCxnSpPr>
              <p:spPr>
                <a:xfrm rot="10800000">
                  <a:off x="2184879" y="1722072"/>
                  <a:ext cx="3900" cy="120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88" name="Google Shape;588;p6"/>
                <p:cNvCxnSpPr/>
                <p:nvPr/>
              </p:nvCxnSpPr>
              <p:spPr>
                <a:xfrm rot="10800000">
                  <a:off x="3379845" y="1730512"/>
                  <a:ext cx="3780" cy="12096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</p:grpSp>
      <p:grpSp>
        <p:nvGrpSpPr>
          <p:cNvPr id="589" name="Google Shape;589;p6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590" name="Google Shape;590;p6"/>
            <p:cNvSpPr/>
            <p:nvPr/>
          </p:nvSpPr>
          <p:spPr>
            <a:xfrm>
              <a:off x="2381956" y="2439629"/>
              <a:ext cx="297540" cy="1743187"/>
            </a:xfrm>
            <a:custGeom>
              <a:rect b="b" l="l" r="r" t="t"/>
              <a:pathLst>
                <a:path extrusionOk="0" h="2022548" w="22853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6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rect b="b" l="l" r="r" t="t"/>
              <a:pathLst>
                <a:path extrusionOk="0" h="2117725" w="30727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2" name="Google Shape;592;p6"/>
            <p:cNvCxnSpPr/>
            <p:nvPr/>
          </p:nvCxnSpPr>
          <p:spPr>
            <a:xfrm flipH="1" rot="10800000">
              <a:off x="5791457" y="2687586"/>
              <a:ext cx="8309" cy="2062635"/>
            </a:xfrm>
            <a:prstGeom prst="straightConnector1">
              <a:avLst/>
            </a:pr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93" name="Google Shape;593;p6"/>
            <p:cNvCxnSpPr/>
            <p:nvPr/>
          </p:nvCxnSpPr>
          <p:spPr>
            <a:xfrm flipH="1" rot="10800000">
              <a:off x="4598735" y="2708225"/>
              <a:ext cx="18344" cy="2037167"/>
            </a:xfrm>
            <a:prstGeom prst="straightConnector1">
              <a:avLst/>
            </a:pr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594" name="Google Shape;594;p6"/>
            <p:cNvCxnSpPr/>
            <p:nvPr/>
          </p:nvCxnSpPr>
          <p:spPr>
            <a:xfrm rot="10800000">
              <a:off x="3807455" y="2762199"/>
              <a:ext cx="9009" cy="1983193"/>
            </a:xfrm>
            <a:prstGeom prst="straightConnector1">
              <a:avLst/>
            </a:prstGeom>
            <a:noFill/>
            <a:ln cap="flat" cmpd="sng" w="31750">
              <a:solidFill>
                <a:srgbClr val="CC0000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595" name="Google Shape;595;p6"/>
          <p:cNvSpPr txBox="1"/>
          <p:nvPr/>
        </p:nvSpPr>
        <p:spPr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Logically centralized control plane</a:t>
            </a:r>
            <a:endParaRPr/>
          </a:p>
        </p:txBody>
      </p:sp>
      <p:pic>
        <p:nvPicPr>
          <p:cNvPr descr="underline_base" id="596" name="Google Shape;5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6"/>
          <p:cNvSpPr txBox="1"/>
          <p:nvPr/>
        </p:nvSpPr>
        <p:spPr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distinct (typically remote) controller interacts with local control agents (CAs) in routers to compute forwarding tables</a:t>
            </a:r>
            <a:endParaRPr/>
          </a:p>
        </p:txBody>
      </p:sp>
      <p:grpSp>
        <p:nvGrpSpPr>
          <p:cNvPr id="598" name="Google Shape;598;p6"/>
          <p:cNvGrpSpPr/>
          <p:nvPr/>
        </p:nvGrpSpPr>
        <p:grpSpPr>
          <a:xfrm>
            <a:off x="2056727" y="4688963"/>
            <a:ext cx="4956663" cy="693392"/>
            <a:chOff x="2055887" y="4691356"/>
            <a:chExt cx="4956663" cy="693392"/>
          </a:xfrm>
        </p:grpSpPr>
        <p:grpSp>
          <p:nvGrpSpPr>
            <p:cNvPr id="599" name="Google Shape;599;p6"/>
            <p:cNvGrpSpPr/>
            <p:nvPr/>
          </p:nvGrpSpPr>
          <p:grpSpPr>
            <a:xfrm>
              <a:off x="3605841" y="5056135"/>
              <a:ext cx="430214" cy="328613"/>
              <a:chOff x="2932185" y="3913304"/>
              <a:chExt cx="430533" cy="328775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1" name="Google Shape;601;p6"/>
              <p:cNvCxnSpPr/>
              <p:nvPr/>
            </p:nvCxnSpPr>
            <p:spPr>
              <a:xfrm>
                <a:off x="2932185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2" name="Google Shape;602;p6"/>
              <p:cNvCxnSpPr/>
              <p:nvPr/>
            </p:nvCxnSpPr>
            <p:spPr>
              <a:xfrm>
                <a:off x="2932185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3" name="Google Shape;603;p6"/>
              <p:cNvCxnSpPr>
                <a:stCxn id="600" idx="2"/>
              </p:cNvCxnSpPr>
              <p:nvPr/>
            </p:nvCxnSpPr>
            <p:spPr>
              <a:xfrm rot="10800000">
                <a:off x="3148335" y="4005379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04" name="Google Shape;604;p6"/>
            <p:cNvGrpSpPr/>
            <p:nvPr/>
          </p:nvGrpSpPr>
          <p:grpSpPr>
            <a:xfrm>
              <a:off x="4388479" y="5056069"/>
              <a:ext cx="430213" cy="328612"/>
              <a:chOff x="2932186" y="3913304"/>
              <a:chExt cx="430532" cy="328774"/>
            </a:xfrm>
          </p:grpSpPr>
          <p:sp>
            <p:nvSpPr>
              <p:cNvPr id="605" name="Google Shape;605;p6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6" name="Google Shape;606;p6"/>
              <p:cNvCxnSpPr/>
              <p:nvPr/>
            </p:nvCxnSpPr>
            <p:spPr>
              <a:xfrm>
                <a:off x="2932186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7" name="Google Shape;607;p6"/>
              <p:cNvCxnSpPr/>
              <p:nvPr/>
            </p:nvCxnSpPr>
            <p:spPr>
              <a:xfrm>
                <a:off x="2932186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08" name="Google Shape;608;p6"/>
              <p:cNvCxnSpPr>
                <a:stCxn id="605" idx="2"/>
              </p:cNvCxnSpPr>
              <p:nvPr/>
            </p:nvCxnSpPr>
            <p:spPr>
              <a:xfrm rot="10800000">
                <a:off x="3148335" y="4005378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09" name="Google Shape;609;p6"/>
            <p:cNvGrpSpPr/>
            <p:nvPr/>
          </p:nvGrpSpPr>
          <p:grpSpPr>
            <a:xfrm>
              <a:off x="5591804" y="5053093"/>
              <a:ext cx="430212" cy="328613"/>
              <a:chOff x="2932186" y="3913304"/>
              <a:chExt cx="430531" cy="328774"/>
            </a:xfrm>
          </p:grpSpPr>
          <p:sp>
            <p:nvSpPr>
              <p:cNvPr id="610" name="Google Shape;610;p6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1" name="Google Shape;611;p6"/>
              <p:cNvCxnSpPr/>
              <p:nvPr/>
            </p:nvCxnSpPr>
            <p:spPr>
              <a:xfrm>
                <a:off x="2932186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2" name="Google Shape;612;p6"/>
              <p:cNvCxnSpPr/>
              <p:nvPr/>
            </p:nvCxnSpPr>
            <p:spPr>
              <a:xfrm>
                <a:off x="2932186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3" name="Google Shape;613;p6"/>
              <p:cNvCxnSpPr>
                <a:stCxn id="610" idx="2"/>
              </p:cNvCxnSpPr>
              <p:nvPr/>
            </p:nvCxnSpPr>
            <p:spPr>
              <a:xfrm rot="10800000">
                <a:off x="3148334" y="4005378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14" name="Google Shape;614;p6"/>
            <p:cNvGrpSpPr/>
            <p:nvPr/>
          </p:nvGrpSpPr>
          <p:grpSpPr>
            <a:xfrm>
              <a:off x="6582337" y="5045222"/>
              <a:ext cx="430214" cy="330200"/>
              <a:chOff x="2932185" y="3912169"/>
              <a:chExt cx="430533" cy="330049"/>
            </a:xfrm>
          </p:grpSpPr>
          <p:sp>
            <p:nvSpPr>
              <p:cNvPr id="615" name="Google Shape;615;p6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6" name="Google Shape;616;p6"/>
              <p:cNvCxnSpPr/>
              <p:nvPr/>
            </p:nvCxnSpPr>
            <p:spPr>
              <a:xfrm>
                <a:off x="2932185" y="4004202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7" name="Google Shape;617;p6"/>
              <p:cNvCxnSpPr/>
              <p:nvPr/>
            </p:nvCxnSpPr>
            <p:spPr>
              <a:xfrm>
                <a:off x="2932185" y="4067673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18" name="Google Shape;618;p6"/>
              <p:cNvCxnSpPr>
                <a:stCxn id="615" idx="2"/>
              </p:cNvCxnSpPr>
              <p:nvPr/>
            </p:nvCxnSpPr>
            <p:spPr>
              <a:xfrm rot="10800000">
                <a:off x="3148335" y="4004318"/>
                <a:ext cx="1500" cy="2379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619" name="Google Shape;619;p6"/>
            <p:cNvGrpSpPr/>
            <p:nvPr/>
          </p:nvGrpSpPr>
          <p:grpSpPr>
            <a:xfrm>
              <a:off x="2055887" y="4691356"/>
              <a:ext cx="675450" cy="520369"/>
              <a:chOff x="2932185" y="3913304"/>
              <a:chExt cx="430533" cy="328775"/>
            </a:xfrm>
          </p:grpSpPr>
          <p:sp>
            <p:nvSpPr>
              <p:cNvPr id="620" name="Google Shape;620;p6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21" name="Google Shape;621;p6"/>
              <p:cNvCxnSpPr/>
              <p:nvPr/>
            </p:nvCxnSpPr>
            <p:spPr>
              <a:xfrm>
                <a:off x="2932185" y="4005425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2" name="Google Shape;622;p6"/>
              <p:cNvCxnSpPr/>
              <p:nvPr/>
            </p:nvCxnSpPr>
            <p:spPr>
              <a:xfrm>
                <a:off x="2932185" y="4068956"/>
                <a:ext cx="4257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23" name="Google Shape;623;p6"/>
              <p:cNvCxnSpPr>
                <a:stCxn id="620" idx="2"/>
              </p:cNvCxnSpPr>
              <p:nvPr/>
            </p:nvCxnSpPr>
            <p:spPr>
              <a:xfrm rot="10800000">
                <a:off x="3148335" y="4005379"/>
                <a:ext cx="1500" cy="2367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24" name="Google Shape;624;p6"/>
          <p:cNvGrpSpPr/>
          <p:nvPr/>
        </p:nvGrpSpPr>
        <p:grpSpPr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625" name="Google Shape;625;p6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6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6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6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6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6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6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32" name="Google Shape;632;p6"/>
            <p:cNvCxnSpPr>
              <a:endCxn id="627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633" name="Google Shape;633;p6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34" name="Google Shape;634;p6"/>
          <p:cNvGrpSpPr/>
          <p:nvPr/>
        </p:nvGrpSpPr>
        <p:grpSpPr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635" name="Google Shape;635;p6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6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6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6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6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6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6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2" name="Google Shape;642;p6"/>
            <p:cNvCxnSpPr>
              <a:endCxn id="637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643" name="Google Shape;643;p6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44" name="Google Shape;644;p6"/>
          <p:cNvGrpSpPr/>
          <p:nvPr/>
        </p:nvGrpSpPr>
        <p:grpSpPr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645" name="Google Shape;645;p6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6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6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6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6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6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6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52" name="Google Shape;652;p6"/>
            <p:cNvCxnSpPr>
              <a:endCxn id="647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653" name="Google Shape;653;p6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54" name="Google Shape;654;p6"/>
          <p:cNvGrpSpPr/>
          <p:nvPr/>
        </p:nvGrpSpPr>
        <p:grpSpPr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655" name="Google Shape;655;p6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6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6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6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6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6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6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62" name="Google Shape;662;p6"/>
            <p:cNvCxnSpPr>
              <a:endCxn id="657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663" name="Google Shape;663;p6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64" name="Google Shape;664;p6"/>
          <p:cNvGrpSpPr/>
          <p:nvPr/>
        </p:nvGrpSpPr>
        <p:grpSpPr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665" name="Google Shape;665;p6"/>
            <p:cNvSpPr/>
            <p:nvPr/>
          </p:nvSpPr>
          <p:spPr>
            <a:xfrm flipH="1" rot="10800000">
              <a:off x="1874446" y="1694641"/>
              <a:ext cx="1125202" cy="319520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6"/>
            <p:cNvSpPr/>
            <p:nvPr/>
          </p:nvSpPr>
          <p:spPr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6"/>
            <p:cNvSpPr/>
            <p:nvPr/>
          </p:nvSpPr>
          <p:spPr>
            <a:xfrm flipH="1" rot="10800000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6"/>
            <p:cNvSpPr/>
            <p:nvPr/>
          </p:nvSpPr>
          <p:spPr>
            <a:xfrm>
              <a:off x="2159708" y="1673340"/>
              <a:ext cx="548339" cy="160943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6"/>
            <p:cNvSpPr/>
            <p:nvPr/>
          </p:nvSpPr>
          <p:spPr>
            <a:xfrm>
              <a:off x="2102655" y="1633103"/>
              <a:ext cx="662444" cy="111241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6"/>
            <p:cNvSpPr/>
            <p:nvPr/>
          </p:nvSpPr>
          <p:spPr>
            <a:xfrm>
              <a:off x="2536889" y="1727776"/>
              <a:ext cx="244057" cy="97040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6"/>
            <p:cNvSpPr/>
            <p:nvPr/>
          </p:nvSpPr>
          <p:spPr>
            <a:xfrm>
              <a:off x="2089977" y="1730144"/>
              <a:ext cx="240888" cy="97039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2" name="Google Shape;672;p6"/>
            <p:cNvCxnSpPr>
              <a:endCxn id="667" idx="2"/>
            </p:cNvCxnSpPr>
            <p:nvPr/>
          </p:nvCxnSpPr>
          <p:spPr>
            <a:xfrm rot="10800000">
              <a:off x="1871277" y="1736060"/>
              <a:ext cx="3300" cy="1230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673" name="Google Shape;673;p6"/>
            <p:cNvCxnSpPr/>
            <p:nvPr/>
          </p:nvCxnSpPr>
          <p:spPr>
            <a:xfrm rot="10800000">
              <a:off x="2996477" y="1734877"/>
              <a:ext cx="3171" cy="123074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674" name="Google Shape;674;p6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675" name="Google Shape;675;p6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676" name="Google Shape;676;p6"/>
              <p:cNvSpPr/>
              <p:nvPr/>
            </p:nvSpPr>
            <p:spPr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lt1">
                  <a:alpha val="4196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1960"/>
                </a:srgbClr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6"/>
              <p:cNvSpPr txBox="1"/>
              <p:nvPr/>
            </p:nvSpPr>
            <p:spPr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Remote Controller</a:t>
                </a:r>
                <a:endParaRPr/>
              </a:p>
            </p:txBody>
          </p:sp>
        </p:grpSp>
        <p:grpSp>
          <p:nvGrpSpPr>
            <p:cNvPr id="679" name="Google Shape;679;p6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680" name="Google Shape;680;p6"/>
              <p:cNvSpPr/>
              <p:nvPr/>
            </p:nvSpPr>
            <p:spPr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lt1">
                  <a:alpha val="41960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1960"/>
                </a:srgbClr>
              </a:solidFill>
              <a:ln cap="flat" cmpd="sng" w="9525">
                <a:solidFill>
                  <a:srgbClr val="CC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6"/>
              <p:cNvSpPr txBox="1"/>
              <p:nvPr/>
            </p:nvSpPr>
            <p:spPr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1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/>
              </a:p>
            </p:txBody>
          </p:sp>
        </p:grpSp>
        <p:grpSp>
          <p:nvGrpSpPr>
            <p:cNvPr id="683" name="Google Shape;683;p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684" name="Google Shape;684;p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685" name="Google Shape;685;p6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87" name="Google Shape;687;p6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8" name="Google Shape;688;p6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689" name="Google Shape;689;p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690" name="Google Shape;690;p6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6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2" name="Google Shape;692;p6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6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694" name="Google Shape;694;p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695" name="Google Shape;695;p6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6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97" name="Google Shape;697;p6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8" name="Google Shape;698;p6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699" name="Google Shape;699;p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700" name="Google Shape;700;p6"/>
                <p:cNvSpPr/>
                <p:nvPr/>
              </p:nvSpPr>
              <p:spPr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6"/>
                <p:cNvSpPr/>
                <p:nvPr/>
              </p:nvSpPr>
              <p:spPr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02" name="Google Shape;702;p6"/>
              <p:cNvSpPr txBox="1"/>
              <p:nvPr/>
            </p:nvSpPr>
            <p:spPr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535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</a:t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03" name="Google Shape;703;p6"/>
          <p:cNvSpPr txBox="1"/>
          <p:nvPr>
            <p:ph idx="12" type="sldNum"/>
          </p:nvPr>
        </p:nvSpPr>
        <p:spPr>
          <a:xfrm>
            <a:off x="8456155" y="6475895"/>
            <a:ext cx="458808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04" name="Google Shape;704;p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grpSp>
        <p:nvGrpSpPr>
          <p:cNvPr id="705" name="Google Shape;705;p6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706" name="Google Shape;706;p6"/>
            <p:cNvCxnSpPr/>
            <p:nvPr/>
          </p:nvCxnSpPr>
          <p:spPr>
            <a:xfrm>
              <a:off x="2651760" y="3017520"/>
              <a:ext cx="0" cy="166624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07" name="Google Shape;707;p6"/>
            <p:cNvCxnSpPr/>
            <p:nvPr/>
          </p:nvCxnSpPr>
          <p:spPr>
            <a:xfrm>
              <a:off x="364744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08" name="Google Shape;708;p6"/>
            <p:cNvCxnSpPr/>
            <p:nvPr/>
          </p:nvCxnSpPr>
          <p:spPr>
            <a:xfrm>
              <a:off x="446024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09" name="Google Shape;709;p6"/>
            <p:cNvCxnSpPr/>
            <p:nvPr/>
          </p:nvCxnSpPr>
          <p:spPr>
            <a:xfrm>
              <a:off x="565912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710" name="Google Shape;710;p6"/>
            <p:cNvCxnSpPr/>
            <p:nvPr/>
          </p:nvCxnSpPr>
          <p:spPr>
            <a:xfrm>
              <a:off x="6624320" y="3017520"/>
              <a:ext cx="0" cy="2032000"/>
            </a:xfrm>
            <a:prstGeom prst="straightConnector1">
              <a:avLst/>
            </a:prstGeom>
            <a:noFill/>
            <a:ln cap="flat" cmpd="sng" w="127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10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1" name="Shape 5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5002" name="Google Shape;5002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</p:spPr>
      </p:pic>
      <p:sp>
        <p:nvSpPr>
          <p:cNvPr id="5003" name="Google Shape;5003;p60"/>
          <p:cNvSpPr txBox="1"/>
          <p:nvPr/>
        </p:nvSpPr>
        <p:spPr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Vertically integrated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Closed, proprietary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Slow innovation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Small industry</a:t>
            </a:r>
            <a:endParaRPr/>
          </a:p>
        </p:txBody>
      </p:sp>
      <p:pic>
        <p:nvPicPr>
          <p:cNvPr id="5004" name="Google Shape;5004;p60"/>
          <p:cNvPicPr preferRelativeResize="0"/>
          <p:nvPr/>
        </p:nvPicPr>
        <p:blipFill rotWithShape="1">
          <a:blip r:embed="rId4">
            <a:alphaModFix/>
          </a:blip>
          <a:srcRect b="5498" l="6148" r="3650" t="1500"/>
          <a:stretch/>
        </p:blipFill>
        <p:spPr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</p:spPr>
      </p:pic>
      <p:sp>
        <p:nvSpPr>
          <p:cNvPr id="5005" name="Google Shape;5005;p60"/>
          <p:cNvSpPr/>
          <p:nvPr/>
        </p:nvSpPr>
        <p:spPr>
          <a:xfrm>
            <a:off x="609600" y="2496799"/>
            <a:ext cx="1905000" cy="965200"/>
          </a:xfrm>
          <a:prstGeom prst="roundRect">
            <a:avLst>
              <a:gd fmla="val 16667" name="adj"/>
            </a:avLst>
          </a:prstGeom>
          <a:solidFill>
            <a:srgbClr val="00009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Specialized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Operating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System</a:t>
            </a:r>
            <a:endParaRPr/>
          </a:p>
        </p:txBody>
      </p:sp>
      <p:sp>
        <p:nvSpPr>
          <p:cNvPr id="5006" name="Google Shape;5006;p60"/>
          <p:cNvSpPr/>
          <p:nvPr/>
        </p:nvSpPr>
        <p:spPr>
          <a:xfrm>
            <a:off x="609600" y="3538199"/>
            <a:ext cx="1905000" cy="838200"/>
          </a:xfrm>
          <a:prstGeom prst="roundRect">
            <a:avLst>
              <a:gd fmla="val 16667" name="adj"/>
            </a:avLst>
          </a:prstGeom>
          <a:solidFill>
            <a:srgbClr val="00009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Specialized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Hardware</a:t>
            </a:r>
            <a:endParaRPr/>
          </a:p>
        </p:txBody>
      </p:sp>
      <p:grpSp>
        <p:nvGrpSpPr>
          <p:cNvPr id="5007" name="Google Shape;5007;p60"/>
          <p:cNvGrpSpPr/>
          <p:nvPr/>
        </p:nvGrpSpPr>
        <p:grpSpPr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5008" name="Google Shape;5008;p60"/>
            <p:cNvSpPr/>
            <p:nvPr/>
          </p:nvSpPr>
          <p:spPr>
            <a:xfrm>
              <a:off x="83820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09" name="Google Shape;5009;p60"/>
            <p:cNvSpPr/>
            <p:nvPr/>
          </p:nvSpPr>
          <p:spPr>
            <a:xfrm>
              <a:off x="80772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0" name="Google Shape;5010;p60"/>
            <p:cNvSpPr/>
            <p:nvPr/>
          </p:nvSpPr>
          <p:spPr>
            <a:xfrm>
              <a:off x="77724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1" name="Google Shape;5011;p60"/>
            <p:cNvSpPr/>
            <p:nvPr/>
          </p:nvSpPr>
          <p:spPr>
            <a:xfrm>
              <a:off x="74676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2" name="Google Shape;5012;p60"/>
            <p:cNvSpPr/>
            <p:nvPr/>
          </p:nvSpPr>
          <p:spPr>
            <a:xfrm>
              <a:off x="71628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3" name="Google Shape;5013;p60"/>
            <p:cNvSpPr/>
            <p:nvPr/>
          </p:nvSpPr>
          <p:spPr>
            <a:xfrm>
              <a:off x="68580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4" name="Google Shape;5014;p60"/>
            <p:cNvSpPr/>
            <p:nvPr/>
          </p:nvSpPr>
          <p:spPr>
            <a:xfrm>
              <a:off x="65532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5" name="Google Shape;5015;p60"/>
            <p:cNvSpPr/>
            <p:nvPr/>
          </p:nvSpPr>
          <p:spPr>
            <a:xfrm>
              <a:off x="62484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6" name="Google Shape;5016;p60"/>
            <p:cNvSpPr/>
            <p:nvPr/>
          </p:nvSpPr>
          <p:spPr>
            <a:xfrm>
              <a:off x="59436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7" name="Google Shape;5017;p60"/>
            <p:cNvSpPr/>
            <p:nvPr/>
          </p:nvSpPr>
          <p:spPr>
            <a:xfrm>
              <a:off x="5638800" y="1371600"/>
              <a:ext cx="6096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CC66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  <p:sp>
          <p:nvSpPr>
            <p:cNvPr id="5018" name="Google Shape;5018;p60"/>
            <p:cNvSpPr/>
            <p:nvPr/>
          </p:nvSpPr>
          <p:spPr>
            <a:xfrm>
              <a:off x="5334000" y="1371600"/>
              <a:ext cx="914400" cy="685800"/>
            </a:xfrm>
            <a:prstGeom prst="roundRect">
              <a:avLst>
                <a:gd fmla="val 16667" name="adj"/>
              </a:avLst>
            </a:prstGeom>
            <a:solidFill>
              <a:srgbClr val="FFCC6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App</a:t>
              </a:r>
              <a:endParaRPr/>
            </a:p>
          </p:txBody>
        </p:sp>
      </p:grpSp>
      <p:sp>
        <p:nvSpPr>
          <p:cNvPr id="5019" name="Google Shape;5019;p60"/>
          <p:cNvSpPr/>
          <p:nvPr/>
        </p:nvSpPr>
        <p:spPr>
          <a:xfrm>
            <a:off x="609600" y="1658599"/>
            <a:ext cx="1905000" cy="736600"/>
          </a:xfrm>
          <a:prstGeom prst="roundRect">
            <a:avLst>
              <a:gd fmla="val 16667" name="adj"/>
            </a:avLst>
          </a:prstGeom>
          <a:solidFill>
            <a:srgbClr val="00009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Specialized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rPr>
              <a:t>Applications</a:t>
            </a:r>
            <a:endParaRPr/>
          </a:p>
        </p:txBody>
      </p:sp>
      <p:sp>
        <p:nvSpPr>
          <p:cNvPr id="5020" name="Google Shape;5020;p60"/>
          <p:cNvSpPr txBox="1"/>
          <p:nvPr/>
        </p:nvSpPr>
        <p:spPr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Horizontal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Open interfaces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Rapid innovation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Huge industry</a:t>
            </a:r>
            <a:endParaRPr/>
          </a:p>
        </p:txBody>
      </p:sp>
      <p:sp>
        <p:nvSpPr>
          <p:cNvPr id="5021" name="Google Shape;5021;p60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fmla="val 50000" name="adj1"/>
              <a:gd fmla="val 68658" name="adj2"/>
            </a:avLst>
          </a:prstGeom>
          <a:solidFill>
            <a:srgbClr val="FF6600"/>
          </a:solidFill>
          <a:ln cap="flat" cmpd="sng" w="9525">
            <a:solidFill>
              <a:srgbClr val="2D2DC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22" name="Google Shape;5022;p60"/>
          <p:cNvGrpSpPr/>
          <p:nvPr/>
        </p:nvGrpSpPr>
        <p:grpSpPr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5023" name="Google Shape;5023;p60"/>
            <p:cNvSpPr/>
            <p:nvPr/>
          </p:nvSpPr>
          <p:spPr>
            <a:xfrm>
              <a:off x="6096000" y="3874196"/>
              <a:ext cx="2424501" cy="697803"/>
            </a:xfrm>
            <a:prstGeom prst="roundRect">
              <a:avLst>
                <a:gd fmla="val 16667" name="adj"/>
              </a:avLst>
            </a:prstGeom>
            <a:solidFill>
              <a:srgbClr val="000090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Microprocessor</a:t>
              </a:r>
              <a:endParaRPr/>
            </a:p>
          </p:txBody>
        </p:sp>
        <p:pic>
          <p:nvPicPr>
            <p:cNvPr id="5024" name="Google Shape;5024;p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25" name="Google Shape;5025;p60"/>
            <p:cNvGrpSpPr/>
            <p:nvPr/>
          </p:nvGrpSpPr>
          <p:grpSpPr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026" name="Google Shape;5026;p6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027" name="Google Shape;5027;p60"/>
              <p:cNvSpPr txBox="1"/>
              <p:nvPr/>
            </p:nvSpPr>
            <p:spPr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Open Interface</a:t>
                </a:r>
                <a:endParaRPr/>
              </a:p>
            </p:txBody>
          </p:sp>
        </p:grpSp>
      </p:grpSp>
      <p:grpSp>
        <p:nvGrpSpPr>
          <p:cNvPr id="5028" name="Google Shape;5028;p60"/>
          <p:cNvGrpSpPr/>
          <p:nvPr/>
        </p:nvGrpSpPr>
        <p:grpSpPr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5029" name="Google Shape;5029;p60"/>
            <p:cNvSpPr/>
            <p:nvPr/>
          </p:nvSpPr>
          <p:spPr>
            <a:xfrm>
              <a:off x="6934200" y="2286000"/>
              <a:ext cx="762000" cy="8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Linux</a:t>
              </a:r>
              <a:endParaRPr/>
            </a:p>
          </p:txBody>
        </p:sp>
        <p:sp>
          <p:nvSpPr>
            <p:cNvPr id="5030" name="Google Shape;5030;p60"/>
            <p:cNvSpPr/>
            <p:nvPr/>
          </p:nvSpPr>
          <p:spPr>
            <a:xfrm>
              <a:off x="8077200" y="2286000"/>
              <a:ext cx="762000" cy="8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Mac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OS</a:t>
              </a:r>
              <a:endParaRPr/>
            </a:p>
          </p:txBody>
        </p:sp>
        <p:sp>
          <p:nvSpPr>
            <p:cNvPr id="5031" name="Google Shape;5031;p60"/>
            <p:cNvSpPr/>
            <p:nvPr/>
          </p:nvSpPr>
          <p:spPr>
            <a:xfrm>
              <a:off x="5263490" y="2286000"/>
              <a:ext cx="1289710" cy="838200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Windows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(OS)</a:t>
              </a:r>
              <a:endParaRPr/>
            </a:p>
          </p:txBody>
        </p:sp>
        <p:sp>
          <p:nvSpPr>
            <p:cNvPr id="5032" name="Google Shape;5032;p60"/>
            <p:cNvSpPr txBox="1"/>
            <p:nvPr/>
          </p:nvSpPr>
          <p:spPr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/>
            </a:p>
          </p:txBody>
        </p:sp>
        <p:sp>
          <p:nvSpPr>
            <p:cNvPr id="5033" name="Google Shape;5033;p60"/>
            <p:cNvSpPr txBox="1"/>
            <p:nvPr/>
          </p:nvSpPr>
          <p:spPr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/>
            </a:p>
          </p:txBody>
        </p:sp>
        <p:grpSp>
          <p:nvGrpSpPr>
            <p:cNvPr id="5034" name="Google Shape;5034;p60"/>
            <p:cNvGrpSpPr/>
            <p:nvPr/>
          </p:nvGrpSpPr>
          <p:grpSpPr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035" name="Google Shape;5035;p60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</p:cxnSp>
          <p:sp>
            <p:nvSpPr>
              <p:cNvPr id="5036" name="Google Shape;5036;p60"/>
              <p:cNvSpPr txBox="1"/>
              <p:nvPr/>
            </p:nvSpPr>
            <p:spPr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16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Open Interface</a:t>
                </a:r>
                <a:endParaRPr/>
              </a:p>
            </p:txBody>
          </p:sp>
        </p:grpSp>
      </p:grpSp>
      <p:sp>
        <p:nvSpPr>
          <p:cNvPr id="5037" name="Google Shape;5037;p60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fmla="val 50000" name="adj1"/>
              <a:gd fmla="val 68658" name="adj2"/>
            </a:avLst>
          </a:prstGeom>
          <a:solidFill>
            <a:srgbClr val="FF6600"/>
          </a:solidFill>
          <a:ln cap="flat" cmpd="sng" w="9525">
            <a:solidFill>
              <a:srgbClr val="2D2DC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8" name="Google Shape;5038;p60"/>
          <p:cNvSpPr txBox="1"/>
          <p:nvPr>
            <p:ph type="title"/>
          </p:nvPr>
        </p:nvSpPr>
        <p:spPr>
          <a:xfrm>
            <a:off x="535402" y="0"/>
            <a:ext cx="853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Analogy: mainframe to PC evolution</a:t>
            </a:r>
            <a:r>
              <a:rPr baseline="30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endParaRPr baseline="30000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9" name="Google Shape;5039;p60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Slide  courtesy: N. McKeown</a:t>
            </a:r>
            <a:endParaRPr/>
          </a:p>
        </p:txBody>
      </p:sp>
      <p:sp>
        <p:nvSpPr>
          <p:cNvPr id="5040" name="Google Shape;5040;p60"/>
          <p:cNvSpPr txBox="1"/>
          <p:nvPr>
            <p:ph idx="12" type="sldNum"/>
          </p:nvPr>
        </p:nvSpPr>
        <p:spPr>
          <a:xfrm>
            <a:off x="8456154" y="6537091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41" name="Google Shape;5041;p60"/>
          <p:cNvSpPr txBox="1"/>
          <p:nvPr>
            <p:ph idx="11" type="ftr"/>
          </p:nvPr>
        </p:nvSpPr>
        <p:spPr>
          <a:xfrm>
            <a:off x="6375496" y="6536277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6" name="Shape 5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5047" name="Google Shape;504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</p:spPr>
      </p:pic>
      <p:sp>
        <p:nvSpPr>
          <p:cNvPr id="5048" name="Google Shape;5048;p61"/>
          <p:cNvSpPr txBox="1"/>
          <p:nvPr>
            <p:ph type="title"/>
          </p:nvPr>
        </p:nvSpPr>
        <p:spPr>
          <a:xfrm>
            <a:off x="211698" y="170272"/>
            <a:ext cx="8679450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Traffic engineering: difficult traditional routing</a:t>
            </a:r>
            <a:endParaRPr/>
          </a:p>
        </p:txBody>
      </p:sp>
      <p:sp>
        <p:nvSpPr>
          <p:cNvPr id="5049" name="Google Shape;5049;p61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Q: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network operator wants u-to-z traffic to flow along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uvw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z, x-to-z traffic to flow </a:t>
            </a:r>
            <a:r>
              <a:rPr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xwyz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/>
          </a:p>
          <a:p>
            <a:pPr indent="0" lvl="0" marL="0" marR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i="1" lang="en-US" sz="2400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define link weights so traffic routing algorithm computes routes accordingly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(or need a new routing algorithm)!</a:t>
            </a:r>
            <a:endParaRPr/>
          </a:p>
        </p:txBody>
      </p:sp>
      <p:sp>
        <p:nvSpPr>
          <p:cNvPr id="5050" name="Google Shape;5050;p61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Link weights are only control “knobs”: wrong!</a:t>
            </a:r>
            <a:endParaRPr/>
          </a:p>
        </p:txBody>
      </p:sp>
      <p:sp>
        <p:nvSpPr>
          <p:cNvPr id="5051" name="Google Shape;5051;p61"/>
          <p:cNvSpPr txBox="1"/>
          <p:nvPr>
            <p:ph idx="12" type="sldNum"/>
          </p:nvPr>
        </p:nvSpPr>
        <p:spPr>
          <a:xfrm>
            <a:off x="8456154" y="6537091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52" name="Google Shape;5052;p61"/>
          <p:cNvSpPr txBox="1"/>
          <p:nvPr>
            <p:ph idx="11" type="ftr"/>
          </p:nvPr>
        </p:nvSpPr>
        <p:spPr>
          <a:xfrm>
            <a:off x="6375496" y="6536277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grpSp>
        <p:nvGrpSpPr>
          <p:cNvPr id="5053" name="Google Shape;5053;p61"/>
          <p:cNvGrpSpPr/>
          <p:nvPr/>
        </p:nvGrpSpPr>
        <p:grpSpPr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descr="desktop_computer_stylized_medium" id="5054" name="Google Shape;5054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55" name="Google Shape;5055;p61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56" name="Google Shape;5056;p61"/>
          <p:cNvSpPr/>
          <p:nvPr/>
        </p:nvSpPr>
        <p:spPr>
          <a:xfrm>
            <a:off x="2059747" y="1363093"/>
            <a:ext cx="5142041" cy="2404002"/>
          </a:xfrm>
          <a:custGeom>
            <a:rect b="b" l="l" r="r" t="t"/>
            <a:pathLst>
              <a:path extrusionOk="0" h="1409" w="2250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7" name="Google Shape;5057;p61"/>
          <p:cNvSpPr/>
          <p:nvPr/>
        </p:nvSpPr>
        <p:spPr>
          <a:xfrm>
            <a:off x="2834105" y="2267385"/>
            <a:ext cx="781590" cy="317349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8" name="Google Shape;5058;p61"/>
          <p:cNvSpPr/>
          <p:nvPr/>
        </p:nvSpPr>
        <p:spPr>
          <a:xfrm>
            <a:off x="5254292" y="2313451"/>
            <a:ext cx="2285" cy="890624"/>
          </a:xfrm>
          <a:custGeom>
            <a:rect b="b" l="l" r="r" t="t"/>
            <a:pathLst>
              <a:path extrusionOk="0" h="522" w="1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9" name="Google Shape;5059;p61"/>
          <p:cNvSpPr/>
          <p:nvPr/>
        </p:nvSpPr>
        <p:spPr>
          <a:xfrm>
            <a:off x="3670544" y="2323688"/>
            <a:ext cx="2285" cy="916217"/>
          </a:xfrm>
          <a:custGeom>
            <a:rect b="b" l="l" r="r" t="t"/>
            <a:pathLst>
              <a:path extrusionOk="0" h="537" w="1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0" name="Google Shape;5060;p61"/>
          <p:cNvSpPr/>
          <p:nvPr/>
        </p:nvSpPr>
        <p:spPr>
          <a:xfrm>
            <a:off x="4017205" y="2298095"/>
            <a:ext cx="1182239" cy="1038973"/>
          </a:xfrm>
          <a:custGeom>
            <a:rect b="b" l="l" r="r" t="t"/>
            <a:pathLst>
              <a:path extrusionOk="0" h="174" w="378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1" name="Google Shape;5061;p61"/>
          <p:cNvSpPr/>
          <p:nvPr/>
        </p:nvSpPr>
        <p:spPr>
          <a:xfrm>
            <a:off x="5617663" y="2891845"/>
            <a:ext cx="836439" cy="460668"/>
          </a:xfrm>
          <a:custGeom>
            <a:rect b="b" l="l" r="r" t="t"/>
            <a:pathLst>
              <a:path extrusionOk="0" h="270" w="366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2" name="Google Shape;5062;p61"/>
          <p:cNvSpPr/>
          <p:nvPr/>
        </p:nvSpPr>
        <p:spPr>
          <a:xfrm flipH="1" rot="10800000">
            <a:off x="4022465" y="3327268"/>
            <a:ext cx="908330" cy="45719"/>
          </a:xfrm>
          <a:custGeom>
            <a:rect b="b" l="l" r="r" t="t"/>
            <a:pathLst>
              <a:path extrusionOk="0" h="1" w="366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3" name="Google Shape;5063;p61"/>
          <p:cNvSpPr/>
          <p:nvPr/>
        </p:nvSpPr>
        <p:spPr>
          <a:xfrm>
            <a:off x="2710696" y="2820186"/>
            <a:ext cx="630757" cy="450430"/>
          </a:xfrm>
          <a:custGeom>
            <a:rect b="b" l="l" r="r" t="t"/>
            <a:pathLst>
              <a:path extrusionOk="0" h="264" w="276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4" name="Google Shape;5064;p61"/>
          <p:cNvSpPr/>
          <p:nvPr/>
        </p:nvSpPr>
        <p:spPr>
          <a:xfrm>
            <a:off x="4047627" y="2195725"/>
            <a:ext cx="836439" cy="1706"/>
          </a:xfrm>
          <a:custGeom>
            <a:rect b="b" l="l" r="r" t="t"/>
            <a:pathLst>
              <a:path extrusionOk="0" h="1" w="366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5" name="Google Shape;5065;p61"/>
          <p:cNvSpPr/>
          <p:nvPr/>
        </p:nvSpPr>
        <p:spPr>
          <a:xfrm>
            <a:off x="5572253" y="2248471"/>
            <a:ext cx="922986" cy="397685"/>
          </a:xfrm>
          <a:custGeom>
            <a:rect b="b" l="l" r="r" t="t"/>
            <a:pathLst>
              <a:path extrusionOk="0" h="267" w="396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6" name="Google Shape;5066;p61"/>
          <p:cNvSpPr/>
          <p:nvPr/>
        </p:nvSpPr>
        <p:spPr>
          <a:xfrm>
            <a:off x="2580431" y="1458657"/>
            <a:ext cx="2536740" cy="1100484"/>
          </a:xfrm>
          <a:custGeom>
            <a:rect b="b" l="l" r="r" t="t"/>
            <a:pathLst>
              <a:path extrusionOk="0" h="645" w="1110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7" name="Google Shape;5067;p61"/>
          <p:cNvSpPr txBox="1"/>
          <p:nvPr/>
        </p:nvSpPr>
        <p:spPr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8" name="Google Shape;5068;p61"/>
          <p:cNvSpPr txBox="1"/>
          <p:nvPr/>
        </p:nvSpPr>
        <p:spPr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9" name="Google Shape;5069;p61"/>
          <p:cNvSpPr txBox="1"/>
          <p:nvPr/>
        </p:nvSpPr>
        <p:spPr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0" name="Google Shape;5070;p61"/>
          <p:cNvSpPr txBox="1"/>
          <p:nvPr/>
        </p:nvSpPr>
        <p:spPr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1" name="Google Shape;5071;p61"/>
          <p:cNvSpPr txBox="1"/>
          <p:nvPr/>
        </p:nvSpPr>
        <p:spPr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2" name="Google Shape;5072;p61"/>
          <p:cNvSpPr txBox="1"/>
          <p:nvPr/>
        </p:nvSpPr>
        <p:spPr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3" name="Google Shape;5073;p61"/>
          <p:cNvSpPr txBox="1"/>
          <p:nvPr/>
        </p:nvSpPr>
        <p:spPr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4" name="Google Shape;5074;p61"/>
          <p:cNvSpPr txBox="1"/>
          <p:nvPr/>
        </p:nvSpPr>
        <p:spPr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5" name="Google Shape;5075;p61"/>
          <p:cNvSpPr txBox="1"/>
          <p:nvPr/>
        </p:nvSpPr>
        <p:spPr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6" name="Google Shape;5076;p61"/>
          <p:cNvSpPr txBox="1"/>
          <p:nvPr/>
        </p:nvSpPr>
        <p:spPr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77" name="Google Shape;5077;p61"/>
          <p:cNvGrpSpPr/>
          <p:nvPr/>
        </p:nvGrpSpPr>
        <p:grpSpPr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5078" name="Google Shape;5078;p61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61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61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61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61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3" name="Google Shape;5083;p61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5084" name="Google Shape;5084;p61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5" name="Google Shape;5085;p61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86" name="Google Shape;5086;p61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87" name="Google Shape;5087;p61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5088" name="Google Shape;5088;p61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5089;p61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90" name="Google Shape;5090;p61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61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92" name="Google Shape;5092;p61"/>
            <p:cNvGrpSpPr/>
            <p:nvPr/>
          </p:nvGrpSpPr>
          <p:grpSpPr>
            <a:xfrm>
              <a:off x="4738" y="1639"/>
              <a:ext cx="578" cy="142"/>
              <a:chOff x="618" y="2579"/>
              <a:chExt cx="720" cy="131"/>
            </a:xfrm>
          </p:grpSpPr>
          <p:sp>
            <p:nvSpPr>
              <p:cNvPr id="5093" name="Google Shape;5093;p61"/>
              <p:cNvSpPr/>
              <p:nvPr/>
            </p:nvSpPr>
            <p:spPr>
              <a:xfrm>
                <a:off x="618" y="2579"/>
                <a:ext cx="720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5094;p61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95" name="Google Shape;5095;p61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96" name="Google Shape;5096;p61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5097" name="Google Shape;5097;p61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5098;p61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99" name="Google Shape;5099;p61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61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61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61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61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61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61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61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61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61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61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10" name="Google Shape;5110;p61"/>
          <p:cNvCxnSpPr/>
          <p:nvPr/>
        </p:nvCxnSpPr>
        <p:spPr>
          <a:xfrm>
            <a:off x="1682405" y="2744686"/>
            <a:ext cx="526774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11" name="Google Shape;5111;p61"/>
          <p:cNvCxnSpPr/>
          <p:nvPr/>
        </p:nvCxnSpPr>
        <p:spPr>
          <a:xfrm>
            <a:off x="6895267" y="2779855"/>
            <a:ext cx="526774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112" name="Google Shape;5112;p61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5113" name="Google Shape;5113;p6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5114" name="Google Shape;5114;p6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5" name="Google Shape;5115;p6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6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6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6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6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5120;p6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21" name="Google Shape;5121;p61"/>
              <p:cNvCxnSpPr>
                <a:endCxn id="5116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122" name="Google Shape;5122;p6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123" name="Google Shape;5123;p61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5124" name="Google Shape;5124;p61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61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/>
              </a:p>
            </p:txBody>
          </p:sp>
        </p:grpSp>
      </p:grpSp>
      <p:grpSp>
        <p:nvGrpSpPr>
          <p:cNvPr id="5126" name="Google Shape;5126;p61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5127" name="Google Shape;5127;p6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5128" name="Google Shape;5128;p6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6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6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6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6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6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4" name="Google Shape;5134;p6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35" name="Google Shape;5135;p61"/>
              <p:cNvCxnSpPr>
                <a:endCxn id="5130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136" name="Google Shape;5136;p6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137" name="Google Shape;5137;p61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5138" name="Google Shape;5138;p61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61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  <a:endParaRPr/>
              </a:p>
            </p:txBody>
          </p:sp>
        </p:grpSp>
      </p:grpSp>
      <p:grpSp>
        <p:nvGrpSpPr>
          <p:cNvPr id="5140" name="Google Shape;5140;p61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5141" name="Google Shape;5141;p6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5142" name="Google Shape;5142;p6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6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4" name="Google Shape;5144;p6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5" name="Google Shape;5145;p6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6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7" name="Google Shape;5147;p6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8" name="Google Shape;5148;p6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49" name="Google Shape;5149;p61"/>
              <p:cNvCxnSpPr>
                <a:endCxn id="5144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150" name="Google Shape;5150;p6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151" name="Google Shape;5151;p61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5152" name="Google Shape;5152;p61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3" name="Google Shape;5153;p61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endParaRPr/>
              </a:p>
            </p:txBody>
          </p:sp>
        </p:grpSp>
      </p:grpSp>
      <p:grpSp>
        <p:nvGrpSpPr>
          <p:cNvPr id="5154" name="Google Shape;5154;p61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5155" name="Google Shape;5155;p6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5156" name="Google Shape;5156;p6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7" name="Google Shape;5157;p6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8" name="Google Shape;5158;p6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9" name="Google Shape;5159;p6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0" name="Google Shape;5160;p6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1" name="Google Shape;5161;p6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2" name="Google Shape;5162;p6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63" name="Google Shape;5163;p61"/>
              <p:cNvCxnSpPr>
                <a:endCxn id="5158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164" name="Google Shape;5164;p6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165" name="Google Shape;5165;p61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5166" name="Google Shape;5166;p61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67" name="Google Shape;5167;p61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/>
              </a:p>
            </p:txBody>
          </p:sp>
        </p:grpSp>
      </p:grpSp>
      <p:grpSp>
        <p:nvGrpSpPr>
          <p:cNvPr id="5168" name="Google Shape;5168;p61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5169" name="Google Shape;5169;p6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5170" name="Google Shape;5170;p6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1" name="Google Shape;5171;p6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2" name="Google Shape;5172;p6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3" name="Google Shape;5173;p6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4" name="Google Shape;5174;p6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5" name="Google Shape;5175;p6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76" name="Google Shape;5176;p6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77" name="Google Shape;5177;p61"/>
              <p:cNvCxnSpPr>
                <a:endCxn id="5172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178" name="Google Shape;5178;p6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179" name="Google Shape;5179;p61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5180" name="Google Shape;5180;p61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1" name="Google Shape;5181;p61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/>
              </a:p>
            </p:txBody>
          </p:sp>
        </p:grpSp>
      </p:grpSp>
      <p:grpSp>
        <p:nvGrpSpPr>
          <p:cNvPr id="5182" name="Google Shape;5182;p61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5183" name="Google Shape;5183;p61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5184" name="Google Shape;5184;p61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5" name="Google Shape;5185;p61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6" name="Google Shape;5186;p61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7" name="Google Shape;5187;p61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8" name="Google Shape;5188;p61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89" name="Google Shape;5189;p61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0" name="Google Shape;5190;p61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91" name="Google Shape;5191;p61"/>
              <p:cNvCxnSpPr>
                <a:endCxn id="5186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192" name="Google Shape;5192;p61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193" name="Google Shape;5193;p61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5194" name="Google Shape;5194;p61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95" name="Google Shape;5195;p61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0" name="Shape 5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5201" name="Google Shape;5201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</p:spPr>
      </p:pic>
      <p:sp>
        <p:nvSpPr>
          <p:cNvPr id="5202" name="Google Shape;5202;p62"/>
          <p:cNvSpPr txBox="1"/>
          <p:nvPr>
            <p:ph type="title"/>
          </p:nvPr>
        </p:nvSpPr>
        <p:spPr>
          <a:xfrm>
            <a:off x="530774" y="170272"/>
            <a:ext cx="77724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Traffic engineering: difficult</a:t>
            </a:r>
            <a:endParaRPr/>
          </a:p>
        </p:txBody>
      </p:sp>
      <p:sp>
        <p:nvSpPr>
          <p:cNvPr id="5203" name="Google Shape;5203;p62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Q: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network operator wants to split  u-to-z traffic along uvwz </a:t>
            </a:r>
            <a:r>
              <a:rPr i="1"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uxyz (load balancing)?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do it (or need a new routing algorithm)</a:t>
            </a:r>
            <a:endParaRPr/>
          </a:p>
        </p:txBody>
      </p:sp>
      <p:sp>
        <p:nvSpPr>
          <p:cNvPr id="5204" name="Google Shape;5204;p62"/>
          <p:cNvSpPr txBox="1"/>
          <p:nvPr>
            <p:ph idx="12" type="sldNum"/>
          </p:nvPr>
        </p:nvSpPr>
        <p:spPr>
          <a:xfrm>
            <a:off x="8456154" y="6475895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05" name="Google Shape;5205;p6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grpSp>
        <p:nvGrpSpPr>
          <p:cNvPr id="5206" name="Google Shape;5206;p62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5207" name="Google Shape;5207;p62"/>
            <p:cNvGrpSpPr/>
            <p:nvPr/>
          </p:nvGrpSpPr>
          <p:grpSpPr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descr="desktop_computer_stylized_medium" id="5208" name="Google Shape;5208;p6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209" name="Google Shape;5209;p62"/>
              <p:cNvSpPr/>
              <p:nvPr/>
            </p:nvSpPr>
            <p:spPr>
              <a:xfrm>
                <a:off x="2916" y="3578"/>
                <a:ext cx="356" cy="368"/>
              </a:xfrm>
              <a:custGeom>
                <a:rect b="b" l="l" r="r" t="t"/>
                <a:pathLst>
                  <a:path extrusionOk="0" h="368" w="356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0099"/>
                  </a:gs>
                  <a:gs pos="100000">
                    <a:schemeClr val="lt1"/>
                  </a:gs>
                </a:gsLst>
                <a:lin ang="270000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0" name="Google Shape;5210;p62"/>
            <p:cNvSpPr/>
            <p:nvPr/>
          </p:nvSpPr>
          <p:spPr>
            <a:xfrm>
              <a:off x="2059747" y="1363093"/>
              <a:ext cx="5142041" cy="2404002"/>
            </a:xfrm>
            <a:custGeom>
              <a:rect b="b" l="l" r="r" t="t"/>
              <a:pathLst>
                <a:path extrusionOk="0" h="1409" w="2250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62"/>
            <p:cNvSpPr/>
            <p:nvPr/>
          </p:nvSpPr>
          <p:spPr>
            <a:xfrm>
              <a:off x="2834105" y="2267385"/>
              <a:ext cx="781590" cy="317349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62"/>
            <p:cNvSpPr/>
            <p:nvPr/>
          </p:nvSpPr>
          <p:spPr>
            <a:xfrm>
              <a:off x="5254292" y="2313451"/>
              <a:ext cx="2285" cy="890624"/>
            </a:xfrm>
            <a:custGeom>
              <a:rect b="b" l="l" r="r" t="t"/>
              <a:pathLst>
                <a:path extrusionOk="0" h="522" w="1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62"/>
            <p:cNvSpPr/>
            <p:nvPr/>
          </p:nvSpPr>
          <p:spPr>
            <a:xfrm>
              <a:off x="3670544" y="2323688"/>
              <a:ext cx="2285" cy="916217"/>
            </a:xfrm>
            <a:custGeom>
              <a:rect b="b" l="l" r="r" t="t"/>
              <a:pathLst>
                <a:path extrusionOk="0" h="537" w="1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62"/>
            <p:cNvSpPr/>
            <p:nvPr/>
          </p:nvSpPr>
          <p:spPr>
            <a:xfrm>
              <a:off x="4017205" y="2298095"/>
              <a:ext cx="1182239" cy="1038973"/>
            </a:xfrm>
            <a:custGeom>
              <a:rect b="b" l="l" r="r" t="t"/>
              <a:pathLst>
                <a:path extrusionOk="0" h="174" w="378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62"/>
            <p:cNvSpPr/>
            <p:nvPr/>
          </p:nvSpPr>
          <p:spPr>
            <a:xfrm>
              <a:off x="5617663" y="2891845"/>
              <a:ext cx="836439" cy="460668"/>
            </a:xfrm>
            <a:custGeom>
              <a:rect b="b" l="l" r="r" t="t"/>
              <a:pathLst>
                <a:path extrusionOk="0" h="270" w="366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62"/>
            <p:cNvSpPr/>
            <p:nvPr/>
          </p:nvSpPr>
          <p:spPr>
            <a:xfrm flipH="1" rot="10800000">
              <a:off x="4022465" y="3327268"/>
              <a:ext cx="908330" cy="45719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62"/>
            <p:cNvSpPr/>
            <p:nvPr/>
          </p:nvSpPr>
          <p:spPr>
            <a:xfrm>
              <a:off x="2710696" y="2820186"/>
              <a:ext cx="630757" cy="450430"/>
            </a:xfrm>
            <a:custGeom>
              <a:rect b="b" l="l" r="r" t="t"/>
              <a:pathLst>
                <a:path extrusionOk="0" h="264" w="276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62"/>
            <p:cNvSpPr/>
            <p:nvPr/>
          </p:nvSpPr>
          <p:spPr>
            <a:xfrm>
              <a:off x="4047627" y="2195725"/>
              <a:ext cx="836439" cy="1706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62"/>
            <p:cNvSpPr/>
            <p:nvPr/>
          </p:nvSpPr>
          <p:spPr>
            <a:xfrm>
              <a:off x="5572253" y="2248471"/>
              <a:ext cx="922986" cy="397685"/>
            </a:xfrm>
            <a:custGeom>
              <a:rect b="b" l="l" r="r" t="t"/>
              <a:pathLst>
                <a:path extrusionOk="0" h="267" w="396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62"/>
            <p:cNvSpPr/>
            <p:nvPr/>
          </p:nvSpPr>
          <p:spPr>
            <a:xfrm>
              <a:off x="2580431" y="1458657"/>
              <a:ext cx="2536740" cy="1100484"/>
            </a:xfrm>
            <a:custGeom>
              <a:rect b="b" l="l" r="r" t="t"/>
              <a:pathLst>
                <a:path extrusionOk="0" h="645" w="1110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62"/>
            <p:cNvSpPr txBox="1"/>
            <p:nvPr/>
          </p:nvSpPr>
          <p:spPr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62"/>
            <p:cNvSpPr txBox="1"/>
            <p:nvPr/>
          </p:nvSpPr>
          <p:spPr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62"/>
            <p:cNvSpPr txBox="1"/>
            <p:nvPr/>
          </p:nvSpPr>
          <p:spPr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62"/>
            <p:cNvSpPr txBox="1"/>
            <p:nvPr/>
          </p:nvSpPr>
          <p:spPr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62"/>
            <p:cNvSpPr txBox="1"/>
            <p:nvPr/>
          </p:nvSpPr>
          <p:spPr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62"/>
            <p:cNvSpPr txBox="1"/>
            <p:nvPr/>
          </p:nvSpPr>
          <p:spPr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62"/>
            <p:cNvSpPr txBox="1"/>
            <p:nvPr/>
          </p:nvSpPr>
          <p:spPr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62"/>
            <p:cNvSpPr txBox="1"/>
            <p:nvPr/>
          </p:nvSpPr>
          <p:spPr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62"/>
            <p:cNvSpPr txBox="1"/>
            <p:nvPr/>
          </p:nvSpPr>
          <p:spPr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62"/>
            <p:cNvSpPr txBox="1"/>
            <p:nvPr/>
          </p:nvSpPr>
          <p:spPr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31" name="Google Shape;5231;p62"/>
            <p:cNvGrpSpPr/>
            <p:nvPr/>
          </p:nvGrpSpPr>
          <p:grpSpPr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5232" name="Google Shape;5232;p62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3" name="Google Shape;5233;p62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4" name="Google Shape;5234;p62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5" name="Google Shape;5235;p62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36" name="Google Shape;5236;p62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37" name="Google Shape;5237;p62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5238" name="Google Shape;5238;p62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9" name="Google Shape;5239;p62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40" name="Google Shape;5240;p62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41" name="Google Shape;5241;p62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5242" name="Google Shape;5242;p62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3" name="Google Shape;5243;p62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44" name="Google Shape;5244;p62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45" name="Google Shape;5245;p62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46" name="Google Shape;5246;p62"/>
              <p:cNvGrpSpPr/>
              <p:nvPr/>
            </p:nvGrpSpPr>
            <p:grpSpPr>
              <a:xfrm>
                <a:off x="4738" y="1639"/>
                <a:ext cx="578" cy="142"/>
                <a:chOff x="618" y="2579"/>
                <a:chExt cx="720" cy="131"/>
              </a:xfrm>
            </p:grpSpPr>
            <p:sp>
              <p:nvSpPr>
                <p:cNvPr id="5247" name="Google Shape;5247;p62"/>
                <p:cNvSpPr/>
                <p:nvPr/>
              </p:nvSpPr>
              <p:spPr>
                <a:xfrm>
                  <a:off x="618" y="2579"/>
                  <a:ext cx="720" cy="131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8" name="Google Shape;5248;p62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49" name="Google Shape;5249;p62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50" name="Google Shape;5250;p62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5251" name="Google Shape;5251;p62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2" name="Google Shape;5252;p62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253" name="Google Shape;5253;p62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4" name="Google Shape;5254;p62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5" name="Google Shape;5255;p62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6" name="Google Shape;5256;p62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7" name="Google Shape;5257;p62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8" name="Google Shape;5258;p62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59" name="Google Shape;5259;p62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0" name="Google Shape;5260;p62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1" name="Google Shape;5261;p62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2" name="Google Shape;5262;p62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63" name="Google Shape;5263;p62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264" name="Google Shape;5264;p62"/>
            <p:cNvCxnSpPr/>
            <p:nvPr/>
          </p:nvCxnSpPr>
          <p:spPr>
            <a:xfrm>
              <a:off x="1682405" y="2744686"/>
              <a:ext cx="526774" cy="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265" name="Google Shape;5265;p62"/>
            <p:cNvCxnSpPr/>
            <p:nvPr/>
          </p:nvCxnSpPr>
          <p:spPr>
            <a:xfrm>
              <a:off x="6895267" y="2779855"/>
              <a:ext cx="526774" cy="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266" name="Google Shape;5266;p62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5267" name="Google Shape;5267;p62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5268" name="Google Shape;5268;p62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9" name="Google Shape;5269;p62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0" name="Google Shape;5270;p62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1" name="Google Shape;5271;p62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2" name="Google Shape;5272;p62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3" name="Google Shape;5273;p62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4" name="Google Shape;5274;p62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275" name="Google Shape;5275;p62"/>
                <p:cNvCxnSpPr>
                  <a:endCxn id="5270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276" name="Google Shape;5276;p62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277" name="Google Shape;5277;p62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5278" name="Google Shape;5278;p62"/>
                <p:cNvSpPr/>
                <p:nvPr/>
              </p:nvSpPr>
              <p:spPr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9" name="Google Shape;5279;p62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</a:t>
                  </a:r>
                  <a:endParaRPr/>
                </a:p>
              </p:txBody>
            </p:sp>
          </p:grpSp>
        </p:grpSp>
        <p:grpSp>
          <p:nvGrpSpPr>
            <p:cNvPr id="5280" name="Google Shape;5280;p62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5281" name="Google Shape;5281;p62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5282" name="Google Shape;5282;p62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3" name="Google Shape;5283;p62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4" name="Google Shape;5284;p62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5" name="Google Shape;5285;p62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6" name="Google Shape;5286;p62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7" name="Google Shape;5287;p62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8" name="Google Shape;5288;p62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289" name="Google Shape;5289;p62"/>
                <p:cNvCxnSpPr>
                  <a:endCxn id="5284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290" name="Google Shape;5290;p62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291" name="Google Shape;5291;p62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5292" name="Google Shape;5292;p62"/>
                <p:cNvSpPr/>
                <p:nvPr/>
              </p:nvSpPr>
              <p:spPr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3" name="Google Shape;5293;p62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w</a:t>
                  </a:r>
                  <a:endParaRPr/>
                </a:p>
              </p:txBody>
            </p:sp>
          </p:grpSp>
        </p:grpSp>
        <p:grpSp>
          <p:nvGrpSpPr>
            <p:cNvPr id="5294" name="Google Shape;5294;p62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5295" name="Google Shape;5295;p62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5296" name="Google Shape;5296;p62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7" name="Google Shape;5297;p62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8" name="Google Shape;5298;p62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9" name="Google Shape;5299;p62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0" name="Google Shape;5300;p62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1" name="Google Shape;5301;p62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2" name="Google Shape;5302;p62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303" name="Google Shape;5303;p62"/>
                <p:cNvCxnSpPr>
                  <a:endCxn id="5298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304" name="Google Shape;5304;p62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305" name="Google Shape;5305;p6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5306" name="Google Shape;5306;p62"/>
                <p:cNvSpPr/>
                <p:nvPr/>
              </p:nvSpPr>
              <p:spPr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7" name="Google Shape;5307;p62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u</a:t>
                  </a:r>
                  <a:endParaRPr/>
                </a:p>
              </p:txBody>
            </p:sp>
          </p:grpSp>
        </p:grpSp>
        <p:grpSp>
          <p:nvGrpSpPr>
            <p:cNvPr id="5308" name="Google Shape;5308;p62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5309" name="Google Shape;5309;p62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5310" name="Google Shape;5310;p62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1" name="Google Shape;5311;p62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2" name="Google Shape;5312;p62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3" name="Google Shape;5313;p62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4" name="Google Shape;5314;p62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5" name="Google Shape;5315;p62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6" name="Google Shape;5316;p62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317" name="Google Shape;5317;p62"/>
                <p:cNvCxnSpPr>
                  <a:endCxn id="5312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318" name="Google Shape;5318;p62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319" name="Google Shape;5319;p6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5320" name="Google Shape;5320;p62"/>
                <p:cNvSpPr/>
                <p:nvPr/>
              </p:nvSpPr>
              <p:spPr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1" name="Google Shape;5321;p62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z</a:t>
                  </a:r>
                  <a:endParaRPr/>
                </a:p>
              </p:txBody>
            </p:sp>
          </p:grpSp>
        </p:grpSp>
        <p:grpSp>
          <p:nvGrpSpPr>
            <p:cNvPr id="5322" name="Google Shape;5322;p62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5323" name="Google Shape;5323;p62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5324" name="Google Shape;5324;p62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5" name="Google Shape;5325;p62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6" name="Google Shape;5326;p62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7" name="Google Shape;5327;p62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8" name="Google Shape;5328;p62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9" name="Google Shape;5329;p62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0" name="Google Shape;5330;p62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331" name="Google Shape;5331;p62"/>
                <p:cNvCxnSpPr>
                  <a:endCxn id="5326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332" name="Google Shape;5332;p62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333" name="Google Shape;5333;p6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5334" name="Google Shape;5334;p62"/>
                <p:cNvSpPr/>
                <p:nvPr/>
              </p:nvSpPr>
              <p:spPr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5" name="Google Shape;5335;p62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y</a:t>
                  </a:r>
                  <a:endParaRPr/>
                </a:p>
              </p:txBody>
            </p:sp>
          </p:grpSp>
        </p:grpSp>
        <p:grpSp>
          <p:nvGrpSpPr>
            <p:cNvPr id="5336" name="Google Shape;5336;p62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5337" name="Google Shape;5337;p62"/>
              <p:cNvGrpSpPr/>
              <p:nvPr/>
            </p:nvGrpSpPr>
            <p:grpSpPr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5338" name="Google Shape;5338;p62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9" name="Google Shape;5339;p62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0" name="Google Shape;5340;p62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1" name="Google Shape;5341;p62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2" name="Google Shape;5342;p62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3" name="Google Shape;5343;p62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4" name="Google Shape;5344;p62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345" name="Google Shape;5345;p62"/>
                <p:cNvCxnSpPr>
                  <a:endCxn id="5340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346" name="Google Shape;5346;p62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347" name="Google Shape;5347;p6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5348" name="Google Shape;5348;p62"/>
                <p:cNvSpPr/>
                <p:nvPr/>
              </p:nvSpPr>
              <p:spPr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lt1">
                    <a:alpha val="75686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9" name="Google Shape;5349;p62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4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x</a:t>
                  </a:r>
                  <a:endParaRPr/>
                </a:p>
              </p:txBody>
            </p:sp>
          </p:grpSp>
        </p:grpSp>
      </p:grpSp>
      <p:grpSp>
        <p:nvGrpSpPr>
          <p:cNvPr id="5350" name="Google Shape;5350;p62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5351" name="Google Shape;5351;p62"/>
            <p:cNvSpPr/>
            <p:nvPr/>
          </p:nvSpPr>
          <p:spPr>
            <a:xfrm>
              <a:off x="1800839" y="2199110"/>
              <a:ext cx="1838752" cy="549777"/>
            </a:xfrm>
            <a:custGeom>
              <a:rect b="b" l="l" r="r" t="t"/>
              <a:pathLst>
                <a:path extrusionOk="0" h="630627" w="1802341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noFill/>
            <a:ln cap="flat" cmpd="sng" w="508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62"/>
            <p:cNvSpPr/>
            <p:nvPr/>
          </p:nvSpPr>
          <p:spPr>
            <a:xfrm flipH="1" rot="10800000">
              <a:off x="1801588" y="2749626"/>
              <a:ext cx="1741891" cy="657406"/>
            </a:xfrm>
            <a:custGeom>
              <a:rect b="b" l="l" r="r" t="t"/>
              <a:pathLst>
                <a:path extrusionOk="0" h="754084" w="1707398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noFill/>
            <a:ln cap="flat" cmpd="sng" w="50800">
              <a:solidFill>
                <a:srgbClr val="CC0000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7" name="Shape 5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58" name="Google Shape;5358;p63"/>
          <p:cNvGrpSpPr/>
          <p:nvPr/>
        </p:nvGrpSpPr>
        <p:grpSpPr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descr="desktop_computer_stylized_medium" id="5359" name="Google Shape;5359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60" name="Google Shape;5360;p63"/>
            <p:cNvSpPr/>
            <p:nvPr/>
          </p:nvSpPr>
          <p:spPr>
            <a:xfrm>
              <a:off x="2916" y="3578"/>
              <a:ext cx="356" cy="368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5361" name="Google Shape;5361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</p:spPr>
      </p:pic>
      <p:sp>
        <p:nvSpPr>
          <p:cNvPr id="5362" name="Google Shape;5362;p63"/>
          <p:cNvSpPr/>
          <p:nvPr/>
        </p:nvSpPr>
        <p:spPr>
          <a:xfrm>
            <a:off x="2066227" y="1330694"/>
            <a:ext cx="5142041" cy="2404002"/>
          </a:xfrm>
          <a:custGeom>
            <a:rect b="b" l="l" r="r" t="t"/>
            <a:pathLst>
              <a:path extrusionOk="0" h="1409" w="2250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3" name="Google Shape;5363;p63"/>
          <p:cNvSpPr/>
          <p:nvPr/>
        </p:nvSpPr>
        <p:spPr>
          <a:xfrm>
            <a:off x="2834105" y="2267385"/>
            <a:ext cx="781590" cy="317349"/>
          </a:xfrm>
          <a:custGeom>
            <a:rect b="b" l="l" r="r" t="t"/>
            <a:pathLst>
              <a:path extrusionOk="0" h="186" w="342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4" name="Google Shape;5364;p63"/>
          <p:cNvSpPr/>
          <p:nvPr/>
        </p:nvSpPr>
        <p:spPr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5" name="Google Shape;5365;p63"/>
          <p:cNvCxnSpPr/>
          <p:nvPr/>
        </p:nvCxnSpPr>
        <p:spPr>
          <a:xfrm>
            <a:off x="3323170" y="3328626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6" name="Google Shape;5366;p63"/>
          <p:cNvCxnSpPr/>
          <p:nvPr/>
        </p:nvCxnSpPr>
        <p:spPr>
          <a:xfrm>
            <a:off x="4038485" y="3328626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67" name="Google Shape;5367;p63"/>
          <p:cNvSpPr/>
          <p:nvPr/>
        </p:nvSpPr>
        <p:spPr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8" name="Google Shape;5368;p63"/>
          <p:cNvSpPr/>
          <p:nvPr/>
        </p:nvSpPr>
        <p:spPr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9" name="Google Shape;5369;p63"/>
          <p:cNvSpPr/>
          <p:nvPr/>
        </p:nvSpPr>
        <p:spPr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0" name="Google Shape;5370;p63"/>
          <p:cNvCxnSpPr/>
          <p:nvPr/>
        </p:nvCxnSpPr>
        <p:spPr>
          <a:xfrm>
            <a:off x="3314029" y="2151365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1" name="Google Shape;5371;p63"/>
          <p:cNvCxnSpPr/>
          <p:nvPr/>
        </p:nvCxnSpPr>
        <p:spPr>
          <a:xfrm>
            <a:off x="4029344" y="2151365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2" name="Google Shape;5372;p63"/>
          <p:cNvSpPr/>
          <p:nvPr/>
        </p:nvSpPr>
        <p:spPr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3" name="Google Shape;5373;p63"/>
          <p:cNvSpPr/>
          <p:nvPr/>
        </p:nvSpPr>
        <p:spPr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4" name="Google Shape;5374;p63"/>
          <p:cNvSpPr/>
          <p:nvPr/>
        </p:nvSpPr>
        <p:spPr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75" name="Google Shape;5375;p63"/>
          <p:cNvCxnSpPr/>
          <p:nvPr/>
        </p:nvCxnSpPr>
        <p:spPr>
          <a:xfrm>
            <a:off x="4874924" y="2144540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6" name="Google Shape;5376;p63"/>
          <p:cNvCxnSpPr/>
          <p:nvPr/>
        </p:nvCxnSpPr>
        <p:spPr>
          <a:xfrm>
            <a:off x="5587954" y="2144540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77" name="Google Shape;5377;p63"/>
          <p:cNvSpPr/>
          <p:nvPr/>
        </p:nvSpPr>
        <p:spPr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8" name="Google Shape;5378;p63"/>
          <p:cNvSpPr/>
          <p:nvPr/>
        </p:nvSpPr>
        <p:spPr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9" name="Google Shape;5379;p63"/>
          <p:cNvSpPr/>
          <p:nvPr/>
        </p:nvSpPr>
        <p:spPr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0" name="Google Shape;5380;p63"/>
          <p:cNvCxnSpPr/>
          <p:nvPr/>
        </p:nvCxnSpPr>
        <p:spPr>
          <a:xfrm>
            <a:off x="4897778" y="3323508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1" name="Google Shape;5381;p63"/>
          <p:cNvCxnSpPr/>
          <p:nvPr/>
        </p:nvCxnSpPr>
        <p:spPr>
          <a:xfrm>
            <a:off x="5613093" y="3323508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82" name="Google Shape;5382;p63"/>
          <p:cNvSpPr/>
          <p:nvPr/>
        </p:nvSpPr>
        <p:spPr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3" name="Google Shape;5383;p63"/>
          <p:cNvSpPr/>
          <p:nvPr/>
        </p:nvSpPr>
        <p:spPr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4" name="Google Shape;5384;p63"/>
          <p:cNvSpPr/>
          <p:nvPr/>
        </p:nvSpPr>
        <p:spPr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85" name="Google Shape;5385;p63"/>
          <p:cNvCxnSpPr/>
          <p:nvPr/>
        </p:nvCxnSpPr>
        <p:spPr>
          <a:xfrm>
            <a:off x="6189001" y="2741702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86" name="Google Shape;5386;p63"/>
          <p:cNvCxnSpPr/>
          <p:nvPr/>
        </p:nvCxnSpPr>
        <p:spPr>
          <a:xfrm>
            <a:off x="6904316" y="2741702"/>
            <a:ext cx="0" cy="85309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87" name="Google Shape;5387;p63"/>
          <p:cNvSpPr/>
          <p:nvPr/>
        </p:nvSpPr>
        <p:spPr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8" name="Google Shape;5388;p63"/>
          <p:cNvSpPr/>
          <p:nvPr/>
        </p:nvSpPr>
        <p:spPr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9" name="Google Shape;5389;p63"/>
          <p:cNvSpPr/>
          <p:nvPr/>
        </p:nvSpPr>
        <p:spPr>
          <a:xfrm>
            <a:off x="5254292" y="2313451"/>
            <a:ext cx="2285" cy="890624"/>
          </a:xfrm>
          <a:custGeom>
            <a:rect b="b" l="l" r="r" t="t"/>
            <a:pathLst>
              <a:path extrusionOk="0" h="522" w="1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0" name="Google Shape;5390;p63"/>
          <p:cNvSpPr/>
          <p:nvPr/>
        </p:nvSpPr>
        <p:spPr>
          <a:xfrm>
            <a:off x="3670544" y="2323688"/>
            <a:ext cx="2285" cy="916217"/>
          </a:xfrm>
          <a:custGeom>
            <a:rect b="b" l="l" r="r" t="t"/>
            <a:pathLst>
              <a:path extrusionOk="0" h="537" w="1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1" name="Google Shape;5391;p63"/>
          <p:cNvSpPr/>
          <p:nvPr/>
        </p:nvSpPr>
        <p:spPr>
          <a:xfrm>
            <a:off x="4047627" y="2298096"/>
            <a:ext cx="1151817" cy="1023706"/>
          </a:xfrm>
          <a:custGeom>
            <a:rect b="b" l="l" r="r" t="t"/>
            <a:pathLst>
              <a:path extrusionOk="0" h="174" w="378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2" name="Google Shape;5392;p63"/>
          <p:cNvSpPr/>
          <p:nvPr/>
        </p:nvSpPr>
        <p:spPr>
          <a:xfrm>
            <a:off x="5617663" y="2891845"/>
            <a:ext cx="836439" cy="460668"/>
          </a:xfrm>
          <a:custGeom>
            <a:rect b="b" l="l" r="r" t="t"/>
            <a:pathLst>
              <a:path extrusionOk="0" h="270" w="366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3" name="Google Shape;5393;p63"/>
          <p:cNvSpPr/>
          <p:nvPr/>
        </p:nvSpPr>
        <p:spPr>
          <a:xfrm>
            <a:off x="4061339" y="3372987"/>
            <a:ext cx="836439" cy="1706"/>
          </a:xfrm>
          <a:custGeom>
            <a:rect b="b" l="l" r="r" t="t"/>
            <a:pathLst>
              <a:path extrusionOk="0" h="1" w="366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4" name="Google Shape;5394;p63"/>
          <p:cNvSpPr/>
          <p:nvPr/>
        </p:nvSpPr>
        <p:spPr>
          <a:xfrm>
            <a:off x="2710696" y="2820186"/>
            <a:ext cx="630757" cy="450430"/>
          </a:xfrm>
          <a:custGeom>
            <a:rect b="b" l="l" r="r" t="t"/>
            <a:pathLst>
              <a:path extrusionOk="0" h="264" w="276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5" name="Google Shape;5395;p63"/>
          <p:cNvSpPr/>
          <p:nvPr/>
        </p:nvSpPr>
        <p:spPr>
          <a:xfrm>
            <a:off x="4047627" y="2195725"/>
            <a:ext cx="836439" cy="1706"/>
          </a:xfrm>
          <a:custGeom>
            <a:rect b="b" l="l" r="r" t="t"/>
            <a:pathLst>
              <a:path extrusionOk="0" h="1" w="366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6" name="Google Shape;5396;p63"/>
          <p:cNvSpPr/>
          <p:nvPr/>
        </p:nvSpPr>
        <p:spPr>
          <a:xfrm>
            <a:off x="5590239" y="2190607"/>
            <a:ext cx="904999" cy="455549"/>
          </a:xfrm>
          <a:custGeom>
            <a:rect b="b" l="l" r="r" t="t"/>
            <a:pathLst>
              <a:path extrusionOk="0" h="267" w="396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7" name="Google Shape;5397;p63"/>
          <p:cNvSpPr/>
          <p:nvPr/>
        </p:nvSpPr>
        <p:spPr>
          <a:xfrm>
            <a:off x="2580431" y="1458657"/>
            <a:ext cx="2536740" cy="1100484"/>
          </a:xfrm>
          <a:custGeom>
            <a:rect b="b" l="l" r="r" t="t"/>
            <a:pathLst>
              <a:path extrusionOk="0" h="645" w="1110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98" name="Google Shape;5398;p63"/>
          <p:cNvGrpSpPr/>
          <p:nvPr/>
        </p:nvGrpSpPr>
        <p:grpSpPr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5399" name="Google Shape;5399;p63"/>
            <p:cNvSpPr/>
            <p:nvPr/>
          </p:nvSpPr>
          <p:spPr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63"/>
            <p:cNvSpPr txBox="1"/>
            <p:nvPr/>
          </p:nvSpPr>
          <p:spPr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1" name="Google Shape;5401;p63"/>
          <p:cNvGrpSpPr/>
          <p:nvPr/>
        </p:nvGrpSpPr>
        <p:grpSpPr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5402" name="Google Shape;5402;p63"/>
            <p:cNvSpPr/>
            <p:nvPr/>
          </p:nvSpPr>
          <p:spPr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63"/>
            <p:cNvSpPr txBox="1"/>
            <p:nvPr/>
          </p:nvSpPr>
          <p:spPr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grpSp>
        <p:nvGrpSpPr>
          <p:cNvPr id="5404" name="Google Shape;5404;p63"/>
          <p:cNvGrpSpPr/>
          <p:nvPr/>
        </p:nvGrpSpPr>
        <p:grpSpPr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5405" name="Google Shape;5405;p63"/>
            <p:cNvSpPr/>
            <p:nvPr/>
          </p:nvSpPr>
          <p:spPr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63"/>
            <p:cNvSpPr txBox="1"/>
            <p:nvPr/>
          </p:nvSpPr>
          <p:spPr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7" name="Google Shape;5407;p63"/>
          <p:cNvGrpSpPr/>
          <p:nvPr/>
        </p:nvGrpSpPr>
        <p:grpSpPr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5408" name="Google Shape;5408;p63"/>
            <p:cNvSpPr/>
            <p:nvPr/>
          </p:nvSpPr>
          <p:spPr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63"/>
            <p:cNvSpPr txBox="1"/>
            <p:nvPr/>
          </p:nvSpPr>
          <p:spPr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10" name="Google Shape;5410;p63"/>
          <p:cNvGrpSpPr/>
          <p:nvPr/>
        </p:nvGrpSpPr>
        <p:grpSpPr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5411" name="Google Shape;5411;p63"/>
            <p:cNvSpPr/>
            <p:nvPr/>
          </p:nvSpPr>
          <p:spPr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63"/>
            <p:cNvSpPr txBox="1"/>
            <p:nvPr/>
          </p:nvSpPr>
          <p:spPr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/>
            </a:p>
          </p:txBody>
        </p:sp>
      </p:grpSp>
      <p:sp>
        <p:nvSpPr>
          <p:cNvPr id="5413" name="Google Shape;5413;p63"/>
          <p:cNvSpPr txBox="1"/>
          <p:nvPr/>
        </p:nvSpPr>
        <p:spPr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4" name="Google Shape;5414;p63"/>
          <p:cNvSpPr txBox="1"/>
          <p:nvPr/>
        </p:nvSpPr>
        <p:spPr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5" name="Google Shape;5415;p63"/>
          <p:cNvSpPr txBox="1"/>
          <p:nvPr/>
        </p:nvSpPr>
        <p:spPr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6" name="Google Shape;5416;p63"/>
          <p:cNvSpPr txBox="1"/>
          <p:nvPr/>
        </p:nvSpPr>
        <p:spPr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7" name="Google Shape;5417;p63"/>
          <p:cNvSpPr txBox="1"/>
          <p:nvPr/>
        </p:nvSpPr>
        <p:spPr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8" name="Google Shape;5418;p63"/>
          <p:cNvSpPr txBox="1"/>
          <p:nvPr/>
        </p:nvSpPr>
        <p:spPr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9" name="Google Shape;5419;p63"/>
          <p:cNvSpPr txBox="1"/>
          <p:nvPr/>
        </p:nvSpPr>
        <p:spPr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0" name="Google Shape;5420;p63"/>
          <p:cNvSpPr txBox="1"/>
          <p:nvPr/>
        </p:nvSpPr>
        <p:spPr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1" name="Google Shape;5421;p63"/>
          <p:cNvSpPr txBox="1"/>
          <p:nvPr/>
        </p:nvSpPr>
        <p:spPr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2" name="Google Shape;5422;p63"/>
          <p:cNvSpPr txBox="1"/>
          <p:nvPr/>
        </p:nvSpPr>
        <p:spPr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3" name="Google Shape;5423;p63"/>
          <p:cNvSpPr txBox="1"/>
          <p:nvPr>
            <p:ph type="title"/>
          </p:nvPr>
        </p:nvSpPr>
        <p:spPr>
          <a:xfrm>
            <a:off x="530774" y="170272"/>
            <a:ext cx="77724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Traffic engineering: difficult</a:t>
            </a:r>
            <a:endParaRPr/>
          </a:p>
        </p:txBody>
      </p:sp>
      <p:grpSp>
        <p:nvGrpSpPr>
          <p:cNvPr id="5424" name="Google Shape;5424;p63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descr="router.png" id="5425" name="Google Shape;5425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6" name="Google Shape;5426;p63"/>
            <p:cNvSpPr txBox="1"/>
            <p:nvPr/>
          </p:nvSpPr>
          <p:spPr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27" name="Google Shape;5427;p63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descr="router.png" id="5428" name="Google Shape;5428;p6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9" name="Google Shape;5429;p63"/>
            <p:cNvSpPr txBox="1"/>
            <p:nvPr/>
          </p:nvSpPr>
          <p:spPr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0" name="Google Shape;5430;p63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descr="router.png" id="5431" name="Google Shape;5431;p6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2" name="Google Shape;5432;p63"/>
            <p:cNvSpPr txBox="1"/>
            <p:nvPr/>
          </p:nvSpPr>
          <p:spPr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3" name="Google Shape;5433;p63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descr="router.png" id="5434" name="Google Shape;5434;p6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5" name="Google Shape;5435;p63"/>
            <p:cNvSpPr txBox="1"/>
            <p:nvPr/>
          </p:nvSpPr>
          <p:spPr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6" name="Google Shape;5436;p63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descr="router.png" id="5437" name="Google Shape;5437;p6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8" name="Google Shape;5438;p63"/>
            <p:cNvSpPr txBox="1"/>
            <p:nvPr/>
          </p:nvSpPr>
          <p:spPr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9" name="Google Shape;5439;p6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descr="router.png" id="5440" name="Google Shape;5440;p6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41" name="Google Shape;5441;p63"/>
            <p:cNvSpPr txBox="1"/>
            <p:nvPr/>
          </p:nvSpPr>
          <p:spPr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42" name="Google Shape;5442;p63"/>
          <p:cNvGrpSpPr/>
          <p:nvPr/>
        </p:nvGrpSpPr>
        <p:grpSpPr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5443" name="Google Shape;5443;p6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63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6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6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63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48" name="Google Shape;5448;p63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5449" name="Google Shape;5449;p63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0" name="Google Shape;5450;p63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51" name="Google Shape;5451;p63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52" name="Google Shape;5452;p63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5453" name="Google Shape;5453;p63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4" name="Google Shape;5454;p63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55" name="Google Shape;5455;p63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63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57" name="Google Shape;5457;p63"/>
            <p:cNvGrpSpPr/>
            <p:nvPr/>
          </p:nvGrpSpPr>
          <p:grpSpPr>
            <a:xfrm>
              <a:off x="4738" y="1639"/>
              <a:ext cx="578" cy="142"/>
              <a:chOff x="618" y="2579"/>
              <a:chExt cx="720" cy="131"/>
            </a:xfrm>
          </p:grpSpPr>
          <p:sp>
            <p:nvSpPr>
              <p:cNvPr id="5458" name="Google Shape;5458;p63"/>
              <p:cNvSpPr/>
              <p:nvPr/>
            </p:nvSpPr>
            <p:spPr>
              <a:xfrm>
                <a:off x="618" y="2579"/>
                <a:ext cx="720" cy="131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9" name="Google Shape;5459;p63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0" name="Google Shape;5460;p6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461" name="Google Shape;5461;p63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5462" name="Google Shape;5462;p63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3" name="Google Shape;5463;p63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464" name="Google Shape;5464;p63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6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6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63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6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63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63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63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63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63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63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475" name="Google Shape;5475;p63"/>
          <p:cNvCxnSpPr/>
          <p:nvPr/>
        </p:nvCxnSpPr>
        <p:spPr>
          <a:xfrm>
            <a:off x="1682405" y="2744686"/>
            <a:ext cx="526774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476" name="Google Shape;5476;p63"/>
          <p:cNvCxnSpPr/>
          <p:nvPr/>
        </p:nvCxnSpPr>
        <p:spPr>
          <a:xfrm>
            <a:off x="6895267" y="2779855"/>
            <a:ext cx="526774" cy="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77" name="Google Shape;5477;p63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Q: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if w wants to route blue and red traffic differently?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 u="sng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can’t do it (with destination based forwarding, and LS, DV routing)</a:t>
            </a:r>
            <a:endParaRPr/>
          </a:p>
        </p:txBody>
      </p:sp>
      <p:sp>
        <p:nvSpPr>
          <p:cNvPr id="5478" name="Google Shape;5478;p63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Networking 401</a:t>
            </a:r>
            <a:endParaRPr/>
          </a:p>
        </p:txBody>
      </p:sp>
      <p:sp>
        <p:nvSpPr>
          <p:cNvPr id="5479" name="Google Shape;5479;p63"/>
          <p:cNvSpPr/>
          <p:nvPr/>
        </p:nvSpPr>
        <p:spPr>
          <a:xfrm>
            <a:off x="1781883" y="2123278"/>
            <a:ext cx="4644270" cy="644565"/>
          </a:xfrm>
          <a:custGeom>
            <a:rect b="b" l="l" r="r" t="t"/>
            <a:pathLst>
              <a:path extrusionOk="0" h="739355" w="4552304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noFill/>
          <a:ln cap="flat" cmpd="sng" w="76200">
            <a:solidFill>
              <a:srgbClr val="CC0000"/>
            </a:solidFill>
            <a:prstDash val="solid"/>
            <a:round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0" name="Google Shape;5480;p63"/>
          <p:cNvSpPr/>
          <p:nvPr/>
        </p:nvSpPr>
        <p:spPr>
          <a:xfrm flipH="1" rot="10800000">
            <a:off x="3810198" y="2367837"/>
            <a:ext cx="2747318" cy="1595090"/>
          </a:xfrm>
          <a:custGeom>
            <a:rect b="b" l="l" r="r" t="t"/>
            <a:pathLst>
              <a:path extrusionOk="0" h="1829665" w="2692916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1" name="Google Shape;5481;p63"/>
          <p:cNvSpPr txBox="1"/>
          <p:nvPr>
            <p:ph idx="12" type="sldNum"/>
          </p:nvPr>
        </p:nvSpPr>
        <p:spPr>
          <a:xfrm>
            <a:off x="8456154" y="6475895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82" name="Google Shape;5482;p6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6" name="Shape 5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7" name="Google Shape;5487;p64"/>
          <p:cNvSpPr txBox="1"/>
          <p:nvPr/>
        </p:nvSpPr>
        <p:spPr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Software defined networking (SDN)</a:t>
            </a:r>
            <a:endParaRPr/>
          </a:p>
        </p:txBody>
      </p:sp>
      <p:pic>
        <p:nvPicPr>
          <p:cNvPr descr="underline_base" id="5488" name="Google Shape;548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9" name="Google Shape;5489;p64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5490" name="Google Shape;5490;p6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5491" name="Google Shape;5491;p64"/>
              <p:cNvSpPr/>
              <p:nvPr/>
            </p:nvSpPr>
            <p:spPr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rgbClr val="D0D0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2" name="Google Shape;5492;p64"/>
              <p:cNvSpPr/>
              <p:nvPr/>
            </p:nvSpPr>
            <p:spPr>
              <a:xfrm>
                <a:off x="1739747" y="2067585"/>
                <a:ext cx="198437" cy="1385888"/>
              </a:xfrm>
              <a:custGeom>
                <a:rect b="b" l="l" r="r" t="t"/>
                <a:pathLst>
                  <a:path extrusionOk="0" h="1385496" w="199855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0D0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3" name="Google Shape;5493;p64"/>
              <p:cNvSpPr/>
              <p:nvPr/>
            </p:nvSpPr>
            <p:spPr>
              <a:xfrm flipH="1">
                <a:off x="6969078" y="2061336"/>
                <a:ext cx="220427" cy="1370587"/>
              </a:xfrm>
              <a:custGeom>
                <a:rect b="b" l="l" r="r" t="t"/>
                <a:pathLst>
                  <a:path extrusionOk="0" h="1370199" w="22023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rgbClr val="D0D0F4"/>
                  </a:gs>
                  <a:gs pos="100000">
                    <a:schemeClr val="lt1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494" name="Google Shape;5494;p64"/>
              <p:cNvGrpSpPr/>
              <p:nvPr/>
            </p:nvGrpSpPr>
            <p:grpSpPr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5495" name="Google Shape;5495;p64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6" name="Google Shape;5496;p64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7" name="Google Shape;5497;p64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8" name="Google Shape;5498;p64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9" name="Google Shape;5499;p64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00" name="Google Shape;5500;p64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5501" name="Google Shape;5501;p64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02" name="Google Shape;5502;p64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03" name="Google Shape;5503;p64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04" name="Google Shape;5504;p64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5505" name="Google Shape;5505;p64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06" name="Google Shape;5506;p64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07" name="Google Shape;5507;p64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8" name="Google Shape;5508;p64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09" name="Google Shape;5509;p64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5510" name="Google Shape;5510;p64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11" name="Google Shape;5511;p64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12" name="Google Shape;5512;p64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13" name="Google Shape;5513;p64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5514" name="Google Shape;5514;p64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15" name="Google Shape;5515;p64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16" name="Google Shape;5516;p64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7" name="Google Shape;5517;p64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8" name="Google Shape;5518;p64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9" name="Google Shape;5519;p64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0" name="Google Shape;5520;p64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1" name="Google Shape;5521;p64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2" name="Google Shape;5522;p64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3" name="Google Shape;5523;p64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4" name="Google Shape;5524;p64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5" name="Google Shape;5525;p64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6" name="Google Shape;5526;p64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27" name="Google Shape;5527;p64"/>
              <p:cNvGrpSpPr/>
              <p:nvPr/>
            </p:nvGrpSpPr>
            <p:grpSpPr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5528" name="Google Shape;5528;p64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9" name="Google Shape;5529;p64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0" name="Google Shape;5530;p64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1" name="Google Shape;5531;p64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2" name="Google Shape;5532;p64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33" name="Google Shape;5533;p64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5534" name="Google Shape;5534;p64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35" name="Google Shape;5535;p64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36" name="Google Shape;5536;p64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37" name="Google Shape;5537;p64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5538" name="Google Shape;5538;p64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39" name="Google Shape;5539;p64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40" name="Google Shape;5540;p64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1" name="Google Shape;5541;p64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42" name="Google Shape;5542;p64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5543" name="Google Shape;5543;p64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44" name="Google Shape;5544;p64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45" name="Google Shape;5545;p64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546" name="Google Shape;5546;p64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5547" name="Google Shape;5547;p64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48" name="Google Shape;5548;p64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549" name="Google Shape;5549;p64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0" name="Google Shape;5550;p64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1" name="Google Shape;5551;p64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2" name="Google Shape;5552;p64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3" name="Google Shape;5553;p64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4" name="Google Shape;5554;p64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5" name="Google Shape;5555;p64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6" name="Google Shape;5556;p64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7" name="Google Shape;5557;p64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8" name="Google Shape;5558;p64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9" name="Google Shape;5559;p64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560" name="Google Shape;5560;p64"/>
            <p:cNvSpPr/>
            <p:nvPr/>
          </p:nvSpPr>
          <p:spPr>
            <a:xfrm>
              <a:off x="2592388" y="5284251"/>
              <a:ext cx="4027487" cy="939800"/>
            </a:xfrm>
            <a:custGeom>
              <a:rect b="b" l="l" r="r" t="t"/>
              <a:pathLst>
                <a:path extrusionOk="0" h="10125" w="10001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61" name="Google Shape;5561;p64"/>
            <p:cNvCxnSpPr/>
            <p:nvPr/>
          </p:nvCxnSpPr>
          <p:spPr>
            <a:xfrm flipH="1" rot="10800000">
              <a:off x="3262941" y="5435064"/>
              <a:ext cx="1316038" cy="13176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2" name="Google Shape;5562;p64"/>
            <p:cNvCxnSpPr/>
            <p:nvPr/>
          </p:nvCxnSpPr>
          <p:spPr>
            <a:xfrm>
              <a:off x="3151816" y="5622389"/>
              <a:ext cx="2259013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3" name="Google Shape;5563;p64"/>
            <p:cNvCxnSpPr/>
            <p:nvPr/>
          </p:nvCxnSpPr>
          <p:spPr>
            <a:xfrm>
              <a:off x="3164516" y="5727164"/>
              <a:ext cx="714375" cy="2762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4" name="Google Shape;5564;p64"/>
            <p:cNvCxnSpPr/>
            <p:nvPr/>
          </p:nvCxnSpPr>
          <p:spPr>
            <a:xfrm flipH="1" rot="10800000">
              <a:off x="4182104" y="5920839"/>
              <a:ext cx="1247775" cy="825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5" name="Google Shape;5565;p64"/>
            <p:cNvCxnSpPr/>
            <p:nvPr/>
          </p:nvCxnSpPr>
          <p:spPr>
            <a:xfrm>
              <a:off x="4842504" y="5468401"/>
              <a:ext cx="1057275" cy="1238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6" name="Google Shape;5566;p64"/>
            <p:cNvCxnSpPr/>
            <p:nvPr/>
          </p:nvCxnSpPr>
          <p:spPr>
            <a:xfrm flipH="1" rot="10800000">
              <a:off x="4126541" y="5622389"/>
              <a:ext cx="1790700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7" name="Google Shape;5567;p64"/>
            <p:cNvCxnSpPr/>
            <p:nvPr/>
          </p:nvCxnSpPr>
          <p:spPr>
            <a:xfrm flipH="1" rot="10800000">
              <a:off x="5453691" y="5650964"/>
              <a:ext cx="588963" cy="26987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568" name="Google Shape;5568;p64"/>
            <p:cNvCxnSpPr/>
            <p:nvPr/>
          </p:nvCxnSpPr>
          <p:spPr>
            <a:xfrm>
              <a:off x="4596441" y="5435064"/>
              <a:ext cx="814388" cy="40163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5569" name="Google Shape;5569;p64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5570" name="Google Shape;5570;p64"/>
              <p:cNvSpPr txBox="1"/>
              <p:nvPr/>
            </p:nvSpPr>
            <p:spPr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44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/>
              </a:p>
              <a:p>
                <a:pPr indent="0" lvl="0" marL="0" marR="0" rtl="0" algn="ctr">
                  <a:lnSpc>
                    <a:spcPct val="1044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plane</a:t>
                </a:r>
                <a:endParaRPr/>
              </a:p>
            </p:txBody>
          </p:sp>
          <p:sp>
            <p:nvSpPr>
              <p:cNvPr id="5571" name="Google Shape;5571;p64"/>
              <p:cNvSpPr txBox="1"/>
              <p:nvPr/>
            </p:nvSpPr>
            <p:spPr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44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control</a:t>
                </a:r>
                <a:endParaRPr/>
              </a:p>
              <a:p>
                <a:pPr indent="0" lvl="0" marL="0" marR="0" rtl="0" algn="ctr">
                  <a:lnSpc>
                    <a:spcPct val="104499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plane</a:t>
                </a:r>
                <a:endParaRPr/>
              </a:p>
            </p:txBody>
          </p:sp>
          <p:cxnSp>
            <p:nvCxnSpPr>
              <p:cNvPr id="5572" name="Google Shape;5572;p64"/>
              <p:cNvCxnSpPr/>
              <p:nvPr/>
            </p:nvCxnSpPr>
            <p:spPr>
              <a:xfrm flipH="1" rot="10800000">
                <a:off x="1526216" y="3579342"/>
                <a:ext cx="6978041" cy="12155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</p:grpSp>
        <p:grpSp>
          <p:nvGrpSpPr>
            <p:cNvPr id="5573" name="Google Shape;5573;p64"/>
            <p:cNvGrpSpPr/>
            <p:nvPr/>
          </p:nvGrpSpPr>
          <p:grpSpPr>
            <a:xfrm>
              <a:off x="2436115" y="2269683"/>
              <a:ext cx="4296530" cy="320675"/>
              <a:chOff x="2433511" y="2792360"/>
              <a:chExt cx="4296530" cy="320675"/>
            </a:xfrm>
          </p:grpSpPr>
          <p:grpSp>
            <p:nvGrpSpPr>
              <p:cNvPr id="5574" name="Google Shape;5574;p64"/>
              <p:cNvGrpSpPr/>
              <p:nvPr/>
            </p:nvGrpSpPr>
            <p:grpSpPr>
              <a:xfrm>
                <a:off x="2433511" y="2794329"/>
                <a:ext cx="349250" cy="317500"/>
                <a:chOff x="2931664" y="3912858"/>
                <a:chExt cx="430450" cy="329431"/>
              </a:xfrm>
            </p:grpSpPr>
            <p:sp>
              <p:nvSpPr>
                <p:cNvPr id="5575" name="Google Shape;5575;p64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576" name="Google Shape;5576;p64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77" name="Google Shape;5577;p6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78" name="Google Shape;5578;p64"/>
                <p:cNvCxnSpPr>
                  <a:stCxn id="5575" idx="2"/>
                </p:cNvCxnSpPr>
                <p:nvPr/>
              </p:nvCxnSpPr>
              <p:spPr>
                <a:xfrm rot="10800000">
                  <a:off x="3149824" y="4004989"/>
                  <a:ext cx="0" cy="237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79" name="Google Shape;5579;p64"/>
              <p:cNvGrpSpPr/>
              <p:nvPr/>
            </p:nvGrpSpPr>
            <p:grpSpPr>
              <a:xfrm>
                <a:off x="3348666" y="2792360"/>
                <a:ext cx="350838" cy="317500"/>
                <a:chOff x="2931664" y="3912861"/>
                <a:chExt cx="430450" cy="329431"/>
              </a:xfrm>
            </p:grpSpPr>
            <p:sp>
              <p:nvSpPr>
                <p:cNvPr id="5580" name="Google Shape;5580;p64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581" name="Google Shape;5581;p64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2" name="Google Shape;5582;p64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3" name="Google Shape;5583;p64"/>
                <p:cNvCxnSpPr>
                  <a:stCxn id="5580" idx="2"/>
                </p:cNvCxnSpPr>
                <p:nvPr/>
              </p:nvCxnSpPr>
              <p:spPr>
                <a:xfrm rot="10800000">
                  <a:off x="3148011" y="4004992"/>
                  <a:ext cx="1800" cy="237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84" name="Google Shape;5584;p64"/>
              <p:cNvGrpSpPr/>
              <p:nvPr/>
            </p:nvGrpSpPr>
            <p:grpSpPr>
              <a:xfrm>
                <a:off x="4182104" y="2792360"/>
                <a:ext cx="350837" cy="317500"/>
                <a:chOff x="2931664" y="3912861"/>
                <a:chExt cx="430450" cy="329431"/>
              </a:xfrm>
            </p:grpSpPr>
            <p:sp>
              <p:nvSpPr>
                <p:cNvPr id="5585" name="Google Shape;5585;p64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586" name="Google Shape;5586;p64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7" name="Google Shape;5587;p6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88" name="Google Shape;5588;p64"/>
                <p:cNvCxnSpPr>
                  <a:stCxn id="5585" idx="2"/>
                </p:cNvCxnSpPr>
                <p:nvPr/>
              </p:nvCxnSpPr>
              <p:spPr>
                <a:xfrm rot="10800000">
                  <a:off x="3148011" y="4004992"/>
                  <a:ext cx="1800" cy="237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89" name="Google Shape;5589;p64"/>
              <p:cNvGrpSpPr/>
              <p:nvPr/>
            </p:nvGrpSpPr>
            <p:grpSpPr>
              <a:xfrm>
                <a:off x="5374316" y="2795535"/>
                <a:ext cx="349250" cy="317500"/>
                <a:chOff x="2931664" y="3912862"/>
                <a:chExt cx="430450" cy="329431"/>
              </a:xfrm>
            </p:grpSpPr>
            <p:sp>
              <p:nvSpPr>
                <p:cNvPr id="5590" name="Google Shape;5590;p64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591" name="Google Shape;5591;p64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92" name="Google Shape;5592;p64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93" name="Google Shape;5593;p64"/>
                <p:cNvCxnSpPr>
                  <a:stCxn id="5590" idx="2"/>
                </p:cNvCxnSpPr>
                <p:nvPr/>
              </p:nvCxnSpPr>
              <p:spPr>
                <a:xfrm rot="10800000">
                  <a:off x="3149824" y="4004993"/>
                  <a:ext cx="0" cy="237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594" name="Google Shape;5594;p64"/>
              <p:cNvGrpSpPr/>
              <p:nvPr/>
            </p:nvGrpSpPr>
            <p:grpSpPr>
              <a:xfrm>
                <a:off x="6379204" y="2792360"/>
                <a:ext cx="350837" cy="317500"/>
                <a:chOff x="2931664" y="3912861"/>
                <a:chExt cx="430450" cy="329431"/>
              </a:xfrm>
            </p:grpSpPr>
            <p:sp>
              <p:nvSpPr>
                <p:cNvPr id="5595" name="Google Shape;5595;p64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596" name="Google Shape;5596;p64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97" name="Google Shape;5597;p6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598" name="Google Shape;5598;p64"/>
                <p:cNvCxnSpPr>
                  <a:stCxn id="5595" idx="2"/>
                </p:cNvCxnSpPr>
                <p:nvPr/>
              </p:nvCxnSpPr>
              <p:spPr>
                <a:xfrm rot="10800000">
                  <a:off x="3148011" y="4004992"/>
                  <a:ext cx="1800" cy="2373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5599" name="Google Shape;5599;p64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5600" name="Google Shape;5600;p64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rect b="b" l="l" r="r" t="t"/>
                <a:pathLst>
                  <a:path extrusionOk="0" h="759828" w="1280499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BFBFBF"/>
                  </a:gs>
                </a:gsLst>
                <a:lin ang="16200000" scaled="0"/>
              </a:gra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1" name="Google Shape;5601;p64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rect b="b" l="l" r="r" t="t"/>
                <a:pathLst>
                  <a:path extrusionOk="0" h="553361" w="86625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>
                      <a:alpha val="54901"/>
                    </a:srgbClr>
                  </a:gs>
                  <a:gs pos="100000">
                    <a:srgbClr val="BFBFBF"/>
                  </a:gs>
                </a:gsLst>
                <a:lin ang="16200000" scaled="0"/>
              </a:gra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2" name="Google Shape;5602;p64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rect b="b" l="l" r="r" t="t"/>
                <a:pathLst>
                  <a:path extrusionOk="0" h="896577" w="675040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>
                      <a:alpha val="54901"/>
                    </a:srgbClr>
                  </a:gs>
                  <a:gs pos="100000">
                    <a:srgbClr val="BFBFBF"/>
                  </a:gs>
                </a:gsLst>
                <a:lin ang="16200000" scaled="0"/>
              </a:gra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3" name="Google Shape;5603;p64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rect b="b" l="l" r="r" t="t"/>
                <a:pathLst>
                  <a:path extrusionOk="0" h="402193" w="514180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>
                      <a:alpha val="54901"/>
                    </a:srgbClr>
                  </a:gs>
                  <a:gs pos="100000">
                    <a:srgbClr val="BFBFBF"/>
                  </a:gs>
                </a:gsLst>
                <a:lin ang="16200000" scaled="0"/>
              </a:gra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4" name="Google Shape;5604;p6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rect b="b" l="l" r="r" t="t"/>
                <a:pathLst>
                  <a:path extrusionOk="0" h="1015244" w="574100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>
                      <a:alpha val="54901"/>
                    </a:srgbClr>
                  </a:gs>
                  <a:gs pos="100000">
                    <a:srgbClr val="BFBFBF"/>
                  </a:gs>
                </a:gsLst>
                <a:lin ang="16200000" scaled="0"/>
              </a:gradFill>
              <a:ln cap="flat" cmpd="sng" w="9525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05" name="Google Shape;5605;p64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5606" name="Google Shape;5606;p64"/>
                <p:cNvSpPr/>
                <p:nvPr/>
              </p:nvSpPr>
              <p:spPr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607" name="Google Shape;5607;p64"/>
                <p:cNvGrpSpPr/>
                <p:nvPr/>
              </p:nvGrpSpPr>
              <p:grpSpPr>
                <a:xfrm>
                  <a:off x="1859591" y="5089472"/>
                  <a:ext cx="1035050" cy="360362"/>
                  <a:chOff x="4129067" y="3607161"/>
                  <a:chExt cx="567968" cy="338095"/>
                </a:xfrm>
              </p:grpSpPr>
              <p:sp>
                <p:nvSpPr>
                  <p:cNvPr id="5608" name="Google Shape;5608;p6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rgbClr val="262699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09" name="Google Shape;5609;p64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rgbClr val="2626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0" name="Google Shape;5610;p64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rgbClr val="8383E0">
                      <a:alpha val="69803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11" name="Google Shape;5611;p64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12" name="Google Shape;5612;p64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5613" name="Google Shape;5613;p64"/>
                <p:cNvSpPr/>
                <p:nvPr/>
              </p:nvSpPr>
              <p:spPr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rgbClr val="8383E0">
                        <a:alpha val="61960"/>
                      </a:srgbClr>
                    </a:gs>
                    <a:gs pos="54000">
                      <a:srgbClr val="ACACEA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14" name="Google Shape;5614;p64"/>
                <p:cNvCxnSpPr/>
                <p:nvPr/>
              </p:nvCxnSpPr>
              <p:spPr>
                <a:xfrm>
                  <a:off x="1861179" y="3981398"/>
                  <a:ext cx="17462" cy="13017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615" name="Google Shape;5615;p64"/>
                <p:cNvCxnSpPr/>
                <p:nvPr/>
              </p:nvCxnSpPr>
              <p:spPr>
                <a:xfrm flipH="1">
                  <a:off x="2894641" y="3971873"/>
                  <a:ext cx="6350" cy="1270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16" name="Google Shape;5616;p64"/>
                <p:cNvGrpSpPr/>
                <p:nvPr/>
              </p:nvGrpSpPr>
              <p:grpSpPr>
                <a:xfrm>
                  <a:off x="1856416" y="3709935"/>
                  <a:ext cx="1044575" cy="398463"/>
                  <a:chOff x="2183302" y="1574638"/>
                  <a:chExt cx="1199996" cy="429571"/>
                </a:xfrm>
              </p:grpSpPr>
              <p:sp>
                <p:nvSpPr>
                  <p:cNvPr id="5617" name="Google Shape;5617;p64"/>
                  <p:cNvSpPr/>
                  <p:nvPr/>
                </p:nvSpPr>
                <p:spPr>
                  <a:xfrm flipH="1" rot="10800000">
                    <a:off x="2185126" y="1689305"/>
                    <a:ext cx="1196349" cy="314904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31000">
                        <a:srgbClr val="8383E0"/>
                      </a:gs>
                      <a:gs pos="100000">
                        <a:srgbClr val="D5D5F4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8" name="Google Shape;5618;p64"/>
                  <p:cNvSpPr/>
                  <p:nvPr/>
                </p:nvSpPr>
                <p:spPr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rgbClr val="ACACEA"/>
                      </a:gs>
                      <a:gs pos="54000">
                        <a:srgbClr val="8383E0"/>
                      </a:gs>
                      <a:gs pos="100000">
                        <a:srgbClr val="262699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19" name="Google Shape;5619;p64"/>
                  <p:cNvSpPr/>
                  <p:nvPr/>
                </p:nvSpPr>
                <p:spPr>
                  <a:xfrm flipH="1" rot="10800000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0" name="Google Shape;5620;p64"/>
                  <p:cNvSpPr/>
                  <p:nvPr/>
                </p:nvSpPr>
                <p:spPr>
                  <a:xfrm>
                    <a:off x="2489684" y="1670478"/>
                    <a:ext cx="581762" cy="157452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1" name="Google Shape;5621;p64"/>
                  <p:cNvSpPr/>
                  <p:nvPr/>
                </p:nvSpPr>
                <p:spPr>
                  <a:xfrm>
                    <a:off x="2429502" y="1629404"/>
                    <a:ext cx="703949" cy="111244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2" name="Google Shape;5622;p64"/>
                  <p:cNvSpPr/>
                  <p:nvPr/>
                </p:nvSpPr>
                <p:spPr>
                  <a:xfrm>
                    <a:off x="2892723" y="1723534"/>
                    <a:ext cx="257142" cy="95840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23" name="Google Shape;5623;p64"/>
                  <p:cNvSpPr/>
                  <p:nvPr/>
                </p:nvSpPr>
                <p:spPr>
                  <a:xfrm>
                    <a:off x="2416736" y="1725244"/>
                    <a:ext cx="255318" cy="94130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24" name="Google Shape;5624;p64"/>
                  <p:cNvCxnSpPr>
                    <a:endCxn id="5619" idx="2"/>
                  </p:cNvCxnSpPr>
                  <p:nvPr/>
                </p:nvCxnSpPr>
                <p:spPr>
                  <a:xfrm rot="10800000">
                    <a:off x="2183302" y="1732090"/>
                    <a:ext cx="1800" cy="1215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5625" name="Google Shape;5625;p64"/>
                  <p:cNvCxnSpPr/>
                  <p:nvPr/>
                </p:nvCxnSpPr>
                <p:spPr>
                  <a:xfrm rot="10800000">
                    <a:off x="3381475" y="1728667"/>
                    <a:ext cx="1823" cy="121513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  <p:grpSp>
            <p:nvGrpSpPr>
              <p:cNvPr id="5626" name="Google Shape;5626;p64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627" name="Google Shape;5627;p64"/>
                <p:cNvSpPr/>
                <p:nvPr/>
              </p:nvSpPr>
              <p:spPr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100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28" name="Google Shape;5628;p64"/>
                <p:cNvCxnSpPr/>
                <p:nvPr/>
              </p:nvCxnSpPr>
              <p:spPr>
                <a:xfrm flipH="1">
                  <a:off x="4078916" y="4019498"/>
                  <a:ext cx="1588" cy="13652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29" name="Google Shape;5629;p64"/>
                <p:cNvGrpSpPr/>
                <p:nvPr/>
              </p:nvGrpSpPr>
              <p:grpSpPr>
                <a:xfrm>
                  <a:off x="3570916" y="5310135"/>
                  <a:ext cx="508000" cy="222250"/>
                  <a:chOff x="4128204" y="3605744"/>
                  <a:chExt cx="568606" cy="339512"/>
                </a:xfrm>
              </p:grpSpPr>
              <p:sp>
                <p:nvSpPr>
                  <p:cNvPr id="5630" name="Google Shape;5630;p64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rgbClr val="262699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1" name="Google Shape;5631;p64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rgbClr val="2626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2" name="Google Shape;5632;p64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rgbClr val="ACACEA">
                      <a:alpha val="54901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33" name="Google Shape;5633;p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34" name="Google Shape;5634;p64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5635" name="Google Shape;5635;p64"/>
                <p:cNvSpPr/>
                <p:nvPr/>
              </p:nvSpPr>
              <p:spPr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36" name="Google Shape;5636;p64"/>
                <p:cNvCxnSpPr/>
                <p:nvPr/>
              </p:nvCxnSpPr>
              <p:spPr>
                <a:xfrm flipH="1">
                  <a:off x="3566154" y="4027435"/>
                  <a:ext cx="3175" cy="14509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37" name="Google Shape;5637;p64"/>
                <p:cNvGrpSpPr/>
                <p:nvPr/>
              </p:nvGrpSpPr>
              <p:grpSpPr>
                <a:xfrm>
                  <a:off x="3569329" y="3862335"/>
                  <a:ext cx="503237" cy="247650"/>
                  <a:chOff x="2184879" y="1564542"/>
                  <a:chExt cx="1198746" cy="439251"/>
                </a:xfrm>
              </p:grpSpPr>
              <p:sp>
                <p:nvSpPr>
                  <p:cNvPr id="5638" name="Google Shape;5638;p64"/>
                  <p:cNvSpPr/>
                  <p:nvPr/>
                </p:nvSpPr>
                <p:spPr>
                  <a:xfrm flipH="1" rot="10800000">
                    <a:off x="2188659" y="1691250"/>
                    <a:ext cx="1194966" cy="312543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31000">
                        <a:srgbClr val="8383E0"/>
                      </a:gs>
                      <a:gs pos="100000">
                        <a:schemeClr val="lt1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39" name="Google Shape;5639;p64"/>
                  <p:cNvSpPr/>
                  <p:nvPr/>
                </p:nvSpPr>
                <p:spPr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rgbClr val="ACACEA"/>
                      </a:gs>
                      <a:gs pos="54000">
                        <a:srgbClr val="8383E0"/>
                      </a:gs>
                      <a:gs pos="100000">
                        <a:srgbClr val="262699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0" name="Google Shape;5640;p64"/>
                  <p:cNvSpPr/>
                  <p:nvPr/>
                </p:nvSpPr>
                <p:spPr>
                  <a:xfrm flipH="1" rot="10800000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1" name="Google Shape;5641;p64"/>
                  <p:cNvSpPr/>
                  <p:nvPr/>
                </p:nvSpPr>
                <p:spPr>
                  <a:xfrm>
                    <a:off x="2491182" y="1671539"/>
                    <a:ext cx="582357" cy="154865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2" name="Google Shape;5642;p64"/>
                  <p:cNvSpPr/>
                  <p:nvPr/>
                </p:nvSpPr>
                <p:spPr>
                  <a:xfrm>
                    <a:off x="2430678" y="1629304"/>
                    <a:ext cx="703366" cy="109812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3" name="Google Shape;5643;p64"/>
                  <p:cNvSpPr/>
                  <p:nvPr/>
                </p:nvSpPr>
                <p:spPr>
                  <a:xfrm>
                    <a:off x="2892025" y="1722222"/>
                    <a:ext cx="260927" cy="95734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44" name="Google Shape;5644;p64"/>
                  <p:cNvSpPr/>
                  <p:nvPr/>
                </p:nvSpPr>
                <p:spPr>
                  <a:xfrm>
                    <a:off x="2419334" y="1725039"/>
                    <a:ext cx="253362" cy="95734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45" name="Google Shape;5645;p64"/>
                  <p:cNvCxnSpPr>
                    <a:endCxn id="5640" idx="2"/>
                  </p:cNvCxnSpPr>
                  <p:nvPr/>
                </p:nvCxnSpPr>
                <p:spPr>
                  <a:xfrm rot="10800000">
                    <a:off x="2184879" y="1720814"/>
                    <a:ext cx="3900" cy="121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5646" name="Google Shape;5646;p64"/>
                  <p:cNvCxnSpPr/>
                  <p:nvPr/>
                </p:nvCxnSpPr>
                <p:spPr>
                  <a:xfrm rot="10800000">
                    <a:off x="3379845" y="1727853"/>
                    <a:ext cx="3780" cy="121077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  <p:grpSp>
            <p:nvGrpSpPr>
              <p:cNvPr id="5647" name="Google Shape;5647;p64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648" name="Google Shape;5648;p64"/>
                <p:cNvSpPr/>
                <p:nvPr/>
              </p:nvSpPr>
              <p:spPr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100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49" name="Google Shape;5649;p64"/>
                <p:cNvCxnSpPr/>
                <p:nvPr/>
              </p:nvCxnSpPr>
              <p:spPr>
                <a:xfrm flipH="1">
                  <a:off x="4861554" y="4024260"/>
                  <a:ext cx="1587" cy="13652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50" name="Google Shape;5650;p64"/>
                <p:cNvGrpSpPr/>
                <p:nvPr/>
              </p:nvGrpSpPr>
              <p:grpSpPr>
                <a:xfrm>
                  <a:off x="4353554" y="5314898"/>
                  <a:ext cx="508000" cy="222250"/>
                  <a:chOff x="4128205" y="3605744"/>
                  <a:chExt cx="568606" cy="339512"/>
                </a:xfrm>
              </p:grpSpPr>
              <p:sp>
                <p:nvSpPr>
                  <p:cNvPr id="5651" name="Google Shape;5651;p64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rgbClr val="262699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2" name="Google Shape;5652;p64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rgbClr val="2626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53" name="Google Shape;5653;p64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rgbClr val="ACACEA">
                      <a:alpha val="54901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54" name="Google Shape;5654;p64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55" name="Google Shape;5655;p64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5656" name="Google Shape;5656;p64"/>
                <p:cNvSpPr/>
                <p:nvPr/>
              </p:nvSpPr>
              <p:spPr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57" name="Google Shape;5657;p64"/>
                <p:cNvCxnSpPr/>
                <p:nvPr/>
              </p:nvCxnSpPr>
              <p:spPr>
                <a:xfrm flipH="1">
                  <a:off x="4348791" y="4032198"/>
                  <a:ext cx="3175" cy="14509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58" name="Google Shape;5658;p64"/>
                <p:cNvGrpSpPr/>
                <p:nvPr/>
              </p:nvGrpSpPr>
              <p:grpSpPr>
                <a:xfrm>
                  <a:off x="4351966" y="3867098"/>
                  <a:ext cx="503238" cy="247650"/>
                  <a:chOff x="2184879" y="1564542"/>
                  <a:chExt cx="1198749" cy="439251"/>
                </a:xfrm>
              </p:grpSpPr>
              <p:sp>
                <p:nvSpPr>
                  <p:cNvPr id="5659" name="Google Shape;5659;p64"/>
                  <p:cNvSpPr/>
                  <p:nvPr/>
                </p:nvSpPr>
                <p:spPr>
                  <a:xfrm flipH="1" rot="10800000">
                    <a:off x="2188662" y="1691248"/>
                    <a:ext cx="1194966" cy="312545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31000">
                        <a:srgbClr val="8383E0"/>
                      </a:gs>
                      <a:gs pos="100000">
                        <a:schemeClr val="lt1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0" name="Google Shape;5660;p64"/>
                  <p:cNvSpPr/>
                  <p:nvPr/>
                </p:nvSpPr>
                <p:spPr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rgbClr val="ACACEA"/>
                      </a:gs>
                      <a:gs pos="54000">
                        <a:srgbClr val="8383E0"/>
                      </a:gs>
                      <a:gs pos="100000">
                        <a:srgbClr val="262699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1" name="Google Shape;5661;p64"/>
                  <p:cNvSpPr/>
                  <p:nvPr/>
                </p:nvSpPr>
                <p:spPr>
                  <a:xfrm flipH="1" rot="10800000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2" name="Google Shape;5662;p64"/>
                  <p:cNvSpPr/>
                  <p:nvPr/>
                </p:nvSpPr>
                <p:spPr>
                  <a:xfrm>
                    <a:off x="2491185" y="1671539"/>
                    <a:ext cx="582357" cy="154863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3" name="Google Shape;5663;p64"/>
                  <p:cNvSpPr/>
                  <p:nvPr/>
                </p:nvSpPr>
                <p:spPr>
                  <a:xfrm>
                    <a:off x="2430680" y="1629303"/>
                    <a:ext cx="703366" cy="109814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4" name="Google Shape;5664;p64"/>
                  <p:cNvSpPr/>
                  <p:nvPr/>
                </p:nvSpPr>
                <p:spPr>
                  <a:xfrm>
                    <a:off x="2892028" y="1722222"/>
                    <a:ext cx="260925" cy="95734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65" name="Google Shape;5665;p64"/>
                  <p:cNvSpPr/>
                  <p:nvPr/>
                </p:nvSpPr>
                <p:spPr>
                  <a:xfrm>
                    <a:off x="2419334" y="1725037"/>
                    <a:ext cx="253364" cy="95734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66" name="Google Shape;5666;p64"/>
                  <p:cNvCxnSpPr>
                    <a:endCxn id="5661" idx="2"/>
                  </p:cNvCxnSpPr>
                  <p:nvPr/>
                </p:nvCxnSpPr>
                <p:spPr>
                  <a:xfrm rot="10800000">
                    <a:off x="2184879" y="1720813"/>
                    <a:ext cx="3900" cy="121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5667" name="Google Shape;5667;p64"/>
                  <p:cNvCxnSpPr/>
                  <p:nvPr/>
                </p:nvCxnSpPr>
                <p:spPr>
                  <a:xfrm rot="10800000">
                    <a:off x="3379845" y="1727853"/>
                    <a:ext cx="3783" cy="121075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  <p:grpSp>
            <p:nvGrpSpPr>
              <p:cNvPr id="5668" name="Google Shape;5668;p64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5669" name="Google Shape;5669;p64"/>
                <p:cNvSpPr/>
                <p:nvPr/>
              </p:nvSpPr>
              <p:spPr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100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70" name="Google Shape;5670;p64"/>
                <p:cNvCxnSpPr/>
                <p:nvPr/>
              </p:nvCxnSpPr>
              <p:spPr>
                <a:xfrm flipH="1">
                  <a:off x="6064879" y="4006798"/>
                  <a:ext cx="1587" cy="136525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71" name="Google Shape;5671;p64"/>
                <p:cNvGrpSpPr/>
                <p:nvPr/>
              </p:nvGrpSpPr>
              <p:grpSpPr>
                <a:xfrm>
                  <a:off x="5556879" y="5297435"/>
                  <a:ext cx="508000" cy="222250"/>
                  <a:chOff x="4128205" y="3605744"/>
                  <a:chExt cx="568606" cy="339512"/>
                </a:xfrm>
              </p:grpSpPr>
              <p:sp>
                <p:nvSpPr>
                  <p:cNvPr id="5672" name="Google Shape;5672;p64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rgbClr val="262699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3" name="Google Shape;5673;p64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rgbClr val="2626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74" name="Google Shape;5674;p64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rgbClr val="ACACEA">
                      <a:alpha val="54901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75" name="Google Shape;5675;p64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76" name="Google Shape;5676;p64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5677" name="Google Shape;5677;p64"/>
                <p:cNvSpPr/>
                <p:nvPr/>
              </p:nvSpPr>
              <p:spPr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78" name="Google Shape;5678;p64"/>
                <p:cNvCxnSpPr/>
                <p:nvPr/>
              </p:nvCxnSpPr>
              <p:spPr>
                <a:xfrm flipH="1">
                  <a:off x="5552116" y="4014735"/>
                  <a:ext cx="3175" cy="14509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79" name="Google Shape;5679;p64"/>
                <p:cNvGrpSpPr/>
                <p:nvPr/>
              </p:nvGrpSpPr>
              <p:grpSpPr>
                <a:xfrm>
                  <a:off x="5555291" y="3849635"/>
                  <a:ext cx="503238" cy="247650"/>
                  <a:chOff x="2184879" y="1564542"/>
                  <a:chExt cx="1198749" cy="439251"/>
                </a:xfrm>
              </p:grpSpPr>
              <p:sp>
                <p:nvSpPr>
                  <p:cNvPr id="5680" name="Google Shape;5680;p64"/>
                  <p:cNvSpPr/>
                  <p:nvPr/>
                </p:nvSpPr>
                <p:spPr>
                  <a:xfrm flipH="1" rot="10800000">
                    <a:off x="2188662" y="1691250"/>
                    <a:ext cx="1194966" cy="312543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31000">
                        <a:srgbClr val="8383E0"/>
                      </a:gs>
                      <a:gs pos="100000">
                        <a:schemeClr val="lt1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1" name="Google Shape;5681;p64"/>
                  <p:cNvSpPr/>
                  <p:nvPr/>
                </p:nvSpPr>
                <p:spPr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rgbClr val="ACACEA"/>
                      </a:gs>
                      <a:gs pos="54000">
                        <a:srgbClr val="8383E0"/>
                      </a:gs>
                      <a:gs pos="100000">
                        <a:srgbClr val="262699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2" name="Google Shape;5682;p64"/>
                  <p:cNvSpPr/>
                  <p:nvPr/>
                </p:nvSpPr>
                <p:spPr>
                  <a:xfrm flipH="1" rot="10800000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3" name="Google Shape;5683;p64"/>
                  <p:cNvSpPr/>
                  <p:nvPr/>
                </p:nvSpPr>
                <p:spPr>
                  <a:xfrm>
                    <a:off x="2491185" y="1671539"/>
                    <a:ext cx="582357" cy="154865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4" name="Google Shape;5684;p64"/>
                  <p:cNvSpPr/>
                  <p:nvPr/>
                </p:nvSpPr>
                <p:spPr>
                  <a:xfrm>
                    <a:off x="2430680" y="1629304"/>
                    <a:ext cx="703366" cy="109812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5" name="Google Shape;5685;p64"/>
                  <p:cNvSpPr/>
                  <p:nvPr/>
                </p:nvSpPr>
                <p:spPr>
                  <a:xfrm>
                    <a:off x="2892028" y="1722222"/>
                    <a:ext cx="260925" cy="95734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86" name="Google Shape;5686;p64"/>
                  <p:cNvSpPr/>
                  <p:nvPr/>
                </p:nvSpPr>
                <p:spPr>
                  <a:xfrm>
                    <a:off x="2419334" y="1725039"/>
                    <a:ext cx="253364" cy="95734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87" name="Google Shape;5687;p64"/>
                  <p:cNvCxnSpPr>
                    <a:endCxn id="5682" idx="2"/>
                  </p:cNvCxnSpPr>
                  <p:nvPr/>
                </p:nvCxnSpPr>
                <p:spPr>
                  <a:xfrm rot="10800000">
                    <a:off x="2184879" y="1720814"/>
                    <a:ext cx="3900" cy="1212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5688" name="Google Shape;5688;p64"/>
                  <p:cNvCxnSpPr/>
                  <p:nvPr/>
                </p:nvCxnSpPr>
                <p:spPr>
                  <a:xfrm rot="10800000">
                    <a:off x="3379845" y="1727853"/>
                    <a:ext cx="3783" cy="121077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  <p:grpSp>
            <p:nvGrpSpPr>
              <p:cNvPr id="5689" name="Google Shape;5689;p64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5690" name="Google Shape;5690;p64"/>
                <p:cNvSpPr/>
                <p:nvPr/>
              </p:nvSpPr>
              <p:spPr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100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91" name="Google Shape;5691;p64"/>
                <p:cNvCxnSpPr/>
                <p:nvPr/>
              </p:nvCxnSpPr>
              <p:spPr>
                <a:xfrm flipH="1">
                  <a:off x="7060241" y="3994098"/>
                  <a:ext cx="1588" cy="13668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692" name="Google Shape;5692;p64"/>
                <p:cNvGrpSpPr/>
                <p:nvPr/>
              </p:nvGrpSpPr>
              <p:grpSpPr>
                <a:xfrm>
                  <a:off x="6552241" y="5286323"/>
                  <a:ext cx="508000" cy="222250"/>
                  <a:chOff x="4128204" y="3606067"/>
                  <a:chExt cx="568606" cy="339189"/>
                </a:xfrm>
              </p:grpSpPr>
              <p:sp>
                <p:nvSpPr>
                  <p:cNvPr id="5693" name="Google Shape;5693;p64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rgbClr val="262699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4" name="Google Shape;5694;p64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rgbClr val="262699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695" name="Google Shape;5695;p6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rgbClr val="ACACEA">
                      <a:alpha val="54901"/>
                    </a:srgb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696" name="Google Shape;5696;p64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5697" name="Google Shape;5697;p64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5698" name="Google Shape;5698;p64"/>
                <p:cNvSpPr/>
                <p:nvPr/>
              </p:nvSpPr>
              <p:spPr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rgbClr val="262699">
                        <a:alpha val="61960"/>
                      </a:srgbClr>
                    </a:gs>
                    <a:gs pos="54000">
                      <a:srgbClr val="8383E0"/>
                    </a:gs>
                    <a:gs pos="100000">
                      <a:schemeClr val="lt1"/>
                    </a:gs>
                  </a:gsLst>
                  <a:lin ang="162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699" name="Google Shape;5699;p64"/>
                <p:cNvCxnSpPr/>
                <p:nvPr/>
              </p:nvCxnSpPr>
              <p:spPr>
                <a:xfrm flipH="1">
                  <a:off x="6547479" y="4002035"/>
                  <a:ext cx="3175" cy="145256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grpSp>
              <p:nvGrpSpPr>
                <p:cNvPr id="5700" name="Google Shape;5700;p64"/>
                <p:cNvGrpSpPr/>
                <p:nvPr/>
              </p:nvGrpSpPr>
              <p:grpSpPr>
                <a:xfrm>
                  <a:off x="6550654" y="3836935"/>
                  <a:ext cx="503237" cy="249238"/>
                  <a:chOff x="2184879" y="1564542"/>
                  <a:chExt cx="1198746" cy="441649"/>
                </a:xfrm>
              </p:grpSpPr>
              <p:sp>
                <p:nvSpPr>
                  <p:cNvPr id="5701" name="Google Shape;5701;p64"/>
                  <p:cNvSpPr/>
                  <p:nvPr/>
                </p:nvSpPr>
                <p:spPr>
                  <a:xfrm flipH="1" rot="10800000">
                    <a:off x="2188659" y="1691130"/>
                    <a:ext cx="1194966" cy="315061"/>
                  </a:xfrm>
                  <a:prstGeom prst="ellipse">
                    <a:avLst/>
                  </a:prstGeom>
                  <a:gradFill>
                    <a:gsLst>
                      <a:gs pos="0">
                        <a:srgbClr val="262699"/>
                      </a:gs>
                      <a:gs pos="31000">
                        <a:srgbClr val="8383E0"/>
                      </a:gs>
                      <a:gs pos="100000">
                        <a:schemeClr val="lt1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2" name="Google Shape;5702;p64"/>
                  <p:cNvSpPr/>
                  <p:nvPr/>
                </p:nvSpPr>
                <p:spPr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rgbClr val="ACACEA"/>
                      </a:gs>
                      <a:gs pos="54000">
                        <a:srgbClr val="8383E0"/>
                      </a:gs>
                      <a:gs pos="100000">
                        <a:srgbClr val="262699"/>
                      </a:gs>
                    </a:gsLst>
                    <a:lin ang="162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3" name="Google Shape;5703;p64"/>
                  <p:cNvSpPr/>
                  <p:nvPr/>
                </p:nvSpPr>
                <p:spPr>
                  <a:xfrm flipH="1" rot="10800000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rgbClr val="BFBFBF"/>
                  </a:solidFill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4" name="Google Shape;5704;p64"/>
                  <p:cNvSpPr/>
                  <p:nvPr/>
                </p:nvSpPr>
                <p:spPr>
                  <a:xfrm>
                    <a:off x="2491182" y="1671438"/>
                    <a:ext cx="582357" cy="157530"/>
                  </a:xfrm>
                  <a:custGeom>
                    <a:rect b="b" l="l" r="r" t="t"/>
                    <a:pathLst>
                      <a:path extrusionOk="0" h="1321259" w="307606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8383E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5" name="Google Shape;5705;p64"/>
                  <p:cNvSpPr/>
                  <p:nvPr/>
                </p:nvSpPr>
                <p:spPr>
                  <a:xfrm>
                    <a:off x="2430678" y="1629243"/>
                    <a:ext cx="703366" cy="112522"/>
                  </a:xfrm>
                  <a:custGeom>
                    <a:rect b="b" l="l" r="r" t="t"/>
                    <a:pathLst>
                      <a:path extrusionOk="0" h="932950" w="3723451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6" name="Google Shape;5706;p64"/>
                  <p:cNvSpPr/>
                  <p:nvPr/>
                </p:nvSpPr>
                <p:spPr>
                  <a:xfrm>
                    <a:off x="2892025" y="1724886"/>
                    <a:ext cx="260927" cy="95643"/>
                  </a:xfrm>
                  <a:custGeom>
                    <a:rect b="b" l="l" r="r" t="t"/>
                    <a:pathLst>
                      <a:path extrusionOk="0" h="809868" w="1366596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07" name="Google Shape;5707;p64"/>
                  <p:cNvSpPr/>
                  <p:nvPr/>
                </p:nvSpPr>
                <p:spPr>
                  <a:xfrm>
                    <a:off x="2419334" y="1727698"/>
                    <a:ext cx="253362" cy="92831"/>
                  </a:xfrm>
                  <a:custGeom>
                    <a:rect b="b" l="l" r="r" t="t"/>
                    <a:pathLst>
                      <a:path extrusionOk="0" h="791462" w="1348191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rotWithShape="0" dir="5400000" dist="2300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5708" name="Google Shape;5708;p64"/>
                  <p:cNvCxnSpPr>
                    <a:endCxn id="5703" idx="2"/>
                  </p:cNvCxnSpPr>
                  <p:nvPr/>
                </p:nvCxnSpPr>
                <p:spPr>
                  <a:xfrm rot="10800000">
                    <a:off x="2184879" y="1722072"/>
                    <a:ext cx="3900" cy="12090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  <p:cxnSp>
                <p:nvCxnSpPr>
                  <p:cNvPr id="5709" name="Google Shape;5709;p64"/>
                  <p:cNvCxnSpPr/>
                  <p:nvPr/>
                </p:nvCxnSpPr>
                <p:spPr>
                  <a:xfrm rot="10800000">
                    <a:off x="3379845" y="1730512"/>
                    <a:ext cx="3780" cy="120960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dk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  <a:effectLst>
                    <a:outerShdw blurRad="40005" rotWithShape="0" algn="tl" dir="5400000" dist="19939">
                      <a:srgbClr val="000000">
                        <a:alpha val="37647"/>
                      </a:srgbClr>
                    </a:outerShdw>
                  </a:effectLst>
                </p:spPr>
              </p:cxnSp>
            </p:grpSp>
          </p:grpSp>
        </p:grpSp>
        <p:grpSp>
          <p:nvGrpSpPr>
            <p:cNvPr id="5710" name="Google Shape;5710;p64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5711" name="Google Shape;5711;p64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rect b="b" l="l" r="r" t="t"/>
                <a:pathLst>
                  <a:path extrusionOk="0" h="2022548" w="22853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noFill/>
              <a:ln cap="flat" cmpd="sng" w="31750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2" name="Google Shape;5712;p64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rect b="b" l="l" r="r" t="t"/>
                <a:pathLst>
                  <a:path extrusionOk="0" h="2117725" w="30727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noFill/>
              <a:ln cap="flat" cmpd="sng" w="31750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13" name="Google Shape;5713;p64"/>
              <p:cNvCxnSpPr/>
              <p:nvPr/>
            </p:nvCxnSpPr>
            <p:spPr>
              <a:xfrm flipH="1" rot="10800000">
                <a:off x="5791457" y="2687586"/>
                <a:ext cx="8309" cy="2062635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5714" name="Google Shape;5714;p64"/>
              <p:cNvCxnSpPr/>
              <p:nvPr/>
            </p:nvCxnSpPr>
            <p:spPr>
              <a:xfrm flipH="1" rot="10800000">
                <a:off x="4598735" y="2708225"/>
                <a:ext cx="18344" cy="2037167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  <p:cxnSp>
            <p:nvCxnSpPr>
              <p:cNvPr id="5715" name="Google Shape;5715;p64"/>
              <p:cNvCxnSpPr/>
              <p:nvPr/>
            </p:nvCxnSpPr>
            <p:spPr>
              <a:xfrm rot="10800000">
                <a:off x="3807455" y="2762199"/>
                <a:ext cx="9009" cy="1983193"/>
              </a:xfrm>
              <a:prstGeom prst="straightConnector1">
                <a:avLst/>
              </a:prstGeom>
              <a:noFill/>
              <a:ln cap="flat" cmpd="sng" w="31750">
                <a:solidFill>
                  <a:srgbClr val="CC0000"/>
                </a:solidFill>
                <a:prstDash val="solid"/>
                <a:round/>
                <a:headEnd len="med" w="med" type="triangle"/>
                <a:tailEnd len="med" w="med" type="triangle"/>
              </a:ln>
            </p:spPr>
          </p:cxnSp>
        </p:grpSp>
        <p:grpSp>
          <p:nvGrpSpPr>
            <p:cNvPr id="5716" name="Google Shape;5716;p64"/>
            <p:cNvGrpSpPr/>
            <p:nvPr/>
          </p:nvGrpSpPr>
          <p:grpSpPr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5717" name="Google Shape;5717;p64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8" name="Google Shape;5718;p64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9" name="Google Shape;5719;p64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0" name="Google Shape;5720;p64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1" name="Google Shape;5721;p64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2" name="Google Shape;5722;p64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3" name="Google Shape;5723;p64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24" name="Google Shape;5724;p64"/>
              <p:cNvCxnSpPr>
                <a:endCxn id="5719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725" name="Google Shape;5725;p64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726" name="Google Shape;5726;p64"/>
            <p:cNvGrpSpPr/>
            <p:nvPr/>
          </p:nvGrpSpPr>
          <p:grpSpPr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5727" name="Google Shape;5727;p64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8" name="Google Shape;5728;p64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9" name="Google Shape;5729;p64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0" name="Google Shape;5730;p64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1" name="Google Shape;5731;p64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2" name="Google Shape;5732;p64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3" name="Google Shape;5733;p64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34" name="Google Shape;5734;p64"/>
              <p:cNvCxnSpPr>
                <a:endCxn id="5729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735" name="Google Shape;5735;p64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736" name="Google Shape;5736;p64"/>
            <p:cNvGrpSpPr/>
            <p:nvPr/>
          </p:nvGrpSpPr>
          <p:grpSpPr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5737" name="Google Shape;5737;p64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8" name="Google Shape;5738;p64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9" name="Google Shape;5739;p64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0" name="Google Shape;5740;p64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1" name="Google Shape;5741;p64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2" name="Google Shape;5742;p64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3" name="Google Shape;5743;p64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44" name="Google Shape;5744;p64"/>
              <p:cNvCxnSpPr>
                <a:endCxn id="5739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745" name="Google Shape;5745;p64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746" name="Google Shape;5746;p64"/>
            <p:cNvGrpSpPr/>
            <p:nvPr/>
          </p:nvGrpSpPr>
          <p:grpSpPr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5747" name="Google Shape;5747;p64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8" name="Google Shape;5748;p64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9" name="Google Shape;5749;p64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0" name="Google Shape;5750;p64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1" name="Google Shape;5751;p64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2" name="Google Shape;5752;p64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3" name="Google Shape;5753;p64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54" name="Google Shape;5754;p64"/>
              <p:cNvCxnSpPr>
                <a:endCxn id="5749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755" name="Google Shape;5755;p64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756" name="Google Shape;5756;p64"/>
            <p:cNvGrpSpPr/>
            <p:nvPr/>
          </p:nvGrpSpPr>
          <p:grpSpPr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5757" name="Google Shape;5757;p64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8" name="Google Shape;5758;p64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9" name="Google Shape;5759;p64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0" name="Google Shape;5760;p64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1" name="Google Shape;5761;p64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2" name="Google Shape;5762;p64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63" name="Google Shape;5763;p64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64" name="Google Shape;5764;p64"/>
              <p:cNvCxnSpPr>
                <a:endCxn id="5759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5765" name="Google Shape;5765;p64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5766" name="Google Shape;5766;p64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5767" name="Google Shape;5767;p64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5768" name="Google Shape;5768;p64"/>
                <p:cNvSpPr/>
                <p:nvPr/>
              </p:nvSpPr>
              <p:spPr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9" name="Google Shape;5769;p64"/>
                <p:cNvSpPr/>
                <p:nvPr/>
              </p:nvSpPr>
              <p:spPr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0" name="Google Shape;5770;p64"/>
                <p:cNvSpPr txBox="1"/>
                <p:nvPr/>
              </p:nvSpPr>
              <p:spPr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8194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Remote Controller</a:t>
                  </a:r>
                  <a:endParaRPr/>
                </a:p>
              </p:txBody>
            </p:sp>
          </p:grpSp>
          <p:grpSp>
            <p:nvGrpSpPr>
              <p:cNvPr id="5771" name="Google Shape;5771;p64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5772" name="Google Shape;5772;p64"/>
                <p:cNvSpPr/>
                <p:nvPr/>
              </p:nvSpPr>
              <p:spPr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lt1">
                    <a:alpha val="41960"/>
                  </a:schemeClr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3" name="Google Shape;5773;p64"/>
                <p:cNvSpPr/>
                <p:nvPr/>
              </p:nvSpPr>
              <p:spPr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1960"/>
                  </a:srgbClr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4" name="Google Shape;5774;p64"/>
                <p:cNvSpPr txBox="1"/>
                <p:nvPr/>
              </p:nvSpPr>
              <p:spPr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81944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</a:t>
                  </a:r>
                  <a:endParaRPr/>
                </a:p>
              </p:txBody>
            </p:sp>
          </p:grpSp>
          <p:grpSp>
            <p:nvGrpSpPr>
              <p:cNvPr id="5775" name="Google Shape;5775;p64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5776" name="Google Shape;5776;p64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5777" name="Google Shape;5777;p64"/>
                  <p:cNvSpPr/>
                  <p:nvPr/>
                </p:nvSpPr>
                <p:spPr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lt1">
                      <a:alpha val="41960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8" name="Google Shape;5778;p64"/>
                  <p:cNvSpPr/>
                  <p:nvPr/>
                </p:nvSpPr>
                <p:spPr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1960"/>
                    </a:srgbClr>
                  </a:solidFill>
                  <a:ln cap="flat" cmpd="sng" w="9525">
                    <a:solidFill>
                      <a:srgbClr val="CC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779" name="Google Shape;5779;p64"/>
                <p:cNvSpPr txBox="1"/>
                <p:nvPr/>
              </p:nvSpPr>
              <p:spPr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535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</a:t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80" name="Google Shape;5780;p64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5781" name="Google Shape;5781;p64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5782" name="Google Shape;5782;p64"/>
                  <p:cNvSpPr/>
                  <p:nvPr/>
                </p:nvSpPr>
                <p:spPr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lt1">
                      <a:alpha val="41960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3" name="Google Shape;5783;p64"/>
                  <p:cNvSpPr/>
                  <p:nvPr/>
                </p:nvSpPr>
                <p:spPr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1960"/>
                    </a:srgbClr>
                  </a:solidFill>
                  <a:ln cap="flat" cmpd="sng" w="9525">
                    <a:solidFill>
                      <a:srgbClr val="CC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784" name="Google Shape;5784;p64"/>
                <p:cNvSpPr txBox="1"/>
                <p:nvPr/>
              </p:nvSpPr>
              <p:spPr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535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</a:t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85" name="Google Shape;5785;p64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5786" name="Google Shape;5786;p64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5787" name="Google Shape;5787;p64"/>
                  <p:cNvSpPr/>
                  <p:nvPr/>
                </p:nvSpPr>
                <p:spPr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lt1">
                      <a:alpha val="41960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8" name="Google Shape;5788;p64"/>
                  <p:cNvSpPr/>
                  <p:nvPr/>
                </p:nvSpPr>
                <p:spPr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1960"/>
                    </a:srgbClr>
                  </a:solidFill>
                  <a:ln cap="flat" cmpd="sng" w="9525">
                    <a:solidFill>
                      <a:srgbClr val="CC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789" name="Google Shape;5789;p64"/>
                <p:cNvSpPr txBox="1"/>
                <p:nvPr/>
              </p:nvSpPr>
              <p:spPr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535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</a:t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90" name="Google Shape;5790;p64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5791" name="Google Shape;5791;p64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5792" name="Google Shape;5792;p64"/>
                  <p:cNvSpPr/>
                  <p:nvPr/>
                </p:nvSpPr>
                <p:spPr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lt1">
                      <a:alpha val="41960"/>
                    </a:schemeClr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93" name="Google Shape;5793;p64"/>
                  <p:cNvSpPr/>
                  <p:nvPr/>
                </p:nvSpPr>
                <p:spPr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1960"/>
                    </a:srgbClr>
                  </a:solidFill>
                  <a:ln cap="flat" cmpd="sng" w="9525">
                    <a:solidFill>
                      <a:srgbClr val="CC0000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794" name="Google Shape;5794;p64"/>
                <p:cNvSpPr txBox="1"/>
                <p:nvPr/>
              </p:nvSpPr>
              <p:spPr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lnSpc>
                      <a:spcPct val="105357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</a:t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795" name="Google Shape;5795;p64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5796" name="Google Shape;5796;p64"/>
              <p:cNvGrpSpPr/>
              <p:nvPr/>
            </p:nvGrpSpPr>
            <p:grpSpPr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797" name="Google Shape;5797;p64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798" name="Google Shape;5798;p6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799" name="Google Shape;5799;p64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0" name="Google Shape;5800;p64"/>
                <p:cNvCxnSpPr/>
                <p:nvPr/>
              </p:nvCxnSpPr>
              <p:spPr>
                <a:xfrm rot="10800000">
                  <a:off x="3134122" y="400542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1" name="Google Shape;5801;p64"/>
                <p:cNvCxnSpPr/>
                <p:nvPr/>
              </p:nvCxnSpPr>
              <p:spPr>
                <a:xfrm rot="10800000">
                  <a:off x="3215190" y="400753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2" name="Google Shape;5802;p64"/>
                <p:cNvCxnSpPr/>
                <p:nvPr/>
              </p:nvCxnSpPr>
              <p:spPr>
                <a:xfrm rot="10800000">
                  <a:off x="3290394" y="4007533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03" name="Google Shape;5803;p64"/>
              <p:cNvGrpSpPr/>
              <p:nvPr/>
            </p:nvGrpSpPr>
            <p:grpSpPr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5804" name="Google Shape;5804;p64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805" name="Google Shape;5805;p6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6" name="Google Shape;5806;p64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7" name="Google Shape;5807;p64"/>
                <p:cNvCxnSpPr/>
                <p:nvPr/>
              </p:nvCxnSpPr>
              <p:spPr>
                <a:xfrm rot="10800000">
                  <a:off x="3182588" y="400542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8" name="Google Shape;5808;p64"/>
                <p:cNvCxnSpPr/>
                <p:nvPr/>
              </p:nvCxnSpPr>
              <p:spPr>
                <a:xfrm rot="10800000">
                  <a:off x="3093297" y="4009316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09" name="Google Shape;5809;p64"/>
                <p:cNvCxnSpPr/>
                <p:nvPr/>
              </p:nvCxnSpPr>
              <p:spPr>
                <a:xfrm rot="10800000">
                  <a:off x="3278747" y="4008109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0" name="Google Shape;5810;p64"/>
              <p:cNvGrpSpPr/>
              <p:nvPr/>
            </p:nvGrpSpPr>
            <p:grpSpPr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5811" name="Google Shape;5811;p64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812" name="Google Shape;5812;p6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13" name="Google Shape;5813;p64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14" name="Google Shape;5814;p64"/>
                <p:cNvCxnSpPr/>
                <p:nvPr/>
              </p:nvCxnSpPr>
              <p:spPr>
                <a:xfrm rot="10800000">
                  <a:off x="3134122" y="400542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15" name="Google Shape;5815;p64"/>
                <p:cNvCxnSpPr/>
                <p:nvPr/>
              </p:nvCxnSpPr>
              <p:spPr>
                <a:xfrm rot="10800000">
                  <a:off x="3215190" y="400753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16" name="Google Shape;5816;p64"/>
                <p:cNvCxnSpPr/>
                <p:nvPr/>
              </p:nvCxnSpPr>
              <p:spPr>
                <a:xfrm rot="10800000">
                  <a:off x="3290394" y="4007533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17" name="Google Shape;5817;p64"/>
              <p:cNvGrpSpPr/>
              <p:nvPr/>
            </p:nvGrpSpPr>
            <p:grpSpPr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5818" name="Google Shape;5818;p64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819" name="Google Shape;5819;p6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0" name="Google Shape;5820;p64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1" name="Google Shape;5821;p64"/>
                <p:cNvCxnSpPr/>
                <p:nvPr/>
              </p:nvCxnSpPr>
              <p:spPr>
                <a:xfrm rot="10800000">
                  <a:off x="3134122" y="400542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2" name="Google Shape;5822;p64"/>
                <p:cNvCxnSpPr/>
                <p:nvPr/>
              </p:nvCxnSpPr>
              <p:spPr>
                <a:xfrm rot="10800000">
                  <a:off x="3215190" y="400753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3" name="Google Shape;5823;p64"/>
                <p:cNvCxnSpPr/>
                <p:nvPr/>
              </p:nvCxnSpPr>
              <p:spPr>
                <a:xfrm rot="10800000">
                  <a:off x="3290394" y="4007533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grpSp>
            <p:nvGrpSpPr>
              <p:cNvPr id="5824" name="Google Shape;5824;p64"/>
              <p:cNvGrpSpPr/>
              <p:nvPr/>
            </p:nvGrpSpPr>
            <p:grpSpPr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5825" name="Google Shape;5825;p64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lt1"/>
                </a:solidFill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826" name="Google Shape;5826;p6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7" name="Google Shape;5827;p64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8" name="Google Shape;5828;p64"/>
                <p:cNvCxnSpPr/>
                <p:nvPr/>
              </p:nvCxnSpPr>
              <p:spPr>
                <a:xfrm rot="10800000">
                  <a:off x="3134122" y="400542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29" name="Google Shape;5829;p64"/>
                <p:cNvCxnSpPr/>
                <p:nvPr/>
              </p:nvCxnSpPr>
              <p:spPr>
                <a:xfrm rot="10800000">
                  <a:off x="3215190" y="4007535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5830" name="Google Shape;5830;p64"/>
                <p:cNvCxnSpPr/>
                <p:nvPr/>
              </p:nvCxnSpPr>
              <p:spPr>
                <a:xfrm rot="10800000">
                  <a:off x="3290394" y="4007533"/>
                  <a:ext cx="1589" cy="23665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CC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</p:grpSp>
      </p:grpSp>
      <p:grpSp>
        <p:nvGrpSpPr>
          <p:cNvPr id="5831" name="Google Shape;5831;p64"/>
          <p:cNvGrpSpPr/>
          <p:nvPr/>
        </p:nvGrpSpPr>
        <p:grpSpPr>
          <a:xfrm>
            <a:off x="148169" y="4974203"/>
            <a:ext cx="2561167" cy="1458647"/>
            <a:chOff x="148169" y="4974203"/>
            <a:chExt cx="2561167" cy="1458647"/>
          </a:xfrm>
        </p:grpSpPr>
        <p:sp>
          <p:nvSpPr>
            <p:cNvPr id="5832" name="Google Shape;5832;p64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33363" lvl="0" marL="233363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000090"/>
                  </a:solidFill>
                  <a:latin typeface="Arial"/>
                  <a:ea typeface="Arial"/>
                  <a:cs typeface="Arial"/>
                  <a:sym typeface="Arial"/>
                </a:rPr>
                <a:t>1: </a:t>
              </a: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generalized“ flow-based” forwarding (e.g., OpenFlow)</a:t>
              </a:r>
              <a:endParaRPr/>
            </a:p>
          </p:txBody>
        </p:sp>
        <p:cxnSp>
          <p:nvCxnSpPr>
            <p:cNvPr id="5833" name="Google Shape;5833;p64"/>
            <p:cNvCxnSpPr>
              <a:stCxn id="5832" idx="0"/>
            </p:cNvCxnSpPr>
            <p:nvPr/>
          </p:nvCxnSpPr>
          <p:spPr>
            <a:xfrm flipH="1" rot="10800000">
              <a:off x="1428752" y="4974203"/>
              <a:ext cx="730200" cy="6138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5834" name="Google Shape;5834;p64"/>
          <p:cNvGrpSpPr/>
          <p:nvPr/>
        </p:nvGrpSpPr>
        <p:grpSpPr>
          <a:xfrm>
            <a:off x="7590196" y="3506216"/>
            <a:ext cx="1667931" cy="1399547"/>
            <a:chOff x="69488" y="5025983"/>
            <a:chExt cx="2561167" cy="1399547"/>
          </a:xfrm>
        </p:grpSpPr>
        <p:sp>
          <p:nvSpPr>
            <p:cNvPr id="5835" name="Google Shape;5835;p64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33363" lvl="0" marL="233363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000090"/>
                  </a:solidFill>
                  <a:latin typeface="Arial"/>
                  <a:ea typeface="Arial"/>
                  <a:cs typeface="Arial"/>
                  <a:sym typeface="Arial"/>
                </a:rPr>
                <a:t>2. </a:t>
              </a: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control, data plane separation</a:t>
              </a:r>
              <a:endParaRPr/>
            </a:p>
          </p:txBody>
        </p:sp>
        <p:cxnSp>
          <p:nvCxnSpPr>
            <p:cNvPr id="5836" name="Google Shape;5836;p64"/>
            <p:cNvCxnSpPr>
              <a:stCxn id="5835" idx="0"/>
            </p:cNvCxnSpPr>
            <p:nvPr/>
          </p:nvCxnSpPr>
          <p:spPr>
            <a:xfrm flipH="1" rot="10800000">
              <a:off x="1350072" y="5025983"/>
              <a:ext cx="1800" cy="554700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837" name="Google Shape;5837;p64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33363" lvl="0" marL="23336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plane functions external to data-plane switches</a:t>
            </a:r>
            <a:endParaRPr/>
          </a:p>
        </p:txBody>
      </p:sp>
      <p:cxnSp>
        <p:nvCxnSpPr>
          <p:cNvPr id="5838" name="Google Shape;5838;p64"/>
          <p:cNvCxnSpPr/>
          <p:nvPr/>
        </p:nvCxnSpPr>
        <p:spPr>
          <a:xfrm flipH="1" rot="10800000">
            <a:off x="6672036" y="1468338"/>
            <a:ext cx="618473" cy="645305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39" name="Google Shape;5839;p64"/>
          <p:cNvSpPr/>
          <p:nvPr/>
        </p:nvSpPr>
        <p:spPr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69803"/>
            </a:srgbClr>
          </a:solidFill>
          <a:ln cap="flat" cmpd="sng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0" name="Google Shape;5840;p64"/>
          <p:cNvSpPr/>
          <p:nvPr/>
        </p:nvSpPr>
        <p:spPr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69803"/>
            </a:srgbClr>
          </a:solidFill>
          <a:ln cap="flat" cmpd="sng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1" name="Google Shape;5841;p64"/>
          <p:cNvSpPr/>
          <p:nvPr/>
        </p:nvSpPr>
        <p:spPr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69803"/>
            </a:srgbClr>
          </a:solidFill>
          <a:ln cap="flat" cmpd="sng" w="9525">
            <a:solidFill>
              <a:srgbClr val="008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2" name="Google Shape;5842;p64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grpSp>
        <p:nvGrpSpPr>
          <p:cNvPr id="5843" name="Google Shape;5843;p64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5844" name="Google Shape;5844;p64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233363" lvl="0" marL="233363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800">
                  <a:solidFill>
                    <a:srgbClr val="000090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i="1"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programmable control applications</a:t>
              </a:r>
              <a:endParaRPr/>
            </a:p>
          </p:txBody>
        </p:sp>
        <p:cxnSp>
          <p:nvCxnSpPr>
            <p:cNvPr id="5845" name="Google Shape;5845;p64"/>
            <p:cNvCxnSpPr/>
            <p:nvPr/>
          </p:nvCxnSpPr>
          <p:spPr>
            <a:xfrm flipH="1" rot="10800000">
              <a:off x="1182107" y="1458376"/>
              <a:ext cx="652881" cy="11039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cxnSp>
        <p:nvCxnSpPr>
          <p:cNvPr id="5846" name="Google Shape;5846;p64"/>
          <p:cNvCxnSpPr/>
          <p:nvPr/>
        </p:nvCxnSpPr>
        <p:spPr>
          <a:xfrm flipH="1" rot="10800000">
            <a:off x="6625009" y="1469572"/>
            <a:ext cx="663883" cy="1006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47" name="Google Shape;5847;p6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routing</a:t>
            </a:r>
            <a:endParaRPr/>
          </a:p>
        </p:txBody>
      </p:sp>
      <p:sp>
        <p:nvSpPr>
          <p:cNvPr id="5848" name="Google Shape;5848;p64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 control</a:t>
            </a:r>
            <a:endParaRPr/>
          </a:p>
        </p:txBody>
      </p:sp>
      <p:sp>
        <p:nvSpPr>
          <p:cNvPr id="5849" name="Google Shape;5849;p64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</a:t>
            </a:r>
            <a:endParaRPr/>
          </a:p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balance</a:t>
            </a:r>
            <a:endParaRPr/>
          </a:p>
        </p:txBody>
      </p:sp>
      <p:sp>
        <p:nvSpPr>
          <p:cNvPr id="5850" name="Google Shape;5850;p64"/>
          <p:cNvSpPr txBox="1"/>
          <p:nvPr>
            <p:ph idx="12" type="sldNum"/>
          </p:nvPr>
        </p:nvSpPr>
        <p:spPr>
          <a:xfrm>
            <a:off x="8456154" y="6475895"/>
            <a:ext cx="687845" cy="3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51" name="Google Shape;5851;p6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5" name="Shape 5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6" name="Google Shape;5856;p65"/>
          <p:cNvSpPr txBox="1"/>
          <p:nvPr/>
        </p:nvSpPr>
        <p:spPr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SDN perspective: data plane switches</a:t>
            </a:r>
            <a:endParaRPr/>
          </a:p>
        </p:txBody>
      </p:sp>
      <p:pic>
        <p:nvPicPr>
          <p:cNvPr descr="underline_base" id="5857" name="Google Shape;585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</p:spPr>
      </p:pic>
      <p:sp>
        <p:nvSpPr>
          <p:cNvPr id="5858" name="Google Shape;5858;p65"/>
          <p:cNvSpPr txBox="1"/>
          <p:nvPr>
            <p:ph idx="1" type="body"/>
          </p:nvPr>
        </p:nvSpPr>
        <p:spPr>
          <a:xfrm>
            <a:off x="294684" y="1256540"/>
            <a:ext cx="4571424" cy="5010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>
                <a:solidFill>
                  <a:srgbClr val="CC0000"/>
                </a:solidFill>
              </a:rPr>
              <a:t>Data plane switches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fast, simple, commodity switches implementing generalized data-plane forwarding (Section 4.4) in hardware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switch flow table computed, installed by controller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API for table-based switch control (e.g., OpenFlow)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defines what is controllable and what is not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protocol for communicating with controller (e.g., OpenFlow)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5859" name="Google Shape;5859;p65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5860" name="Google Shape;5860;p65"/>
            <p:cNvSpPr txBox="1"/>
            <p:nvPr/>
          </p:nvSpPr>
          <p:spPr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sp>
          <p:nvSpPr>
            <p:cNvPr id="5861" name="Google Shape;5861;p65"/>
            <p:cNvSpPr txBox="1"/>
            <p:nvPr/>
          </p:nvSpPr>
          <p:spPr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plane</a:t>
              </a:r>
              <a:endParaRPr/>
            </a:p>
          </p:txBody>
        </p:sp>
        <p:cxnSp>
          <p:nvCxnSpPr>
            <p:cNvPr id="5862" name="Google Shape;5862;p65"/>
            <p:cNvCxnSpPr/>
            <p:nvPr/>
          </p:nvCxnSpPr>
          <p:spPr>
            <a:xfrm flipH="1" rot="10800000">
              <a:off x="5272718" y="4529666"/>
              <a:ext cx="2791783" cy="1432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cxnSp>
          <p:nvCxnSpPr>
            <p:cNvPr id="5863" name="Google Shape;5863;p65"/>
            <p:cNvCxnSpPr/>
            <p:nvPr/>
          </p:nvCxnSpPr>
          <p:spPr>
            <a:xfrm flipH="1" rot="10800000">
              <a:off x="5192283" y="2709335"/>
              <a:ext cx="3041550" cy="1856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</p:cxnSp>
        <p:grpSp>
          <p:nvGrpSpPr>
            <p:cNvPr id="5864" name="Google Shape;5864;p65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5865" name="Google Shape;5865;p65"/>
              <p:cNvSpPr/>
              <p:nvPr/>
            </p:nvSpPr>
            <p:spPr>
              <a:xfrm>
                <a:off x="2592388" y="5601756"/>
                <a:ext cx="4027487" cy="939800"/>
              </a:xfrm>
              <a:custGeom>
                <a:rect b="b" l="l" r="r" t="t"/>
                <a:pathLst>
                  <a:path extrusionOk="0" h="10125" w="10001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866" name="Google Shape;5866;p65"/>
              <p:cNvCxnSpPr/>
              <p:nvPr/>
            </p:nvCxnSpPr>
            <p:spPr>
              <a:xfrm flipH="1" rot="10800000">
                <a:off x="3262941" y="5752569"/>
                <a:ext cx="1316038" cy="13176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67" name="Google Shape;5867;p6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68" name="Google Shape;5868;p65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69" name="Google Shape;5869;p65"/>
              <p:cNvCxnSpPr/>
              <p:nvPr/>
            </p:nvCxnSpPr>
            <p:spPr>
              <a:xfrm flipH="1" rot="10800000">
                <a:off x="4182104" y="6238344"/>
                <a:ext cx="1247775" cy="825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70" name="Google Shape;5870;p65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71" name="Google Shape;5871;p65"/>
              <p:cNvCxnSpPr/>
              <p:nvPr/>
            </p:nvCxnSpPr>
            <p:spPr>
              <a:xfrm flipH="1" rot="10800000">
                <a:off x="4126541" y="5939894"/>
                <a:ext cx="1790700" cy="2984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72" name="Google Shape;5872;p65"/>
              <p:cNvCxnSpPr/>
              <p:nvPr/>
            </p:nvCxnSpPr>
            <p:spPr>
              <a:xfrm flipH="1" rot="10800000">
                <a:off x="5453691" y="5968469"/>
                <a:ext cx="588963" cy="26987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5873" name="Google Shape;5873;p65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5874" name="Google Shape;5874;p65"/>
              <p:cNvGrpSpPr/>
              <p:nvPr/>
            </p:nvGrpSpPr>
            <p:grpSpPr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5875" name="Google Shape;5875;p6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6" name="Google Shape;5876;p6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7" name="Google Shape;5877;p6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8" name="Google Shape;5878;p6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9" name="Google Shape;5879;p6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0" name="Google Shape;5880;p6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1" name="Google Shape;5881;p6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882" name="Google Shape;5882;p65"/>
                <p:cNvCxnSpPr>
                  <a:endCxn id="5877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883" name="Google Shape;5883;p6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884" name="Google Shape;5884;p65"/>
              <p:cNvGrpSpPr/>
              <p:nvPr/>
            </p:nvGrpSpPr>
            <p:grpSpPr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5885" name="Google Shape;5885;p6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6" name="Google Shape;5886;p6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7" name="Google Shape;5887;p6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8" name="Google Shape;5888;p6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9" name="Google Shape;5889;p6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0" name="Google Shape;5890;p6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1" name="Google Shape;5891;p6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892" name="Google Shape;5892;p65"/>
                <p:cNvCxnSpPr>
                  <a:endCxn id="5887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893" name="Google Shape;5893;p6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894" name="Google Shape;5894;p65"/>
              <p:cNvGrpSpPr/>
              <p:nvPr/>
            </p:nvGrpSpPr>
            <p:grpSpPr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5895" name="Google Shape;5895;p6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6" name="Google Shape;5896;p6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7" name="Google Shape;5897;p6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8" name="Google Shape;5898;p6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9" name="Google Shape;5899;p6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0" name="Google Shape;5900;p6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1" name="Google Shape;5901;p6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902" name="Google Shape;5902;p65"/>
                <p:cNvCxnSpPr>
                  <a:endCxn id="5897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903" name="Google Shape;5903;p6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904" name="Google Shape;5904;p65"/>
              <p:cNvGrpSpPr/>
              <p:nvPr/>
            </p:nvGrpSpPr>
            <p:grpSpPr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5905" name="Google Shape;5905;p6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6" name="Google Shape;5906;p6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7" name="Google Shape;5907;p6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8" name="Google Shape;5908;p6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9" name="Google Shape;5909;p6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0" name="Google Shape;5910;p6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1" name="Google Shape;5911;p6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912" name="Google Shape;5912;p65"/>
                <p:cNvCxnSpPr>
                  <a:endCxn id="5907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913" name="Google Shape;5913;p6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5914" name="Google Shape;5914;p65"/>
              <p:cNvGrpSpPr/>
              <p:nvPr/>
            </p:nvGrpSpPr>
            <p:grpSpPr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5915" name="Google Shape;5915;p6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6" name="Google Shape;5916;p6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7" name="Google Shape;5917;p6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8" name="Google Shape;5918;p6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9" name="Google Shape;5919;p6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0" name="Google Shape;5920;p6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1" name="Google Shape;5921;p6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922" name="Google Shape;5922;p65"/>
                <p:cNvCxnSpPr>
                  <a:endCxn id="5917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5923" name="Google Shape;5923;p6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grpSp>
          <p:nvGrpSpPr>
            <p:cNvPr id="5924" name="Google Shape;5924;p65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5925" name="Google Shape;5925;p65"/>
              <p:cNvSpPr/>
              <p:nvPr/>
            </p:nvSpPr>
            <p:spPr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rgbClr val="D0D0F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6" name="Google Shape;5926;p65"/>
              <p:cNvSpPr/>
              <p:nvPr/>
            </p:nvSpPr>
            <p:spPr>
              <a:xfrm>
                <a:off x="5218221" y="2877416"/>
                <a:ext cx="213773" cy="1028160"/>
              </a:xfrm>
              <a:custGeom>
                <a:rect b="b" l="l" r="r" t="t"/>
                <a:pathLst>
                  <a:path extrusionOk="0" h="1027869" w="215301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F2F2"/>
                  </a:gs>
                  <a:gs pos="100000">
                    <a:srgbClr val="D0D0F4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27" name="Google Shape;5927;p65"/>
              <p:cNvGrpSpPr/>
              <p:nvPr/>
            </p:nvGrpSpPr>
            <p:grpSpPr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5928" name="Google Shape;5928;p65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9" name="Google Shape;5929;p65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0" name="Google Shape;5930;p65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1" name="Google Shape;5931;p65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2" name="Google Shape;5932;p65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933" name="Google Shape;5933;p65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5934" name="Google Shape;5934;p65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5" name="Google Shape;5935;p65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936" name="Google Shape;5936;p65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937" name="Google Shape;5937;p65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5938" name="Google Shape;5938;p65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9" name="Google Shape;5939;p65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940" name="Google Shape;5940;p65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1" name="Google Shape;5941;p65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942" name="Google Shape;5942;p65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5943" name="Google Shape;5943;p65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4" name="Google Shape;5944;p65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945" name="Google Shape;5945;p65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946" name="Google Shape;5946;p65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5947" name="Google Shape;5947;p65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8" name="Google Shape;5948;p65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5949" name="Google Shape;5949;p65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0" name="Google Shape;5950;p65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1" name="Google Shape;5951;p65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2" name="Google Shape;5952;p65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3" name="Google Shape;5953;p65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4" name="Google Shape;5954;p65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5" name="Google Shape;5955;p65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6" name="Google Shape;5956;p65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7" name="Google Shape;5957;p65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8" name="Google Shape;5958;p65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9" name="Google Shape;5959;p65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960" name="Google Shape;5960;p65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SDN Controller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(network operating system)</a:t>
                </a:r>
                <a:endParaRPr/>
              </a:p>
            </p:txBody>
          </p:sp>
        </p:grpSp>
        <p:sp>
          <p:nvSpPr>
            <p:cNvPr id="5961" name="Google Shape;5961;p65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8000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  <p:grpSp>
          <p:nvGrpSpPr>
            <p:cNvPr id="5962" name="Google Shape;5962;p65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5963" name="Google Shape;5963;p65"/>
              <p:cNvSpPr/>
              <p:nvPr/>
            </p:nvSpPr>
            <p:spPr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69803"/>
                </a:srgbClr>
              </a:solidFill>
              <a:ln cap="flat" cmpd="sng" w="952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4" name="Google Shape;5964;p65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routing</a:t>
                </a:r>
                <a:endParaRPr/>
              </a:p>
            </p:txBody>
          </p:sp>
        </p:grpSp>
        <p:grpSp>
          <p:nvGrpSpPr>
            <p:cNvPr id="5965" name="Google Shape;5965;p65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5966" name="Google Shape;5966;p65"/>
              <p:cNvSpPr/>
              <p:nvPr/>
            </p:nvSpPr>
            <p:spPr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69803"/>
                </a:srgbClr>
              </a:solidFill>
              <a:ln cap="flat" cmpd="sng" w="952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7" name="Google Shape;5967;p65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access </a:t>
                </a:r>
                <a:endParaRPr/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control</a:t>
                </a:r>
                <a:endParaRPr/>
              </a:p>
            </p:txBody>
          </p:sp>
        </p:grpSp>
        <p:grpSp>
          <p:nvGrpSpPr>
            <p:cNvPr id="5968" name="Google Shape;5968;p65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5969" name="Google Shape;5969;p65"/>
              <p:cNvSpPr/>
              <p:nvPr/>
            </p:nvSpPr>
            <p:spPr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69803"/>
                </a:srgbClr>
              </a:solidFill>
              <a:ln cap="flat" cmpd="sng" w="9525">
                <a:solidFill>
                  <a:srgbClr val="008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0" name="Google Shape;5970;p65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load</a:t>
                </a:r>
                <a:endParaRPr/>
              </a:p>
              <a:p>
                <a:pPr indent="0" lvl="0" marL="0" marR="0" rtl="0" algn="ctr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balance</a:t>
                </a:r>
                <a:endParaRPr/>
              </a:p>
            </p:txBody>
          </p:sp>
        </p:grpSp>
        <p:cxnSp>
          <p:nvCxnSpPr>
            <p:cNvPr id="5971" name="Google Shape;5971;p65"/>
            <p:cNvCxnSpPr/>
            <p:nvPr/>
          </p:nvCxnSpPr>
          <p:spPr>
            <a:xfrm rot="10800000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972" name="Google Shape;5972;p65"/>
            <p:cNvCxnSpPr/>
            <p:nvPr/>
          </p:nvCxnSpPr>
          <p:spPr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973" name="Google Shape;5973;p65"/>
            <p:cNvCxnSpPr/>
            <p:nvPr/>
          </p:nvCxnSpPr>
          <p:spPr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5974" name="Google Shape;5974;p65"/>
            <p:cNvCxnSpPr/>
            <p:nvPr/>
          </p:nvCxnSpPr>
          <p:spPr>
            <a:xfrm rot="10800000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5975" name="Google Shape;5975;p65"/>
            <p:cNvSpPr txBox="1"/>
            <p:nvPr/>
          </p:nvSpPr>
          <p:spPr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southbound API</a:t>
              </a:r>
              <a:endParaRPr/>
            </a:p>
          </p:txBody>
        </p:sp>
        <p:sp>
          <p:nvSpPr>
            <p:cNvPr id="5976" name="Google Shape;5976;p65"/>
            <p:cNvSpPr txBox="1"/>
            <p:nvPr/>
          </p:nvSpPr>
          <p:spPr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northbound API</a:t>
              </a:r>
              <a:endParaRPr/>
            </a:p>
          </p:txBody>
        </p:sp>
        <p:sp>
          <p:nvSpPr>
            <p:cNvPr id="5977" name="Google Shape;5977;p65"/>
            <p:cNvSpPr txBox="1"/>
            <p:nvPr/>
          </p:nvSpPr>
          <p:spPr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SDN-controlled switches</a:t>
              </a:r>
              <a:endParaRPr/>
            </a:p>
          </p:txBody>
        </p:sp>
        <p:sp>
          <p:nvSpPr>
            <p:cNvPr id="5978" name="Google Shape;5978;p65"/>
            <p:cNvSpPr txBox="1"/>
            <p:nvPr/>
          </p:nvSpPr>
          <p:spPr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44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network-control applications</a:t>
              </a:r>
              <a:endParaRPr/>
            </a:p>
          </p:txBody>
        </p:sp>
      </p:grpSp>
      <p:sp>
        <p:nvSpPr>
          <p:cNvPr id="5979" name="Google Shape;5979;p65"/>
          <p:cNvSpPr/>
          <p:nvPr/>
        </p:nvSpPr>
        <p:spPr>
          <a:xfrm>
            <a:off x="4785895" y="1147462"/>
            <a:ext cx="4134334" cy="3947271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0" name="Google Shape;5980;p65"/>
          <p:cNvSpPr txBox="1"/>
          <p:nvPr>
            <p:ph idx="12" type="sldNum"/>
          </p:nvPr>
        </p:nvSpPr>
        <p:spPr>
          <a:xfrm>
            <a:off x="2226470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81" name="Google Shape;5981;p65"/>
          <p:cNvSpPr txBox="1"/>
          <p:nvPr>
            <p:ph idx="11" type="ftr"/>
          </p:nvPr>
        </p:nvSpPr>
        <p:spPr>
          <a:xfrm>
            <a:off x="145812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5" name="Shape 5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6" name="Google Shape;5986;p66"/>
          <p:cNvSpPr txBox="1"/>
          <p:nvPr/>
        </p:nvSpPr>
        <p:spPr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SDN perspective: SDN controller</a:t>
            </a:r>
            <a:endParaRPr/>
          </a:p>
        </p:txBody>
      </p:sp>
      <p:pic>
        <p:nvPicPr>
          <p:cNvPr descr="underline_base" id="5987" name="Google Shape;598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</p:spPr>
      </p:pic>
      <p:sp>
        <p:nvSpPr>
          <p:cNvPr id="5988" name="Google Shape;5988;p66"/>
          <p:cNvSpPr txBox="1"/>
          <p:nvPr/>
        </p:nvSpPr>
        <p:spPr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SDN controller (network OS): 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maintain network state information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interacts with network control applications “above” via northbound API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interacts with network switches “below” via southbound API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implemented as distributed system for performance, scalability, fault-tolerance, robustness</a:t>
            </a:r>
            <a:endParaRPr/>
          </a:p>
          <a:p>
            <a:pPr indent="-165100" lvl="0" marL="3429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989" name="Google Shape;5989;p66"/>
          <p:cNvSpPr txBox="1"/>
          <p:nvPr/>
        </p:nvSpPr>
        <p:spPr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</a:t>
            </a:r>
            <a:endParaRPr/>
          </a:p>
        </p:txBody>
      </p:sp>
      <p:sp>
        <p:nvSpPr>
          <p:cNvPr id="5990" name="Google Shape;5990;p66"/>
          <p:cNvSpPr txBox="1"/>
          <p:nvPr/>
        </p:nvSpPr>
        <p:spPr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/>
          </a:p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</a:t>
            </a:r>
            <a:endParaRPr/>
          </a:p>
        </p:txBody>
      </p:sp>
      <p:cxnSp>
        <p:nvCxnSpPr>
          <p:cNvPr id="5991" name="Google Shape;5991;p66"/>
          <p:cNvCxnSpPr/>
          <p:nvPr/>
        </p:nvCxnSpPr>
        <p:spPr>
          <a:xfrm flipH="1" rot="10800000">
            <a:off x="5272718" y="5033566"/>
            <a:ext cx="2791783" cy="1432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992" name="Google Shape;5992;p66"/>
          <p:cNvCxnSpPr/>
          <p:nvPr/>
        </p:nvCxnSpPr>
        <p:spPr>
          <a:xfrm flipH="1" rot="10800000">
            <a:off x="5192283" y="3213235"/>
            <a:ext cx="3041550" cy="1856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5993" name="Google Shape;5993;p66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5994" name="Google Shape;5994;p66"/>
            <p:cNvSpPr/>
            <p:nvPr/>
          </p:nvSpPr>
          <p:spPr>
            <a:xfrm>
              <a:off x="2592388" y="5601756"/>
              <a:ext cx="4027487" cy="939800"/>
            </a:xfrm>
            <a:custGeom>
              <a:rect b="b" l="l" r="r" t="t"/>
              <a:pathLst>
                <a:path extrusionOk="0" h="10125" w="10001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995" name="Google Shape;5995;p66"/>
            <p:cNvCxnSpPr/>
            <p:nvPr/>
          </p:nvCxnSpPr>
          <p:spPr>
            <a:xfrm flipH="1" rot="10800000">
              <a:off x="3262941" y="5752569"/>
              <a:ext cx="1316038" cy="13176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96" name="Google Shape;5996;p66"/>
            <p:cNvCxnSpPr/>
            <p:nvPr/>
          </p:nvCxnSpPr>
          <p:spPr>
            <a:xfrm>
              <a:off x="3151816" y="5939894"/>
              <a:ext cx="2259013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97" name="Google Shape;5997;p66"/>
            <p:cNvCxnSpPr/>
            <p:nvPr/>
          </p:nvCxnSpPr>
          <p:spPr>
            <a:xfrm>
              <a:off x="3164516" y="6044669"/>
              <a:ext cx="714375" cy="2762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98" name="Google Shape;5998;p66"/>
            <p:cNvCxnSpPr/>
            <p:nvPr/>
          </p:nvCxnSpPr>
          <p:spPr>
            <a:xfrm flipH="1" rot="10800000">
              <a:off x="4182104" y="6238344"/>
              <a:ext cx="1247775" cy="825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99" name="Google Shape;5999;p66"/>
            <p:cNvCxnSpPr/>
            <p:nvPr/>
          </p:nvCxnSpPr>
          <p:spPr>
            <a:xfrm>
              <a:off x="4842504" y="5785906"/>
              <a:ext cx="1057275" cy="1238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00" name="Google Shape;6000;p66"/>
            <p:cNvCxnSpPr/>
            <p:nvPr/>
          </p:nvCxnSpPr>
          <p:spPr>
            <a:xfrm flipH="1" rot="10800000">
              <a:off x="4126541" y="5939894"/>
              <a:ext cx="1790700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01" name="Google Shape;6001;p66"/>
            <p:cNvCxnSpPr/>
            <p:nvPr/>
          </p:nvCxnSpPr>
          <p:spPr>
            <a:xfrm flipH="1" rot="10800000">
              <a:off x="5453691" y="5968469"/>
              <a:ext cx="588963" cy="26987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02" name="Google Shape;6002;p66"/>
            <p:cNvCxnSpPr/>
            <p:nvPr/>
          </p:nvCxnSpPr>
          <p:spPr>
            <a:xfrm>
              <a:off x="4596441" y="5752569"/>
              <a:ext cx="814388" cy="40163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003" name="Google Shape;6003;p66"/>
            <p:cNvGrpSpPr/>
            <p:nvPr/>
          </p:nvGrpSpPr>
          <p:grpSpPr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6004" name="Google Shape;6004;p66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5" name="Google Shape;6005;p66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6" name="Google Shape;6006;p66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7" name="Google Shape;6007;p66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66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9" name="Google Shape;6009;p66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0" name="Google Shape;6010;p66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11" name="Google Shape;6011;p66"/>
              <p:cNvCxnSpPr>
                <a:endCxn id="6006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012" name="Google Shape;6012;p66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013" name="Google Shape;6013;p66"/>
            <p:cNvGrpSpPr/>
            <p:nvPr/>
          </p:nvGrpSpPr>
          <p:grpSpPr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6014" name="Google Shape;6014;p66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5" name="Google Shape;6015;p66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6" name="Google Shape;6016;p66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7" name="Google Shape;6017;p66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66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9" name="Google Shape;6019;p66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0" name="Google Shape;6020;p66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21" name="Google Shape;6021;p66"/>
              <p:cNvCxnSpPr>
                <a:endCxn id="6016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022" name="Google Shape;6022;p66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023" name="Google Shape;6023;p66"/>
            <p:cNvGrpSpPr/>
            <p:nvPr/>
          </p:nvGrpSpPr>
          <p:grpSpPr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6024" name="Google Shape;6024;p66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5" name="Google Shape;6025;p66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6" name="Google Shape;6026;p66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7" name="Google Shape;6027;p66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66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9" name="Google Shape;6029;p66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0" name="Google Shape;6030;p66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31" name="Google Shape;6031;p66"/>
              <p:cNvCxnSpPr>
                <a:endCxn id="6026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032" name="Google Shape;6032;p66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033" name="Google Shape;6033;p66"/>
            <p:cNvGrpSpPr/>
            <p:nvPr/>
          </p:nvGrpSpPr>
          <p:grpSpPr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6034" name="Google Shape;6034;p66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5" name="Google Shape;6035;p66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6" name="Google Shape;6036;p66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7" name="Google Shape;6037;p66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66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9" name="Google Shape;6039;p66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0" name="Google Shape;6040;p66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41" name="Google Shape;6041;p66"/>
              <p:cNvCxnSpPr>
                <a:endCxn id="6036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042" name="Google Shape;6042;p66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043" name="Google Shape;6043;p66"/>
            <p:cNvGrpSpPr/>
            <p:nvPr/>
          </p:nvGrpSpPr>
          <p:grpSpPr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6044" name="Google Shape;6044;p66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5" name="Google Shape;6045;p66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6" name="Google Shape;6046;p66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7" name="Google Shape;6047;p66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66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9" name="Google Shape;6049;p66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0" name="Google Shape;6050;p66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051" name="Google Shape;6051;p66"/>
              <p:cNvCxnSpPr>
                <a:endCxn id="6046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052" name="Google Shape;6052;p66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</p:grpSp>
      <p:grpSp>
        <p:nvGrpSpPr>
          <p:cNvPr id="6053" name="Google Shape;6053;p66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6054" name="Google Shape;6054;p66"/>
            <p:cNvSpPr/>
            <p:nvPr/>
          </p:nvSpPr>
          <p:spPr>
            <a:xfrm>
              <a:off x="5418665" y="2913389"/>
              <a:ext cx="2688168" cy="1017588"/>
            </a:xfrm>
            <a:prstGeom prst="rect">
              <a:avLst/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5" name="Google Shape;6055;p66"/>
            <p:cNvSpPr/>
            <p:nvPr/>
          </p:nvSpPr>
          <p:spPr>
            <a:xfrm>
              <a:off x="5218221" y="2877416"/>
              <a:ext cx="213773" cy="1028160"/>
            </a:xfrm>
            <a:custGeom>
              <a:rect b="b" l="l" r="r" t="t"/>
              <a:pathLst>
                <a:path extrusionOk="0" h="1027869" w="215301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0D0F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6" name="Google Shape;6056;p66"/>
            <p:cNvGrpSpPr/>
            <p:nvPr/>
          </p:nvGrpSpPr>
          <p:grpSpPr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6057" name="Google Shape;6057;p66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66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9" name="Google Shape;6059;p66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0" name="Google Shape;6060;p66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1" name="Google Shape;6061;p66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62" name="Google Shape;6062;p66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063" name="Google Shape;6063;p66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4" name="Google Shape;6064;p66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65" name="Google Shape;6065;p66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66" name="Google Shape;6066;p66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067" name="Google Shape;6067;p66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8" name="Google Shape;6068;p66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69" name="Google Shape;6069;p66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0" name="Google Shape;6070;p66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71" name="Google Shape;6071;p66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072" name="Google Shape;6072;p66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3" name="Google Shape;6073;p66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74" name="Google Shape;6074;p66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075" name="Google Shape;6075;p66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076" name="Google Shape;6076;p66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7" name="Google Shape;6077;p66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078" name="Google Shape;6078;p66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9" name="Google Shape;6079;p66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0" name="Google Shape;6080;p66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1" name="Google Shape;6081;p66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2" name="Google Shape;6082;p66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66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4" name="Google Shape;6084;p66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5" name="Google Shape;6085;p66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6" name="Google Shape;6086;p66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7" name="Google Shape;6087;p66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66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089" name="Google Shape;6089;p66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(network operating system)</a:t>
              </a:r>
              <a:endParaRPr/>
            </a:p>
          </p:txBody>
        </p:sp>
      </p:grpSp>
      <p:sp>
        <p:nvSpPr>
          <p:cNvPr id="6090" name="Google Shape;6090;p66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grpSp>
        <p:nvGrpSpPr>
          <p:cNvPr id="6091" name="Google Shape;6091;p66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6092" name="Google Shape;6092;p66"/>
            <p:cNvSpPr/>
            <p:nvPr/>
          </p:nvSpPr>
          <p:spPr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3" name="Google Shape;6093;p66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routing</a:t>
              </a:r>
              <a:endParaRPr/>
            </a:p>
          </p:txBody>
        </p:sp>
      </p:grpSp>
      <p:grpSp>
        <p:nvGrpSpPr>
          <p:cNvPr id="6094" name="Google Shape;6094;p6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6095" name="Google Shape;6095;p66"/>
            <p:cNvSpPr/>
            <p:nvPr/>
          </p:nvSpPr>
          <p:spPr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6" name="Google Shape;6096;p66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</p:txBody>
        </p:sp>
      </p:grpSp>
      <p:grpSp>
        <p:nvGrpSpPr>
          <p:cNvPr id="6097" name="Google Shape;6097;p66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6098" name="Google Shape;6098;p66"/>
            <p:cNvSpPr/>
            <p:nvPr/>
          </p:nvSpPr>
          <p:spPr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9" name="Google Shape;6099;p66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balance</a:t>
              </a:r>
              <a:endParaRPr/>
            </a:p>
          </p:txBody>
        </p:sp>
      </p:grpSp>
      <p:cxnSp>
        <p:nvCxnSpPr>
          <p:cNvPr id="6100" name="Google Shape;6100;p66"/>
          <p:cNvCxnSpPr/>
          <p:nvPr/>
        </p:nvCxnSpPr>
        <p:spPr>
          <a:xfrm rot="10800000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01" name="Google Shape;6101;p66"/>
          <p:cNvCxnSpPr/>
          <p:nvPr/>
        </p:nvCxnSpPr>
        <p:spPr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02" name="Google Shape;6102;p66"/>
          <p:cNvCxnSpPr/>
          <p:nvPr/>
        </p:nvCxnSpPr>
        <p:spPr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103" name="Google Shape;6103;p66"/>
          <p:cNvCxnSpPr/>
          <p:nvPr/>
        </p:nvCxnSpPr>
        <p:spPr>
          <a:xfrm rot="10800000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04" name="Google Shape;6104;p66"/>
          <p:cNvSpPr txBox="1"/>
          <p:nvPr/>
        </p:nvSpPr>
        <p:spPr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southbound API</a:t>
            </a:r>
            <a:endParaRPr/>
          </a:p>
        </p:txBody>
      </p:sp>
      <p:sp>
        <p:nvSpPr>
          <p:cNvPr id="6105" name="Google Shape;6105;p66"/>
          <p:cNvSpPr txBox="1"/>
          <p:nvPr/>
        </p:nvSpPr>
        <p:spPr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northbound API</a:t>
            </a:r>
            <a:endParaRPr/>
          </a:p>
        </p:txBody>
      </p:sp>
      <p:sp>
        <p:nvSpPr>
          <p:cNvPr id="6106" name="Google Shape;6106;p66"/>
          <p:cNvSpPr txBox="1"/>
          <p:nvPr/>
        </p:nvSpPr>
        <p:spPr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SDN-controlled switches</a:t>
            </a:r>
            <a:endParaRPr/>
          </a:p>
        </p:txBody>
      </p:sp>
      <p:sp>
        <p:nvSpPr>
          <p:cNvPr id="6107" name="Google Shape;6107;p66"/>
          <p:cNvSpPr txBox="1"/>
          <p:nvPr/>
        </p:nvSpPr>
        <p:spPr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network-control applications</a:t>
            </a:r>
            <a:endParaRPr/>
          </a:p>
        </p:txBody>
      </p:sp>
      <p:sp>
        <p:nvSpPr>
          <p:cNvPr id="6108" name="Google Shape;6108;p66"/>
          <p:cNvSpPr/>
          <p:nvPr/>
        </p:nvSpPr>
        <p:spPr>
          <a:xfrm>
            <a:off x="4574869" y="1147463"/>
            <a:ext cx="3794540" cy="1851240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9" name="Google Shape;6109;p66"/>
          <p:cNvSpPr/>
          <p:nvPr/>
        </p:nvSpPr>
        <p:spPr>
          <a:xfrm>
            <a:off x="4558963" y="1315163"/>
            <a:ext cx="3794540" cy="1851240"/>
          </a:xfrm>
          <a:prstGeom prst="rect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0" name="Google Shape;6110;p66"/>
          <p:cNvSpPr/>
          <p:nvPr/>
        </p:nvSpPr>
        <p:spPr>
          <a:xfrm>
            <a:off x="4587026" y="5099336"/>
            <a:ext cx="3794540" cy="1592337"/>
          </a:xfrm>
          <a:prstGeom prst="rect">
            <a:avLst/>
          </a:prstGeom>
          <a:solidFill>
            <a:schemeClr val="lt1">
              <a:alpha val="7686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1" name="Google Shape;6111;p66"/>
          <p:cNvSpPr txBox="1"/>
          <p:nvPr>
            <p:ph idx="12" type="sldNum"/>
          </p:nvPr>
        </p:nvSpPr>
        <p:spPr>
          <a:xfrm>
            <a:off x="2226470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112" name="Google Shape;6112;p66"/>
          <p:cNvSpPr txBox="1"/>
          <p:nvPr>
            <p:ph idx="11" type="ftr"/>
          </p:nvPr>
        </p:nvSpPr>
        <p:spPr>
          <a:xfrm>
            <a:off x="145812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6" name="Shape 6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7" name="Google Shape;6117;p67"/>
          <p:cNvSpPr txBox="1"/>
          <p:nvPr/>
        </p:nvSpPr>
        <p:spPr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SDN perspective: control applications</a:t>
            </a:r>
            <a:endParaRPr/>
          </a:p>
        </p:txBody>
      </p:sp>
      <p:pic>
        <p:nvPicPr>
          <p:cNvPr descr="underline_base" id="6118" name="Google Shape;611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</p:spPr>
      </p:pic>
      <p:sp>
        <p:nvSpPr>
          <p:cNvPr id="6119" name="Google Shape;6119;p67"/>
          <p:cNvSpPr txBox="1"/>
          <p:nvPr/>
        </p:nvSpPr>
        <p:spPr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rPr i="1" lang="en-US" sz="2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network-control apps: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“brains” of control:  implement control functions using lower-level services, API provided by SND controller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i="1"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unbundled: 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can be provided by 3</a:t>
            </a:r>
            <a:r>
              <a:rPr baseline="30000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rd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party: distinct from routing vendor, or SDN controller</a:t>
            </a:r>
            <a:endParaRPr/>
          </a:p>
          <a:p>
            <a:pPr indent="-165100" lvl="0" marL="342900" marR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Clr>
                <a:srgbClr val="000099"/>
              </a:buClr>
              <a:buSzPts val="2800"/>
              <a:buFont typeface="Noto Sans Symbols"/>
              <a:buNone/>
            </a:pPr>
            <a:r>
              <a:t/>
            </a: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20" name="Google Shape;6120;p67"/>
          <p:cNvSpPr txBox="1"/>
          <p:nvPr/>
        </p:nvSpPr>
        <p:spPr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/>
          </a:p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</a:t>
            </a:r>
            <a:endParaRPr/>
          </a:p>
        </p:txBody>
      </p:sp>
      <p:sp>
        <p:nvSpPr>
          <p:cNvPr id="6121" name="Google Shape;6121;p67"/>
          <p:cNvSpPr txBox="1"/>
          <p:nvPr/>
        </p:nvSpPr>
        <p:spPr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/>
          </a:p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plane</a:t>
            </a:r>
            <a:endParaRPr/>
          </a:p>
        </p:txBody>
      </p:sp>
      <p:cxnSp>
        <p:nvCxnSpPr>
          <p:cNvPr id="6122" name="Google Shape;6122;p67"/>
          <p:cNvCxnSpPr/>
          <p:nvPr/>
        </p:nvCxnSpPr>
        <p:spPr>
          <a:xfrm flipH="1" rot="10800000">
            <a:off x="5272718" y="5033566"/>
            <a:ext cx="2791783" cy="14329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123" name="Google Shape;6123;p67"/>
          <p:cNvCxnSpPr/>
          <p:nvPr/>
        </p:nvCxnSpPr>
        <p:spPr>
          <a:xfrm flipH="1" rot="10800000">
            <a:off x="5192283" y="3213235"/>
            <a:ext cx="3041550" cy="18563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124" name="Google Shape;6124;p67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125" name="Google Shape;6125;p67"/>
            <p:cNvSpPr/>
            <p:nvPr/>
          </p:nvSpPr>
          <p:spPr>
            <a:xfrm>
              <a:off x="2592388" y="5601756"/>
              <a:ext cx="4027487" cy="939800"/>
            </a:xfrm>
            <a:custGeom>
              <a:rect b="b" l="l" r="r" t="t"/>
              <a:pathLst>
                <a:path extrusionOk="0" h="10125" w="10001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126" name="Google Shape;6126;p67"/>
            <p:cNvCxnSpPr/>
            <p:nvPr/>
          </p:nvCxnSpPr>
          <p:spPr>
            <a:xfrm flipH="1" rot="10800000">
              <a:off x="3262941" y="5752569"/>
              <a:ext cx="1316038" cy="13176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27" name="Google Shape;6127;p67"/>
            <p:cNvCxnSpPr/>
            <p:nvPr/>
          </p:nvCxnSpPr>
          <p:spPr>
            <a:xfrm>
              <a:off x="3151816" y="5939894"/>
              <a:ext cx="2259013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28" name="Google Shape;6128;p67"/>
            <p:cNvCxnSpPr/>
            <p:nvPr/>
          </p:nvCxnSpPr>
          <p:spPr>
            <a:xfrm>
              <a:off x="3164516" y="6044669"/>
              <a:ext cx="714375" cy="2762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29" name="Google Shape;6129;p67"/>
            <p:cNvCxnSpPr/>
            <p:nvPr/>
          </p:nvCxnSpPr>
          <p:spPr>
            <a:xfrm flipH="1" rot="10800000">
              <a:off x="4182104" y="6238344"/>
              <a:ext cx="1247775" cy="825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30" name="Google Shape;6130;p67"/>
            <p:cNvCxnSpPr/>
            <p:nvPr/>
          </p:nvCxnSpPr>
          <p:spPr>
            <a:xfrm>
              <a:off x="4842504" y="5785906"/>
              <a:ext cx="1057275" cy="1238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31" name="Google Shape;6131;p67"/>
            <p:cNvCxnSpPr/>
            <p:nvPr/>
          </p:nvCxnSpPr>
          <p:spPr>
            <a:xfrm flipH="1" rot="10800000">
              <a:off x="4126541" y="5939894"/>
              <a:ext cx="1790700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32" name="Google Shape;6132;p67"/>
            <p:cNvCxnSpPr/>
            <p:nvPr/>
          </p:nvCxnSpPr>
          <p:spPr>
            <a:xfrm flipH="1" rot="10800000">
              <a:off x="5453691" y="5968469"/>
              <a:ext cx="588963" cy="26987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133" name="Google Shape;6133;p67"/>
            <p:cNvCxnSpPr/>
            <p:nvPr/>
          </p:nvCxnSpPr>
          <p:spPr>
            <a:xfrm>
              <a:off x="4596441" y="5752569"/>
              <a:ext cx="814388" cy="40163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134" name="Google Shape;6134;p67"/>
            <p:cNvGrpSpPr/>
            <p:nvPr/>
          </p:nvGrpSpPr>
          <p:grpSpPr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6135" name="Google Shape;6135;p67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6" name="Google Shape;6136;p67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7" name="Google Shape;6137;p67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67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9" name="Google Shape;6139;p67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0" name="Google Shape;6140;p67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1" name="Google Shape;6141;p67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42" name="Google Shape;6142;p67"/>
              <p:cNvCxnSpPr>
                <a:endCxn id="6137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143" name="Google Shape;6143;p67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144" name="Google Shape;6144;p67"/>
            <p:cNvGrpSpPr/>
            <p:nvPr/>
          </p:nvGrpSpPr>
          <p:grpSpPr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6145" name="Google Shape;6145;p67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6" name="Google Shape;6146;p67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7" name="Google Shape;6147;p67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67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9" name="Google Shape;6149;p67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0" name="Google Shape;6150;p67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1" name="Google Shape;6151;p67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52" name="Google Shape;6152;p67"/>
              <p:cNvCxnSpPr>
                <a:endCxn id="6147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153" name="Google Shape;6153;p67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154" name="Google Shape;6154;p67"/>
            <p:cNvGrpSpPr/>
            <p:nvPr/>
          </p:nvGrpSpPr>
          <p:grpSpPr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6155" name="Google Shape;6155;p67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6" name="Google Shape;6156;p67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7" name="Google Shape;6157;p67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67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9" name="Google Shape;6159;p67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0" name="Google Shape;6160;p67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1" name="Google Shape;6161;p67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62" name="Google Shape;6162;p67"/>
              <p:cNvCxnSpPr>
                <a:endCxn id="6157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163" name="Google Shape;6163;p67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164" name="Google Shape;6164;p67"/>
            <p:cNvGrpSpPr/>
            <p:nvPr/>
          </p:nvGrpSpPr>
          <p:grpSpPr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6165" name="Google Shape;6165;p67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6" name="Google Shape;6166;p67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7" name="Google Shape;6167;p67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67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9" name="Google Shape;6169;p67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0" name="Google Shape;6170;p67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1" name="Google Shape;6171;p67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72" name="Google Shape;6172;p67"/>
              <p:cNvCxnSpPr>
                <a:endCxn id="6167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173" name="Google Shape;6173;p67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174" name="Google Shape;6174;p67"/>
            <p:cNvGrpSpPr/>
            <p:nvPr/>
          </p:nvGrpSpPr>
          <p:grpSpPr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6175" name="Google Shape;6175;p67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6" name="Google Shape;6176;p67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7" name="Google Shape;6177;p67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67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9" name="Google Shape;6179;p67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0" name="Google Shape;6180;p67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1" name="Google Shape;6181;p67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182" name="Google Shape;6182;p67"/>
              <p:cNvCxnSpPr>
                <a:endCxn id="6177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183" name="Google Shape;6183;p67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</p:grpSp>
      <p:grpSp>
        <p:nvGrpSpPr>
          <p:cNvPr id="6184" name="Google Shape;6184;p67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6185" name="Google Shape;6185;p67"/>
            <p:cNvSpPr/>
            <p:nvPr/>
          </p:nvSpPr>
          <p:spPr>
            <a:xfrm>
              <a:off x="5418665" y="2913389"/>
              <a:ext cx="2688168" cy="1017588"/>
            </a:xfrm>
            <a:prstGeom prst="rect">
              <a:avLst/>
            </a:prstGeom>
            <a:solidFill>
              <a:srgbClr val="D0D0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6" name="Google Shape;6186;p67"/>
            <p:cNvSpPr/>
            <p:nvPr/>
          </p:nvSpPr>
          <p:spPr>
            <a:xfrm>
              <a:off x="5218221" y="2877416"/>
              <a:ext cx="213773" cy="1028160"/>
            </a:xfrm>
            <a:custGeom>
              <a:rect b="b" l="l" r="r" t="t"/>
              <a:pathLst>
                <a:path extrusionOk="0" h="1027869" w="215301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rgbClr val="F2F2F2"/>
                </a:gs>
                <a:gs pos="100000">
                  <a:srgbClr val="D0D0F4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7" name="Google Shape;6187;p67"/>
            <p:cNvGrpSpPr/>
            <p:nvPr/>
          </p:nvGrpSpPr>
          <p:grpSpPr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6188" name="Google Shape;6188;p67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9" name="Google Shape;6189;p67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0" name="Google Shape;6190;p67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1" name="Google Shape;6191;p67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2" name="Google Shape;6192;p67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93" name="Google Shape;6193;p67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194" name="Google Shape;6194;p67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5" name="Google Shape;6195;p67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96" name="Google Shape;6196;p67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197" name="Google Shape;6197;p67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198" name="Google Shape;6198;p67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9" name="Google Shape;6199;p67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0" name="Google Shape;6200;p67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1" name="Google Shape;6201;p67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02" name="Google Shape;6202;p67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203" name="Google Shape;6203;p67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4" name="Google Shape;6204;p67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5" name="Google Shape;6205;p67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06" name="Google Shape;6206;p67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207" name="Google Shape;6207;p67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8" name="Google Shape;6208;p67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209" name="Google Shape;6209;p67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0" name="Google Shape;6210;p67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1" name="Google Shape;6211;p67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2" name="Google Shape;6212;p67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67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4" name="Google Shape;6214;p67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5" name="Google Shape;6215;p67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6" name="Google Shape;6216;p67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7" name="Google Shape;6217;p67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67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9" name="Google Shape;6219;p67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220" name="Google Shape;6220;p67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SDN Controller</a:t>
              </a:r>
              <a:endParaRPr/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(network operating system)</a:t>
              </a:r>
              <a:endParaRPr/>
            </a:p>
          </p:txBody>
        </p:sp>
      </p:grpSp>
      <p:sp>
        <p:nvSpPr>
          <p:cNvPr id="6221" name="Google Shape;6221;p67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grpSp>
        <p:nvGrpSpPr>
          <p:cNvPr id="6222" name="Google Shape;6222;p67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6223" name="Google Shape;6223;p67"/>
            <p:cNvSpPr/>
            <p:nvPr/>
          </p:nvSpPr>
          <p:spPr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4" name="Google Shape;6224;p67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routing</a:t>
              </a:r>
              <a:endParaRPr/>
            </a:p>
          </p:txBody>
        </p:sp>
      </p:grpSp>
      <p:grpSp>
        <p:nvGrpSpPr>
          <p:cNvPr id="6225" name="Google Shape;6225;p67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6226" name="Google Shape;6226;p67"/>
            <p:cNvSpPr/>
            <p:nvPr/>
          </p:nvSpPr>
          <p:spPr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7" name="Google Shape;6227;p67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</p:txBody>
        </p:sp>
      </p:grpSp>
      <p:grpSp>
        <p:nvGrpSpPr>
          <p:cNvPr id="6228" name="Google Shape;6228;p6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6229" name="Google Shape;6229;p67"/>
            <p:cNvSpPr/>
            <p:nvPr/>
          </p:nvSpPr>
          <p:spPr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0" name="Google Shape;6230;p6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balance</a:t>
              </a:r>
              <a:endParaRPr/>
            </a:p>
          </p:txBody>
        </p:sp>
      </p:grpSp>
      <p:cxnSp>
        <p:nvCxnSpPr>
          <p:cNvPr id="6231" name="Google Shape;6231;p67"/>
          <p:cNvCxnSpPr/>
          <p:nvPr/>
        </p:nvCxnSpPr>
        <p:spPr>
          <a:xfrm rot="10800000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32" name="Google Shape;6232;p67"/>
          <p:cNvCxnSpPr/>
          <p:nvPr/>
        </p:nvCxnSpPr>
        <p:spPr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33" name="Google Shape;6233;p67"/>
          <p:cNvCxnSpPr/>
          <p:nvPr/>
        </p:nvCxnSpPr>
        <p:spPr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234" name="Google Shape;6234;p67"/>
          <p:cNvCxnSpPr/>
          <p:nvPr/>
        </p:nvCxnSpPr>
        <p:spPr>
          <a:xfrm rot="10800000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235" name="Google Shape;6235;p67"/>
          <p:cNvSpPr txBox="1"/>
          <p:nvPr/>
        </p:nvSpPr>
        <p:spPr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southbound API</a:t>
            </a:r>
            <a:endParaRPr/>
          </a:p>
        </p:txBody>
      </p:sp>
      <p:sp>
        <p:nvSpPr>
          <p:cNvPr id="6236" name="Google Shape;6236;p67"/>
          <p:cNvSpPr txBox="1"/>
          <p:nvPr/>
        </p:nvSpPr>
        <p:spPr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northbound API</a:t>
            </a:r>
            <a:endParaRPr/>
          </a:p>
        </p:txBody>
      </p:sp>
      <p:sp>
        <p:nvSpPr>
          <p:cNvPr id="6237" name="Google Shape;6237;p67"/>
          <p:cNvSpPr txBox="1"/>
          <p:nvPr/>
        </p:nvSpPr>
        <p:spPr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SDN-controlled switches</a:t>
            </a:r>
            <a:endParaRPr/>
          </a:p>
        </p:txBody>
      </p:sp>
      <p:sp>
        <p:nvSpPr>
          <p:cNvPr id="6238" name="Google Shape;6238;p67"/>
          <p:cNvSpPr txBox="1"/>
          <p:nvPr/>
        </p:nvSpPr>
        <p:spPr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4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network-control applications</a:t>
            </a:r>
            <a:endParaRPr/>
          </a:p>
        </p:txBody>
      </p:sp>
      <p:sp>
        <p:nvSpPr>
          <p:cNvPr id="6239" name="Google Shape;6239;p67"/>
          <p:cNvSpPr/>
          <p:nvPr/>
        </p:nvSpPr>
        <p:spPr>
          <a:xfrm>
            <a:off x="4697273" y="3090498"/>
            <a:ext cx="3549731" cy="3442387"/>
          </a:xfrm>
          <a:prstGeom prst="rect">
            <a:avLst/>
          </a:prstGeom>
          <a:solidFill>
            <a:schemeClr val="lt1">
              <a:alpha val="7098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0" name="Google Shape;6240;p67"/>
          <p:cNvSpPr txBox="1"/>
          <p:nvPr>
            <p:ph idx="12" type="sldNum"/>
          </p:nvPr>
        </p:nvSpPr>
        <p:spPr>
          <a:xfrm>
            <a:off x="2226470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241" name="Google Shape;6241;p67"/>
          <p:cNvSpPr txBox="1"/>
          <p:nvPr>
            <p:ph idx="11" type="ftr"/>
          </p:nvPr>
        </p:nvSpPr>
        <p:spPr>
          <a:xfrm>
            <a:off x="145812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5" name="Shape 6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" name="Google Shape;6246;p68"/>
          <p:cNvSpPr/>
          <p:nvPr/>
        </p:nvSpPr>
        <p:spPr>
          <a:xfrm>
            <a:off x="2341231" y="2082088"/>
            <a:ext cx="5228030" cy="3568673"/>
          </a:xfrm>
          <a:prstGeom prst="rect">
            <a:avLst/>
          </a:prstGeom>
          <a:solidFill>
            <a:srgbClr val="D0D0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47" name="Google Shape;6247;p68"/>
          <p:cNvCxnSpPr>
            <a:endCxn id="6248" idx="4"/>
          </p:cNvCxnSpPr>
          <p:nvPr/>
        </p:nvCxnSpPr>
        <p:spPr>
          <a:xfrm rot="10800000">
            <a:off x="5777281" y="1910774"/>
            <a:ext cx="600" cy="4077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60606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249" name="Google Shape;6249;p68"/>
          <p:cNvSpPr/>
          <p:nvPr/>
        </p:nvSpPr>
        <p:spPr>
          <a:xfrm>
            <a:off x="2479739" y="3165861"/>
            <a:ext cx="4945030" cy="1553784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0" name="Google Shape;6250;p68"/>
          <p:cNvSpPr/>
          <p:nvPr/>
        </p:nvSpPr>
        <p:spPr>
          <a:xfrm>
            <a:off x="2479739" y="4779178"/>
            <a:ext cx="4959028" cy="737977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51" name="Google Shape;6251;p68"/>
          <p:cNvCxnSpPr/>
          <p:nvPr/>
        </p:nvCxnSpPr>
        <p:spPr>
          <a:xfrm>
            <a:off x="2564746" y="5687428"/>
            <a:ext cx="4860022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252" name="Google Shape;6252;p6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Network-wide distributed, robust  state management</a:t>
            </a:r>
            <a:endParaRPr/>
          </a:p>
        </p:txBody>
      </p:sp>
      <p:sp>
        <p:nvSpPr>
          <p:cNvPr id="6253" name="Google Shape;6253;p68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 to/from controlled devices</a:t>
            </a:r>
            <a:endParaRPr/>
          </a:p>
        </p:txBody>
      </p:sp>
      <p:grpSp>
        <p:nvGrpSpPr>
          <p:cNvPr id="6254" name="Google Shape;6254;p68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6255" name="Google Shape;6255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6" name="Google Shape;6256;p68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Link-state info</a:t>
              </a:r>
              <a:endParaRPr/>
            </a:p>
          </p:txBody>
        </p:sp>
      </p:grpSp>
      <p:grpSp>
        <p:nvGrpSpPr>
          <p:cNvPr id="6257" name="Google Shape;6257;p68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6258" name="Google Shape;6258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9" name="Google Shape;6259;p68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switch info</a:t>
              </a:r>
              <a:endParaRPr/>
            </a:p>
          </p:txBody>
        </p:sp>
      </p:grpSp>
      <p:grpSp>
        <p:nvGrpSpPr>
          <p:cNvPr id="6260" name="Google Shape;6260;p68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6261" name="Google Shape;6261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2" name="Google Shape;6262;p6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info</a:t>
              </a:r>
              <a:endParaRPr/>
            </a:p>
          </p:txBody>
        </p:sp>
      </p:grpSp>
      <p:grpSp>
        <p:nvGrpSpPr>
          <p:cNvPr id="6263" name="Google Shape;6263;p68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6264" name="Google Shape;6264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5" name="Google Shape;6265;p68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statistics</a:t>
              </a:r>
              <a:endParaRPr/>
            </a:p>
          </p:txBody>
        </p:sp>
      </p:grpSp>
      <p:grpSp>
        <p:nvGrpSpPr>
          <p:cNvPr id="6266" name="Google Shape;6266;p68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6267" name="Google Shape;6267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8" name="Google Shape;6268;p68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flow tables</a:t>
              </a:r>
              <a:endParaRPr/>
            </a:p>
          </p:txBody>
        </p:sp>
      </p:grpSp>
      <p:sp>
        <p:nvSpPr>
          <p:cNvPr id="6269" name="Google Shape;6269;p68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sp>
        <p:nvSpPr>
          <p:cNvPr id="6270" name="Google Shape;6270;p68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grpSp>
        <p:nvGrpSpPr>
          <p:cNvPr id="6271" name="Google Shape;6271;p68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6272" name="Google Shape;6272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3" name="Google Shape;6273;p68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OpenFlow</a:t>
              </a:r>
              <a:endParaRPr/>
            </a:p>
          </p:txBody>
        </p:sp>
      </p:grpSp>
      <p:grpSp>
        <p:nvGrpSpPr>
          <p:cNvPr id="6274" name="Google Shape;6274;p68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6275" name="Google Shape;6275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6" name="Google Shape;6276;p68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SNMP</a:t>
              </a:r>
              <a:endParaRPr/>
            </a:p>
          </p:txBody>
        </p:sp>
      </p:grpSp>
      <p:sp>
        <p:nvSpPr>
          <p:cNvPr id="6277" name="Google Shape;6277;p68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cxnSp>
        <p:nvCxnSpPr>
          <p:cNvPr id="6278" name="Google Shape;6278;p68"/>
          <p:cNvCxnSpPr>
            <a:endCxn id="6279" idx="4"/>
          </p:cNvCxnSpPr>
          <p:nvPr/>
        </p:nvCxnSpPr>
        <p:spPr>
          <a:xfrm flipH="1" rot="10800000">
            <a:off x="3368892" y="1866354"/>
            <a:ext cx="4800" cy="3882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60606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280" name="Google Shape;6280;p68"/>
          <p:cNvCxnSpPr>
            <a:endCxn id="6281" idx="2"/>
          </p:cNvCxnSpPr>
          <p:nvPr/>
        </p:nvCxnSpPr>
        <p:spPr>
          <a:xfrm rot="10800000">
            <a:off x="4598165" y="1876324"/>
            <a:ext cx="5700" cy="3024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60606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6282" name="Google Shape;6282;p68"/>
          <p:cNvCxnSpPr/>
          <p:nvPr/>
        </p:nvCxnSpPr>
        <p:spPr>
          <a:xfrm>
            <a:off x="2606437" y="2342893"/>
            <a:ext cx="4818331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283" name="Google Shape;6283;p68"/>
          <p:cNvSpPr/>
          <p:nvPr/>
        </p:nvSpPr>
        <p:spPr>
          <a:xfrm>
            <a:off x="2479739" y="2182258"/>
            <a:ext cx="4951677" cy="932987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84" name="Google Shape;6284;p68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6285" name="Google Shape;6285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6" name="Google Shape;6286;p68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 graph</a:t>
              </a:r>
              <a:endParaRPr/>
            </a:p>
          </p:txBody>
        </p:sp>
      </p:grpSp>
      <p:grpSp>
        <p:nvGrpSpPr>
          <p:cNvPr id="6287" name="Google Shape;6287;p68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6288" name="Google Shape;6288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9" name="Google Shape;6289;p68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/>
            </a:p>
          </p:txBody>
        </p:sp>
      </p:grpSp>
      <p:grpSp>
        <p:nvGrpSpPr>
          <p:cNvPr id="6290" name="Google Shape;6290;p68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6291" name="Google Shape;6291;p6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2" name="Google Shape;6292;p68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RESTful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API</a:t>
              </a:r>
              <a:endParaRPr/>
            </a:p>
          </p:txBody>
        </p:sp>
      </p:grpSp>
      <p:sp>
        <p:nvSpPr>
          <p:cNvPr id="6293" name="Google Shape;6293;p68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sp>
        <p:nvSpPr>
          <p:cNvPr id="6294" name="Google Shape;6294;p68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Interface, abstractions for network control apps</a:t>
            </a:r>
            <a:endParaRPr/>
          </a:p>
        </p:txBody>
      </p:sp>
      <p:cxnSp>
        <p:nvCxnSpPr>
          <p:cNvPr id="6295" name="Google Shape;6295;p68"/>
          <p:cNvCxnSpPr/>
          <p:nvPr/>
        </p:nvCxnSpPr>
        <p:spPr>
          <a:xfrm>
            <a:off x="2561183" y="2010842"/>
            <a:ext cx="4753400" cy="19546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296" name="Google Shape;6296;p68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SDN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controller</a:t>
            </a:r>
            <a:endParaRPr/>
          </a:p>
        </p:txBody>
      </p:sp>
      <p:grpSp>
        <p:nvGrpSpPr>
          <p:cNvPr id="6297" name="Google Shape;6297;p68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6298" name="Google Shape;6298;p68"/>
            <p:cNvSpPr/>
            <p:nvPr/>
          </p:nvSpPr>
          <p:spPr>
            <a:xfrm>
              <a:off x="2592388" y="5601756"/>
              <a:ext cx="4027487" cy="939800"/>
            </a:xfrm>
            <a:custGeom>
              <a:rect b="b" l="l" r="r" t="t"/>
              <a:pathLst>
                <a:path extrusionOk="0" h="10125" w="10001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299" name="Google Shape;6299;p68"/>
            <p:cNvCxnSpPr/>
            <p:nvPr/>
          </p:nvCxnSpPr>
          <p:spPr>
            <a:xfrm flipH="1" rot="10800000">
              <a:off x="3262941" y="5752569"/>
              <a:ext cx="1316038" cy="131762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0" name="Google Shape;6300;p68"/>
            <p:cNvCxnSpPr/>
            <p:nvPr/>
          </p:nvCxnSpPr>
          <p:spPr>
            <a:xfrm>
              <a:off x="3151816" y="5939894"/>
              <a:ext cx="2259013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1" name="Google Shape;6301;p68"/>
            <p:cNvCxnSpPr/>
            <p:nvPr/>
          </p:nvCxnSpPr>
          <p:spPr>
            <a:xfrm>
              <a:off x="3164516" y="6044669"/>
              <a:ext cx="714375" cy="2762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2" name="Google Shape;6302;p68"/>
            <p:cNvCxnSpPr/>
            <p:nvPr/>
          </p:nvCxnSpPr>
          <p:spPr>
            <a:xfrm flipH="1" rot="10800000">
              <a:off x="4182104" y="6238344"/>
              <a:ext cx="1247775" cy="825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3" name="Google Shape;6303;p68"/>
            <p:cNvCxnSpPr/>
            <p:nvPr/>
          </p:nvCxnSpPr>
          <p:spPr>
            <a:xfrm>
              <a:off x="4842504" y="5785906"/>
              <a:ext cx="1057275" cy="12382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4" name="Google Shape;6304;p68"/>
            <p:cNvCxnSpPr/>
            <p:nvPr/>
          </p:nvCxnSpPr>
          <p:spPr>
            <a:xfrm flipH="1" rot="10800000">
              <a:off x="4126541" y="5939894"/>
              <a:ext cx="1790700" cy="2984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5" name="Google Shape;6305;p68"/>
            <p:cNvCxnSpPr/>
            <p:nvPr/>
          </p:nvCxnSpPr>
          <p:spPr>
            <a:xfrm flipH="1" rot="10800000">
              <a:off x="5453691" y="5968469"/>
              <a:ext cx="588963" cy="269875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306" name="Google Shape;6306;p68"/>
            <p:cNvCxnSpPr/>
            <p:nvPr/>
          </p:nvCxnSpPr>
          <p:spPr>
            <a:xfrm>
              <a:off x="4596441" y="5752569"/>
              <a:ext cx="814388" cy="401637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307" name="Google Shape;6307;p68"/>
            <p:cNvGrpSpPr/>
            <p:nvPr/>
          </p:nvGrpSpPr>
          <p:grpSpPr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6308" name="Google Shape;6308;p68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9" name="Google Shape;6309;p68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0" name="Google Shape;6310;p68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1" name="Google Shape;6311;p68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2" name="Google Shape;6312;p68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3" name="Google Shape;6313;p68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4" name="Google Shape;6314;p68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315" name="Google Shape;6315;p68"/>
              <p:cNvCxnSpPr>
                <a:endCxn id="6310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316" name="Google Shape;6316;p68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317" name="Google Shape;6317;p68"/>
            <p:cNvGrpSpPr/>
            <p:nvPr/>
          </p:nvGrpSpPr>
          <p:grpSpPr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6318" name="Google Shape;6318;p68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9" name="Google Shape;6319;p68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0" name="Google Shape;6320;p68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1" name="Google Shape;6321;p68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2" name="Google Shape;6322;p68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3" name="Google Shape;6323;p68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4" name="Google Shape;6324;p68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325" name="Google Shape;6325;p68"/>
              <p:cNvCxnSpPr>
                <a:endCxn id="6320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326" name="Google Shape;6326;p68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327" name="Google Shape;6327;p68"/>
            <p:cNvGrpSpPr/>
            <p:nvPr/>
          </p:nvGrpSpPr>
          <p:grpSpPr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6328" name="Google Shape;6328;p68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9" name="Google Shape;6329;p68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0" name="Google Shape;6330;p68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1" name="Google Shape;6331;p68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2" name="Google Shape;6332;p68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3" name="Google Shape;6333;p68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4" name="Google Shape;6334;p68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335" name="Google Shape;6335;p68"/>
              <p:cNvCxnSpPr>
                <a:endCxn id="6330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336" name="Google Shape;6336;p68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337" name="Google Shape;6337;p68"/>
            <p:cNvGrpSpPr/>
            <p:nvPr/>
          </p:nvGrpSpPr>
          <p:grpSpPr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6338" name="Google Shape;6338;p68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9" name="Google Shape;6339;p68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0" name="Google Shape;6340;p68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1" name="Google Shape;6341;p68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2" name="Google Shape;6342;p68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3" name="Google Shape;6343;p68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4" name="Google Shape;6344;p68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345" name="Google Shape;6345;p68"/>
              <p:cNvCxnSpPr>
                <a:endCxn id="6340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346" name="Google Shape;6346;p68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347" name="Google Shape;6347;p68"/>
            <p:cNvGrpSpPr/>
            <p:nvPr/>
          </p:nvGrpSpPr>
          <p:grpSpPr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6348" name="Google Shape;6348;p68"/>
              <p:cNvSpPr/>
              <p:nvPr/>
            </p:nvSpPr>
            <p:spPr>
              <a:xfrm flipH="1" rot="10800000">
                <a:off x="1874446" y="1694641"/>
                <a:ext cx="1125202" cy="319520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68"/>
              <p:cNvSpPr/>
              <p:nvPr/>
            </p:nvSpPr>
            <p:spPr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68"/>
              <p:cNvSpPr/>
              <p:nvPr/>
            </p:nvSpPr>
            <p:spPr>
              <a:xfrm flipH="1" rot="10800000">
                <a:off x="1871277" y="1576300"/>
                <a:ext cx="1125200" cy="319520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68"/>
              <p:cNvSpPr/>
              <p:nvPr/>
            </p:nvSpPr>
            <p:spPr>
              <a:xfrm>
                <a:off x="2159708" y="1673340"/>
                <a:ext cx="548339" cy="160943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68"/>
              <p:cNvSpPr/>
              <p:nvPr/>
            </p:nvSpPr>
            <p:spPr>
              <a:xfrm>
                <a:off x="2102655" y="1633103"/>
                <a:ext cx="662444" cy="111241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68"/>
              <p:cNvSpPr/>
              <p:nvPr/>
            </p:nvSpPr>
            <p:spPr>
              <a:xfrm>
                <a:off x="2536889" y="1727776"/>
                <a:ext cx="244057" cy="97040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68"/>
              <p:cNvSpPr/>
              <p:nvPr/>
            </p:nvSpPr>
            <p:spPr>
              <a:xfrm>
                <a:off x="2089977" y="1730144"/>
                <a:ext cx="240888" cy="97039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355" name="Google Shape;6355;p68"/>
              <p:cNvCxnSpPr>
                <a:endCxn id="6350" idx="2"/>
              </p:cNvCxnSpPr>
              <p:nvPr/>
            </p:nvCxnSpPr>
            <p:spPr>
              <a:xfrm rot="10800000">
                <a:off x="1871277" y="1736060"/>
                <a:ext cx="3300" cy="123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356" name="Google Shape;6356;p68"/>
              <p:cNvCxnSpPr/>
              <p:nvPr/>
            </p:nvCxnSpPr>
            <p:spPr>
              <a:xfrm rot="10800000">
                <a:off x="2996477" y="1734877"/>
                <a:ext cx="3171" cy="123074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</p:grpSp>
      <p:sp>
        <p:nvSpPr>
          <p:cNvPr id="6357" name="Google Shape;6357;p68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58" name="Google Shape;6358;p68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6279" name="Google Shape;6279;p68"/>
            <p:cNvSpPr/>
            <p:nvPr/>
          </p:nvSpPr>
          <p:spPr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9" name="Google Shape;6359;p68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routing</a:t>
              </a:r>
              <a:endParaRPr/>
            </a:p>
          </p:txBody>
        </p:sp>
      </p:grpSp>
      <p:grpSp>
        <p:nvGrpSpPr>
          <p:cNvPr id="6360" name="Google Shape;6360;p68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6361" name="Google Shape;6361;p68"/>
            <p:cNvSpPr/>
            <p:nvPr/>
          </p:nvSpPr>
          <p:spPr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1" name="Google Shape;6281;p68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 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</p:txBody>
        </p:sp>
      </p:grpSp>
      <p:grpSp>
        <p:nvGrpSpPr>
          <p:cNvPr id="6362" name="Google Shape;6362;p68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6248" name="Google Shape;6248;p68"/>
            <p:cNvSpPr/>
            <p:nvPr/>
          </p:nvSpPr>
          <p:spPr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69803"/>
              </a:srgbClr>
            </a:solidFill>
            <a:ln cap="flat" cmpd="sng" w="9525">
              <a:solidFill>
                <a:srgbClr val="008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3" name="Google Shape;6363;p68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/>
            </a:p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balance</a:t>
              </a:r>
              <a:endParaRPr/>
            </a:p>
          </p:txBody>
        </p:sp>
      </p:grpSp>
      <p:sp>
        <p:nvSpPr>
          <p:cNvPr id="6364" name="Google Shape;6364;p68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5" name="Google Shape;6365;p68"/>
          <p:cNvSpPr/>
          <p:nvPr/>
        </p:nvSpPr>
        <p:spPr>
          <a:xfrm rot="10800000">
            <a:off x="7562568" y="4626242"/>
            <a:ext cx="222179" cy="1166655"/>
          </a:xfrm>
          <a:custGeom>
            <a:rect b="b" l="l" r="r" t="t"/>
            <a:pathLst>
              <a:path extrusionOk="0" h="1166325" w="223767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100000">
                <a:srgbClr val="D0D0F4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66" name="Google Shape;6366;p68"/>
          <p:cNvGrpSpPr/>
          <p:nvPr/>
        </p:nvGrpSpPr>
        <p:grpSpPr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6367" name="Google Shape;6367;p68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8" name="Google Shape;6368;p68"/>
            <p:cNvSpPr/>
            <p:nvPr/>
          </p:nvSpPr>
          <p:spPr>
            <a:xfrm>
              <a:off x="4210" y="429"/>
              <a:ext cx="1046" cy="2285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9" name="Google Shape;6369;p68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0" name="Google Shape;6370;p68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1" name="Google Shape;6371;p68"/>
            <p:cNvSpPr/>
            <p:nvPr/>
          </p:nvSpPr>
          <p:spPr>
            <a:xfrm>
              <a:off x="4210" y="690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72" name="Google Shape;6372;p68"/>
            <p:cNvGrpSpPr/>
            <p:nvPr/>
          </p:nvGrpSpPr>
          <p:grpSpPr>
            <a:xfrm>
              <a:off x="4748" y="666"/>
              <a:ext cx="578" cy="150"/>
              <a:chOff x="613" y="2566"/>
              <a:chExt cx="721" cy="144"/>
            </a:xfrm>
          </p:grpSpPr>
          <p:sp>
            <p:nvSpPr>
              <p:cNvPr id="6373" name="Google Shape;6373;p68"/>
              <p:cNvSpPr/>
              <p:nvPr/>
            </p:nvSpPr>
            <p:spPr>
              <a:xfrm>
                <a:off x="613" y="2566"/>
                <a:ext cx="721" cy="14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68"/>
              <p:cNvSpPr/>
              <p:nvPr/>
            </p:nvSpPr>
            <p:spPr>
              <a:xfrm>
                <a:off x="625" y="2581"/>
                <a:ext cx="696" cy="114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75" name="Google Shape;6375;p68"/>
            <p:cNvSpPr/>
            <p:nvPr/>
          </p:nvSpPr>
          <p:spPr>
            <a:xfrm>
              <a:off x="4220" y="1022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76" name="Google Shape;6376;p68"/>
            <p:cNvGrpSpPr/>
            <p:nvPr/>
          </p:nvGrpSpPr>
          <p:grpSpPr>
            <a:xfrm>
              <a:off x="4748" y="990"/>
              <a:ext cx="578" cy="134"/>
              <a:chOff x="615" y="2564"/>
              <a:chExt cx="721" cy="139"/>
            </a:xfrm>
          </p:grpSpPr>
          <p:sp>
            <p:nvSpPr>
              <p:cNvPr id="6377" name="Google Shape;6377;p68"/>
              <p:cNvSpPr/>
              <p:nvPr/>
            </p:nvSpPr>
            <p:spPr>
              <a:xfrm>
                <a:off x="615" y="2564"/>
                <a:ext cx="721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68"/>
              <p:cNvSpPr/>
              <p:nvPr/>
            </p:nvSpPr>
            <p:spPr>
              <a:xfrm>
                <a:off x="628" y="2581"/>
                <a:ext cx="696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79" name="Google Shape;6379;p68"/>
            <p:cNvSpPr/>
            <p:nvPr/>
          </p:nvSpPr>
          <p:spPr>
            <a:xfrm>
              <a:off x="4220" y="1354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0" name="Google Shape;6380;p68"/>
            <p:cNvSpPr/>
            <p:nvPr/>
          </p:nvSpPr>
          <p:spPr>
            <a:xfrm>
              <a:off x="4230" y="1655"/>
              <a:ext cx="598" cy="47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81" name="Google Shape;6381;p68"/>
            <p:cNvGrpSpPr/>
            <p:nvPr/>
          </p:nvGrpSpPr>
          <p:grpSpPr>
            <a:xfrm>
              <a:off x="4738" y="1647"/>
              <a:ext cx="578" cy="135"/>
              <a:chOff x="618" y="2586"/>
              <a:chExt cx="720" cy="124"/>
            </a:xfrm>
          </p:grpSpPr>
          <p:sp>
            <p:nvSpPr>
              <p:cNvPr id="6382" name="Google Shape;6382;p68"/>
              <p:cNvSpPr/>
              <p:nvPr/>
            </p:nvSpPr>
            <p:spPr>
              <a:xfrm>
                <a:off x="618" y="2586"/>
                <a:ext cx="720" cy="12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3" name="Google Shape;6383;p68"/>
              <p:cNvSpPr/>
              <p:nvPr/>
            </p:nvSpPr>
            <p:spPr>
              <a:xfrm>
                <a:off x="630" y="2586"/>
                <a:ext cx="695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84" name="Google Shape;6384;p68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85" name="Google Shape;6385;p68"/>
            <p:cNvGrpSpPr/>
            <p:nvPr/>
          </p:nvGrpSpPr>
          <p:grpSpPr>
            <a:xfrm>
              <a:off x="4738" y="1330"/>
              <a:ext cx="588" cy="134"/>
              <a:chOff x="613" y="2571"/>
              <a:chExt cx="732" cy="134"/>
            </a:xfrm>
          </p:grpSpPr>
          <p:sp>
            <p:nvSpPr>
              <p:cNvPr id="6386" name="Google Shape;6386;p68"/>
              <p:cNvSpPr/>
              <p:nvPr/>
            </p:nvSpPr>
            <p:spPr>
              <a:xfrm>
                <a:off x="613" y="2571"/>
                <a:ext cx="732" cy="134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87" name="Google Shape;6387;p68"/>
              <p:cNvSpPr/>
              <p:nvPr/>
            </p:nvSpPr>
            <p:spPr>
              <a:xfrm>
                <a:off x="625" y="2587"/>
                <a:ext cx="720" cy="103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88" name="Google Shape;6388;p68"/>
            <p:cNvSpPr/>
            <p:nvPr/>
          </p:nvSpPr>
          <p:spPr>
            <a:xfrm>
              <a:off x="5246" y="429"/>
              <a:ext cx="70" cy="2285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9" name="Google Shape;6389;p68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0" name="Google Shape;6390;p68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1" name="Google Shape;6391;p68"/>
            <p:cNvSpPr/>
            <p:nvPr/>
          </p:nvSpPr>
          <p:spPr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2" name="Google Shape;6392;p68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3" name="Google Shape;6393;p68"/>
            <p:cNvSpPr/>
            <p:nvPr/>
          </p:nvSpPr>
          <p:spPr>
            <a:xfrm>
              <a:off x="4140" y="2675"/>
              <a:ext cx="1196" cy="150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4" name="Google Shape;6394;p68"/>
            <p:cNvSpPr/>
            <p:nvPr/>
          </p:nvSpPr>
          <p:spPr>
            <a:xfrm>
              <a:off x="4210" y="2714"/>
              <a:ext cx="1066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5" name="Google Shape;6395;p68"/>
            <p:cNvSpPr/>
            <p:nvPr/>
          </p:nvSpPr>
          <p:spPr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6" name="Google Shape;6396;p68"/>
            <p:cNvSpPr/>
            <p:nvPr/>
          </p:nvSpPr>
          <p:spPr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7" name="Google Shape;6397;p68"/>
            <p:cNvSpPr/>
            <p:nvPr/>
          </p:nvSpPr>
          <p:spPr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8" name="Google Shape;6398;p68"/>
            <p:cNvSpPr/>
            <p:nvPr/>
          </p:nvSpPr>
          <p:spPr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99" name="Google Shape;6399;p68"/>
          <p:cNvSpPr txBox="1"/>
          <p:nvPr/>
        </p:nvSpPr>
        <p:spPr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Components of SDN controller</a:t>
            </a:r>
            <a:endParaRPr/>
          </a:p>
        </p:txBody>
      </p:sp>
      <p:pic>
        <p:nvPicPr>
          <p:cNvPr descr="underline_base" id="6400" name="Google Shape;640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</p:spPr>
      </p:pic>
      <p:sp>
        <p:nvSpPr>
          <p:cNvPr id="6401" name="Google Shape;6401;p68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communication layer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communicate between SDN controller and controlled switches</a:t>
            </a:r>
            <a:endParaRPr/>
          </a:p>
        </p:txBody>
      </p:sp>
      <p:sp>
        <p:nvSpPr>
          <p:cNvPr id="6402" name="Google Shape;6402;p6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Network-wide state management layer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: state of networks links, switches, services: a </a:t>
            </a:r>
            <a:r>
              <a:rPr i="1" lang="en-US" sz="18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distributed database</a:t>
            </a:r>
            <a:endParaRPr/>
          </a:p>
        </p:txBody>
      </p:sp>
      <p:sp>
        <p:nvSpPr>
          <p:cNvPr id="6403" name="Google Shape;6403;p68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Interface layer to network control apps:  </a:t>
            </a: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abstractions API</a:t>
            </a:r>
            <a:endParaRPr i="1"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404" name="Google Shape;6404;p68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05" name="Google Shape;6405;p68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09" name="Shape 6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6410" name="Google Shape;641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</p:spPr>
      </p:pic>
      <p:sp>
        <p:nvSpPr>
          <p:cNvPr id="6411" name="Google Shape;6411;p69"/>
          <p:cNvSpPr txBox="1"/>
          <p:nvPr>
            <p:ph type="title"/>
          </p:nvPr>
        </p:nvSpPr>
        <p:spPr>
          <a:xfrm>
            <a:off x="533400" y="16916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OpenFlow protocol</a:t>
            </a:r>
            <a:endParaRPr/>
          </a:p>
        </p:txBody>
      </p:sp>
      <p:sp>
        <p:nvSpPr>
          <p:cNvPr id="6412" name="Google Shape;6412;p69"/>
          <p:cNvSpPr txBox="1"/>
          <p:nvPr>
            <p:ph idx="2" type="body"/>
          </p:nvPr>
        </p:nvSpPr>
        <p:spPr>
          <a:xfrm>
            <a:off x="4495800" y="1350693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operates between controller, switch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TCP used to exchange messages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optional encryption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three classes of  OpenFlow messages: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controller-to-switch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asynchronous (switch to controller)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symmetric (misc)</a:t>
            </a:r>
            <a:endParaRPr/>
          </a:p>
        </p:txBody>
      </p:sp>
      <p:grpSp>
        <p:nvGrpSpPr>
          <p:cNvPr id="6413" name="Google Shape;6413;p69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6414" name="Google Shape;6414;p69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 cap="flat" cmpd="sng" w="9525">
              <a:solidFill>
                <a:srgbClr val="00009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A3A3E9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15" name="Google Shape;6415;p69"/>
            <p:cNvCxnSpPr/>
            <p:nvPr/>
          </p:nvCxnSpPr>
          <p:spPr>
            <a:xfrm flipH="1" rot="10800000">
              <a:off x="1124345" y="4538650"/>
              <a:ext cx="1203228" cy="819025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16" name="Google Shape;6416;p69"/>
            <p:cNvCxnSpPr/>
            <p:nvPr/>
          </p:nvCxnSpPr>
          <p:spPr>
            <a:xfrm>
              <a:off x="1124345" y="5357675"/>
              <a:ext cx="1203228" cy="642373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17" name="Google Shape;6417;p69"/>
            <p:cNvCxnSpPr/>
            <p:nvPr/>
          </p:nvCxnSpPr>
          <p:spPr>
            <a:xfrm>
              <a:off x="2133750" y="4795599"/>
              <a:ext cx="319671" cy="1027797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18" name="Google Shape;6418;p69"/>
            <p:cNvCxnSpPr/>
            <p:nvPr/>
          </p:nvCxnSpPr>
          <p:spPr>
            <a:xfrm>
              <a:off x="2404480" y="4715303"/>
              <a:ext cx="1307416" cy="337246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419" name="Google Shape;6419;p69"/>
            <p:cNvCxnSpPr/>
            <p:nvPr/>
          </p:nvCxnSpPr>
          <p:spPr>
            <a:xfrm flipH="1" rot="10800000">
              <a:off x="2596747" y="5245260"/>
              <a:ext cx="1115149" cy="754789"/>
            </a:xfrm>
            <a:prstGeom prst="straightConnector1">
              <a:avLst/>
            </a:prstGeom>
            <a:noFill/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6420" name="Google Shape;6420;p69"/>
            <p:cNvGrpSpPr/>
            <p:nvPr/>
          </p:nvGrpSpPr>
          <p:grpSpPr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6421" name="Google Shape;6421;p69"/>
              <p:cNvSpPr/>
              <p:nvPr/>
            </p:nvSpPr>
            <p:spPr>
              <a:xfrm>
                <a:off x="5268" y="433"/>
                <a:ext cx="283" cy="2286"/>
              </a:xfrm>
              <a:custGeom>
                <a:rect b="b" l="l" r="r" t="t"/>
                <a:pathLst>
                  <a:path extrusionOk="0" h="2742" w="354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2" name="Google Shape;6422;p69"/>
              <p:cNvSpPr/>
              <p:nvPr/>
            </p:nvSpPr>
            <p:spPr>
              <a:xfrm>
                <a:off x="4210" y="429"/>
                <a:ext cx="1046" cy="2285"/>
              </a:xfrm>
              <a:prstGeom prst="rect">
                <a:avLst/>
              </a:pr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3" name="Google Shape;6423;p69"/>
              <p:cNvSpPr/>
              <p:nvPr/>
            </p:nvSpPr>
            <p:spPr>
              <a:xfrm>
                <a:off x="5321" y="570"/>
                <a:ext cx="169" cy="2115"/>
              </a:xfrm>
              <a:custGeom>
                <a:rect b="b" l="l" r="r" t="t"/>
                <a:pathLst>
                  <a:path extrusionOk="0" h="2537" w="211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4" name="Google Shape;6424;p69"/>
              <p:cNvSpPr/>
              <p:nvPr/>
            </p:nvSpPr>
            <p:spPr>
              <a:xfrm>
                <a:off x="5284" y="1640"/>
                <a:ext cx="263" cy="189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25" name="Google Shape;6425;p69"/>
              <p:cNvSpPr/>
              <p:nvPr/>
            </p:nvSpPr>
            <p:spPr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26" name="Google Shape;6426;p69"/>
              <p:cNvGrpSpPr/>
              <p:nvPr/>
            </p:nvGrpSpPr>
            <p:grpSpPr>
              <a:xfrm>
                <a:off x="4748" y="666"/>
                <a:ext cx="578" cy="150"/>
                <a:chOff x="613" y="2566"/>
                <a:chExt cx="721" cy="144"/>
              </a:xfrm>
            </p:grpSpPr>
            <p:sp>
              <p:nvSpPr>
                <p:cNvPr id="6427" name="Google Shape;6427;p69"/>
                <p:cNvSpPr/>
                <p:nvPr/>
              </p:nvSpPr>
              <p:spPr>
                <a:xfrm>
                  <a:off x="613" y="2566"/>
                  <a:ext cx="721" cy="14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28" name="Google Shape;6428;p69"/>
                <p:cNvSpPr/>
                <p:nvPr/>
              </p:nvSpPr>
              <p:spPr>
                <a:xfrm>
                  <a:off x="625" y="2581"/>
                  <a:ext cx="696" cy="114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29" name="Google Shape;6429;p69"/>
              <p:cNvSpPr/>
              <p:nvPr/>
            </p:nvSpPr>
            <p:spPr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30" name="Google Shape;6430;p69"/>
              <p:cNvGrpSpPr/>
              <p:nvPr/>
            </p:nvGrpSpPr>
            <p:grpSpPr>
              <a:xfrm>
                <a:off x="4748" y="990"/>
                <a:ext cx="578" cy="134"/>
                <a:chOff x="615" y="2564"/>
                <a:chExt cx="721" cy="139"/>
              </a:xfrm>
            </p:grpSpPr>
            <p:sp>
              <p:nvSpPr>
                <p:cNvPr id="6431" name="Google Shape;6431;p69"/>
                <p:cNvSpPr/>
                <p:nvPr/>
              </p:nvSpPr>
              <p:spPr>
                <a:xfrm>
                  <a:off x="615" y="2564"/>
                  <a:ext cx="721" cy="139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2" name="Google Shape;6432;p69"/>
                <p:cNvSpPr/>
                <p:nvPr/>
              </p:nvSpPr>
              <p:spPr>
                <a:xfrm>
                  <a:off x="628" y="2581"/>
                  <a:ext cx="696" cy="107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33" name="Google Shape;6433;p69"/>
              <p:cNvSpPr/>
              <p:nvPr/>
            </p:nvSpPr>
            <p:spPr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34" name="Google Shape;6434;p69"/>
              <p:cNvSpPr/>
              <p:nvPr/>
            </p:nvSpPr>
            <p:spPr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dk1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35" name="Google Shape;6435;p69"/>
              <p:cNvGrpSpPr/>
              <p:nvPr/>
            </p:nvGrpSpPr>
            <p:grpSpPr>
              <a:xfrm>
                <a:off x="4738" y="1647"/>
                <a:ext cx="578" cy="135"/>
                <a:chOff x="618" y="2586"/>
                <a:chExt cx="720" cy="124"/>
              </a:xfrm>
            </p:grpSpPr>
            <p:sp>
              <p:nvSpPr>
                <p:cNvPr id="6436" name="Google Shape;6436;p69"/>
                <p:cNvSpPr/>
                <p:nvPr/>
              </p:nvSpPr>
              <p:spPr>
                <a:xfrm>
                  <a:off x="618" y="2586"/>
                  <a:ext cx="720" cy="12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37" name="Google Shape;6437;p69"/>
                <p:cNvSpPr/>
                <p:nvPr/>
              </p:nvSpPr>
              <p:spPr>
                <a:xfrm>
                  <a:off x="630" y="2586"/>
                  <a:ext cx="695" cy="10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38" name="Google Shape;6438;p69"/>
              <p:cNvSpPr/>
              <p:nvPr/>
            </p:nvSpPr>
            <p:spPr>
              <a:xfrm>
                <a:off x="5288" y="1354"/>
                <a:ext cx="263" cy="188"/>
              </a:xfrm>
              <a:custGeom>
                <a:rect b="b" l="l" r="r" t="t"/>
                <a:pathLst>
                  <a:path extrusionOk="0" h="226" w="328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39" name="Google Shape;6439;p69"/>
              <p:cNvGrpSpPr/>
              <p:nvPr/>
            </p:nvGrpSpPr>
            <p:grpSpPr>
              <a:xfrm>
                <a:off x="4738" y="1330"/>
                <a:ext cx="588" cy="134"/>
                <a:chOff x="613" y="2571"/>
                <a:chExt cx="732" cy="134"/>
              </a:xfrm>
            </p:grpSpPr>
            <p:sp>
              <p:nvSpPr>
                <p:cNvPr id="6440" name="Google Shape;6440;p69"/>
                <p:cNvSpPr/>
                <p:nvPr/>
              </p:nvSpPr>
              <p:spPr>
                <a:xfrm>
                  <a:off x="613" y="2571"/>
                  <a:ext cx="732" cy="134"/>
                </a:xfrm>
                <a:prstGeom prst="roundRect">
                  <a:avLst>
                    <a:gd fmla="val 50000" name="adj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41" name="Google Shape;6441;p69"/>
                <p:cNvSpPr/>
                <p:nvPr/>
              </p:nvSpPr>
              <p:spPr>
                <a:xfrm>
                  <a:off x="625" y="2587"/>
                  <a:ext cx="720" cy="103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442" name="Google Shape;6442;p69"/>
              <p:cNvSpPr/>
              <p:nvPr/>
            </p:nvSpPr>
            <p:spPr>
              <a:xfrm>
                <a:off x="5246" y="429"/>
                <a:ext cx="70" cy="2285"/>
              </a:xfrm>
              <a:prstGeom prst="rect">
                <a:avLst/>
              </a:prstGeom>
              <a:gradFill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69"/>
              <p:cNvSpPr/>
              <p:nvPr/>
            </p:nvSpPr>
            <p:spPr>
              <a:xfrm>
                <a:off x="5312" y="1007"/>
                <a:ext cx="237" cy="213"/>
              </a:xfrm>
              <a:custGeom>
                <a:rect b="b" l="l" r="r" t="t"/>
                <a:pathLst>
                  <a:path extrusionOk="0" h="256" w="29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4" name="Google Shape;6444;p69"/>
              <p:cNvSpPr/>
              <p:nvPr/>
            </p:nvSpPr>
            <p:spPr>
              <a:xfrm>
                <a:off x="5315" y="680"/>
                <a:ext cx="244" cy="240"/>
              </a:xfrm>
              <a:custGeom>
                <a:rect b="b" l="l" r="r" t="t"/>
                <a:pathLst>
                  <a:path extrusionOk="0" h="288" w="304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5" name="Google Shape;6445;p69"/>
              <p:cNvSpPr/>
              <p:nvPr/>
            </p:nvSpPr>
            <p:spPr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69"/>
              <p:cNvSpPr/>
              <p:nvPr/>
            </p:nvSpPr>
            <p:spPr>
              <a:xfrm>
                <a:off x="5302" y="2614"/>
                <a:ext cx="245" cy="200"/>
              </a:xfrm>
              <a:custGeom>
                <a:rect b="b" l="l" r="r" t="t"/>
                <a:pathLst>
                  <a:path extrusionOk="0" h="240" w="306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7" name="Google Shape;6447;p69"/>
              <p:cNvSpPr/>
              <p:nvPr/>
            </p:nvSpPr>
            <p:spPr>
              <a:xfrm>
                <a:off x="4140" y="2675"/>
                <a:ext cx="1196" cy="150"/>
              </a:xfrm>
              <a:prstGeom prst="roundRect">
                <a:avLst>
                  <a:gd fmla="val 50000" name="adj"/>
                </a:avLst>
              </a:prstGeom>
              <a:solidFill>
                <a:srgbClr val="DDDDDD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8" name="Google Shape;6448;p69"/>
              <p:cNvSpPr/>
              <p:nvPr/>
            </p:nvSpPr>
            <p:spPr>
              <a:xfrm>
                <a:off x="4210" y="2714"/>
                <a:ext cx="1066" cy="7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69"/>
              <p:cNvSpPr/>
              <p:nvPr/>
            </p:nvSpPr>
            <p:spPr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0" name="Google Shape;6450;p69"/>
              <p:cNvSpPr/>
              <p:nvPr/>
            </p:nvSpPr>
            <p:spPr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1" name="Google Shape;6451;p69"/>
              <p:cNvSpPr/>
              <p:nvPr/>
            </p:nvSpPr>
            <p:spPr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69"/>
              <p:cNvSpPr/>
              <p:nvPr/>
            </p:nvSpPr>
            <p:spPr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6453" name="Google Shape;6453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54" name="Google Shape;6454;p6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OpenFlow Controller</a:t>
              </a:r>
              <a:endParaRPr/>
            </a:p>
          </p:txBody>
        </p:sp>
        <p:grpSp>
          <p:nvGrpSpPr>
            <p:cNvPr id="6455" name="Google Shape;6455;p69"/>
            <p:cNvGrpSpPr/>
            <p:nvPr/>
          </p:nvGrpSpPr>
          <p:grpSpPr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456" name="Google Shape;6456;p69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7" name="Google Shape;6457;p69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69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9" name="Google Shape;6459;p69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0" name="Google Shape;6460;p69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69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2" name="Google Shape;6462;p69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63" name="Google Shape;6463;p69"/>
              <p:cNvCxnSpPr>
                <a:endCxn id="6458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464" name="Google Shape;6464;p69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465" name="Google Shape;6465;p69"/>
            <p:cNvGrpSpPr/>
            <p:nvPr/>
          </p:nvGrpSpPr>
          <p:grpSpPr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6466" name="Google Shape;6466;p69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7" name="Google Shape;6467;p69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8" name="Google Shape;6468;p69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9" name="Google Shape;6469;p69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0" name="Google Shape;6470;p69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1" name="Google Shape;6471;p69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2" name="Google Shape;6472;p69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73" name="Google Shape;6473;p69"/>
              <p:cNvCxnSpPr>
                <a:endCxn id="6468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474" name="Google Shape;6474;p69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475" name="Google Shape;6475;p69"/>
            <p:cNvGrpSpPr/>
            <p:nvPr/>
          </p:nvGrpSpPr>
          <p:grpSpPr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6476" name="Google Shape;6476;p69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7" name="Google Shape;6477;p69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8" name="Google Shape;6478;p69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9" name="Google Shape;6479;p69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0" name="Google Shape;6480;p69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1" name="Google Shape;6481;p69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2" name="Google Shape;6482;p69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83" name="Google Shape;6483;p69"/>
              <p:cNvCxnSpPr>
                <a:endCxn id="6478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484" name="Google Shape;6484;p69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485" name="Google Shape;6485;p69"/>
            <p:cNvGrpSpPr/>
            <p:nvPr/>
          </p:nvGrpSpPr>
          <p:grpSpPr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6486" name="Google Shape;6486;p69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7" name="Google Shape;6487;p69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8" name="Google Shape;6488;p69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9" name="Google Shape;6489;p69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0" name="Google Shape;6490;p69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1" name="Google Shape;6491;p69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2" name="Google Shape;6492;p69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493" name="Google Shape;6493;p69"/>
              <p:cNvCxnSpPr>
                <a:endCxn id="6488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494" name="Google Shape;6494;p69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6495" name="Google Shape;6495;p69"/>
            <p:cNvSpPr/>
            <p:nvPr/>
          </p:nvSpPr>
          <p:spPr>
            <a:xfrm rot="-458791">
              <a:off x="2269785" y="3718179"/>
              <a:ext cx="191874" cy="2107535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rgbClr val="CC0000">
                <a:alpha val="7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69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rgbClr val="CC0000">
                <a:alpha val="7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69"/>
            <p:cNvSpPr/>
            <p:nvPr/>
          </p:nvSpPr>
          <p:spPr>
            <a:xfrm rot="-2545602">
              <a:off x="2872397" y="3460483"/>
              <a:ext cx="196901" cy="1849334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rgbClr val="CC0000">
                <a:alpha val="7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69"/>
            <p:cNvSpPr/>
            <p:nvPr/>
          </p:nvSpPr>
          <p:spPr>
            <a:xfrm flipH="1" rot="1537304">
              <a:off x="1441528" y="3583584"/>
              <a:ext cx="196901" cy="1720974"/>
            </a:xfrm>
            <a:prstGeom prst="upDownArrow">
              <a:avLst>
                <a:gd fmla="val 50000" name="adj1"/>
                <a:gd fmla="val 50000" name="adj2"/>
              </a:avLst>
            </a:prstGeom>
            <a:solidFill>
              <a:srgbClr val="CC0000">
                <a:alpha val="77647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99" name="Google Shape;6499;p69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00" name="Google Shape;6500;p6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15" name="Google Shape;7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7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75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75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7" name="Google Shape;717;p7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18" name="Google Shape;718;p7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719" name="Google Shape;719;p7"/>
          <p:cNvSpPr txBox="1"/>
          <p:nvPr>
            <p:ph idx="12" type="sldNum"/>
          </p:nvPr>
        </p:nvSpPr>
        <p:spPr>
          <a:xfrm>
            <a:off x="8456155" y="6475895"/>
            <a:ext cx="458808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0" name="Google Shape;720;p7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4" name="Shape 6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5" name="Google Shape;6505;p70"/>
          <p:cNvSpPr txBox="1"/>
          <p:nvPr>
            <p:ph type="title"/>
          </p:nvPr>
        </p:nvSpPr>
        <p:spPr>
          <a:xfrm>
            <a:off x="507772" y="16916"/>
            <a:ext cx="822098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OpenFlow: </a:t>
            </a:r>
            <a:r>
              <a:rPr lang="en-US" sz="3600"/>
              <a:t>controller-to-switch messages</a:t>
            </a:r>
            <a:endParaRPr/>
          </a:p>
        </p:txBody>
      </p:sp>
      <p:sp>
        <p:nvSpPr>
          <p:cNvPr id="6506" name="Google Shape;6506;p70"/>
          <p:cNvSpPr txBox="1"/>
          <p:nvPr>
            <p:ph idx="2" type="body"/>
          </p:nvPr>
        </p:nvSpPr>
        <p:spPr>
          <a:xfrm>
            <a:off x="396929" y="1527156"/>
            <a:ext cx="512423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>
                <a:solidFill>
                  <a:srgbClr val="000090"/>
                </a:solidFill>
              </a:rPr>
              <a:t>Key controller-to-switch messages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features: </a:t>
            </a:r>
            <a:r>
              <a:rPr lang="en-US"/>
              <a:t>controller queries switch features, switch replies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configure: </a:t>
            </a:r>
            <a:r>
              <a:rPr lang="en-US"/>
              <a:t>controller queries/sets switch configuration parameters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modify-state: </a:t>
            </a:r>
            <a:r>
              <a:rPr lang="en-US"/>
              <a:t>add, delete, modify flow entries in the OpenFlow tables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packet-out: </a:t>
            </a:r>
            <a:r>
              <a:rPr lang="en-US"/>
              <a:t>controller can send this packet out of specific switch port</a:t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underline_base" id="6507" name="Google Shape;650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08" name="Google Shape;6508;p70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6509" name="Google Shape;6509;p70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noFill/>
            <a:ln cap="flat" cmpd="sng" w="22225">
              <a:solidFill>
                <a:srgbClr val="CC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10" name="Google Shape;6510;p7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511" name="Google Shape;6511;p70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 cap="flat" cmpd="sng" w="9525">
                <a:solidFill>
                  <a:srgbClr val="00009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A3A3E9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512" name="Google Shape;6512;p70"/>
              <p:cNvCxnSpPr/>
              <p:nvPr/>
            </p:nvCxnSpPr>
            <p:spPr>
              <a:xfrm flipH="1" rot="10800000">
                <a:off x="1124345" y="4538650"/>
                <a:ext cx="1203228" cy="819025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13" name="Google Shape;6513;p70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14" name="Google Shape;6514;p70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15" name="Google Shape;6515;p70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516" name="Google Shape;6516;p70"/>
              <p:cNvCxnSpPr/>
              <p:nvPr/>
            </p:nvCxnSpPr>
            <p:spPr>
              <a:xfrm flipH="1" rot="10800000">
                <a:off x="2596747" y="5245260"/>
                <a:ext cx="1115149" cy="754789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517" name="Google Shape;6517;p70"/>
              <p:cNvGrpSpPr/>
              <p:nvPr/>
            </p:nvGrpSpPr>
            <p:grpSpPr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6518" name="Google Shape;6518;p70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9" name="Google Shape;6519;p70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0" name="Google Shape;6520;p70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1" name="Google Shape;6521;p70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2" name="Google Shape;6522;p70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523" name="Google Shape;6523;p70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6524" name="Google Shape;6524;p70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25" name="Google Shape;6525;p70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526" name="Google Shape;6526;p70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527" name="Google Shape;6527;p70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6528" name="Google Shape;6528;p70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29" name="Google Shape;6529;p70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530" name="Google Shape;6530;p70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1" name="Google Shape;6531;p70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532" name="Google Shape;6532;p70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6533" name="Google Shape;6533;p70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34" name="Google Shape;6534;p70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535" name="Google Shape;6535;p70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536" name="Google Shape;6536;p70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6537" name="Google Shape;6537;p70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538" name="Google Shape;6538;p70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539" name="Google Shape;6539;p70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0" name="Google Shape;6540;p70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1" name="Google Shape;6541;p70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2" name="Google Shape;6542;p70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3" name="Google Shape;6543;p70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4" name="Google Shape;6544;p70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5" name="Google Shape;6545;p70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6" name="Google Shape;6546;p70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7" name="Google Shape;6547;p70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8" name="Google Shape;6548;p70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9" name="Google Shape;6549;p70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550" name="Google Shape;6550;p70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551" name="Google Shape;6551;p7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OpenFlow Controller</a:t>
                </a:r>
                <a:endParaRPr/>
              </a:p>
            </p:txBody>
          </p:sp>
          <p:grpSp>
            <p:nvGrpSpPr>
              <p:cNvPr id="6552" name="Google Shape;6552;p70"/>
              <p:cNvGrpSpPr/>
              <p:nvPr/>
            </p:nvGrpSpPr>
            <p:grpSpPr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6553" name="Google Shape;6553;p70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4" name="Google Shape;6554;p70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5" name="Google Shape;6555;p70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6" name="Google Shape;6556;p70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7" name="Google Shape;6557;p70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8" name="Google Shape;6558;p70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9" name="Google Shape;6559;p70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560" name="Google Shape;6560;p70"/>
                <p:cNvCxnSpPr>
                  <a:endCxn id="655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561" name="Google Shape;6561;p70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6562" name="Google Shape;6562;p70"/>
              <p:cNvGrpSpPr/>
              <p:nvPr/>
            </p:nvGrpSpPr>
            <p:grpSpPr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6563" name="Google Shape;6563;p70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4" name="Google Shape;6564;p70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5" name="Google Shape;6565;p70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6" name="Google Shape;6566;p70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7" name="Google Shape;6567;p70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8" name="Google Shape;6568;p70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9" name="Google Shape;6569;p70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570" name="Google Shape;6570;p70"/>
                <p:cNvCxnSpPr>
                  <a:endCxn id="656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571" name="Google Shape;6571;p70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6572" name="Google Shape;6572;p70"/>
              <p:cNvGrpSpPr/>
              <p:nvPr/>
            </p:nvGrpSpPr>
            <p:grpSpPr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6573" name="Google Shape;6573;p70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4" name="Google Shape;6574;p70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5" name="Google Shape;6575;p70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6" name="Google Shape;6576;p70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7" name="Google Shape;6577;p70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8" name="Google Shape;6578;p70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9" name="Google Shape;6579;p70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580" name="Google Shape;6580;p70"/>
                <p:cNvCxnSpPr>
                  <a:endCxn id="657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581" name="Google Shape;6581;p70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6582" name="Google Shape;6582;p70"/>
              <p:cNvGrpSpPr/>
              <p:nvPr/>
            </p:nvGrpSpPr>
            <p:grpSpPr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6583" name="Google Shape;6583;p70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4" name="Google Shape;6584;p70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5" name="Google Shape;6585;p70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6" name="Google Shape;6586;p70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7" name="Google Shape;6587;p70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8" name="Google Shape;6588;p70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9" name="Google Shape;6589;p70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590" name="Google Shape;6590;p70"/>
                <p:cNvCxnSpPr>
                  <a:endCxn id="6585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591" name="Google Shape;6591;p70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sp>
            <p:nvSpPr>
              <p:cNvPr id="6592" name="Google Shape;6592;p70"/>
              <p:cNvSpPr/>
              <p:nvPr/>
            </p:nvSpPr>
            <p:spPr>
              <a:xfrm rot="-458791">
                <a:off x="2269785" y="3718179"/>
                <a:ext cx="191874" cy="2107535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3" name="Google Shape;6593;p70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4" name="Google Shape;6594;p70"/>
              <p:cNvSpPr/>
              <p:nvPr/>
            </p:nvSpPr>
            <p:spPr>
              <a:xfrm rot="-2545602">
                <a:off x="2872397" y="3460483"/>
                <a:ext cx="196901" cy="1849334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95" name="Google Shape;6595;p70"/>
              <p:cNvSpPr/>
              <p:nvPr/>
            </p:nvSpPr>
            <p:spPr>
              <a:xfrm flipH="1" rot="1537304">
                <a:off x="1441528" y="3583584"/>
                <a:ext cx="196901" cy="1720974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596" name="Google Shape;6596;p70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97" name="Google Shape;6597;p70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1" name="Shape 6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6602" name="Google Shape;660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</p:spPr>
      </p:pic>
      <p:sp>
        <p:nvSpPr>
          <p:cNvPr id="6603" name="Google Shape;6603;p71"/>
          <p:cNvSpPr txBox="1"/>
          <p:nvPr>
            <p:ph type="title"/>
          </p:nvPr>
        </p:nvSpPr>
        <p:spPr>
          <a:xfrm>
            <a:off x="354146" y="16916"/>
            <a:ext cx="822098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OpenFlow: </a:t>
            </a:r>
            <a:r>
              <a:rPr lang="en-US" sz="3600"/>
              <a:t>switch-to-controller messages</a:t>
            </a:r>
            <a:endParaRPr/>
          </a:p>
        </p:txBody>
      </p:sp>
      <p:sp>
        <p:nvSpPr>
          <p:cNvPr id="6604" name="Google Shape;6604;p71"/>
          <p:cNvSpPr txBox="1"/>
          <p:nvPr>
            <p:ph idx="2" type="body"/>
          </p:nvPr>
        </p:nvSpPr>
        <p:spPr>
          <a:xfrm>
            <a:off x="396928" y="1299900"/>
            <a:ext cx="5732959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i="1" lang="en-US">
                <a:solidFill>
                  <a:srgbClr val="000090"/>
                </a:solidFill>
              </a:rPr>
              <a:t>Key switch-to-controller messages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packet-in: </a:t>
            </a:r>
            <a:r>
              <a:rPr lang="en-US"/>
              <a:t>transfer packet (and its control) to controller.  See packet-out message from controller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flow-removed: </a:t>
            </a:r>
            <a:r>
              <a:rPr lang="en-US"/>
              <a:t>flow table entry deleted at switch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i="1" lang="en-US">
                <a:solidFill>
                  <a:srgbClr val="CC0000"/>
                </a:solidFill>
              </a:rPr>
              <a:t>port status: </a:t>
            </a:r>
            <a:r>
              <a:rPr lang="en-US"/>
              <a:t>inform controller of a change on a port.</a:t>
            </a:r>
            <a:endParaRPr/>
          </a:p>
        </p:txBody>
      </p:sp>
      <p:sp>
        <p:nvSpPr>
          <p:cNvPr id="6605" name="Google Shape;6605;p71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90"/>
                </a:solidFill>
                <a:latin typeface="Gill Sans"/>
                <a:ea typeface="Gill Sans"/>
                <a:cs typeface="Gill Sans"/>
                <a:sym typeface="Gill Sans"/>
              </a:rPr>
              <a:t>Fortunately, network operators don’t “program” switches by creating/sending OpenFlow messages directly.  Instead use higher-level abstraction at controller</a:t>
            </a:r>
            <a:endParaRPr/>
          </a:p>
        </p:txBody>
      </p:sp>
      <p:grpSp>
        <p:nvGrpSpPr>
          <p:cNvPr id="6606" name="Google Shape;6606;p71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6607" name="Google Shape;6607;p71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noFill/>
            <a:ln cap="flat" cmpd="sng" w="22225">
              <a:solidFill>
                <a:srgbClr val="CC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08" name="Google Shape;6608;p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609" name="Google Shape;6609;p7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 cap="flat" cmpd="sng" w="9525">
                <a:solidFill>
                  <a:srgbClr val="00009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A3A3E9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610" name="Google Shape;6610;p71"/>
              <p:cNvCxnSpPr/>
              <p:nvPr/>
            </p:nvCxnSpPr>
            <p:spPr>
              <a:xfrm flipH="1" rot="10800000">
                <a:off x="1124345" y="4538650"/>
                <a:ext cx="1203228" cy="819025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11" name="Google Shape;6611;p71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12" name="Google Shape;6612;p71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13" name="Google Shape;6613;p71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6614" name="Google Shape;6614;p71"/>
              <p:cNvCxnSpPr/>
              <p:nvPr/>
            </p:nvCxnSpPr>
            <p:spPr>
              <a:xfrm flipH="1" rot="10800000">
                <a:off x="2596747" y="5245260"/>
                <a:ext cx="1115149" cy="754789"/>
              </a:xfrm>
              <a:prstGeom prst="straightConnector1">
                <a:avLst/>
              </a:prstGeom>
              <a:noFill/>
              <a:ln cap="flat" cmpd="sng" w="254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6615" name="Google Shape;6615;p71"/>
              <p:cNvGrpSpPr/>
              <p:nvPr/>
            </p:nvGrpSpPr>
            <p:grpSpPr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6616" name="Google Shape;6616;p71"/>
                <p:cNvSpPr/>
                <p:nvPr/>
              </p:nvSpPr>
              <p:spPr>
                <a:xfrm>
                  <a:off x="5268" y="433"/>
                  <a:ext cx="283" cy="2286"/>
                </a:xfrm>
                <a:custGeom>
                  <a:rect b="b" l="l" r="r" t="t"/>
                  <a:pathLst>
                    <a:path extrusionOk="0" h="2742" w="354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7" name="Google Shape;6617;p71"/>
                <p:cNvSpPr/>
                <p:nvPr/>
              </p:nvSpPr>
              <p:spPr>
                <a:xfrm>
                  <a:off x="4210" y="429"/>
                  <a:ext cx="1046" cy="2285"/>
                </a:xfrm>
                <a:prstGeom prst="rect">
                  <a:avLst/>
                </a:pr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8" name="Google Shape;6618;p71"/>
                <p:cNvSpPr/>
                <p:nvPr/>
              </p:nvSpPr>
              <p:spPr>
                <a:xfrm>
                  <a:off x="5321" y="570"/>
                  <a:ext cx="169" cy="2115"/>
                </a:xfrm>
                <a:custGeom>
                  <a:rect b="b" l="l" r="r" t="t"/>
                  <a:pathLst>
                    <a:path extrusionOk="0" h="2537" w="211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9" name="Google Shape;6619;p71"/>
                <p:cNvSpPr/>
                <p:nvPr/>
              </p:nvSpPr>
              <p:spPr>
                <a:xfrm>
                  <a:off x="5284" y="1640"/>
                  <a:ext cx="263" cy="189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0" name="Google Shape;6620;p71"/>
                <p:cNvSpPr/>
                <p:nvPr/>
              </p:nvSpPr>
              <p:spPr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21" name="Google Shape;6621;p71"/>
                <p:cNvGrpSpPr/>
                <p:nvPr/>
              </p:nvGrpSpPr>
              <p:grpSpPr>
                <a:xfrm>
                  <a:off x="4748" y="666"/>
                  <a:ext cx="578" cy="150"/>
                  <a:chOff x="613" y="2566"/>
                  <a:chExt cx="721" cy="144"/>
                </a:xfrm>
              </p:grpSpPr>
              <p:sp>
                <p:nvSpPr>
                  <p:cNvPr id="6622" name="Google Shape;6622;p71"/>
                  <p:cNvSpPr/>
                  <p:nvPr/>
                </p:nvSpPr>
                <p:spPr>
                  <a:xfrm>
                    <a:off x="613" y="2566"/>
                    <a:ext cx="721" cy="14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23" name="Google Shape;6623;p71"/>
                  <p:cNvSpPr/>
                  <p:nvPr/>
                </p:nvSpPr>
                <p:spPr>
                  <a:xfrm>
                    <a:off x="625" y="2581"/>
                    <a:ext cx="696" cy="114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24" name="Google Shape;6624;p71"/>
                <p:cNvSpPr/>
                <p:nvPr/>
              </p:nvSpPr>
              <p:spPr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25" name="Google Shape;6625;p71"/>
                <p:cNvGrpSpPr/>
                <p:nvPr/>
              </p:nvGrpSpPr>
              <p:grpSpPr>
                <a:xfrm>
                  <a:off x="4748" y="990"/>
                  <a:ext cx="578" cy="134"/>
                  <a:chOff x="615" y="2564"/>
                  <a:chExt cx="721" cy="139"/>
                </a:xfrm>
              </p:grpSpPr>
              <p:sp>
                <p:nvSpPr>
                  <p:cNvPr id="6626" name="Google Shape;6626;p71"/>
                  <p:cNvSpPr/>
                  <p:nvPr/>
                </p:nvSpPr>
                <p:spPr>
                  <a:xfrm>
                    <a:off x="615" y="2564"/>
                    <a:ext cx="721" cy="139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27" name="Google Shape;6627;p71"/>
                  <p:cNvSpPr/>
                  <p:nvPr/>
                </p:nvSpPr>
                <p:spPr>
                  <a:xfrm>
                    <a:off x="628" y="2581"/>
                    <a:ext cx="696" cy="107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28" name="Google Shape;6628;p71"/>
                <p:cNvSpPr/>
                <p:nvPr/>
              </p:nvSpPr>
              <p:spPr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9" name="Google Shape;6629;p71"/>
                <p:cNvSpPr/>
                <p:nvPr/>
              </p:nvSpPr>
              <p:spPr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dk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30" name="Google Shape;6630;p71"/>
                <p:cNvGrpSpPr/>
                <p:nvPr/>
              </p:nvGrpSpPr>
              <p:grpSpPr>
                <a:xfrm>
                  <a:off x="4738" y="1647"/>
                  <a:ext cx="578" cy="135"/>
                  <a:chOff x="618" y="2586"/>
                  <a:chExt cx="720" cy="124"/>
                </a:xfrm>
              </p:grpSpPr>
              <p:sp>
                <p:nvSpPr>
                  <p:cNvPr id="6631" name="Google Shape;6631;p71"/>
                  <p:cNvSpPr/>
                  <p:nvPr/>
                </p:nvSpPr>
                <p:spPr>
                  <a:xfrm>
                    <a:off x="618" y="2586"/>
                    <a:ext cx="720" cy="12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32" name="Google Shape;6632;p71"/>
                  <p:cNvSpPr/>
                  <p:nvPr/>
                </p:nvSpPr>
                <p:spPr>
                  <a:xfrm>
                    <a:off x="630" y="2586"/>
                    <a:ext cx="695" cy="109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33" name="Google Shape;6633;p71"/>
                <p:cNvSpPr/>
                <p:nvPr/>
              </p:nvSpPr>
              <p:spPr>
                <a:xfrm>
                  <a:off x="5288" y="1354"/>
                  <a:ext cx="263" cy="188"/>
                </a:xfrm>
                <a:custGeom>
                  <a:rect b="b" l="l" r="r" t="t"/>
                  <a:pathLst>
                    <a:path extrusionOk="0" h="226" w="328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634" name="Google Shape;6634;p71"/>
                <p:cNvGrpSpPr/>
                <p:nvPr/>
              </p:nvGrpSpPr>
              <p:grpSpPr>
                <a:xfrm>
                  <a:off x="4738" y="1330"/>
                  <a:ext cx="588" cy="134"/>
                  <a:chOff x="613" y="2571"/>
                  <a:chExt cx="732" cy="134"/>
                </a:xfrm>
              </p:grpSpPr>
              <p:sp>
                <p:nvSpPr>
                  <p:cNvPr id="6635" name="Google Shape;6635;p71"/>
                  <p:cNvSpPr/>
                  <p:nvPr/>
                </p:nvSpPr>
                <p:spPr>
                  <a:xfrm>
                    <a:off x="613" y="2571"/>
                    <a:ext cx="732" cy="134"/>
                  </a:xfrm>
                  <a:prstGeom prst="roundRect">
                    <a:avLst>
                      <a:gd fmla="val 50000" name="adj"/>
                    </a:avLst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636" name="Google Shape;6636;p71"/>
                  <p:cNvSpPr/>
                  <p:nvPr/>
                </p:nvSpPr>
                <p:spPr>
                  <a:xfrm>
                    <a:off x="625" y="2587"/>
                    <a:ext cx="720" cy="103"/>
                  </a:xfrm>
                  <a:prstGeom prst="roundRect">
                    <a:avLst>
                      <a:gd fmla="val 50000" name="adj"/>
                    </a:avLst>
                  </a:prstGeom>
                  <a:gradFill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6637" name="Google Shape;6637;p71"/>
                <p:cNvSpPr/>
                <p:nvPr/>
              </p:nvSpPr>
              <p:spPr>
                <a:xfrm>
                  <a:off x="5246" y="429"/>
                  <a:ext cx="70" cy="2285"/>
                </a:xfrm>
                <a:prstGeom prst="rect">
                  <a:avLst/>
                </a:prstGeom>
                <a:gradFill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8" name="Google Shape;6638;p71"/>
                <p:cNvSpPr/>
                <p:nvPr/>
              </p:nvSpPr>
              <p:spPr>
                <a:xfrm>
                  <a:off x="5312" y="1007"/>
                  <a:ext cx="237" cy="213"/>
                </a:xfrm>
                <a:custGeom>
                  <a:rect b="b" l="l" r="r" t="t"/>
                  <a:pathLst>
                    <a:path extrusionOk="0" h="256" w="29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9" name="Google Shape;6639;p71"/>
                <p:cNvSpPr/>
                <p:nvPr/>
              </p:nvSpPr>
              <p:spPr>
                <a:xfrm>
                  <a:off x="5315" y="680"/>
                  <a:ext cx="244" cy="240"/>
                </a:xfrm>
                <a:custGeom>
                  <a:rect b="b" l="l" r="r" t="t"/>
                  <a:pathLst>
                    <a:path extrusionOk="0" h="288" w="304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0" name="Google Shape;6640;p71"/>
                <p:cNvSpPr/>
                <p:nvPr/>
              </p:nvSpPr>
              <p:spPr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1" name="Google Shape;6641;p71"/>
                <p:cNvSpPr/>
                <p:nvPr/>
              </p:nvSpPr>
              <p:spPr>
                <a:xfrm>
                  <a:off x="5302" y="2614"/>
                  <a:ext cx="245" cy="200"/>
                </a:xfrm>
                <a:custGeom>
                  <a:rect b="b" l="l" r="r" t="t"/>
                  <a:pathLst>
                    <a:path extrusionOk="0" h="240" w="306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2" name="Google Shape;6642;p71"/>
                <p:cNvSpPr/>
                <p:nvPr/>
              </p:nvSpPr>
              <p:spPr>
                <a:xfrm>
                  <a:off x="4140" y="2675"/>
                  <a:ext cx="1196" cy="150"/>
                </a:xfrm>
                <a:prstGeom prst="roundRect">
                  <a:avLst>
                    <a:gd fmla="val 50000" name="adj"/>
                  </a:avLst>
                </a:prstGeom>
                <a:solidFill>
                  <a:srgbClr val="DDDDDD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3" name="Google Shape;6643;p71"/>
                <p:cNvSpPr/>
                <p:nvPr/>
              </p:nvSpPr>
              <p:spPr>
                <a:xfrm>
                  <a:off x="4210" y="2714"/>
                  <a:ext cx="1066" cy="79"/>
                </a:xfrm>
                <a:prstGeom prst="roundRect">
                  <a:avLst>
                    <a:gd fmla="val 50000" name="adj"/>
                  </a:avLst>
                </a:prstGeom>
                <a:gradFill>
                  <a:gsLst>
                    <a:gs pos="0">
                      <a:schemeClr val="dk2"/>
                    </a:gs>
                    <a:gs pos="100000">
                      <a:schemeClr val="lt2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4" name="Google Shape;6644;p71"/>
                <p:cNvSpPr/>
                <p:nvPr/>
              </p:nvSpPr>
              <p:spPr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5" name="Google Shape;6645;p71"/>
                <p:cNvSpPr/>
                <p:nvPr/>
              </p:nvSpPr>
              <p:spPr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6" name="Google Shape;6646;p71"/>
                <p:cNvSpPr/>
                <p:nvPr/>
              </p:nvSpPr>
              <p:spPr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7" name="Google Shape;6647;p71"/>
                <p:cNvSpPr/>
                <p:nvPr/>
              </p:nvSpPr>
              <p:spPr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6648" name="Google Shape;6648;p7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649" name="Google Shape;6649;p71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OpenFlow Controller</a:t>
                </a:r>
                <a:endParaRPr/>
              </a:p>
            </p:txBody>
          </p:sp>
          <p:grpSp>
            <p:nvGrpSpPr>
              <p:cNvPr id="6650" name="Google Shape;6650;p71"/>
              <p:cNvGrpSpPr/>
              <p:nvPr/>
            </p:nvGrpSpPr>
            <p:grpSpPr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6651" name="Google Shape;6651;p7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2" name="Google Shape;6652;p7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3" name="Google Shape;6653;p7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4" name="Google Shape;6654;p7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5" name="Google Shape;6655;p7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6" name="Google Shape;6656;p7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7" name="Google Shape;6657;p7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58" name="Google Shape;6658;p71"/>
                <p:cNvCxnSpPr>
                  <a:endCxn id="665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659" name="Google Shape;6659;p7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6660" name="Google Shape;6660;p71"/>
              <p:cNvGrpSpPr/>
              <p:nvPr/>
            </p:nvGrpSpPr>
            <p:grpSpPr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6661" name="Google Shape;6661;p7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2" name="Google Shape;6662;p7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3" name="Google Shape;6663;p7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4" name="Google Shape;6664;p7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5" name="Google Shape;6665;p7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6" name="Google Shape;6666;p7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7" name="Google Shape;6667;p7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68" name="Google Shape;6668;p71"/>
                <p:cNvCxnSpPr>
                  <a:endCxn id="666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669" name="Google Shape;6669;p7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6670" name="Google Shape;6670;p71"/>
              <p:cNvGrpSpPr/>
              <p:nvPr/>
            </p:nvGrpSpPr>
            <p:grpSpPr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6671" name="Google Shape;6671;p7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2" name="Google Shape;6672;p7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3" name="Google Shape;6673;p7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4" name="Google Shape;6674;p7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5" name="Google Shape;6675;p7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6" name="Google Shape;6676;p7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7" name="Google Shape;6677;p7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78" name="Google Shape;6678;p71"/>
                <p:cNvCxnSpPr>
                  <a:endCxn id="667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679" name="Google Shape;6679;p7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6680" name="Google Shape;6680;p71"/>
              <p:cNvGrpSpPr/>
              <p:nvPr/>
            </p:nvGrpSpPr>
            <p:grpSpPr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6681" name="Google Shape;6681;p71"/>
                <p:cNvSpPr/>
                <p:nvPr/>
              </p:nvSpPr>
              <p:spPr>
                <a:xfrm flipH="1" rot="10800000">
                  <a:off x="1874446" y="1692905"/>
                  <a:ext cx="1125202" cy="321256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2" name="Google Shape;6682;p71"/>
                <p:cNvSpPr/>
                <p:nvPr/>
              </p:nvSpPr>
              <p:spPr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3" name="Google Shape;6683;p71"/>
                <p:cNvSpPr/>
                <p:nvPr/>
              </p:nvSpPr>
              <p:spPr>
                <a:xfrm flipH="1" rot="10800000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4" name="Google Shape;6684;p71"/>
                <p:cNvSpPr/>
                <p:nvPr/>
              </p:nvSpPr>
              <p:spPr>
                <a:xfrm>
                  <a:off x="2159708" y="1673868"/>
                  <a:ext cx="548339" cy="159438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5" name="Google Shape;6685;p71"/>
                <p:cNvSpPr/>
                <p:nvPr/>
              </p:nvSpPr>
              <p:spPr>
                <a:xfrm>
                  <a:off x="2102655" y="1633412"/>
                  <a:ext cx="662444" cy="111846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6" name="Google Shape;6686;p71"/>
                <p:cNvSpPr/>
                <p:nvPr/>
              </p:nvSpPr>
              <p:spPr>
                <a:xfrm>
                  <a:off x="2536889" y="1728599"/>
                  <a:ext cx="244057" cy="97568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7" name="Google Shape;6687;p71"/>
                <p:cNvSpPr/>
                <p:nvPr/>
              </p:nvSpPr>
              <p:spPr>
                <a:xfrm>
                  <a:off x="2089977" y="1730980"/>
                  <a:ext cx="240888" cy="95187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6688" name="Google Shape;6688;p71"/>
                <p:cNvCxnSpPr>
                  <a:endCxn id="6683" idx="2"/>
                </p:cNvCxnSpPr>
                <p:nvPr/>
              </p:nvCxnSpPr>
              <p:spPr>
                <a:xfrm rot="10800000">
                  <a:off x="1871277" y="1736929"/>
                  <a:ext cx="3300" cy="123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6689" name="Google Shape;6689;p71"/>
                <p:cNvCxnSpPr/>
                <p:nvPr/>
              </p:nvCxnSpPr>
              <p:spPr>
                <a:xfrm rot="10800000">
                  <a:off x="2996477" y="1733359"/>
                  <a:ext cx="3171" cy="12374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sp>
            <p:nvSpPr>
              <p:cNvPr id="6690" name="Google Shape;6690;p71"/>
              <p:cNvSpPr/>
              <p:nvPr/>
            </p:nvSpPr>
            <p:spPr>
              <a:xfrm rot="-458791">
                <a:off x="2269785" y="3718179"/>
                <a:ext cx="191874" cy="2107535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1" name="Google Shape;6691;p71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2" name="Google Shape;6692;p71"/>
              <p:cNvSpPr/>
              <p:nvPr/>
            </p:nvSpPr>
            <p:spPr>
              <a:xfrm rot="-2545602">
                <a:off x="2872397" y="3460483"/>
                <a:ext cx="196901" cy="1849334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93" name="Google Shape;6693;p71"/>
              <p:cNvSpPr/>
              <p:nvPr/>
            </p:nvSpPr>
            <p:spPr>
              <a:xfrm flipH="1" rot="1537304">
                <a:off x="1441528" y="3583584"/>
                <a:ext cx="196901" cy="1720974"/>
              </a:xfrm>
              <a:prstGeom prst="upDownArrow">
                <a:avLst>
                  <a:gd fmla="val 50000" name="adj1"/>
                  <a:gd fmla="val 50000" name="adj2"/>
                </a:avLst>
              </a:prstGeom>
              <a:solidFill>
                <a:srgbClr val="CC0000">
                  <a:alpha val="77647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694" name="Google Shape;6694;p7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95" name="Google Shape;6695;p7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9" name="Shape 6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0" name="Google Shape;6700;p72"/>
          <p:cNvSpPr/>
          <p:nvPr/>
        </p:nvSpPr>
        <p:spPr>
          <a:xfrm>
            <a:off x="441168" y="2793983"/>
            <a:ext cx="4211052" cy="1062452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1" name="Google Shape;6701;p72"/>
          <p:cNvSpPr/>
          <p:nvPr/>
        </p:nvSpPr>
        <p:spPr>
          <a:xfrm>
            <a:off x="467904" y="3990524"/>
            <a:ext cx="4184316" cy="545543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2" name="Google Shape;6702;p72"/>
          <p:cNvCxnSpPr/>
          <p:nvPr/>
        </p:nvCxnSpPr>
        <p:spPr>
          <a:xfrm>
            <a:off x="508006" y="4638847"/>
            <a:ext cx="4104106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703" name="Google Shape;6703;p72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6704" name="Google Shape;6704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5" name="Google Shape;6705;p7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Link-state info</a:t>
              </a:r>
              <a:endParaRPr/>
            </a:p>
          </p:txBody>
        </p:sp>
      </p:grpSp>
      <p:grpSp>
        <p:nvGrpSpPr>
          <p:cNvPr id="6706" name="Google Shape;6706;p72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6707" name="Google Shape;6707;p72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8" name="Google Shape;6708;p72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switch info</a:t>
              </a:r>
              <a:endParaRPr/>
            </a:p>
          </p:txBody>
        </p:sp>
      </p:grpSp>
      <p:grpSp>
        <p:nvGrpSpPr>
          <p:cNvPr id="6709" name="Google Shape;6709;p72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6710" name="Google Shape;6710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1" name="Google Shape;6711;p72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info</a:t>
              </a:r>
              <a:endParaRPr/>
            </a:p>
          </p:txBody>
        </p:sp>
      </p:grpSp>
      <p:grpSp>
        <p:nvGrpSpPr>
          <p:cNvPr id="6712" name="Google Shape;6712;p72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6713" name="Google Shape;6713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4" name="Google Shape;6714;p72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statistics</a:t>
              </a:r>
              <a:endParaRPr/>
            </a:p>
          </p:txBody>
        </p:sp>
      </p:grpSp>
      <p:grpSp>
        <p:nvGrpSpPr>
          <p:cNvPr id="6715" name="Google Shape;6715;p7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6716" name="Google Shape;6716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7" name="Google Shape;6717;p72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flow tables</a:t>
              </a:r>
              <a:endParaRPr/>
            </a:p>
          </p:txBody>
        </p:sp>
      </p:grpSp>
      <p:sp>
        <p:nvSpPr>
          <p:cNvPr id="6718" name="Google Shape;6718;p72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sp>
        <p:nvSpPr>
          <p:cNvPr id="6719" name="Google Shape;6719;p72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grpSp>
        <p:nvGrpSpPr>
          <p:cNvPr id="6720" name="Google Shape;6720;p72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6721" name="Google Shape;6721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2" name="Google Shape;6722;p72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OpenFlow</a:t>
              </a:r>
              <a:endParaRPr/>
            </a:p>
          </p:txBody>
        </p:sp>
      </p:grpSp>
      <p:grpSp>
        <p:nvGrpSpPr>
          <p:cNvPr id="6723" name="Google Shape;6723;p72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6724" name="Google Shape;6724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5" name="Google Shape;6725;p7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SNMP</a:t>
              </a:r>
              <a:endParaRPr/>
            </a:p>
          </p:txBody>
        </p:sp>
      </p:grpSp>
      <p:sp>
        <p:nvSpPr>
          <p:cNvPr id="6726" name="Google Shape;6726;p72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sp>
        <p:nvSpPr>
          <p:cNvPr id="6727" name="Google Shape;6727;p72"/>
          <p:cNvSpPr/>
          <p:nvPr/>
        </p:nvSpPr>
        <p:spPr>
          <a:xfrm>
            <a:off x="441167" y="2098823"/>
            <a:ext cx="4211053" cy="574748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28" name="Google Shape;6728;p72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6729" name="Google Shape;6729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0" name="Google Shape;6730;p7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 graph</a:t>
              </a:r>
              <a:endParaRPr/>
            </a:p>
          </p:txBody>
        </p:sp>
      </p:grpSp>
      <p:grpSp>
        <p:nvGrpSpPr>
          <p:cNvPr id="6731" name="Google Shape;6731;p72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6732" name="Google Shape;6732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3" name="Google Shape;6733;p72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/>
            </a:p>
          </p:txBody>
        </p:sp>
      </p:grpSp>
      <p:grpSp>
        <p:nvGrpSpPr>
          <p:cNvPr id="6734" name="Google Shape;6734;p72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6735" name="Google Shape;6735;p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6" name="Google Shape;6736;p7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RESTful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API</a:t>
              </a:r>
              <a:endParaRPr/>
            </a:p>
          </p:txBody>
        </p:sp>
      </p:grpSp>
      <p:sp>
        <p:nvSpPr>
          <p:cNvPr id="6737" name="Google Shape;6737;p72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cxnSp>
        <p:nvCxnSpPr>
          <p:cNvPr id="6738" name="Google Shape;6738;p72"/>
          <p:cNvCxnSpPr/>
          <p:nvPr/>
        </p:nvCxnSpPr>
        <p:spPr>
          <a:xfrm flipH="1" rot="10800000">
            <a:off x="521378" y="1925056"/>
            <a:ext cx="4117474" cy="1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739" name="Google Shape;6739;p72"/>
          <p:cNvSpPr/>
          <p:nvPr/>
        </p:nvSpPr>
        <p:spPr>
          <a:xfrm>
            <a:off x="509074" y="5069969"/>
            <a:ext cx="4057421" cy="1393030"/>
          </a:xfrm>
          <a:custGeom>
            <a:rect b="b" l="l" r="r" t="t"/>
            <a:pathLst>
              <a:path extrusionOk="0" h="933" w="1794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0" name="Google Shape;6740;p72"/>
          <p:cNvCxnSpPr/>
          <p:nvPr/>
        </p:nvCxnSpPr>
        <p:spPr>
          <a:xfrm flipH="1" rot="10800000">
            <a:off x="1592143" y="5453530"/>
            <a:ext cx="615520" cy="282224"/>
          </a:xfrm>
          <a:prstGeom prst="straightConnector1">
            <a:avLst/>
          </a:prstGeom>
          <a:solidFill>
            <a:schemeClr val="accent1"/>
          </a:solidFill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1" name="Google Shape;6741;p72"/>
          <p:cNvCxnSpPr/>
          <p:nvPr/>
        </p:nvCxnSpPr>
        <p:spPr>
          <a:xfrm>
            <a:off x="1581927" y="5759398"/>
            <a:ext cx="1651340" cy="1386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2" name="Google Shape;6742;p72"/>
          <p:cNvCxnSpPr>
            <a:endCxn id="6743" idx="1"/>
          </p:cNvCxnSpPr>
          <p:nvPr/>
        </p:nvCxnSpPr>
        <p:spPr>
          <a:xfrm>
            <a:off x="1592145" y="5816016"/>
            <a:ext cx="318000" cy="387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4" name="Google Shape;6744;p72"/>
          <p:cNvCxnSpPr>
            <a:stCxn id="6745" idx="3"/>
          </p:cNvCxnSpPr>
          <p:nvPr/>
        </p:nvCxnSpPr>
        <p:spPr>
          <a:xfrm>
            <a:off x="2893995" y="5449380"/>
            <a:ext cx="333000" cy="4212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46" name="Google Shape;6746;p72"/>
          <p:cNvCxnSpPr/>
          <p:nvPr/>
        </p:nvCxnSpPr>
        <p:spPr>
          <a:xfrm flipH="1" rot="10800000">
            <a:off x="2371572" y="5956693"/>
            <a:ext cx="861695" cy="275422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47" name="Google Shape;6747;p72"/>
          <p:cNvSpPr/>
          <p:nvPr/>
        </p:nvSpPr>
        <p:spPr>
          <a:xfrm>
            <a:off x="1449442" y="1774754"/>
            <a:ext cx="710887" cy="3730652"/>
          </a:xfrm>
          <a:custGeom>
            <a:rect b="b" l="l" r="r" t="t"/>
            <a:pathLst>
              <a:path extrusionOk="0" h="2943061" w="710887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48" name="Google Shape;6748;p72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6749" name="Google Shape;6749;p72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0" name="Google Shape;6750;p7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6751" name="Google Shape;6751;p72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6752" name="Google Shape;6752;p72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3" name="Google Shape;6753;p7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6754" name="Google Shape;6754;p72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6755" name="Google Shape;6755;p72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6" name="Google Shape;6756;p7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757" name="Google Shape;6757;p72"/>
          <p:cNvCxnSpPr/>
          <p:nvPr/>
        </p:nvCxnSpPr>
        <p:spPr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6758" name="Google Shape;6758;p72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6759" name="Google Shape;6759;p72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0" name="Google Shape;6760;p7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6761" name="Google Shape;6761;p72"/>
          <p:cNvSpPr/>
          <p:nvPr/>
        </p:nvSpPr>
        <p:spPr>
          <a:xfrm>
            <a:off x="2295799" y="1680415"/>
            <a:ext cx="1029459" cy="3309980"/>
          </a:xfrm>
          <a:custGeom>
            <a:rect b="b" l="l" r="r" t="t"/>
            <a:pathLst>
              <a:path extrusionOk="0" h="2611201" w="1029459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62" name="Google Shape;6762;p72"/>
          <p:cNvCxnSpPr/>
          <p:nvPr/>
        </p:nvCxnSpPr>
        <p:spPr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763" name="Google Shape;6763;p72"/>
          <p:cNvCxnSpPr/>
          <p:nvPr/>
        </p:nvCxnSpPr>
        <p:spPr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764" name="Google Shape;6764;p72"/>
          <p:cNvGrpSpPr/>
          <p:nvPr/>
        </p:nvGrpSpPr>
        <p:grpSpPr>
          <a:xfrm rot="-153638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6765" name="Google Shape;6765;p72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6" name="Google Shape;6766;p7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  <p:grpSp>
        <p:nvGrpSpPr>
          <p:cNvPr id="6767" name="Google Shape;6767;p72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6768" name="Google Shape;6768;p72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9" name="Google Shape;6769;p7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6770" name="Google Shape;6770;p7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rgbClr val="47FFD0"/>
          </a:solidFill>
          <a:ln>
            <a:noFill/>
          </a:ln>
          <a:effectLst>
            <a:outerShdw blurRad="50800" rotWithShape="0" algn="tl" dir="2700000" dist="38100">
              <a:srgbClr val="009972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1" name="Google Shape;6771;p7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Dijkstra’s link-state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Routing</a:t>
            </a:r>
            <a:endParaRPr/>
          </a:p>
        </p:txBody>
      </p:sp>
      <p:grpSp>
        <p:nvGrpSpPr>
          <p:cNvPr id="6772" name="Google Shape;6772;p72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6773" name="Google Shape;6773;p7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774" name="Google Shape;6774;p7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5" name="Google Shape;6775;p7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6" name="Google Shape;6776;p7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7" name="Google Shape;6777;p7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8" name="Google Shape;6778;p7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9" name="Google Shape;6779;p7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0" name="Google Shape;6780;p7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781" name="Google Shape;6781;p72"/>
              <p:cNvCxnSpPr>
                <a:endCxn id="6776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782" name="Google Shape;6782;p7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783" name="Google Shape;6783;p72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6784" name="Google Shape;6784;p72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5" name="Google Shape;6785;p7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s1</a:t>
                </a:r>
                <a:endParaRPr/>
              </a:p>
            </p:txBody>
          </p:sp>
        </p:grpSp>
      </p:grpSp>
      <p:grpSp>
        <p:nvGrpSpPr>
          <p:cNvPr id="6786" name="Google Shape;6786;p7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6787" name="Google Shape;6787;p7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788" name="Google Shape;6788;p7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5" name="Google Shape;6745;p7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9" name="Google Shape;6789;p7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0" name="Google Shape;6790;p7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1" name="Google Shape;6791;p7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2" name="Google Shape;6792;p7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3" name="Google Shape;6793;p7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794" name="Google Shape;6794;p72"/>
              <p:cNvCxnSpPr>
                <a:endCxn id="6789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795" name="Google Shape;6795;p7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796" name="Google Shape;6796;p7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6797" name="Google Shape;6797;p72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8" name="Google Shape;6798;p72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s2</a:t>
                </a:r>
                <a:endParaRPr/>
              </a:p>
            </p:txBody>
          </p:sp>
        </p:grpSp>
      </p:grpSp>
      <p:grpSp>
        <p:nvGrpSpPr>
          <p:cNvPr id="6799" name="Google Shape;6799;p72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6800" name="Google Shape;6800;p7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801" name="Google Shape;6801;p7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3" name="Google Shape;6743;p7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2" name="Google Shape;6802;p7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3" name="Google Shape;6803;p7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4" name="Google Shape;6804;p7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5" name="Google Shape;6805;p7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6" name="Google Shape;6806;p7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807" name="Google Shape;6807;p72"/>
              <p:cNvCxnSpPr>
                <a:endCxn id="6802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808" name="Google Shape;6808;p7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809" name="Google Shape;6809;p7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6810" name="Google Shape;6810;p72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1" name="Google Shape;6811;p72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s3</a:t>
                </a:r>
                <a:endParaRPr/>
              </a:p>
            </p:txBody>
          </p:sp>
        </p:grpSp>
      </p:grpSp>
      <p:grpSp>
        <p:nvGrpSpPr>
          <p:cNvPr id="6812" name="Google Shape;6812;p72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6813" name="Google Shape;6813;p72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814" name="Google Shape;6814;p72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5" name="Google Shape;6815;p72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6" name="Google Shape;6816;p72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7" name="Google Shape;6817;p72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8" name="Google Shape;6818;p72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19" name="Google Shape;6819;p72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0" name="Google Shape;6820;p72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821" name="Google Shape;6821;p72"/>
              <p:cNvCxnSpPr>
                <a:endCxn id="6816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822" name="Google Shape;6822;p72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823" name="Google Shape;6823;p7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6824" name="Google Shape;6824;p72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25" name="Google Shape;6825;p72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s4</a:t>
                </a:r>
                <a:endParaRPr/>
              </a:p>
            </p:txBody>
          </p:sp>
        </p:grpSp>
      </p:grpSp>
      <p:cxnSp>
        <p:nvCxnSpPr>
          <p:cNvPr id="6826" name="Google Shape;6826;p72"/>
          <p:cNvCxnSpPr/>
          <p:nvPr/>
        </p:nvCxnSpPr>
        <p:spPr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underline_base" id="6827" name="Google Shape;682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</p:spPr>
      </p:pic>
      <p:sp>
        <p:nvSpPr>
          <p:cNvPr id="6828" name="Google Shape;6828;p72"/>
          <p:cNvSpPr txBox="1"/>
          <p:nvPr/>
        </p:nvSpPr>
        <p:spPr>
          <a:xfrm>
            <a:off x="354145" y="177332"/>
            <a:ext cx="86428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SDN: control/data plane interaction example</a:t>
            </a:r>
            <a:endParaRPr/>
          </a:p>
        </p:txBody>
      </p:sp>
      <p:grpSp>
        <p:nvGrpSpPr>
          <p:cNvPr id="6829" name="Google Shape;6829;p72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6830" name="Google Shape;6830;p7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S1, experiencing link failure using OpenFlow port status message to notify controller</a:t>
              </a:r>
              <a:endParaRPr/>
            </a:p>
          </p:txBody>
        </p:sp>
        <p:grpSp>
          <p:nvGrpSpPr>
            <p:cNvPr id="6831" name="Google Shape;6831;p72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6832" name="Google Shape;6832;p72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3" name="Google Shape;6833;p72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/>
              </a:p>
            </p:txBody>
          </p:sp>
        </p:grpSp>
      </p:grpSp>
      <p:grpSp>
        <p:nvGrpSpPr>
          <p:cNvPr id="6834" name="Google Shape;6834;p72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6835" name="Google Shape;6835;p7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SDN controller receives OpenFlow message, updates link status info</a:t>
              </a:r>
              <a:endParaRPr/>
            </a:p>
          </p:txBody>
        </p:sp>
        <p:grpSp>
          <p:nvGrpSpPr>
            <p:cNvPr id="6836" name="Google Shape;6836;p72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6837" name="Google Shape;6837;p72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8" name="Google Shape;6838;p72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</p:grpSp>
      </p:grpSp>
      <p:grpSp>
        <p:nvGrpSpPr>
          <p:cNvPr id="6839" name="Google Shape;6839;p72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6840" name="Google Shape;6840;p7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Dijkstra’s routing algorithm application has previously registered to be called when ever link status changes.  It is called.</a:t>
              </a:r>
              <a:endParaRPr/>
            </a:p>
          </p:txBody>
        </p:sp>
        <p:grpSp>
          <p:nvGrpSpPr>
            <p:cNvPr id="6841" name="Google Shape;6841;p72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6842" name="Google Shape;6842;p72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3" name="Google Shape;6843;p72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</p:grpSp>
      </p:grpSp>
      <p:grpSp>
        <p:nvGrpSpPr>
          <p:cNvPr id="6844" name="Google Shape;6844;p7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6845" name="Google Shape;6845;p72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Dijkstra’s routing algorithm access network graph info, link state info in controller,  computes new routes</a:t>
              </a:r>
              <a:endParaRPr/>
            </a:p>
          </p:txBody>
        </p:sp>
        <p:grpSp>
          <p:nvGrpSpPr>
            <p:cNvPr id="6846" name="Google Shape;6846;p72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6847" name="Google Shape;6847;p72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48" name="Google Shape;6848;p72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/>
              </a:p>
            </p:txBody>
          </p:sp>
        </p:grpSp>
      </p:grpSp>
      <p:sp>
        <p:nvSpPr>
          <p:cNvPr id="6849" name="Google Shape;6849;p72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50" name="Google Shape;6850;p7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4" name="Shape 6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5" name="Google Shape;6855;p73"/>
          <p:cNvSpPr/>
          <p:nvPr/>
        </p:nvSpPr>
        <p:spPr>
          <a:xfrm>
            <a:off x="441168" y="2793983"/>
            <a:ext cx="4211052" cy="1062452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6" name="Google Shape;6856;p73"/>
          <p:cNvSpPr/>
          <p:nvPr/>
        </p:nvSpPr>
        <p:spPr>
          <a:xfrm>
            <a:off x="467904" y="3990524"/>
            <a:ext cx="4184316" cy="545543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57" name="Google Shape;6857;p73"/>
          <p:cNvCxnSpPr/>
          <p:nvPr/>
        </p:nvCxnSpPr>
        <p:spPr>
          <a:xfrm>
            <a:off x="508006" y="4638847"/>
            <a:ext cx="4104106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6858" name="Google Shape;6858;p73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6859" name="Google Shape;6859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0" name="Google Shape;6860;p73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Link-state info</a:t>
              </a:r>
              <a:endParaRPr/>
            </a:p>
          </p:txBody>
        </p:sp>
      </p:grpSp>
      <p:grpSp>
        <p:nvGrpSpPr>
          <p:cNvPr id="6861" name="Google Shape;6861;p7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6862" name="Google Shape;6862;p73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3" name="Google Shape;6863;p73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switch info</a:t>
              </a:r>
              <a:endParaRPr/>
            </a:p>
          </p:txBody>
        </p:sp>
      </p:grpSp>
      <p:grpSp>
        <p:nvGrpSpPr>
          <p:cNvPr id="6864" name="Google Shape;6864;p73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6865" name="Google Shape;6865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6" name="Google Shape;6866;p73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 info</a:t>
              </a:r>
              <a:endParaRPr/>
            </a:p>
          </p:txBody>
        </p:sp>
      </p:grpSp>
      <p:grpSp>
        <p:nvGrpSpPr>
          <p:cNvPr id="6867" name="Google Shape;6867;p73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6868" name="Google Shape;6868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9" name="Google Shape;6869;p73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statistics</a:t>
              </a:r>
              <a:endParaRPr/>
            </a:p>
          </p:txBody>
        </p:sp>
      </p:grpSp>
      <p:grpSp>
        <p:nvGrpSpPr>
          <p:cNvPr id="6870" name="Google Shape;6870;p73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6871" name="Google Shape;6871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2" name="Google Shape;6872;p73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flow tables</a:t>
              </a:r>
              <a:endParaRPr/>
            </a:p>
          </p:txBody>
        </p:sp>
      </p:grpSp>
      <p:sp>
        <p:nvSpPr>
          <p:cNvPr id="6873" name="Google Shape;6873;p73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sp>
        <p:nvSpPr>
          <p:cNvPr id="6874" name="Google Shape;6874;p73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grpSp>
        <p:nvGrpSpPr>
          <p:cNvPr id="6875" name="Google Shape;6875;p73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6876" name="Google Shape;6876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7" name="Google Shape;6877;p73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OpenFlow</a:t>
              </a:r>
              <a:endParaRPr/>
            </a:p>
          </p:txBody>
        </p:sp>
      </p:grpSp>
      <p:grpSp>
        <p:nvGrpSpPr>
          <p:cNvPr id="6878" name="Google Shape;6878;p73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6879" name="Google Shape;6879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0" name="Google Shape;6880;p73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SNMP</a:t>
              </a:r>
              <a:endParaRPr/>
            </a:p>
          </p:txBody>
        </p:sp>
      </p:grpSp>
      <p:sp>
        <p:nvSpPr>
          <p:cNvPr id="6881" name="Google Shape;6881;p7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sp>
        <p:nvSpPr>
          <p:cNvPr id="6882" name="Google Shape;6882;p73"/>
          <p:cNvSpPr/>
          <p:nvPr/>
        </p:nvSpPr>
        <p:spPr>
          <a:xfrm>
            <a:off x="441167" y="2098823"/>
            <a:ext cx="4211053" cy="574748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83" name="Google Shape;6883;p73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6884" name="Google Shape;6884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5" name="Google Shape;6885;p73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network graph</a:t>
              </a:r>
              <a:endParaRPr/>
            </a:p>
          </p:txBody>
        </p:sp>
      </p:grpSp>
      <p:grpSp>
        <p:nvGrpSpPr>
          <p:cNvPr id="6886" name="Google Shape;6886;p73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6887" name="Google Shape;6887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8" name="Google Shape;6888;p73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/>
            </a:p>
          </p:txBody>
        </p:sp>
      </p:grpSp>
      <p:grpSp>
        <p:nvGrpSpPr>
          <p:cNvPr id="6889" name="Google Shape;6889;p73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6890" name="Google Shape;6890;p7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1" name="Google Shape;6891;p73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RESTful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API</a:t>
              </a:r>
              <a:endParaRPr/>
            </a:p>
          </p:txBody>
        </p:sp>
      </p:grpSp>
      <p:sp>
        <p:nvSpPr>
          <p:cNvPr id="6892" name="Google Shape;6892;p7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47FFD0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cxnSp>
        <p:nvCxnSpPr>
          <p:cNvPr id="6893" name="Google Shape;6893;p73"/>
          <p:cNvCxnSpPr/>
          <p:nvPr/>
        </p:nvCxnSpPr>
        <p:spPr>
          <a:xfrm flipH="1" rot="10800000">
            <a:off x="521378" y="1925056"/>
            <a:ext cx="4117474" cy="1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6894" name="Google Shape;6894;p73"/>
          <p:cNvSpPr/>
          <p:nvPr/>
        </p:nvSpPr>
        <p:spPr>
          <a:xfrm>
            <a:off x="509074" y="5069969"/>
            <a:ext cx="4057421" cy="1393030"/>
          </a:xfrm>
          <a:custGeom>
            <a:rect b="b" l="l" r="r" t="t"/>
            <a:pathLst>
              <a:path extrusionOk="0" h="933" w="1794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5" name="Google Shape;6895;p73"/>
          <p:cNvCxnSpPr/>
          <p:nvPr/>
        </p:nvCxnSpPr>
        <p:spPr>
          <a:xfrm flipH="1" rot="10800000">
            <a:off x="1592143" y="5453530"/>
            <a:ext cx="615520" cy="282224"/>
          </a:xfrm>
          <a:prstGeom prst="straightConnector1">
            <a:avLst/>
          </a:prstGeom>
          <a:solidFill>
            <a:schemeClr val="accent1"/>
          </a:solidFill>
          <a:ln cap="flat" cmpd="sng" w="349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96" name="Google Shape;6896;p73"/>
          <p:cNvCxnSpPr/>
          <p:nvPr/>
        </p:nvCxnSpPr>
        <p:spPr>
          <a:xfrm>
            <a:off x="1581927" y="5759398"/>
            <a:ext cx="1651340" cy="138604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97" name="Google Shape;6897;p73"/>
          <p:cNvCxnSpPr>
            <a:endCxn id="6898" idx="1"/>
          </p:cNvCxnSpPr>
          <p:nvPr/>
        </p:nvCxnSpPr>
        <p:spPr>
          <a:xfrm>
            <a:off x="1592145" y="5816016"/>
            <a:ext cx="318000" cy="3876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99" name="Google Shape;6899;p73"/>
          <p:cNvCxnSpPr>
            <a:stCxn id="6900" idx="3"/>
          </p:cNvCxnSpPr>
          <p:nvPr/>
        </p:nvCxnSpPr>
        <p:spPr>
          <a:xfrm>
            <a:off x="2893995" y="5449380"/>
            <a:ext cx="333000" cy="42120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01" name="Google Shape;6901;p73"/>
          <p:cNvCxnSpPr/>
          <p:nvPr/>
        </p:nvCxnSpPr>
        <p:spPr>
          <a:xfrm flipH="1" rot="10800000">
            <a:off x="2371572" y="5956693"/>
            <a:ext cx="861695" cy="275422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2" name="Google Shape;6902;p73"/>
          <p:cNvSpPr/>
          <p:nvPr/>
        </p:nvSpPr>
        <p:spPr>
          <a:xfrm>
            <a:off x="1449442" y="1774754"/>
            <a:ext cx="710887" cy="3730652"/>
          </a:xfrm>
          <a:custGeom>
            <a:rect b="b" l="l" r="r" t="t"/>
            <a:pathLst>
              <a:path extrusionOk="0" h="2943061" w="710887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03" name="Google Shape;6903;p73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6904" name="Google Shape;6904;p73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5" name="Google Shape;6905;p73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6906" name="Google Shape;6906;p73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6907" name="Google Shape;6907;p73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8" name="Google Shape;6908;p73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grpSp>
        <p:nvGrpSpPr>
          <p:cNvPr id="6909" name="Google Shape;6909;p73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6910" name="Google Shape;6910;p73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1" name="Google Shape;6911;p73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cxnSp>
        <p:nvCxnSpPr>
          <p:cNvPr id="6912" name="Google Shape;6912;p73"/>
          <p:cNvCxnSpPr/>
          <p:nvPr/>
        </p:nvCxnSpPr>
        <p:spPr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grpSp>
        <p:nvGrpSpPr>
          <p:cNvPr id="6913" name="Google Shape;6913;p73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6914" name="Google Shape;6914;p73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5" name="Google Shape;6915;p73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</p:grpSp>
      <p:sp>
        <p:nvSpPr>
          <p:cNvPr id="6916" name="Google Shape;6916;p73"/>
          <p:cNvSpPr/>
          <p:nvPr/>
        </p:nvSpPr>
        <p:spPr>
          <a:xfrm>
            <a:off x="2295799" y="1680415"/>
            <a:ext cx="1029459" cy="3309980"/>
          </a:xfrm>
          <a:custGeom>
            <a:rect b="b" l="l" r="r" t="t"/>
            <a:pathLst>
              <a:path extrusionOk="0" h="2611201" w="1029459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17" name="Google Shape;6917;p73"/>
          <p:cNvCxnSpPr/>
          <p:nvPr/>
        </p:nvCxnSpPr>
        <p:spPr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18" name="Google Shape;6918;p73"/>
          <p:cNvCxnSpPr/>
          <p:nvPr/>
        </p:nvCxnSpPr>
        <p:spPr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6919" name="Google Shape;6919;p73"/>
          <p:cNvGrpSpPr/>
          <p:nvPr/>
        </p:nvGrpSpPr>
        <p:grpSpPr>
          <a:xfrm rot="-153638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6920" name="Google Shape;6920;p73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1" name="Google Shape;6921;p73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/>
            </a:p>
          </p:txBody>
        </p:sp>
      </p:grpSp>
      <p:grpSp>
        <p:nvGrpSpPr>
          <p:cNvPr id="6922" name="Google Shape;6922;p73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6923" name="Google Shape;6923;p73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4" name="Google Shape;6924;p73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</p:grpSp>
      <p:sp>
        <p:nvSpPr>
          <p:cNvPr id="6925" name="Google Shape;6925;p73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rgbClr val="47FFD0"/>
          </a:solidFill>
          <a:ln>
            <a:noFill/>
          </a:ln>
          <a:effectLst>
            <a:outerShdw blurRad="50800" rotWithShape="0" algn="tl" dir="2700000" dist="38100">
              <a:srgbClr val="009972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6" name="Google Shape;6926;p73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Dijkstra’s link-state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Routing</a:t>
            </a:r>
            <a:endParaRPr/>
          </a:p>
        </p:txBody>
      </p:sp>
      <p:grpSp>
        <p:nvGrpSpPr>
          <p:cNvPr id="6927" name="Google Shape;6927;p73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6928" name="Google Shape;6928;p73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929" name="Google Shape;6929;p73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0" name="Google Shape;6930;p73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1" name="Google Shape;6931;p73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2" name="Google Shape;6932;p73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3" name="Google Shape;6933;p73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4" name="Google Shape;6934;p73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35" name="Google Shape;6935;p73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936" name="Google Shape;6936;p73"/>
              <p:cNvCxnSpPr>
                <a:endCxn id="6931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937" name="Google Shape;6937;p73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938" name="Google Shape;6938;p73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6939" name="Google Shape;6939;p73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0" name="Google Shape;6940;p73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s1</a:t>
                </a:r>
                <a:endParaRPr/>
              </a:p>
            </p:txBody>
          </p:sp>
        </p:grpSp>
      </p:grpSp>
      <p:grpSp>
        <p:nvGrpSpPr>
          <p:cNvPr id="6941" name="Google Shape;6941;p73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6942" name="Google Shape;6942;p73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943" name="Google Shape;6943;p73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00" name="Google Shape;6900;p73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4" name="Google Shape;6944;p73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5" name="Google Shape;6945;p73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6" name="Google Shape;6946;p73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7" name="Google Shape;6947;p73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48" name="Google Shape;6948;p73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949" name="Google Shape;6949;p73"/>
              <p:cNvCxnSpPr>
                <a:endCxn id="6944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950" name="Google Shape;6950;p73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951" name="Google Shape;6951;p73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6952" name="Google Shape;6952;p73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3" name="Google Shape;6953;p73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s2</a:t>
                </a:r>
                <a:endParaRPr/>
              </a:p>
            </p:txBody>
          </p:sp>
        </p:grpSp>
      </p:grpSp>
      <p:grpSp>
        <p:nvGrpSpPr>
          <p:cNvPr id="6954" name="Google Shape;6954;p73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6955" name="Google Shape;6955;p73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956" name="Google Shape;6956;p73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98" name="Google Shape;6898;p73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7" name="Google Shape;6957;p73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8" name="Google Shape;6958;p73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59" name="Google Shape;6959;p73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0" name="Google Shape;6960;p73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1" name="Google Shape;6961;p73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962" name="Google Shape;6962;p73"/>
              <p:cNvCxnSpPr>
                <a:endCxn id="6957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963" name="Google Shape;6963;p73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964" name="Google Shape;6964;p73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6965" name="Google Shape;6965;p73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66" name="Google Shape;6966;p73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s3</a:t>
                </a:r>
                <a:endParaRPr/>
              </a:p>
            </p:txBody>
          </p:sp>
        </p:grpSp>
      </p:grpSp>
      <p:grpSp>
        <p:nvGrpSpPr>
          <p:cNvPr id="6967" name="Google Shape;6967;p73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6968" name="Google Shape;6968;p73"/>
            <p:cNvGrpSpPr/>
            <p:nvPr/>
          </p:nvGrpSpPr>
          <p:grpSpPr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6969" name="Google Shape;6969;p73"/>
              <p:cNvSpPr/>
              <p:nvPr/>
            </p:nvSpPr>
            <p:spPr>
              <a:xfrm flipH="1" rot="10800000">
                <a:off x="1874446" y="1692905"/>
                <a:ext cx="1125202" cy="321256"/>
              </a:xfrm>
              <a:prstGeom prst="ellipse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0" name="Google Shape;6970;p73"/>
              <p:cNvSpPr/>
              <p:nvPr/>
            </p:nvSpPr>
            <p:spPr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rgbClr val="262699"/>
                  </a:gs>
                  <a:gs pos="52999">
                    <a:srgbClr val="8383E0"/>
                  </a:gs>
                  <a:gs pos="100000">
                    <a:srgbClr val="262699"/>
                  </a:gs>
                </a:gsLst>
                <a:lin ang="108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1" name="Google Shape;6971;p73"/>
              <p:cNvSpPr/>
              <p:nvPr/>
            </p:nvSpPr>
            <p:spPr>
              <a:xfrm flipH="1" rot="10800000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BFBFBF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2" name="Google Shape;6972;p73"/>
              <p:cNvSpPr/>
              <p:nvPr/>
            </p:nvSpPr>
            <p:spPr>
              <a:xfrm>
                <a:off x="2159708" y="1673868"/>
                <a:ext cx="548339" cy="159438"/>
              </a:xfrm>
              <a:custGeom>
                <a:rect b="b" l="l" r="r" t="t"/>
                <a:pathLst>
                  <a:path extrusionOk="0" h="1321259" w="307606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8383E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3" name="Google Shape;6973;p73"/>
              <p:cNvSpPr/>
              <p:nvPr/>
            </p:nvSpPr>
            <p:spPr>
              <a:xfrm>
                <a:off x="2102655" y="1633412"/>
                <a:ext cx="662444" cy="111846"/>
              </a:xfrm>
              <a:custGeom>
                <a:rect b="b" l="l" r="r" t="t"/>
                <a:pathLst>
                  <a:path extrusionOk="0" h="932950" w="3723451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4" name="Google Shape;6974;p73"/>
              <p:cNvSpPr/>
              <p:nvPr/>
            </p:nvSpPr>
            <p:spPr>
              <a:xfrm>
                <a:off x="2536889" y="1728599"/>
                <a:ext cx="244057" cy="97568"/>
              </a:xfrm>
              <a:custGeom>
                <a:rect b="b" l="l" r="r" t="t"/>
                <a:pathLst>
                  <a:path extrusionOk="0" h="809868" w="1366596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75" name="Google Shape;6975;p73"/>
              <p:cNvSpPr/>
              <p:nvPr/>
            </p:nvSpPr>
            <p:spPr>
              <a:xfrm>
                <a:off x="2089977" y="1730980"/>
                <a:ext cx="240888" cy="95187"/>
              </a:xfrm>
              <a:custGeom>
                <a:rect b="b" l="l" r="r" t="t"/>
                <a:pathLst>
                  <a:path extrusionOk="0" h="791462" w="1348191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rotWithShape="0" dir="5400000" dist="23000">
                  <a:srgbClr val="000000">
                    <a:alpha val="34901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976" name="Google Shape;6976;p73"/>
              <p:cNvCxnSpPr>
                <a:endCxn id="6971" idx="2"/>
              </p:cNvCxnSpPr>
              <p:nvPr/>
            </p:nvCxnSpPr>
            <p:spPr>
              <a:xfrm rot="10800000">
                <a:off x="1871277" y="1736929"/>
                <a:ext cx="3300" cy="123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6977" name="Google Shape;6977;p73"/>
              <p:cNvCxnSpPr/>
              <p:nvPr/>
            </p:nvCxnSpPr>
            <p:spPr>
              <a:xfrm rot="10800000">
                <a:off x="2996477" y="1733359"/>
                <a:ext cx="3171" cy="123743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5" rotWithShape="0" algn="tl" dir="5400000" dist="19939">
                  <a:srgbClr val="000000">
                    <a:alpha val="37647"/>
                  </a:srgbClr>
                </a:outerShdw>
              </a:effectLst>
            </p:spPr>
          </p:cxnSp>
        </p:grpSp>
        <p:grpSp>
          <p:nvGrpSpPr>
            <p:cNvPr id="6978" name="Google Shape;6978;p73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6979" name="Google Shape;6979;p73"/>
              <p:cNvSpPr/>
              <p:nvPr/>
            </p:nvSpPr>
            <p:spPr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lt1">
                  <a:alpha val="75686"/>
                </a:scheme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0" name="Google Shape;6980;p73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s4</a:t>
                </a:r>
                <a:endParaRPr/>
              </a:p>
            </p:txBody>
          </p:sp>
        </p:grpSp>
      </p:grpSp>
      <p:cxnSp>
        <p:nvCxnSpPr>
          <p:cNvPr id="6981" name="Google Shape;6981;p73"/>
          <p:cNvCxnSpPr/>
          <p:nvPr/>
        </p:nvCxnSpPr>
        <p:spPr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underline_base" id="6982" name="Google Shape;698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</p:spPr>
      </p:pic>
      <p:sp>
        <p:nvSpPr>
          <p:cNvPr id="6983" name="Google Shape;6983;p73"/>
          <p:cNvSpPr txBox="1"/>
          <p:nvPr/>
        </p:nvSpPr>
        <p:spPr>
          <a:xfrm>
            <a:off x="354145" y="177332"/>
            <a:ext cx="864280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SDN: control/data plane interaction example</a:t>
            </a:r>
            <a:endParaRPr/>
          </a:p>
        </p:txBody>
      </p:sp>
      <p:grpSp>
        <p:nvGrpSpPr>
          <p:cNvPr id="6984" name="Google Shape;6984;p73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6985" name="Google Shape;6985;p73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link state routing app interacts with flow-table-computation component in SDN controller, which computes new flow tables needed</a:t>
              </a:r>
              <a:endParaRPr/>
            </a:p>
          </p:txBody>
        </p:sp>
        <p:grpSp>
          <p:nvGrpSpPr>
            <p:cNvPr id="6986" name="Google Shape;6986;p7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6987" name="Google Shape;6987;p73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88" name="Google Shape;6988;p73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/>
              </a:p>
            </p:txBody>
          </p:sp>
        </p:grpSp>
      </p:grpSp>
      <p:grpSp>
        <p:nvGrpSpPr>
          <p:cNvPr id="6989" name="Google Shape;6989;p73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6990" name="Google Shape;6990;p7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000000"/>
                  </a:solidFill>
                  <a:latin typeface="Gill Sans"/>
                  <a:ea typeface="Gill Sans"/>
                  <a:cs typeface="Gill Sans"/>
                  <a:sym typeface="Gill Sans"/>
                </a:rPr>
                <a:t>Controller uses OpenFlow to install new tables in switches that need updating</a:t>
              </a:r>
              <a:endParaRPr/>
            </a:p>
          </p:txBody>
        </p:sp>
        <p:grpSp>
          <p:nvGrpSpPr>
            <p:cNvPr id="6991" name="Google Shape;6991;p7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6992" name="Google Shape;6992;p73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lt1"/>
              </a:solidFill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93" name="Google Shape;6993;p73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</a:t>
                </a:r>
                <a:endParaRPr/>
              </a:p>
            </p:txBody>
          </p:sp>
        </p:grpSp>
      </p:grpSp>
      <p:sp>
        <p:nvSpPr>
          <p:cNvPr id="6994" name="Google Shape;6994;p73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95" name="Google Shape;6995;p7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9" name="Shape 6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0" name="Google Shape;7000;p74"/>
          <p:cNvSpPr/>
          <p:nvPr/>
        </p:nvSpPr>
        <p:spPr>
          <a:xfrm>
            <a:off x="441164" y="2526628"/>
            <a:ext cx="5253789" cy="2392948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1" name="Google Shape;7001;p74"/>
          <p:cNvSpPr/>
          <p:nvPr/>
        </p:nvSpPr>
        <p:spPr>
          <a:xfrm>
            <a:off x="2099837" y="2566732"/>
            <a:ext cx="3421328" cy="1774553"/>
          </a:xfrm>
          <a:prstGeom prst="roundRect">
            <a:avLst>
              <a:gd fmla="val 16667" name="adj"/>
            </a:avLst>
          </a:prstGeom>
          <a:solidFill>
            <a:srgbClr val="008000"/>
          </a:solidFill>
          <a:ln cap="flat" cmpd="sng" w="12700">
            <a:solidFill>
              <a:srgbClr val="60C89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CCFFCC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02" name="Google Shape;7002;p74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7003" name="Google Shape;7003;p7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>
                <a:gd fmla="val 16667" name="adj"/>
              </a:avLst>
            </a:prstGeom>
            <a:solidFill>
              <a:srgbClr val="CCFFCC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4" name="Google Shape;7004;p74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topology</a:t>
              </a:r>
              <a:endParaRPr/>
            </a:p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sp>
        <p:nvSpPr>
          <p:cNvPr id="7005" name="Google Shape;7005;p74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Basic Network Service Functions</a:t>
            </a:r>
            <a:endParaRPr/>
          </a:p>
        </p:txBody>
      </p:sp>
      <p:grpSp>
        <p:nvGrpSpPr>
          <p:cNvPr id="7006" name="Google Shape;7006;p7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7007" name="Google Shape;7007;p74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>
                <a:gd fmla="val 16667" name="adj"/>
              </a:avLst>
            </a:prstGeom>
            <a:solidFill>
              <a:srgbClr val="60C8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008" name="Google Shape;7008;p74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7009" name="Google Shape;7009;p7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>
                  <a:gd fmla="val 16667" name="adj"/>
                </a:avLst>
              </a:prstGeom>
              <a:solidFill>
                <a:srgbClr val="008000"/>
              </a:solidFill>
              <a:ln cap="flat" cmpd="sng" w="12700">
                <a:solidFill>
                  <a:srgbClr val="60C89B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0800" rotWithShape="0" algn="tl" dir="2700000" dist="38100">
                  <a:srgbClr val="000000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10" name="Google Shape;7010;p74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25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REST    API</a:t>
                </a:r>
                <a:endParaRPr/>
              </a:p>
            </p:txBody>
          </p:sp>
        </p:grpSp>
      </p:grpSp>
      <p:sp>
        <p:nvSpPr>
          <p:cNvPr id="7011" name="Google Shape;7011;p74"/>
          <p:cNvSpPr/>
          <p:nvPr/>
        </p:nvSpPr>
        <p:spPr>
          <a:xfrm>
            <a:off x="427796" y="4998554"/>
            <a:ext cx="5293895" cy="627346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12" name="Google Shape;7012;p74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7013" name="Google Shape;7013;p74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47FFD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chemeClr val="lt1">
                  <a:alpha val="42745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4" name="Google Shape;7014;p74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OpenFlow 1.0</a:t>
              </a:r>
              <a:endParaRPr/>
            </a:p>
          </p:txBody>
        </p:sp>
      </p:grpSp>
      <p:sp>
        <p:nvSpPr>
          <p:cNvPr id="7015" name="Google Shape;7015;p74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grpSp>
        <p:nvGrpSpPr>
          <p:cNvPr id="7016" name="Google Shape;7016;p74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7017" name="Google Shape;7017;p74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47FFD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chemeClr val="lt1">
                  <a:alpha val="42745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8" name="Google Shape;7018;p74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SNMP</a:t>
              </a:r>
              <a:endParaRPr/>
            </a:p>
          </p:txBody>
        </p:sp>
      </p:grpSp>
      <p:grpSp>
        <p:nvGrpSpPr>
          <p:cNvPr id="7019" name="Google Shape;7019;p74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7020" name="Google Shape;7020;p74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cap="flat" cmpd="sng" w="12700">
              <a:solidFill>
                <a:srgbClr val="47FFD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chemeClr val="lt1">
                  <a:alpha val="42745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1" name="Google Shape;7021;p7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OVSDB</a:t>
              </a:r>
              <a:endParaRPr/>
            </a:p>
          </p:txBody>
        </p:sp>
      </p:grpSp>
      <p:grpSp>
        <p:nvGrpSpPr>
          <p:cNvPr id="7022" name="Google Shape;7022;p74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7023" name="Google Shape;7023;p7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>
                <a:gd fmla="val 16667" name="adj"/>
              </a:avLst>
            </a:prstGeom>
            <a:solidFill>
              <a:srgbClr val="CCFFCC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4" name="Google Shape;7024;p74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forwarding</a:t>
              </a:r>
              <a:endParaRPr/>
            </a:p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7025" name="Google Shape;7025;p74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7026" name="Google Shape;7026;p7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>
                <a:gd fmla="val 16667" name="adj"/>
              </a:avLst>
            </a:prstGeom>
            <a:solidFill>
              <a:srgbClr val="CCFFCC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7" name="Google Shape;7027;p7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switch</a:t>
              </a:r>
              <a:endParaRPr/>
            </a:p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7028" name="Google Shape;7028;p74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7029" name="Google Shape;7029;p7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>
                <a:gd fmla="val 16667" name="adj"/>
              </a:avLst>
            </a:prstGeom>
            <a:solidFill>
              <a:srgbClr val="CCFFCC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0" name="Google Shape;7030;p7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</a:t>
              </a:r>
              <a:endParaRPr/>
            </a:p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7031" name="Google Shape;7031;p74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7032" name="Google Shape;7032;p7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>
                <a:gd fmla="val 16667" name="adj"/>
              </a:avLst>
            </a:prstGeom>
            <a:solidFill>
              <a:srgbClr val="CCFFCC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3" name="Google Shape;7033;p7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stats</a:t>
              </a:r>
              <a:endParaRPr/>
            </a:p>
            <a:p>
              <a:pPr indent="0" lvl="0" marL="0" marR="0" rtl="0" algn="ctr">
                <a:lnSpc>
                  <a:spcPct val="12857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sp>
        <p:nvSpPr>
          <p:cNvPr id="7034" name="Google Shape;7034;p74"/>
          <p:cNvSpPr/>
          <p:nvPr/>
        </p:nvSpPr>
        <p:spPr>
          <a:xfrm>
            <a:off x="561484" y="2566733"/>
            <a:ext cx="1470518" cy="1766072"/>
          </a:xfrm>
          <a:prstGeom prst="roundRect">
            <a:avLst>
              <a:gd fmla="val 16667" name="adj"/>
            </a:avLst>
          </a:prstGeom>
          <a:solidFill>
            <a:srgbClr val="008000"/>
          </a:solidFill>
          <a:ln cap="flat" cmpd="sng" w="12700">
            <a:solidFill>
              <a:srgbClr val="60C89B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CCFFCC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5" name="Google Shape;7035;p74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 service apps </a:t>
            </a:r>
            <a:endParaRPr/>
          </a:p>
        </p:txBody>
      </p:sp>
      <p:grpSp>
        <p:nvGrpSpPr>
          <p:cNvPr id="7036" name="Google Shape;7036;p74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7037" name="Google Shape;7037;p74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8" name="Google Shape;7038;p74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Service Abstraction Layer (SAL)</a:t>
              </a:r>
              <a:endParaRPr/>
            </a:p>
          </p:txBody>
        </p:sp>
      </p:grpSp>
      <p:cxnSp>
        <p:nvCxnSpPr>
          <p:cNvPr id="7039" name="Google Shape;7039;p74"/>
          <p:cNvCxnSpPr/>
          <p:nvPr/>
        </p:nvCxnSpPr>
        <p:spPr>
          <a:xfrm>
            <a:off x="1016318" y="3561284"/>
            <a:ext cx="0" cy="919152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66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0" name="Google Shape;7040;p74"/>
          <p:cNvCxnSpPr/>
          <p:nvPr/>
        </p:nvCxnSpPr>
        <p:spPr>
          <a:xfrm>
            <a:off x="1632306" y="4032908"/>
            <a:ext cx="0" cy="388921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0066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1" name="Google Shape;7041;p74"/>
          <p:cNvCxnSpPr/>
          <p:nvPr/>
        </p:nvCxnSpPr>
        <p:spPr>
          <a:xfrm>
            <a:off x="2658231" y="3604959"/>
            <a:ext cx="0" cy="83712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CCFF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2" name="Google Shape;7042;p74"/>
          <p:cNvCxnSpPr/>
          <p:nvPr/>
        </p:nvCxnSpPr>
        <p:spPr>
          <a:xfrm>
            <a:off x="4988035" y="3580519"/>
            <a:ext cx="0" cy="908139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CCFF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3" name="Google Shape;7043;p74"/>
          <p:cNvCxnSpPr/>
          <p:nvPr/>
        </p:nvCxnSpPr>
        <p:spPr>
          <a:xfrm>
            <a:off x="3792442" y="3590225"/>
            <a:ext cx="0" cy="851854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CCFF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4" name="Google Shape;7044;p74"/>
          <p:cNvCxnSpPr/>
          <p:nvPr/>
        </p:nvCxnSpPr>
        <p:spPr>
          <a:xfrm>
            <a:off x="4400399" y="4209886"/>
            <a:ext cx="0" cy="278772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CCFF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5" name="Google Shape;7045;p74"/>
          <p:cNvCxnSpPr/>
          <p:nvPr/>
        </p:nvCxnSpPr>
        <p:spPr>
          <a:xfrm>
            <a:off x="3218224" y="4215360"/>
            <a:ext cx="0" cy="226719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rgbClr val="CCFF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046" name="Google Shape;7046;p74"/>
          <p:cNvCxnSpPr/>
          <p:nvPr/>
        </p:nvCxnSpPr>
        <p:spPr>
          <a:xfrm>
            <a:off x="467901" y="5681579"/>
            <a:ext cx="5186947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047" name="Google Shape;7047;p74"/>
          <p:cNvCxnSpPr/>
          <p:nvPr/>
        </p:nvCxnSpPr>
        <p:spPr>
          <a:xfrm>
            <a:off x="454533" y="1871579"/>
            <a:ext cx="5026526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grpSp>
        <p:nvGrpSpPr>
          <p:cNvPr id="7048" name="Google Shape;7048;p74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7049" name="Google Shape;7049;p74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rgbClr val="47FFD0"/>
            </a:solidFill>
            <a:ln>
              <a:noFill/>
            </a:ln>
            <a:effectLst>
              <a:outerShdw blurRad="50800" rotWithShape="0" algn="tl" dir="2700000" dist="38100">
                <a:srgbClr val="009972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0" name="Google Shape;7050;p74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Access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Control</a:t>
              </a:r>
              <a:endParaRPr/>
            </a:p>
          </p:txBody>
        </p:sp>
      </p:grpSp>
      <p:sp>
        <p:nvSpPr>
          <p:cNvPr id="7051" name="Google Shape;7051;p7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rgbClr val="47FFD0"/>
          </a:solidFill>
          <a:ln>
            <a:noFill/>
          </a:ln>
          <a:effectLst>
            <a:outerShdw blurRad="50800" rotWithShape="0" algn="tl" dir="2700000" dist="38100">
              <a:srgbClr val="009972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052" name="Google Shape;7052;p74"/>
          <p:cNvGrpSpPr/>
          <p:nvPr/>
        </p:nvGrpSpPr>
        <p:grpSpPr>
          <a:xfrm>
            <a:off x="1181541" y="1016000"/>
            <a:ext cx="3296896" cy="785006"/>
            <a:chOff x="2625316" y="928382"/>
            <a:chExt cx="3262118" cy="779044"/>
          </a:xfrm>
        </p:grpSpPr>
        <p:grpSp>
          <p:nvGrpSpPr>
            <p:cNvPr id="7053" name="Google Shape;7053;p74"/>
            <p:cNvGrpSpPr/>
            <p:nvPr/>
          </p:nvGrpSpPr>
          <p:grpSpPr>
            <a:xfrm>
              <a:off x="2625316" y="1073061"/>
              <a:ext cx="1442229" cy="631007"/>
              <a:chOff x="9766434" y="1112781"/>
              <a:chExt cx="1442229" cy="631007"/>
            </a:xfrm>
          </p:grpSpPr>
          <p:sp>
            <p:nvSpPr>
              <p:cNvPr id="7054" name="Google Shape;7054;p74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rgbClr val="47FFD0"/>
              </a:solidFill>
              <a:ln>
                <a:noFill/>
              </a:ln>
              <a:effectLst>
                <a:outerShdw blurRad="50800" rotWithShape="0" algn="tl" dir="2700000" dist="38100">
                  <a:srgbClr val="009972">
                    <a:alpha val="42745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5" name="Google Shape;7055;p74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Traffic</a:t>
                </a:r>
                <a:endParaRPr/>
              </a:p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Engineering</a:t>
                </a:r>
                <a:endParaRPr/>
              </a:p>
            </p:txBody>
          </p:sp>
        </p:grpSp>
        <p:sp>
          <p:nvSpPr>
            <p:cNvPr id="7056" name="Google Shape;7056;p74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9972"/>
                  </a:solidFill>
                  <a:latin typeface="Arial"/>
                  <a:ea typeface="Arial"/>
                  <a:cs typeface="Arial"/>
                  <a:sym typeface="Arial"/>
                </a:rPr>
                <a:t>…  </a:t>
              </a:r>
              <a:endParaRPr/>
            </a:p>
          </p:txBody>
        </p:sp>
        <p:sp>
          <p:nvSpPr>
            <p:cNvPr id="7057" name="Google Shape;7057;p74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rgbClr val="47FFD0"/>
            </a:solidFill>
            <a:ln>
              <a:noFill/>
            </a:ln>
            <a:effectLst>
              <a:outerShdw blurRad="50800" rotWithShape="0" algn="tl" dir="2700000" dist="38100">
                <a:srgbClr val="009972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58" name="Google Shape;7058;p7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7059" name="Google Shape;7059;p74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7060" name="Google Shape;7060;p74"/>
              <p:cNvSpPr/>
              <p:nvPr/>
            </p:nvSpPr>
            <p:spPr>
              <a:xfrm>
                <a:off x="2592388" y="5601756"/>
                <a:ext cx="4027487" cy="939800"/>
              </a:xfrm>
              <a:custGeom>
                <a:rect b="b" l="l" r="r" t="t"/>
                <a:pathLst>
                  <a:path extrusionOk="0" h="10125" w="10001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061" name="Google Shape;7061;p74"/>
              <p:cNvCxnSpPr/>
              <p:nvPr/>
            </p:nvCxnSpPr>
            <p:spPr>
              <a:xfrm flipH="1" rot="10800000">
                <a:off x="3262941" y="5752569"/>
                <a:ext cx="1316038" cy="13176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2" name="Google Shape;7062;p74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3" name="Google Shape;7063;p74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4" name="Google Shape;7064;p74"/>
              <p:cNvCxnSpPr/>
              <p:nvPr/>
            </p:nvCxnSpPr>
            <p:spPr>
              <a:xfrm flipH="1" rot="10800000">
                <a:off x="4182104" y="6238344"/>
                <a:ext cx="1247775" cy="825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5" name="Google Shape;7065;p74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6" name="Google Shape;7066;p74"/>
              <p:cNvCxnSpPr/>
              <p:nvPr/>
            </p:nvCxnSpPr>
            <p:spPr>
              <a:xfrm flipH="1" rot="10800000">
                <a:off x="4126541" y="5939894"/>
                <a:ext cx="1790700" cy="2984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7" name="Google Shape;7067;p74"/>
              <p:cNvCxnSpPr/>
              <p:nvPr/>
            </p:nvCxnSpPr>
            <p:spPr>
              <a:xfrm flipH="1" rot="10800000">
                <a:off x="5453691" y="5968469"/>
                <a:ext cx="588963" cy="26987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068" name="Google Shape;7068;p74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069" name="Google Shape;7069;p74"/>
              <p:cNvGrpSpPr/>
              <p:nvPr/>
            </p:nvGrpSpPr>
            <p:grpSpPr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7070" name="Google Shape;7070;p74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1" name="Google Shape;7071;p74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2" name="Google Shape;7072;p74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3" name="Google Shape;7073;p74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4" name="Google Shape;7074;p74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5" name="Google Shape;7075;p74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6" name="Google Shape;7076;p74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077" name="Google Shape;7077;p74"/>
                <p:cNvCxnSpPr>
                  <a:endCxn id="7072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078" name="Google Shape;7078;p74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079" name="Google Shape;7079;p74"/>
              <p:cNvGrpSpPr/>
              <p:nvPr/>
            </p:nvGrpSpPr>
            <p:grpSpPr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7080" name="Google Shape;7080;p74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1" name="Google Shape;7081;p74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2" name="Google Shape;7082;p74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3" name="Google Shape;7083;p74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4" name="Google Shape;7084;p74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5" name="Google Shape;7085;p74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6" name="Google Shape;7086;p74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087" name="Google Shape;7087;p74"/>
                <p:cNvCxnSpPr>
                  <a:endCxn id="7082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088" name="Google Shape;7088;p74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089" name="Google Shape;7089;p74"/>
              <p:cNvGrpSpPr/>
              <p:nvPr/>
            </p:nvGrpSpPr>
            <p:grpSpPr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7090" name="Google Shape;7090;p74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1" name="Google Shape;7091;p74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2" name="Google Shape;7092;p74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3" name="Google Shape;7093;p74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4" name="Google Shape;7094;p74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5" name="Google Shape;7095;p74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6" name="Google Shape;7096;p74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097" name="Google Shape;7097;p74"/>
                <p:cNvCxnSpPr>
                  <a:endCxn id="7092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098" name="Google Shape;7098;p74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099" name="Google Shape;7099;p74"/>
              <p:cNvGrpSpPr/>
              <p:nvPr/>
            </p:nvGrpSpPr>
            <p:grpSpPr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7100" name="Google Shape;7100;p74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1" name="Google Shape;7101;p74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2" name="Google Shape;7102;p74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3" name="Google Shape;7103;p74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4" name="Google Shape;7104;p74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5" name="Google Shape;7105;p74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6" name="Google Shape;7106;p74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107" name="Google Shape;7107;p74"/>
                <p:cNvCxnSpPr>
                  <a:endCxn id="7102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108" name="Google Shape;7108;p74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109" name="Google Shape;7109;p74"/>
              <p:cNvGrpSpPr/>
              <p:nvPr/>
            </p:nvGrpSpPr>
            <p:grpSpPr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7110" name="Google Shape;7110;p74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1" name="Google Shape;7111;p74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2" name="Google Shape;7112;p74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3" name="Google Shape;7113;p74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4" name="Google Shape;7114;p74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5" name="Google Shape;7115;p74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6" name="Google Shape;7116;p74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117" name="Google Shape;7117;p74"/>
                <p:cNvCxnSpPr>
                  <a:endCxn id="7112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118" name="Google Shape;7118;p74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sp>
          <p:nvSpPr>
            <p:cNvPr id="7119" name="Google Shape;7119;p74"/>
            <p:cNvSpPr/>
            <p:nvPr/>
          </p:nvSpPr>
          <p:spPr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lt1">
                <a:alpha val="7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7120" name="Google Shape;712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</p:spPr>
      </p:pic>
      <p:sp>
        <p:nvSpPr>
          <p:cNvPr id="7121" name="Google Shape;7121;p74"/>
          <p:cNvSpPr txBox="1"/>
          <p:nvPr/>
        </p:nvSpPr>
        <p:spPr>
          <a:xfrm>
            <a:off x="399720" y="120318"/>
            <a:ext cx="7772400" cy="972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OpenDaylight (ODL) controller</a:t>
            </a:r>
            <a:endParaRPr/>
          </a:p>
        </p:txBody>
      </p:sp>
      <p:sp>
        <p:nvSpPr>
          <p:cNvPr id="7122" name="Google Shape;7122;p74"/>
          <p:cNvSpPr txBox="1"/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ODL Lithium controller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network apps may be contained within, or be external to SDN controller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Service Abstraction Layer: interconnects internal, external applications and services</a:t>
            </a:r>
            <a:endParaRPr/>
          </a:p>
        </p:txBody>
      </p:sp>
      <p:sp>
        <p:nvSpPr>
          <p:cNvPr id="7123" name="Google Shape;7123;p74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124" name="Google Shape;7124;p7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8" name="Shape 7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9" name="Google Shape;7129;p75"/>
          <p:cNvSpPr/>
          <p:nvPr/>
        </p:nvSpPr>
        <p:spPr>
          <a:xfrm>
            <a:off x="404938" y="2840593"/>
            <a:ext cx="4898361" cy="1408726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0" name="Google Shape;7130;p75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Network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 apps </a:t>
            </a:r>
            <a:endParaRPr/>
          </a:p>
        </p:txBody>
      </p:sp>
      <p:sp>
        <p:nvSpPr>
          <p:cNvPr id="7131" name="Google Shape;7131;p75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rgbClr val="47FFD0"/>
          </a:solidFill>
          <a:ln>
            <a:noFill/>
          </a:ln>
          <a:effectLst>
            <a:outerShdw blurRad="50800" rotWithShape="0" algn="tl" dir="2700000" dist="38100">
              <a:srgbClr val="009972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2" name="Google Shape;7132;p75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9972"/>
                </a:solidFill>
                <a:latin typeface="Arial"/>
                <a:ea typeface="Arial"/>
                <a:cs typeface="Arial"/>
                <a:sym typeface="Arial"/>
              </a:rPr>
              <a:t>…  </a:t>
            </a:r>
            <a:endParaRPr/>
          </a:p>
        </p:txBody>
      </p:sp>
      <p:sp>
        <p:nvSpPr>
          <p:cNvPr id="7133" name="Google Shape;7133;p75"/>
          <p:cNvSpPr/>
          <p:nvPr/>
        </p:nvSpPr>
        <p:spPr>
          <a:xfrm>
            <a:off x="404938" y="2058742"/>
            <a:ext cx="4811594" cy="665305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34" name="Google Shape;7134;p75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7135" name="Google Shape;7135;p7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6" name="Google Shape;7136;p7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REST    API</a:t>
              </a:r>
              <a:endParaRPr/>
            </a:p>
          </p:txBody>
        </p:sp>
      </p:grpSp>
      <p:sp>
        <p:nvSpPr>
          <p:cNvPr id="7137" name="Google Shape;7137;p75"/>
          <p:cNvSpPr/>
          <p:nvPr/>
        </p:nvSpPr>
        <p:spPr>
          <a:xfrm>
            <a:off x="383727" y="4578311"/>
            <a:ext cx="5005602" cy="880097"/>
          </a:xfrm>
          <a:prstGeom prst="roundRect">
            <a:avLst>
              <a:gd fmla="val 16667" name="adj"/>
            </a:avLst>
          </a:prstGeom>
          <a:solidFill>
            <a:srgbClr val="60C89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38" name="Google Shape;7138;p75"/>
          <p:cNvCxnSpPr/>
          <p:nvPr/>
        </p:nvCxnSpPr>
        <p:spPr>
          <a:xfrm>
            <a:off x="505728" y="4402051"/>
            <a:ext cx="4811594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7139" name="Google Shape;7139;p75"/>
          <p:cNvCxnSpPr/>
          <p:nvPr/>
        </p:nvCxnSpPr>
        <p:spPr>
          <a:xfrm>
            <a:off x="404938" y="2002183"/>
            <a:ext cx="4811594" cy="0"/>
          </a:xfrm>
          <a:prstGeom prst="straightConnector1">
            <a:avLst/>
          </a:prstGeom>
          <a:solidFill>
            <a:schemeClr val="accent1"/>
          </a:solidFill>
          <a:ln cap="flat" cmpd="sng" w="19050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7140" name="Google Shape;7140;p7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rgbClr val="47FFD0"/>
          </a:solidFill>
          <a:ln>
            <a:noFill/>
          </a:ln>
          <a:effectLst>
            <a:outerShdw blurRad="50800" rotWithShape="0" algn="tl" dir="2700000" dist="38100">
              <a:srgbClr val="009972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1" name="Google Shape;7141;p75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ONOS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distributed core</a:t>
            </a:r>
            <a:endParaRPr/>
          </a:p>
        </p:txBody>
      </p:sp>
      <p:sp>
        <p:nvSpPr>
          <p:cNvPr id="7142" name="Google Shape;7142;p75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southbound abstractions,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protocols</a:t>
            </a:r>
            <a:endParaRPr/>
          </a:p>
        </p:txBody>
      </p:sp>
      <p:grpSp>
        <p:nvGrpSpPr>
          <p:cNvPr id="7143" name="Google Shape;7143;p75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7144" name="Google Shape;7144;p75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5" name="Google Shape;7145;p75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OpenFlow</a:t>
              </a:r>
              <a:endParaRPr/>
            </a:p>
          </p:txBody>
        </p:sp>
      </p:grpSp>
      <p:grpSp>
        <p:nvGrpSpPr>
          <p:cNvPr id="7146" name="Google Shape;7146;p75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7147" name="Google Shape;7147;p75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8" name="Google Shape;7148;p75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Netconf</a:t>
              </a:r>
              <a:endParaRPr/>
            </a:p>
          </p:txBody>
        </p:sp>
      </p:grpSp>
      <p:grpSp>
        <p:nvGrpSpPr>
          <p:cNvPr id="7149" name="Google Shape;7149;p75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7150" name="Google Shape;7150;p75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1" name="Google Shape;7151;p75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OVSDB</a:t>
              </a:r>
              <a:endParaRPr/>
            </a:p>
          </p:txBody>
        </p:sp>
      </p:grpSp>
      <p:grpSp>
        <p:nvGrpSpPr>
          <p:cNvPr id="7152" name="Google Shape;7152;p75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7153" name="Google Shape;7153;p75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4" name="Google Shape;7154;p75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device</a:t>
              </a:r>
              <a:endParaRPr/>
            </a:p>
          </p:txBody>
        </p:sp>
      </p:grpSp>
      <p:grpSp>
        <p:nvGrpSpPr>
          <p:cNvPr id="7155" name="Google Shape;7155;p75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7156" name="Google Shape;7156;p75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7" name="Google Shape;7157;p75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link</a:t>
              </a:r>
              <a:endParaRPr/>
            </a:p>
          </p:txBody>
        </p:sp>
      </p:grpSp>
      <p:grpSp>
        <p:nvGrpSpPr>
          <p:cNvPr id="7158" name="Google Shape;7158;p75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7159" name="Google Shape;7159;p75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0" name="Google Shape;7160;p75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host</a:t>
              </a:r>
              <a:endParaRPr/>
            </a:p>
          </p:txBody>
        </p:sp>
      </p:grpSp>
      <p:grpSp>
        <p:nvGrpSpPr>
          <p:cNvPr id="7161" name="Google Shape;7161;p7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7162" name="Google Shape;7162;p75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3" name="Google Shape;7163;p75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flow</a:t>
              </a:r>
              <a:endParaRPr/>
            </a:p>
          </p:txBody>
        </p:sp>
      </p:grpSp>
      <p:grpSp>
        <p:nvGrpSpPr>
          <p:cNvPr id="7164" name="Google Shape;7164;p75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7165" name="Google Shape;7165;p75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CCFFCC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6" name="Google Shape;7166;p75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packet</a:t>
              </a:r>
              <a:endParaRPr/>
            </a:p>
          </p:txBody>
        </p:sp>
      </p:grpSp>
      <p:sp>
        <p:nvSpPr>
          <p:cNvPr id="7167" name="Google Shape;7167;p75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northbound abstractions,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protocols</a:t>
            </a:r>
            <a:endParaRPr/>
          </a:p>
        </p:txBody>
      </p:sp>
      <p:grpSp>
        <p:nvGrpSpPr>
          <p:cNvPr id="7168" name="Google Shape;7168;p75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7169" name="Google Shape;7169;p7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>
                <a:gd fmla="val 16667" name="adj"/>
              </a:avLst>
            </a:prstGeom>
            <a:solidFill>
              <a:srgbClr val="008000"/>
            </a:solidFill>
            <a:ln cap="flat" cmpd="sng" w="12700">
              <a:solidFill>
                <a:srgbClr val="60C89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2745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0" name="Google Shape;7170;p75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12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Intent</a:t>
              </a:r>
              <a:endParaRPr/>
            </a:p>
          </p:txBody>
        </p:sp>
      </p:grpSp>
      <p:grpSp>
        <p:nvGrpSpPr>
          <p:cNvPr id="7171" name="Google Shape;7171;p75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7172" name="Google Shape;7172;p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3" name="Google Shape;7173;p75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statistics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4" name="Google Shape;7174;p75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7175" name="Google Shape;7175;p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6" name="Google Shape;7176;p75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devices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77" name="Google Shape;7177;p75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7178" name="Google Shape;7178;p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9" name="Google Shape;7179;p75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hosts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0" name="Google Shape;7180;p7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7181" name="Google Shape;7181;p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2" name="Google Shape;7182;p75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links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3" name="Google Shape;7183;p75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7184" name="Google Shape;7184;p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5" name="Google Shape;7185;p75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paths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6" name="Google Shape;7186;p75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7187" name="Google Shape;7187;p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8" name="Google Shape;7188;p75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flow rules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89" name="Google Shape;7189;p75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7190" name="Google Shape;7190;p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>
                <a:gd fmla="val 16667" name="adj"/>
              </a:avLst>
            </a:prstGeom>
            <a:solidFill>
              <a:srgbClr val="47FFD0"/>
            </a:solidFill>
            <a:ln cap="flat" cmpd="sng" w="12700">
              <a:solidFill>
                <a:srgbClr val="C1FEE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9972">
                  <a:alpha val="98823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1" name="Google Shape;7191;p75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topology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2" name="Google Shape;7192;p75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7193" name="Google Shape;7193;p7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7194" name="Google Shape;7194;p75"/>
              <p:cNvSpPr/>
              <p:nvPr/>
            </p:nvSpPr>
            <p:spPr>
              <a:xfrm>
                <a:off x="2592388" y="5601756"/>
                <a:ext cx="4027487" cy="939800"/>
              </a:xfrm>
              <a:custGeom>
                <a:rect b="b" l="l" r="r" t="t"/>
                <a:pathLst>
                  <a:path extrusionOk="0" h="10125" w="10001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195" name="Google Shape;7195;p75"/>
              <p:cNvCxnSpPr/>
              <p:nvPr/>
            </p:nvCxnSpPr>
            <p:spPr>
              <a:xfrm flipH="1" rot="10800000">
                <a:off x="3262941" y="5752569"/>
                <a:ext cx="1316038" cy="131762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96" name="Google Shape;7196;p7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97" name="Google Shape;7197;p75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98" name="Google Shape;7198;p75"/>
              <p:cNvCxnSpPr/>
              <p:nvPr/>
            </p:nvCxnSpPr>
            <p:spPr>
              <a:xfrm flipH="1" rot="10800000">
                <a:off x="4182104" y="6238344"/>
                <a:ext cx="1247775" cy="825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199" name="Google Shape;7199;p75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00" name="Google Shape;7200;p75"/>
              <p:cNvCxnSpPr/>
              <p:nvPr/>
            </p:nvCxnSpPr>
            <p:spPr>
              <a:xfrm flipH="1" rot="10800000">
                <a:off x="4126541" y="5939894"/>
                <a:ext cx="1790700" cy="29845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01" name="Google Shape;7201;p75"/>
              <p:cNvCxnSpPr/>
              <p:nvPr/>
            </p:nvCxnSpPr>
            <p:spPr>
              <a:xfrm flipH="1" rot="10800000">
                <a:off x="5453691" y="5968469"/>
                <a:ext cx="588963" cy="269875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7202" name="Google Shape;7202;p75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grpSp>
            <p:nvGrpSpPr>
              <p:cNvPr id="7203" name="Google Shape;7203;p75"/>
              <p:cNvGrpSpPr/>
              <p:nvPr/>
            </p:nvGrpSpPr>
            <p:grpSpPr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7204" name="Google Shape;7204;p7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5" name="Google Shape;7205;p7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6" name="Google Shape;7206;p7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7" name="Google Shape;7207;p7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8" name="Google Shape;7208;p7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9" name="Google Shape;7209;p7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0" name="Google Shape;7210;p7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211" name="Google Shape;7211;p75"/>
                <p:cNvCxnSpPr>
                  <a:endCxn id="7206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212" name="Google Shape;7212;p7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213" name="Google Shape;7213;p75"/>
              <p:cNvGrpSpPr/>
              <p:nvPr/>
            </p:nvGrpSpPr>
            <p:grpSpPr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7214" name="Google Shape;7214;p7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5" name="Google Shape;7215;p7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6" name="Google Shape;7216;p7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7" name="Google Shape;7217;p7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8" name="Google Shape;7218;p7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9" name="Google Shape;7219;p7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0" name="Google Shape;7220;p7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221" name="Google Shape;7221;p75"/>
                <p:cNvCxnSpPr>
                  <a:endCxn id="7216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222" name="Google Shape;7222;p7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223" name="Google Shape;7223;p75"/>
              <p:cNvGrpSpPr/>
              <p:nvPr/>
            </p:nvGrpSpPr>
            <p:grpSpPr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7224" name="Google Shape;7224;p7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5" name="Google Shape;7225;p7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6" name="Google Shape;7226;p7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7" name="Google Shape;7227;p7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8" name="Google Shape;7228;p7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9" name="Google Shape;7229;p7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0" name="Google Shape;7230;p7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231" name="Google Shape;7231;p75"/>
                <p:cNvCxnSpPr>
                  <a:endCxn id="7226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232" name="Google Shape;7232;p7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233" name="Google Shape;7233;p75"/>
              <p:cNvGrpSpPr/>
              <p:nvPr/>
            </p:nvGrpSpPr>
            <p:grpSpPr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7234" name="Google Shape;7234;p7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5" name="Google Shape;7235;p7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6" name="Google Shape;7236;p7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7" name="Google Shape;7237;p7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8" name="Google Shape;7238;p7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9" name="Google Shape;7239;p7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0" name="Google Shape;7240;p7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241" name="Google Shape;7241;p75"/>
                <p:cNvCxnSpPr>
                  <a:endCxn id="7236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242" name="Google Shape;7242;p7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  <p:grpSp>
            <p:nvGrpSpPr>
              <p:cNvPr id="7243" name="Google Shape;7243;p75"/>
              <p:cNvGrpSpPr/>
              <p:nvPr/>
            </p:nvGrpSpPr>
            <p:grpSpPr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7244" name="Google Shape;7244;p75"/>
                <p:cNvSpPr/>
                <p:nvPr/>
              </p:nvSpPr>
              <p:spPr>
                <a:xfrm flipH="1" rot="10800000">
                  <a:off x="1874446" y="1694641"/>
                  <a:ext cx="1125202" cy="319520"/>
                </a:xfrm>
                <a:prstGeom prst="ellipse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0" scaled="0"/>
                </a:gra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5" name="Google Shape;7245;p75"/>
                <p:cNvSpPr/>
                <p:nvPr/>
              </p:nvSpPr>
              <p:spPr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rgbClr val="262699"/>
                    </a:gs>
                    <a:gs pos="52999">
                      <a:srgbClr val="8383E0"/>
                    </a:gs>
                    <a:gs pos="100000">
                      <a:srgbClr val="262699"/>
                    </a:gs>
                  </a:gsLst>
                  <a:lin ang="108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6" name="Google Shape;7246;p75"/>
                <p:cNvSpPr/>
                <p:nvPr/>
              </p:nvSpPr>
              <p:spPr>
                <a:xfrm flipH="1" rot="10800000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rgbClr val="BFBFBF"/>
                </a:solidFill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7" name="Google Shape;7247;p75"/>
                <p:cNvSpPr/>
                <p:nvPr/>
              </p:nvSpPr>
              <p:spPr>
                <a:xfrm>
                  <a:off x="2159708" y="1673340"/>
                  <a:ext cx="548339" cy="160943"/>
                </a:xfrm>
                <a:custGeom>
                  <a:rect b="b" l="l" r="r" t="t"/>
                  <a:pathLst>
                    <a:path extrusionOk="0" h="1321259" w="307606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8383E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8" name="Google Shape;7248;p75"/>
                <p:cNvSpPr/>
                <p:nvPr/>
              </p:nvSpPr>
              <p:spPr>
                <a:xfrm>
                  <a:off x="2102655" y="1633103"/>
                  <a:ext cx="662444" cy="111241"/>
                </a:xfrm>
                <a:custGeom>
                  <a:rect b="b" l="l" r="r" t="t"/>
                  <a:pathLst>
                    <a:path extrusionOk="0" h="932950" w="3723451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9" name="Google Shape;7249;p75"/>
                <p:cNvSpPr/>
                <p:nvPr/>
              </p:nvSpPr>
              <p:spPr>
                <a:xfrm>
                  <a:off x="2536889" y="1727776"/>
                  <a:ext cx="244057" cy="97040"/>
                </a:xfrm>
                <a:custGeom>
                  <a:rect b="b" l="l" r="r" t="t"/>
                  <a:pathLst>
                    <a:path extrusionOk="0" h="809868" w="1366596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0" name="Google Shape;7250;p75"/>
                <p:cNvSpPr/>
                <p:nvPr/>
              </p:nvSpPr>
              <p:spPr>
                <a:xfrm>
                  <a:off x="2089977" y="1730144"/>
                  <a:ext cx="240888" cy="97039"/>
                </a:xfrm>
                <a:custGeom>
                  <a:rect b="b" l="l" r="r" t="t"/>
                  <a:pathLst>
                    <a:path extrusionOk="0" h="791462" w="1348191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rotWithShape="0" dir="5400000" dist="23000">
                    <a:srgbClr val="000000">
                      <a:alpha val="34901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7251" name="Google Shape;7251;p75"/>
                <p:cNvCxnSpPr>
                  <a:endCxn id="7246" idx="2"/>
                </p:cNvCxnSpPr>
                <p:nvPr/>
              </p:nvCxnSpPr>
              <p:spPr>
                <a:xfrm rot="10800000">
                  <a:off x="1871277" y="1736060"/>
                  <a:ext cx="3300" cy="1230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  <p:cxnSp>
              <p:nvCxnSpPr>
                <p:cNvPr id="7252" name="Google Shape;7252;p75"/>
                <p:cNvCxnSpPr/>
                <p:nvPr/>
              </p:nvCxnSpPr>
              <p:spPr>
                <a:xfrm rot="10800000">
                  <a:off x="2996477" y="1734877"/>
                  <a:ext cx="3171" cy="123074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40005" rotWithShape="0" algn="tl" dir="5400000" dist="19939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sp>
          <p:nvSpPr>
            <p:cNvPr id="7253" name="Google Shape;7253;p75"/>
            <p:cNvSpPr/>
            <p:nvPr/>
          </p:nvSpPr>
          <p:spPr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lt1">
                <a:alpha val="76862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underline_base" id="7254" name="Google Shape;725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</p:spPr>
      </p:pic>
      <p:sp>
        <p:nvSpPr>
          <p:cNvPr id="7255" name="Google Shape;7255;p75"/>
          <p:cNvSpPr txBox="1"/>
          <p:nvPr/>
        </p:nvSpPr>
        <p:spPr>
          <a:xfrm>
            <a:off x="399720" y="120318"/>
            <a:ext cx="7772400" cy="972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ONOS controller</a:t>
            </a:r>
            <a:endParaRPr/>
          </a:p>
        </p:txBody>
      </p:sp>
      <p:sp>
        <p:nvSpPr>
          <p:cNvPr id="7256" name="Google Shape;7256;p75"/>
          <p:cNvSpPr txBox="1"/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control apps separate from controller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intent framework: high-level specification of service: what rather than how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considerable emphasis on distributed core: service reliability, replication performance scaling</a:t>
            </a:r>
            <a:endParaRPr/>
          </a:p>
        </p:txBody>
      </p:sp>
      <p:sp>
        <p:nvSpPr>
          <p:cNvPr id="7257" name="Google Shape;7257;p75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58" name="Google Shape;7258;p7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2" name="Shape 7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3" name="Google Shape;7263;p76"/>
          <p:cNvSpPr txBox="1"/>
          <p:nvPr/>
        </p:nvSpPr>
        <p:spPr>
          <a:xfrm>
            <a:off x="371475" y="17991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SDN:  selected challenges</a:t>
            </a:r>
            <a:endParaRPr/>
          </a:p>
        </p:txBody>
      </p:sp>
      <p:pic>
        <p:nvPicPr>
          <p:cNvPr descr="underline_base" id="7264" name="Google Shape;726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</p:spPr>
      </p:pic>
      <p:sp>
        <p:nvSpPr>
          <p:cNvPr id="7265" name="Google Shape;7265;p76"/>
          <p:cNvSpPr txBox="1"/>
          <p:nvPr>
            <p:ph idx="1" type="body"/>
          </p:nvPr>
        </p:nvSpPr>
        <p:spPr>
          <a:xfrm>
            <a:off x="533400" y="1287364"/>
            <a:ext cx="77724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hardening the control plane: dependable, reliable, performance-scalable, secure distributed system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robustness to failures: leverage strong theory of reliable distributed system for control plane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dependability, security: “baked in” from day one?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networks, protocols meeting mission-specific requirements</a:t>
            </a:r>
            <a:endParaRPr/>
          </a:p>
          <a:p>
            <a:pPr indent="-2857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e.g., real-time, ultra-reliable, ultra-secure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Internet-scaling </a:t>
            </a:r>
            <a:endParaRPr/>
          </a:p>
          <a:p>
            <a:pPr indent="-1651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-133350" lvl="1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1651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266" name="Google Shape;7266;p76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67" name="Google Shape;7267;p7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1" name="Shape 7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272" name="Google Shape;7272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273" name="Google Shape;7273;p77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74" name="Google Shape;7274;p77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CC0000"/>
                </a:solidFill>
              </a:rPr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5.7 Network management and SNMP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75" name="Google Shape;7275;p77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7276" name="Google Shape;7276;p77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77" name="Google Shape;7277;p77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1" name="Shape 7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2" name="Google Shape;7282;p78"/>
          <p:cNvSpPr txBox="1"/>
          <p:nvPr>
            <p:ph type="title"/>
          </p:nvPr>
        </p:nvSpPr>
        <p:spPr>
          <a:xfrm>
            <a:off x="533400" y="228600"/>
            <a:ext cx="8124825" cy="87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Gill Sans"/>
                <a:ea typeface="Gill Sans"/>
                <a:cs typeface="Gill Sans"/>
                <a:sym typeface="Gill Sans"/>
              </a:rPr>
              <a:t>ICMP: internet control message protocol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83" name="Google Shape;7283;p78"/>
          <p:cNvSpPr txBox="1"/>
          <p:nvPr>
            <p:ph idx="1" type="body"/>
          </p:nvPr>
        </p:nvSpPr>
        <p:spPr>
          <a:xfrm>
            <a:off x="477838" y="1544638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used by hosts &amp; routers to communicate network-level information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error reporting: unreachable host, network, port, protocol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echo request/reply (used by ping)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network-layer “above” IP: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>
                <a:latin typeface="Gill Sans"/>
                <a:ea typeface="Gill Sans"/>
                <a:cs typeface="Gill Sans"/>
                <a:sym typeface="Gill Sans"/>
              </a:rPr>
              <a:t>ICMP msgs carried in IP datagrams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ICMP message:</a:t>
            </a: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 type, code plus first 8 bytes of IP datagram causing error</a:t>
            </a:r>
            <a:endParaRPr/>
          </a:p>
        </p:txBody>
      </p:sp>
      <p:sp>
        <p:nvSpPr>
          <p:cNvPr id="7284" name="Google Shape;7284;p78"/>
          <p:cNvSpPr txBox="1"/>
          <p:nvPr/>
        </p:nvSpPr>
        <p:spPr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        0         echo reply (ping)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      0         dest. network unreachable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      1         dest host unreachable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      2         dest protocol unreachable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      3         dest port unreachable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      6         dest network unknown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       7         dest host unknown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        0         source quench (congestion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control - not used)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       0         echo request (ping)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       0         route advertisement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     0         router discovery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      0         TTL expired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      0         bad IP header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rline_base" id="7285" name="Google Shape;728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286" name="Google Shape;7286;p78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87" name="Google Shape;7287;p78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1" name="Shape 7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2" name="Google Shape;7292;p79"/>
          <p:cNvSpPr txBox="1"/>
          <p:nvPr>
            <p:ph type="title"/>
          </p:nvPr>
        </p:nvSpPr>
        <p:spPr>
          <a:xfrm>
            <a:off x="533400" y="85725"/>
            <a:ext cx="7772400" cy="974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Traceroute and ICMP</a:t>
            </a:r>
            <a:endParaRPr/>
          </a:p>
        </p:txBody>
      </p:sp>
      <p:sp>
        <p:nvSpPr>
          <p:cNvPr id="7293" name="Google Shape;7293;p79"/>
          <p:cNvSpPr txBox="1"/>
          <p:nvPr>
            <p:ph idx="1" type="body"/>
          </p:nvPr>
        </p:nvSpPr>
        <p:spPr>
          <a:xfrm>
            <a:off x="511175" y="1166813"/>
            <a:ext cx="3887788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28257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source sends series of UDP segments to destination</a:t>
            </a:r>
            <a:endParaRPr/>
          </a:p>
          <a:p>
            <a:pPr indent="-222250" lvl="1" marL="5651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first set has TTL =1</a:t>
            </a:r>
            <a:endParaRPr/>
          </a:p>
          <a:p>
            <a:pPr indent="-222250" lvl="1" marL="5651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second set has TTL=2, etc.</a:t>
            </a:r>
            <a:endParaRPr/>
          </a:p>
          <a:p>
            <a:pPr indent="-222250" lvl="1" marL="565150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unlikely port number</a:t>
            </a:r>
            <a:endParaRPr/>
          </a:p>
          <a:p>
            <a:pPr indent="-282575" lvl="0" marL="28257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when datagram in </a:t>
            </a:r>
            <a:r>
              <a:rPr i="1" lang="en-US" sz="2400"/>
              <a:t>n</a:t>
            </a:r>
            <a:r>
              <a:rPr lang="en-US" sz="2400"/>
              <a:t>th set arrives to nth router:</a:t>
            </a:r>
            <a:endParaRPr/>
          </a:p>
          <a:p>
            <a:pPr indent="-180975" lvl="1" marL="5238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router discards datagram and sends source ICMP message (type 11, code 0)</a:t>
            </a:r>
            <a:endParaRPr/>
          </a:p>
          <a:p>
            <a:pPr indent="-180975" lvl="1" marL="523875" rtl="0" algn="l">
              <a:lnSpc>
                <a:spcPct val="85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ICMP message include name of router &amp; IP address</a:t>
            </a:r>
            <a:endParaRPr/>
          </a:p>
        </p:txBody>
      </p:sp>
      <p:sp>
        <p:nvSpPr>
          <p:cNvPr id="7294" name="Google Shape;7294;p79"/>
          <p:cNvSpPr txBox="1"/>
          <p:nvPr>
            <p:ph idx="2" type="body"/>
          </p:nvPr>
        </p:nvSpPr>
        <p:spPr>
          <a:xfrm>
            <a:off x="4895850" y="1177925"/>
            <a:ext cx="3810000" cy="2005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2575" lvl="0" marL="28257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when ICMP message arrives, source records RTTs</a:t>
            </a:r>
            <a:endParaRPr/>
          </a:p>
        </p:txBody>
      </p:sp>
      <p:sp>
        <p:nvSpPr>
          <p:cNvPr id="7295" name="Google Shape;7295;p79"/>
          <p:cNvSpPr/>
          <p:nvPr/>
        </p:nvSpPr>
        <p:spPr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1560"/>
              <a:buFont typeface="Noto Sans Symbols"/>
              <a:buNone/>
            </a:pPr>
            <a:r>
              <a:rPr i="1"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stopping criteria: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UDP segment eventually arrives at destination host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destination returns ICMP “port unreachable” message (type 3, code 3)</a:t>
            </a:r>
            <a:endParaRPr/>
          </a:p>
          <a:p>
            <a:pPr indent="-342900" lvl="0" marL="342900" marR="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9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source stops</a:t>
            </a:r>
            <a:endParaRPr/>
          </a:p>
        </p:txBody>
      </p:sp>
      <p:pic>
        <p:nvPicPr>
          <p:cNvPr descr="underline_base" id="7296" name="Google Shape;7296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7" name="Google Shape;7297;p79"/>
          <p:cNvCxnSpPr/>
          <p:nvPr/>
        </p:nvCxnSpPr>
        <p:spPr>
          <a:xfrm>
            <a:off x="1285875" y="5684890"/>
            <a:ext cx="288925" cy="26511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98" name="Google Shape;7298;p79"/>
          <p:cNvCxnSpPr/>
          <p:nvPr/>
        </p:nvCxnSpPr>
        <p:spPr>
          <a:xfrm flipH="1" rot="10800000">
            <a:off x="2079625" y="5735690"/>
            <a:ext cx="458788" cy="2079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99" name="Google Shape;7299;p79"/>
          <p:cNvCxnSpPr/>
          <p:nvPr/>
        </p:nvCxnSpPr>
        <p:spPr>
          <a:xfrm>
            <a:off x="3014663" y="5719815"/>
            <a:ext cx="485775" cy="2079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0" name="Google Shape;7300;p79"/>
          <p:cNvCxnSpPr/>
          <p:nvPr/>
        </p:nvCxnSpPr>
        <p:spPr>
          <a:xfrm flipH="1">
            <a:off x="2776538" y="5451528"/>
            <a:ext cx="349250" cy="152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1" name="Google Shape;7301;p79"/>
          <p:cNvCxnSpPr/>
          <p:nvPr/>
        </p:nvCxnSpPr>
        <p:spPr>
          <a:xfrm flipH="1">
            <a:off x="3990975" y="5780140"/>
            <a:ext cx="620713" cy="1444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2" name="Google Shape;7302;p79"/>
          <p:cNvCxnSpPr/>
          <p:nvPr/>
        </p:nvCxnSpPr>
        <p:spPr>
          <a:xfrm>
            <a:off x="5110163" y="5745215"/>
            <a:ext cx="485775" cy="20796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3" name="Google Shape;7303;p79"/>
          <p:cNvCxnSpPr/>
          <p:nvPr/>
        </p:nvCxnSpPr>
        <p:spPr>
          <a:xfrm flipH="1">
            <a:off x="6048375" y="5691240"/>
            <a:ext cx="557213" cy="27781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4" name="Google Shape;7304;p79"/>
          <p:cNvCxnSpPr/>
          <p:nvPr/>
        </p:nvCxnSpPr>
        <p:spPr>
          <a:xfrm>
            <a:off x="2744788" y="5851578"/>
            <a:ext cx="228600" cy="3111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5" name="Google Shape;7305;p79"/>
          <p:cNvCxnSpPr/>
          <p:nvPr/>
        </p:nvCxnSpPr>
        <p:spPr>
          <a:xfrm>
            <a:off x="4668838" y="5438828"/>
            <a:ext cx="228600" cy="3111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6" name="Google Shape;7306;p79"/>
          <p:cNvCxnSpPr/>
          <p:nvPr/>
        </p:nvCxnSpPr>
        <p:spPr>
          <a:xfrm flipH="1">
            <a:off x="3386138" y="6042078"/>
            <a:ext cx="349250" cy="152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07" name="Google Shape;7307;p79"/>
          <p:cNvCxnSpPr/>
          <p:nvPr/>
        </p:nvCxnSpPr>
        <p:spPr>
          <a:xfrm>
            <a:off x="3741738" y="5546778"/>
            <a:ext cx="6350" cy="26035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08" name="Google Shape;7308;p79"/>
          <p:cNvSpPr txBox="1"/>
          <p:nvPr/>
        </p:nvSpPr>
        <p:spPr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 probes</a:t>
            </a:r>
            <a:endParaRPr/>
          </a:p>
        </p:txBody>
      </p:sp>
      <p:sp>
        <p:nvSpPr>
          <p:cNvPr id="7309" name="Google Shape;7309;p79"/>
          <p:cNvSpPr txBox="1"/>
          <p:nvPr/>
        </p:nvSpPr>
        <p:spPr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 probes</a:t>
            </a:r>
            <a:endParaRPr/>
          </a:p>
        </p:txBody>
      </p:sp>
      <p:sp>
        <p:nvSpPr>
          <p:cNvPr id="7310" name="Google Shape;7310;p79"/>
          <p:cNvSpPr txBox="1"/>
          <p:nvPr/>
        </p:nvSpPr>
        <p:spPr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3 probes</a:t>
            </a:r>
            <a:endParaRPr/>
          </a:p>
        </p:txBody>
      </p:sp>
      <p:grpSp>
        <p:nvGrpSpPr>
          <p:cNvPr id="7311" name="Google Shape;7311;p79"/>
          <p:cNvGrpSpPr/>
          <p:nvPr/>
        </p:nvGrpSpPr>
        <p:grpSpPr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descr="desktop_computer_stylized_medium" id="7312" name="Google Shape;7312;p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3" name="Google Shape;7313;p79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4" name="Google Shape;7314;p79"/>
          <p:cNvGrpSpPr/>
          <p:nvPr/>
        </p:nvGrpSpPr>
        <p:grpSpPr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descr="desktop_computer_stylized_medium" id="7315" name="Google Shape;7315;p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16" name="Google Shape;7316;p79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17" name="Google Shape;7317;p79"/>
          <p:cNvGrpSpPr/>
          <p:nvPr/>
        </p:nvGrpSpPr>
        <p:grpSpPr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7318" name="Google Shape;7318;p7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19" name="Google Shape;7319;p79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20" name="Google Shape;7320;p7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321" name="Google Shape;7321;p7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322" name="Google Shape;7322;p79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23" name="Google Shape;7323;p79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24" name="Google Shape;7324;p79"/>
            <p:cNvCxnSpPr/>
            <p:nvPr/>
          </p:nvCxnSpPr>
          <p:spPr>
            <a:xfrm>
              <a:off x="2357" y="1361"/>
              <a:ext cx="0" cy="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25" name="Google Shape;7325;p79"/>
            <p:cNvCxnSpPr/>
            <p:nvPr/>
          </p:nvCxnSpPr>
          <p:spPr>
            <a:xfrm>
              <a:off x="2907" y="1363"/>
              <a:ext cx="0" cy="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26" name="Google Shape;7326;p79"/>
          <p:cNvGrpSpPr/>
          <p:nvPr/>
        </p:nvGrpSpPr>
        <p:grpSpPr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7327" name="Google Shape;7327;p7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28" name="Google Shape;7328;p79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29" name="Google Shape;7329;p7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330" name="Google Shape;7330;p7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331" name="Google Shape;7331;p79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2" name="Google Shape;7332;p79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33" name="Google Shape;7333;p79"/>
            <p:cNvCxnSpPr/>
            <p:nvPr/>
          </p:nvCxnSpPr>
          <p:spPr>
            <a:xfrm>
              <a:off x="2357" y="1361"/>
              <a:ext cx="0" cy="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34" name="Google Shape;7334;p79"/>
            <p:cNvCxnSpPr/>
            <p:nvPr/>
          </p:nvCxnSpPr>
          <p:spPr>
            <a:xfrm>
              <a:off x="2907" y="1363"/>
              <a:ext cx="0" cy="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35" name="Google Shape;7335;p79"/>
          <p:cNvGrpSpPr/>
          <p:nvPr/>
        </p:nvGrpSpPr>
        <p:grpSpPr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7336" name="Google Shape;7336;p7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7" name="Google Shape;7337;p79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38" name="Google Shape;7338;p7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339" name="Google Shape;7339;p7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340" name="Google Shape;7340;p79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41" name="Google Shape;7341;p79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42" name="Google Shape;7342;p79"/>
            <p:cNvCxnSpPr/>
            <p:nvPr/>
          </p:nvCxnSpPr>
          <p:spPr>
            <a:xfrm>
              <a:off x="2357" y="1361"/>
              <a:ext cx="0" cy="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43" name="Google Shape;7343;p79"/>
            <p:cNvCxnSpPr/>
            <p:nvPr/>
          </p:nvCxnSpPr>
          <p:spPr>
            <a:xfrm>
              <a:off x="2907" y="1363"/>
              <a:ext cx="0" cy="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44" name="Google Shape;7344;p79"/>
          <p:cNvGrpSpPr/>
          <p:nvPr/>
        </p:nvGrpSpPr>
        <p:grpSpPr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7345" name="Google Shape;7345;p7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46" name="Google Shape;7346;p79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47" name="Google Shape;7347;p7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348" name="Google Shape;7348;p7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349" name="Google Shape;7349;p79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0" name="Google Shape;7350;p79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51" name="Google Shape;7351;p79"/>
            <p:cNvCxnSpPr/>
            <p:nvPr/>
          </p:nvCxnSpPr>
          <p:spPr>
            <a:xfrm>
              <a:off x="2357" y="1361"/>
              <a:ext cx="0" cy="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52" name="Google Shape;7352;p79"/>
            <p:cNvCxnSpPr/>
            <p:nvPr/>
          </p:nvCxnSpPr>
          <p:spPr>
            <a:xfrm>
              <a:off x="2907" y="1363"/>
              <a:ext cx="0" cy="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7353" name="Google Shape;7353;p79"/>
          <p:cNvGrpSpPr/>
          <p:nvPr/>
        </p:nvGrpSpPr>
        <p:grpSpPr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7354" name="Google Shape;7354;p79"/>
            <p:cNvSpPr/>
            <p:nvPr/>
          </p:nvSpPr>
          <p:spPr>
            <a:xfrm>
              <a:off x="2357" y="1385"/>
              <a:ext cx="551" cy="109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55" name="Google Shape;7355;p79"/>
            <p:cNvSpPr/>
            <p:nvPr/>
          </p:nvSpPr>
          <p:spPr>
            <a:xfrm>
              <a:off x="2357" y="1374"/>
              <a:ext cx="554" cy="66"/>
            </a:xfrm>
            <a:prstGeom prst="rect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356" name="Google Shape;7356;p79"/>
            <p:cNvSpPr/>
            <p:nvPr/>
          </p:nvSpPr>
          <p:spPr>
            <a:xfrm>
              <a:off x="2356" y="1300"/>
              <a:ext cx="551" cy="127"/>
            </a:xfrm>
            <a:prstGeom prst="ellipse">
              <a:avLst/>
            </a:prstGeom>
            <a:gradFill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357" name="Google Shape;7357;p79"/>
            <p:cNvGrpSpPr/>
            <p:nvPr/>
          </p:nvGrpSpPr>
          <p:grpSpPr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7358" name="Google Shape;7358;p79"/>
              <p:cNvSpPr/>
              <p:nvPr/>
            </p:nvSpPr>
            <p:spPr>
              <a:xfrm>
                <a:off x="2468" y="1332"/>
                <a:ext cx="310" cy="60"/>
              </a:xfrm>
              <a:custGeom>
                <a:rect b="b" l="l" r="r" t="t"/>
                <a:pathLst>
                  <a:path extrusionOk="0" h="60" w="31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9" name="Google Shape;7359;p79"/>
              <p:cNvSpPr/>
              <p:nvPr/>
            </p:nvSpPr>
            <p:spPr>
              <a:xfrm>
                <a:off x="2482" y="1332"/>
                <a:ext cx="282" cy="60"/>
              </a:xfrm>
              <a:custGeom>
                <a:rect b="b" l="l" r="r" t="t"/>
                <a:pathLst>
                  <a:path extrusionOk="0" h="60" w="282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360" name="Google Shape;7360;p79"/>
            <p:cNvCxnSpPr/>
            <p:nvPr/>
          </p:nvCxnSpPr>
          <p:spPr>
            <a:xfrm>
              <a:off x="2357" y="1361"/>
              <a:ext cx="0" cy="8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61" name="Google Shape;7361;p79"/>
            <p:cNvCxnSpPr/>
            <p:nvPr/>
          </p:nvCxnSpPr>
          <p:spPr>
            <a:xfrm>
              <a:off x="2907" y="1363"/>
              <a:ext cx="0" cy="86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362" name="Google Shape;7362;p79"/>
          <p:cNvSpPr/>
          <p:nvPr/>
        </p:nvSpPr>
        <p:spPr>
          <a:xfrm>
            <a:off x="1257300" y="5624565"/>
            <a:ext cx="2247900" cy="403225"/>
          </a:xfrm>
          <a:custGeom>
            <a:rect b="b" l="l" r="r" t="t"/>
            <a:pathLst>
              <a:path extrusionOk="0" h="254" w="1416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3" name="Google Shape;7363;p79"/>
          <p:cNvSpPr/>
          <p:nvPr/>
        </p:nvSpPr>
        <p:spPr>
          <a:xfrm>
            <a:off x="1289050" y="5661078"/>
            <a:ext cx="419100" cy="419100"/>
          </a:xfrm>
          <a:custGeom>
            <a:rect b="b" l="l" r="r" t="t"/>
            <a:pathLst>
              <a:path extrusionOk="0" h="264" w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4" name="Google Shape;7364;p79"/>
          <p:cNvSpPr/>
          <p:nvPr/>
        </p:nvSpPr>
        <p:spPr>
          <a:xfrm>
            <a:off x="1282700" y="5575353"/>
            <a:ext cx="1346200" cy="474662"/>
          </a:xfrm>
          <a:custGeom>
            <a:rect b="b" l="l" r="r" t="t"/>
            <a:pathLst>
              <a:path extrusionOk="0" h="299" w="848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5" name="Google Shape;7365;p79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66" name="Google Shape;7366;p7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25" name="Google Shape;72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8"/>
          <p:cNvSpPr txBox="1"/>
          <p:nvPr>
            <p:ph type="title"/>
          </p:nvPr>
        </p:nvSpPr>
        <p:spPr>
          <a:xfrm>
            <a:off x="533400" y="252413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latin typeface="Gill Sans"/>
                <a:ea typeface="Gill Sans"/>
                <a:cs typeface="Gill Sans"/>
                <a:sym typeface="Gill Sans"/>
              </a:rPr>
              <a:t>Routing protocols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27" name="Google Shape;727;p8"/>
          <p:cNvSpPr txBox="1"/>
          <p:nvPr>
            <p:ph idx="1" type="body"/>
          </p:nvPr>
        </p:nvSpPr>
        <p:spPr>
          <a:xfrm>
            <a:off x="822261" y="1363819"/>
            <a:ext cx="7353300" cy="4274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i="1" lang="en-US" sz="3200">
                <a:solidFill>
                  <a:srgbClr val="CC0000"/>
                </a:solidFill>
              </a:rPr>
              <a:t>Routing protocol goal:</a:t>
            </a:r>
            <a:r>
              <a:rPr lang="en-US" sz="3200"/>
              <a:t> </a:t>
            </a:r>
            <a:r>
              <a:rPr lang="en-US"/>
              <a:t>determine “good” paths (equivalently, routes), from sending hosts to receiving host, through network of routers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path: sequence of routers packets will traverse in going from given initial source host to given final destination host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“good”: least “cost”, “fastest”, “least congested”</a:t>
            </a:r>
            <a:endParaRPr sz="2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routing: a “top-10” networking challenge!</a:t>
            </a:r>
            <a:endParaRPr sz="3200"/>
          </a:p>
        </p:txBody>
      </p:sp>
      <p:sp>
        <p:nvSpPr>
          <p:cNvPr id="728" name="Google Shape;728;p8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9" name="Google Shape;729;p8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0" name="Shape 7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371" name="Google Shape;737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372" name="Google Shape;7372;p80"/>
          <p:cNvSpPr txBox="1"/>
          <p:nvPr>
            <p:ph idx="1" type="body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5.1 introduction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5.2 routing protocols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link state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distance vector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5.3 intra-AS routing in the Internet: OSPF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/>
              <a:t>5.4 routing among the ISPs: BGP</a:t>
            </a:r>
            <a:endParaRPr sz="2400"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73" name="Google Shape;7373;p80"/>
          <p:cNvSpPr txBox="1"/>
          <p:nvPr>
            <p:ph idx="2" type="body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61963" lvl="0" marL="4619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>
                <a:latin typeface="Gill Sans"/>
                <a:ea typeface="Gill Sans"/>
                <a:cs typeface="Gill Sans"/>
                <a:sym typeface="Gill Sans"/>
              </a:rPr>
              <a:t>5.5 The SDN control plane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000000"/>
                </a:solidFill>
              </a:rPr>
              <a:t>5.6 ICMP: The Internet Control Message Protocol </a:t>
            </a:r>
            <a:endParaRPr/>
          </a:p>
          <a:p>
            <a:pPr indent="-461963" lvl="0" marL="461963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r>
              <a:rPr lang="en-US" sz="2400">
                <a:solidFill>
                  <a:srgbClr val="CC0000"/>
                </a:solidFill>
              </a:rPr>
              <a:t>5.7 Network management and SNMP</a:t>
            </a:r>
            <a:endParaRPr sz="2400">
              <a:solidFill>
                <a:srgbClr val="CC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74" name="Google Shape;7374;p80"/>
          <p:cNvSpPr/>
          <p:nvPr/>
        </p:nvSpPr>
        <p:spPr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Chapter 5: outline</a:t>
            </a:r>
            <a:endParaRPr/>
          </a:p>
        </p:txBody>
      </p:sp>
      <p:sp>
        <p:nvSpPr>
          <p:cNvPr id="7375" name="Google Shape;7375;p80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76" name="Google Shape;7376;p80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1" name="Shape 7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382" name="Google Shape;7382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383" name="Google Shape;7383;p81"/>
          <p:cNvSpPr txBox="1"/>
          <p:nvPr>
            <p:ph type="title"/>
          </p:nvPr>
        </p:nvSpPr>
        <p:spPr>
          <a:xfrm>
            <a:off x="533400" y="4144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What is network management?</a:t>
            </a:r>
            <a:endParaRPr/>
          </a:p>
        </p:txBody>
      </p:sp>
      <p:sp>
        <p:nvSpPr>
          <p:cNvPr id="7384" name="Google Shape;7384;p81"/>
          <p:cNvSpPr txBox="1"/>
          <p:nvPr>
            <p:ph idx="1" type="body"/>
          </p:nvPr>
        </p:nvSpPr>
        <p:spPr>
          <a:xfrm>
            <a:off x="533400" y="1252632"/>
            <a:ext cx="8191500" cy="3067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US" sz="2400">
                <a:solidFill>
                  <a:srgbClr val="CC0000"/>
                </a:solidFill>
              </a:rPr>
              <a:t>autonomous systems (aka </a:t>
            </a:r>
            <a:r>
              <a:rPr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400">
                <a:solidFill>
                  <a:srgbClr val="CC0000"/>
                </a:solidFill>
              </a:rPr>
              <a:t>network</a:t>
            </a:r>
            <a:r>
              <a:rPr lang="en-US" sz="2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2400">
                <a:solidFill>
                  <a:srgbClr val="CC0000"/>
                </a:solidFill>
              </a:rPr>
              <a:t>): </a:t>
            </a:r>
            <a:r>
              <a:rPr lang="en-US" sz="2400"/>
              <a:t>1000s of interacting hardware/software components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▪"/>
            </a:pPr>
            <a:r>
              <a:rPr lang="en-US" sz="2400"/>
              <a:t>other complex systems requiring monitoring, control: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jet airplane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nuclear power plant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others?</a:t>
            </a:r>
            <a:endParaRPr/>
          </a:p>
        </p:txBody>
      </p:sp>
      <p:sp>
        <p:nvSpPr>
          <p:cNvPr id="7385" name="Google Shape;7385;p81"/>
          <p:cNvSpPr txBox="1"/>
          <p:nvPr/>
        </p:nvSpPr>
        <p:spPr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en-US" sz="20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Network management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includes the deployment, integration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coordination of the hardware, software, and human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elements to monitor, test, poll, configure, analyze, evaluate,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control the network and element resources to meet the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real-time, operational performance, and Quality of Service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requirements at a reasonable cost."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386" name="Google Shape;7386;p81"/>
          <p:cNvSpPr/>
          <p:nvPr/>
        </p:nvSpPr>
        <p:spPr>
          <a:xfrm>
            <a:off x="1427163" y="3815030"/>
            <a:ext cx="7148512" cy="2093913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387" name="Google Shape;7387;p81"/>
          <p:cNvGraphicFramePr/>
          <p:nvPr/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>
              <mc:Choice Requires="v">
                <p:oleObj r:id="rId5" imgH="1600200" imgW="1123950" progId="MS_ClipArt_Gallery.2" spid="_x0000_s1">
                  <p:embed/>
                </p:oleObj>
              </mc:Choice>
              <mc:Fallback>
                <p:oleObj r:id="rId6" imgH="1600200" imgW="1123950" progId="MS_ClipArt_Gallery.2">
                  <p:embed/>
                  <p:pic>
                    <p:nvPicPr>
                      <p:cNvPr id="7387" name="Google Shape;7387;p81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 b="0" l="0" r="0" t="0"/>
                      <a:stretch/>
                    </p:blipFill>
                    <p:spPr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88" name="Google Shape;7388;p81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389" name="Google Shape;7389;p81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4" name="Shape 7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5" name="Google Shape;7395;p82"/>
          <p:cNvSpPr/>
          <p:nvPr/>
        </p:nvSpPr>
        <p:spPr>
          <a:xfrm rot="-5216633">
            <a:off x="1251820" y="2563335"/>
            <a:ext cx="4057421" cy="2452239"/>
          </a:xfrm>
          <a:custGeom>
            <a:rect b="b" l="l" r="r" t="t"/>
            <a:pathLst>
              <a:path extrusionOk="0" h="933" w="1794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underline_base" id="7396" name="Google Shape;739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397" name="Google Shape;7397;p82"/>
          <p:cNvSpPr txBox="1"/>
          <p:nvPr>
            <p:ph type="title"/>
          </p:nvPr>
        </p:nvSpPr>
        <p:spPr>
          <a:xfrm>
            <a:off x="304800" y="188913"/>
            <a:ext cx="8631238" cy="947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Infrastructure for network management</a:t>
            </a:r>
            <a:endParaRPr/>
          </a:p>
        </p:txBody>
      </p:sp>
      <p:cxnSp>
        <p:nvCxnSpPr>
          <p:cNvPr id="7398" name="Google Shape;7398;p82"/>
          <p:cNvCxnSpPr/>
          <p:nvPr/>
        </p:nvCxnSpPr>
        <p:spPr>
          <a:xfrm flipH="1" rot="10800000">
            <a:off x="3308350" y="2808288"/>
            <a:ext cx="338138" cy="10429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399" name="Google Shape;7399;p82"/>
          <p:cNvCxnSpPr/>
          <p:nvPr/>
        </p:nvCxnSpPr>
        <p:spPr>
          <a:xfrm flipH="1" rot="10800000">
            <a:off x="3641725" y="3762375"/>
            <a:ext cx="187325" cy="21113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00" name="Google Shape;7400;p82"/>
          <p:cNvCxnSpPr/>
          <p:nvPr/>
        </p:nvCxnSpPr>
        <p:spPr>
          <a:xfrm flipH="1" rot="10800000">
            <a:off x="3117850" y="5441950"/>
            <a:ext cx="350838" cy="3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01" name="Google Shape;7401;p82"/>
          <p:cNvCxnSpPr/>
          <p:nvPr/>
        </p:nvCxnSpPr>
        <p:spPr>
          <a:xfrm>
            <a:off x="3541713" y="4252913"/>
            <a:ext cx="373062" cy="5540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02" name="Google Shape;7402;p82"/>
          <p:cNvSpPr txBox="1"/>
          <p:nvPr/>
        </p:nvSpPr>
        <p:spPr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device</a:t>
            </a:r>
            <a:endParaRPr/>
          </a:p>
        </p:txBody>
      </p:sp>
      <p:sp>
        <p:nvSpPr>
          <p:cNvPr id="7403" name="Google Shape;7403;p82"/>
          <p:cNvSpPr txBox="1"/>
          <p:nvPr/>
        </p:nvSpPr>
        <p:spPr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device</a:t>
            </a:r>
            <a:endParaRPr/>
          </a:p>
        </p:txBody>
      </p:sp>
      <p:sp>
        <p:nvSpPr>
          <p:cNvPr id="7404" name="Google Shape;7404;p82"/>
          <p:cNvSpPr txBox="1"/>
          <p:nvPr/>
        </p:nvSpPr>
        <p:spPr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device</a:t>
            </a:r>
            <a:endParaRPr/>
          </a:p>
        </p:txBody>
      </p:sp>
      <p:sp>
        <p:nvSpPr>
          <p:cNvPr id="7405" name="Google Shape;7405;p82"/>
          <p:cNvSpPr txBox="1"/>
          <p:nvPr/>
        </p:nvSpPr>
        <p:spPr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device</a:t>
            </a:r>
            <a:endParaRPr/>
          </a:p>
        </p:txBody>
      </p:sp>
      <p:sp>
        <p:nvSpPr>
          <p:cNvPr id="7406" name="Google Shape;7406;p82"/>
          <p:cNvSpPr txBox="1"/>
          <p:nvPr/>
        </p:nvSpPr>
        <p:spPr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definitions:</a:t>
            </a:r>
            <a:endParaRPr/>
          </a:p>
        </p:txBody>
      </p:sp>
      <p:sp>
        <p:nvSpPr>
          <p:cNvPr id="7407" name="Google Shape;7407;p82"/>
          <p:cNvSpPr txBox="1"/>
          <p:nvPr/>
        </p:nvSpPr>
        <p:spPr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managed devices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contain </a:t>
            </a:r>
            <a:r>
              <a:rPr i="1"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managed objects</a:t>
            </a:r>
            <a:r>
              <a:rPr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whose  data is gathered into a </a:t>
            </a:r>
            <a:r>
              <a:rPr i="1" lang="en-US" sz="2400">
                <a:solidFill>
                  <a:srgbClr val="000099"/>
                </a:solidFill>
                <a:latin typeface="Gill Sans"/>
                <a:ea typeface="Gill Sans"/>
                <a:cs typeface="Gill Sans"/>
                <a:sym typeface="Gill Sans"/>
              </a:rPr>
              <a:t>Management Information Base (MIB)</a:t>
            </a:r>
            <a:r>
              <a:rPr i="1" lang="en-US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08" name="Google Shape;7408;p82"/>
          <p:cNvGrpSpPr/>
          <p:nvPr/>
        </p:nvGrpSpPr>
        <p:grpSpPr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7409" name="Google Shape;7409;p82"/>
            <p:cNvGrpSpPr/>
            <p:nvPr/>
          </p:nvGrpSpPr>
          <p:grpSpPr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7410" name="Google Shape;7410;p82"/>
              <p:cNvSpPr/>
              <p:nvPr/>
            </p:nvSpPr>
            <p:spPr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lt1"/>
              </a:solidFill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11" name="Google Shape;7411;p82"/>
              <p:cNvSpPr txBox="1"/>
              <p:nvPr/>
            </p:nvSpPr>
            <p:spPr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managing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entity</a:t>
                </a:r>
                <a:endParaRPr/>
              </a:p>
            </p:txBody>
          </p:sp>
          <p:sp>
            <p:nvSpPr>
              <p:cNvPr id="7412" name="Google Shape;7412;p82"/>
              <p:cNvSpPr txBox="1"/>
              <p:nvPr/>
            </p:nvSpPr>
            <p:spPr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13" name="Google Shape;7413;p82"/>
            <p:cNvSpPr txBox="1"/>
            <p:nvPr/>
          </p:nvSpPr>
          <p:spPr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managing entity</a:t>
              </a:r>
              <a:endParaRPr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414" name="Google Shape;741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5" name="Google Shape;7415;p82"/>
          <p:cNvGrpSpPr/>
          <p:nvPr/>
        </p:nvGrpSpPr>
        <p:grpSpPr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7416" name="Google Shape;7416;p82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7" name="Google Shape;7417;p82"/>
            <p:cNvSpPr/>
            <p:nvPr/>
          </p:nvSpPr>
          <p:spPr>
            <a:xfrm>
              <a:off x="4208" y="429"/>
              <a:ext cx="1043" cy="2284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8" name="Google Shape;7418;p82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9" name="Google Shape;7419;p82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0" name="Google Shape;7420;p82"/>
            <p:cNvSpPr/>
            <p:nvPr/>
          </p:nvSpPr>
          <p:spPr>
            <a:xfrm>
              <a:off x="4214" y="692"/>
              <a:ext cx="592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21" name="Google Shape;7421;p82"/>
            <p:cNvGrpSpPr/>
            <p:nvPr/>
          </p:nvGrpSpPr>
          <p:grpSpPr>
            <a:xfrm>
              <a:off x="4751" y="665"/>
              <a:ext cx="580" cy="131"/>
              <a:chOff x="616" y="2565"/>
              <a:chExt cx="724" cy="126"/>
            </a:xfrm>
          </p:grpSpPr>
          <p:sp>
            <p:nvSpPr>
              <p:cNvPr id="7422" name="Google Shape;7422;p82"/>
              <p:cNvSpPr/>
              <p:nvPr/>
            </p:nvSpPr>
            <p:spPr>
              <a:xfrm>
                <a:off x="616" y="2565"/>
                <a:ext cx="724" cy="12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3" name="Google Shape;7423;p82"/>
              <p:cNvSpPr/>
              <p:nvPr/>
            </p:nvSpPr>
            <p:spPr>
              <a:xfrm>
                <a:off x="632" y="2584"/>
                <a:ext cx="693" cy="10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24" name="Google Shape;7424;p82"/>
            <p:cNvSpPr/>
            <p:nvPr/>
          </p:nvSpPr>
          <p:spPr>
            <a:xfrm>
              <a:off x="4226" y="1020"/>
              <a:ext cx="592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25" name="Google Shape;7425;p82"/>
            <p:cNvGrpSpPr/>
            <p:nvPr/>
          </p:nvGrpSpPr>
          <p:grpSpPr>
            <a:xfrm>
              <a:off x="4745" y="994"/>
              <a:ext cx="586" cy="131"/>
              <a:chOff x="611" y="2568"/>
              <a:chExt cx="731" cy="136"/>
            </a:xfrm>
          </p:grpSpPr>
          <p:sp>
            <p:nvSpPr>
              <p:cNvPr id="7426" name="Google Shape;7426;p82"/>
              <p:cNvSpPr/>
              <p:nvPr/>
            </p:nvSpPr>
            <p:spPr>
              <a:xfrm>
                <a:off x="611" y="2568"/>
                <a:ext cx="731" cy="136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27" name="Google Shape;7427;p82"/>
              <p:cNvSpPr/>
              <p:nvPr/>
            </p:nvSpPr>
            <p:spPr>
              <a:xfrm>
                <a:off x="626" y="2581"/>
                <a:ext cx="700" cy="109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28" name="Google Shape;7428;p82"/>
            <p:cNvSpPr/>
            <p:nvPr/>
          </p:nvSpPr>
          <p:spPr>
            <a:xfrm>
              <a:off x="4214" y="1361"/>
              <a:ext cx="598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9" name="Google Shape;7429;p82"/>
            <p:cNvSpPr/>
            <p:nvPr/>
          </p:nvSpPr>
          <p:spPr>
            <a:xfrm>
              <a:off x="4226" y="1657"/>
              <a:ext cx="598" cy="46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30" name="Google Shape;7430;p82"/>
            <p:cNvGrpSpPr/>
            <p:nvPr/>
          </p:nvGrpSpPr>
          <p:grpSpPr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7431" name="Google Shape;7431;p82"/>
              <p:cNvSpPr/>
              <p:nvPr/>
            </p:nvSpPr>
            <p:spPr>
              <a:xfrm>
                <a:off x="611" y="2571"/>
                <a:ext cx="730" cy="139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2" name="Google Shape;7432;p82"/>
              <p:cNvSpPr/>
              <p:nvPr/>
            </p:nvSpPr>
            <p:spPr>
              <a:xfrm>
                <a:off x="626" y="2589"/>
                <a:ext cx="699" cy="11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33" name="Google Shape;7433;p82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434" name="Google Shape;7434;p82"/>
            <p:cNvGrpSpPr/>
            <p:nvPr/>
          </p:nvGrpSpPr>
          <p:grpSpPr>
            <a:xfrm>
              <a:off x="4738" y="1328"/>
              <a:ext cx="574" cy="138"/>
              <a:chOff x="613" y="2569"/>
              <a:chExt cx="715" cy="138"/>
            </a:xfrm>
          </p:grpSpPr>
          <p:sp>
            <p:nvSpPr>
              <p:cNvPr id="7435" name="Google Shape;7435;p82"/>
              <p:cNvSpPr/>
              <p:nvPr/>
            </p:nvSpPr>
            <p:spPr>
              <a:xfrm>
                <a:off x="613" y="2569"/>
                <a:ext cx="715" cy="138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36" name="Google Shape;7436;p82"/>
              <p:cNvSpPr/>
              <p:nvPr/>
            </p:nvSpPr>
            <p:spPr>
              <a:xfrm>
                <a:off x="629" y="2582"/>
                <a:ext cx="692" cy="105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437" name="Google Shape;7437;p82"/>
            <p:cNvSpPr/>
            <p:nvPr/>
          </p:nvSpPr>
          <p:spPr>
            <a:xfrm>
              <a:off x="5250" y="429"/>
              <a:ext cx="68" cy="2291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8" name="Google Shape;7438;p82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9" name="Google Shape;7439;p82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0" name="Google Shape;7440;p82"/>
            <p:cNvSpPr/>
            <p:nvPr/>
          </p:nvSpPr>
          <p:spPr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1" name="Google Shape;7441;p82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2" name="Google Shape;7442;p82"/>
            <p:cNvSpPr/>
            <p:nvPr/>
          </p:nvSpPr>
          <p:spPr>
            <a:xfrm>
              <a:off x="4140" y="2681"/>
              <a:ext cx="1197" cy="144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3" name="Google Shape;7443;p82"/>
            <p:cNvSpPr/>
            <p:nvPr/>
          </p:nvSpPr>
          <p:spPr>
            <a:xfrm>
              <a:off x="4208" y="2713"/>
              <a:ext cx="1067" cy="79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4" name="Google Shape;7444;p82"/>
            <p:cNvSpPr/>
            <p:nvPr/>
          </p:nvSpPr>
          <p:spPr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5" name="Google Shape;7445;p82"/>
            <p:cNvSpPr/>
            <p:nvPr/>
          </p:nvSpPr>
          <p:spPr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6" name="Google Shape;7446;p82"/>
            <p:cNvSpPr/>
            <p:nvPr/>
          </p:nvSpPr>
          <p:spPr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7" name="Google Shape;7447;p82"/>
            <p:cNvSpPr/>
            <p:nvPr/>
          </p:nvSpPr>
          <p:spPr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48" name="Google Shape;7448;p82"/>
          <p:cNvGrpSpPr/>
          <p:nvPr/>
        </p:nvGrpSpPr>
        <p:grpSpPr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descr="desktop_computer_stylized_medium" id="7449" name="Google Shape;7449;p8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0" name="Google Shape;7450;p8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1" name="Google Shape;7451;p82"/>
          <p:cNvGrpSpPr/>
          <p:nvPr/>
        </p:nvGrpSpPr>
        <p:grpSpPr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descr="desktop_computer_stylized_medium" id="7452" name="Google Shape;7452;p8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53" name="Google Shape;7453;p82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454" name="Google Shape;7454;p82"/>
          <p:cNvCxnSpPr/>
          <p:nvPr/>
        </p:nvCxnSpPr>
        <p:spPr>
          <a:xfrm>
            <a:off x="2733675" y="3303588"/>
            <a:ext cx="371475" cy="55403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55" name="Google Shape;7455;p82"/>
          <p:cNvCxnSpPr/>
          <p:nvPr/>
        </p:nvCxnSpPr>
        <p:spPr>
          <a:xfrm flipH="1">
            <a:off x="2947988" y="4241800"/>
            <a:ext cx="309562" cy="1023938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56" name="Google Shape;7456;p82"/>
          <p:cNvGrpSpPr/>
          <p:nvPr/>
        </p:nvGrpSpPr>
        <p:grpSpPr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7457" name="Google Shape;7457;p82"/>
            <p:cNvSpPr/>
            <p:nvPr/>
          </p:nvSpPr>
          <p:spPr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8" name="Google Shape;7458;p82"/>
            <p:cNvSpPr txBox="1"/>
            <p:nvPr/>
          </p:nvSpPr>
          <p:spPr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  <p:grpSp>
          <p:nvGrpSpPr>
            <p:cNvPr id="7459" name="Google Shape;7459;p82"/>
            <p:cNvGrpSpPr/>
            <p:nvPr/>
          </p:nvGrpSpPr>
          <p:grpSpPr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7460" name="Google Shape;7460;p82"/>
              <p:cNvSpPr/>
              <p:nvPr/>
            </p:nvSpPr>
            <p:spPr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1" name="Google Shape;7461;p82"/>
              <p:cNvSpPr txBox="1"/>
              <p:nvPr/>
            </p:nvSpPr>
            <p:spPr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2" name="Google Shape;7462;p82"/>
          <p:cNvGrpSpPr/>
          <p:nvPr/>
        </p:nvGrpSpPr>
        <p:grpSpPr>
          <a:xfrm>
            <a:off x="3856037" y="1949450"/>
            <a:ext cx="1293812" cy="614363"/>
            <a:chOff x="6563312" y="4346525"/>
            <a:chExt cx="1292995" cy="615298"/>
          </a:xfrm>
        </p:grpSpPr>
        <p:sp>
          <p:nvSpPr>
            <p:cNvPr id="7463" name="Google Shape;7463;p82"/>
            <p:cNvSpPr/>
            <p:nvPr/>
          </p:nvSpPr>
          <p:spPr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4" name="Google Shape;7464;p82"/>
            <p:cNvSpPr txBox="1"/>
            <p:nvPr/>
          </p:nvSpPr>
          <p:spPr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  <p:grpSp>
          <p:nvGrpSpPr>
            <p:cNvPr id="7465" name="Google Shape;7465;p82"/>
            <p:cNvGrpSpPr/>
            <p:nvPr/>
          </p:nvGrpSpPr>
          <p:grpSpPr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7466" name="Google Shape;7466;p82"/>
              <p:cNvSpPr/>
              <p:nvPr/>
            </p:nvSpPr>
            <p:spPr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67" name="Google Shape;7467;p82"/>
              <p:cNvSpPr txBox="1"/>
              <p:nvPr/>
            </p:nvSpPr>
            <p:spPr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8" name="Google Shape;7468;p82"/>
          <p:cNvGrpSpPr/>
          <p:nvPr/>
        </p:nvGrpSpPr>
        <p:grpSpPr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7469" name="Google Shape;7469;p82"/>
            <p:cNvSpPr txBox="1"/>
            <p:nvPr/>
          </p:nvSpPr>
          <p:spPr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network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management</a:t>
              </a:r>
              <a:endParaRPr/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600">
                  <a:solidFill>
                    <a:srgbClr val="000099"/>
                  </a:solidFill>
                  <a:latin typeface="Arial"/>
                  <a:ea typeface="Arial"/>
                  <a:cs typeface="Arial"/>
                  <a:sym typeface="Arial"/>
                </a:rPr>
                <a:t>protocol</a:t>
              </a:r>
              <a:endParaRPr sz="16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70" name="Google Shape;7470;p82"/>
            <p:cNvCxnSpPr/>
            <p:nvPr/>
          </p:nvCxnSpPr>
          <p:spPr>
            <a:xfrm>
              <a:off x="2210012" y="2934388"/>
              <a:ext cx="1885738" cy="1657205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71" name="Google Shape;7471;p82"/>
            <p:cNvCxnSpPr/>
            <p:nvPr/>
          </p:nvCxnSpPr>
          <p:spPr>
            <a:xfrm flipH="1" rot="10800000">
              <a:off x="2410014" y="2262935"/>
              <a:ext cx="1431764" cy="24286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72" name="Google Shape;7472;p82"/>
            <p:cNvCxnSpPr/>
            <p:nvPr/>
          </p:nvCxnSpPr>
          <p:spPr>
            <a:xfrm>
              <a:off x="2429062" y="2762953"/>
              <a:ext cx="1666688" cy="638119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73" name="Google Shape;7473;p82"/>
            <p:cNvCxnSpPr/>
            <p:nvPr/>
          </p:nvCxnSpPr>
          <p:spPr>
            <a:xfrm>
              <a:off x="1486193" y="3051853"/>
              <a:ext cx="369846" cy="1881023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cxnSp>
          <p:nvCxnSpPr>
            <p:cNvPr id="7474" name="Google Shape;7474;p82"/>
            <p:cNvCxnSpPr/>
            <p:nvPr/>
          </p:nvCxnSpPr>
          <p:spPr>
            <a:xfrm>
              <a:off x="1800483" y="3045503"/>
              <a:ext cx="479371" cy="763521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</p:grpSp>
      <p:sp>
        <p:nvSpPr>
          <p:cNvPr id="7475" name="Google Shape;7475;p82"/>
          <p:cNvSpPr txBox="1"/>
          <p:nvPr/>
        </p:nvSpPr>
        <p:spPr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device</a:t>
            </a:r>
            <a:endParaRPr/>
          </a:p>
        </p:txBody>
      </p:sp>
      <p:grpSp>
        <p:nvGrpSpPr>
          <p:cNvPr id="7476" name="Google Shape;7476;p82"/>
          <p:cNvGrpSpPr/>
          <p:nvPr/>
        </p:nvGrpSpPr>
        <p:grpSpPr>
          <a:xfrm>
            <a:off x="1858962" y="3810000"/>
            <a:ext cx="1293812" cy="615950"/>
            <a:chOff x="6563312" y="4346525"/>
            <a:chExt cx="1292995" cy="615298"/>
          </a:xfrm>
        </p:grpSpPr>
        <p:sp>
          <p:nvSpPr>
            <p:cNvPr id="7477" name="Google Shape;7477;p82"/>
            <p:cNvSpPr/>
            <p:nvPr/>
          </p:nvSpPr>
          <p:spPr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8" name="Google Shape;7478;p82"/>
            <p:cNvSpPr txBox="1"/>
            <p:nvPr/>
          </p:nvSpPr>
          <p:spPr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  <p:grpSp>
          <p:nvGrpSpPr>
            <p:cNvPr id="7479" name="Google Shape;7479;p82"/>
            <p:cNvGrpSpPr/>
            <p:nvPr/>
          </p:nvGrpSpPr>
          <p:grpSpPr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7480" name="Google Shape;7480;p82"/>
              <p:cNvSpPr/>
              <p:nvPr/>
            </p:nvSpPr>
            <p:spPr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81" name="Google Shape;7481;p82"/>
              <p:cNvSpPr txBox="1"/>
              <p:nvPr/>
            </p:nvSpPr>
            <p:spPr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82" name="Google Shape;7482;p82"/>
          <p:cNvGrpSpPr/>
          <p:nvPr/>
        </p:nvGrpSpPr>
        <p:grpSpPr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7483" name="Google Shape;7483;p82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4" name="Google Shape;7484;p82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5" name="Google Shape;7485;p82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6" name="Google Shape;7486;p82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7" name="Google Shape;7487;p82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8" name="Google Shape;7488;p82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9" name="Google Shape;7489;p82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90" name="Google Shape;7490;p82"/>
            <p:cNvCxnSpPr>
              <a:endCxn id="7485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7491" name="Google Shape;7491;p82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7492" name="Google Shape;7492;p82"/>
          <p:cNvCxnSpPr/>
          <p:nvPr/>
        </p:nvCxnSpPr>
        <p:spPr>
          <a:xfrm flipH="1" rot="10800000">
            <a:off x="2201863" y="5435600"/>
            <a:ext cx="350837" cy="4763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493" name="Google Shape;7493;p82"/>
          <p:cNvGrpSpPr/>
          <p:nvPr/>
        </p:nvGrpSpPr>
        <p:grpSpPr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7494" name="Google Shape;7494;p82"/>
            <p:cNvSpPr/>
            <p:nvPr/>
          </p:nvSpPr>
          <p:spPr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5" name="Google Shape;7495;p82"/>
            <p:cNvSpPr txBox="1"/>
            <p:nvPr/>
          </p:nvSpPr>
          <p:spPr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  <p:grpSp>
          <p:nvGrpSpPr>
            <p:cNvPr id="7496" name="Google Shape;7496;p82"/>
            <p:cNvGrpSpPr/>
            <p:nvPr/>
          </p:nvGrpSpPr>
          <p:grpSpPr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7497" name="Google Shape;7497;p82"/>
              <p:cNvSpPr/>
              <p:nvPr/>
            </p:nvSpPr>
            <p:spPr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98" name="Google Shape;7498;p82"/>
              <p:cNvSpPr txBox="1"/>
              <p:nvPr/>
            </p:nvSpPr>
            <p:spPr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99" name="Google Shape;7499;p82"/>
          <p:cNvGrpSpPr/>
          <p:nvPr/>
        </p:nvGrpSpPr>
        <p:grpSpPr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7500" name="Google Shape;7500;p82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1" name="Google Shape;7501;p82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2" name="Google Shape;7502;p82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3" name="Google Shape;7503;p82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4" name="Google Shape;7504;p82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5" name="Google Shape;7505;p82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6" name="Google Shape;7506;p82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07" name="Google Shape;7507;p82"/>
            <p:cNvCxnSpPr>
              <a:endCxn id="7502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7508" name="Google Shape;7508;p82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cxnSp>
        <p:nvCxnSpPr>
          <p:cNvPr id="7509" name="Google Shape;7509;p82"/>
          <p:cNvCxnSpPr/>
          <p:nvPr/>
        </p:nvCxnSpPr>
        <p:spPr>
          <a:xfrm flipH="1" rot="10800000">
            <a:off x="4410075" y="3738563"/>
            <a:ext cx="350838" cy="3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510" name="Google Shape;7510;p82"/>
          <p:cNvGrpSpPr/>
          <p:nvPr/>
        </p:nvGrpSpPr>
        <p:grpSpPr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7511" name="Google Shape;7511;p82"/>
            <p:cNvSpPr/>
            <p:nvPr/>
          </p:nvSpPr>
          <p:spPr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2" name="Google Shape;7512;p82"/>
            <p:cNvSpPr txBox="1"/>
            <p:nvPr/>
          </p:nvSpPr>
          <p:spPr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/>
            </a:p>
          </p:txBody>
        </p:sp>
        <p:grpSp>
          <p:nvGrpSpPr>
            <p:cNvPr id="7513" name="Google Shape;7513;p82"/>
            <p:cNvGrpSpPr/>
            <p:nvPr/>
          </p:nvGrpSpPr>
          <p:grpSpPr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7514" name="Google Shape;7514;p82"/>
              <p:cNvSpPr/>
              <p:nvPr/>
            </p:nvSpPr>
            <p:spPr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15" name="Google Shape;7515;p82"/>
              <p:cNvSpPr txBox="1"/>
              <p:nvPr/>
            </p:nvSpPr>
            <p:spPr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516" name="Google Shape;7516;p82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517" name="Google Shape;7517;p82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2" name="Shape 7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3" name="Google Shape;7523;p83"/>
          <p:cNvSpPr/>
          <p:nvPr/>
        </p:nvSpPr>
        <p:spPr>
          <a:xfrm rot="-5216633">
            <a:off x="5235611" y="2469756"/>
            <a:ext cx="4057421" cy="2452239"/>
          </a:xfrm>
          <a:custGeom>
            <a:rect b="b" l="l" r="r" t="t"/>
            <a:pathLst>
              <a:path extrusionOk="0" h="933" w="1794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4" name="Google Shape;7524;p83"/>
          <p:cNvSpPr/>
          <p:nvPr/>
        </p:nvSpPr>
        <p:spPr>
          <a:xfrm rot="-5216633">
            <a:off x="1011196" y="2563335"/>
            <a:ext cx="4057421" cy="2452239"/>
          </a:xfrm>
          <a:custGeom>
            <a:rect b="b" l="l" r="r" t="t"/>
            <a:pathLst>
              <a:path extrusionOk="0" h="933" w="1794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25" name="Google Shape;7525;p83"/>
          <p:cNvCxnSpPr/>
          <p:nvPr/>
        </p:nvCxnSpPr>
        <p:spPr>
          <a:xfrm flipH="1" rot="10800000">
            <a:off x="7246938" y="2713038"/>
            <a:ext cx="327025" cy="96202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6" name="Google Shape;7526;p83"/>
          <p:cNvCxnSpPr/>
          <p:nvPr/>
        </p:nvCxnSpPr>
        <p:spPr>
          <a:xfrm flipH="1" rot="10800000">
            <a:off x="7567613" y="3592513"/>
            <a:ext cx="182562" cy="1952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7" name="Google Shape;7527;p83"/>
          <p:cNvCxnSpPr/>
          <p:nvPr/>
        </p:nvCxnSpPr>
        <p:spPr>
          <a:xfrm flipH="1" rot="10800000">
            <a:off x="8388350" y="3576638"/>
            <a:ext cx="339725" cy="15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8" name="Google Shape;7528;p83"/>
          <p:cNvCxnSpPr/>
          <p:nvPr/>
        </p:nvCxnSpPr>
        <p:spPr>
          <a:xfrm flipH="1" rot="10800000">
            <a:off x="7061200" y="5143500"/>
            <a:ext cx="339725" cy="3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9" name="Google Shape;7529;p83"/>
          <p:cNvCxnSpPr/>
          <p:nvPr/>
        </p:nvCxnSpPr>
        <p:spPr>
          <a:xfrm flipH="1" rot="10800000">
            <a:off x="6175375" y="5138738"/>
            <a:ext cx="339725" cy="3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0" name="Google Shape;7530;p83"/>
          <p:cNvCxnSpPr/>
          <p:nvPr/>
        </p:nvCxnSpPr>
        <p:spPr>
          <a:xfrm>
            <a:off x="7364413" y="3983038"/>
            <a:ext cx="468312" cy="5746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31" name="Google Shape;753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32" name="Google Shape;7532;p83"/>
          <p:cNvGrpSpPr/>
          <p:nvPr/>
        </p:nvGrpSpPr>
        <p:grpSpPr>
          <a:xfrm>
            <a:off x="7707395" y="4551407"/>
            <a:ext cx="355487" cy="534865"/>
            <a:chOff x="4140" y="427"/>
            <a:chExt cx="1428" cy="2396"/>
          </a:xfrm>
        </p:grpSpPr>
        <p:sp>
          <p:nvSpPr>
            <p:cNvPr id="7533" name="Google Shape;7533;p8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4" name="Google Shape;7534;p83"/>
            <p:cNvSpPr/>
            <p:nvPr/>
          </p:nvSpPr>
          <p:spPr>
            <a:xfrm>
              <a:off x="4210" y="427"/>
              <a:ext cx="1046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5" name="Google Shape;7535;p8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6" name="Google Shape;7536;p8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7" name="Google Shape;7537;p83"/>
            <p:cNvSpPr/>
            <p:nvPr/>
          </p:nvSpPr>
          <p:spPr>
            <a:xfrm>
              <a:off x="4216" y="690"/>
              <a:ext cx="593" cy="4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38" name="Google Shape;7538;p83"/>
            <p:cNvGrpSpPr/>
            <p:nvPr/>
          </p:nvGrpSpPr>
          <p:grpSpPr>
            <a:xfrm>
              <a:off x="4752" y="669"/>
              <a:ext cx="580" cy="136"/>
              <a:chOff x="618" y="2569"/>
              <a:chExt cx="724" cy="130"/>
            </a:xfrm>
          </p:grpSpPr>
          <p:sp>
            <p:nvSpPr>
              <p:cNvPr id="7539" name="Google Shape;7539;p83"/>
              <p:cNvSpPr/>
              <p:nvPr/>
            </p:nvSpPr>
            <p:spPr>
              <a:xfrm>
                <a:off x="618" y="2569"/>
                <a:ext cx="724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0" name="Google Shape;7540;p83"/>
              <p:cNvSpPr/>
              <p:nvPr/>
            </p:nvSpPr>
            <p:spPr>
              <a:xfrm>
                <a:off x="633" y="2582"/>
                <a:ext cx="692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41" name="Google Shape;7541;p83"/>
            <p:cNvSpPr/>
            <p:nvPr/>
          </p:nvSpPr>
          <p:spPr>
            <a:xfrm>
              <a:off x="4229" y="1017"/>
              <a:ext cx="593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2" name="Google Shape;7542;p83"/>
            <p:cNvGrpSpPr/>
            <p:nvPr/>
          </p:nvGrpSpPr>
          <p:grpSpPr>
            <a:xfrm>
              <a:off x="4745" y="988"/>
              <a:ext cx="587" cy="135"/>
              <a:chOff x="612" y="2562"/>
              <a:chExt cx="732" cy="140"/>
            </a:xfrm>
          </p:grpSpPr>
          <p:sp>
            <p:nvSpPr>
              <p:cNvPr id="7543" name="Google Shape;7543;p83"/>
              <p:cNvSpPr/>
              <p:nvPr/>
            </p:nvSpPr>
            <p:spPr>
              <a:xfrm>
                <a:off x="612" y="2562"/>
                <a:ext cx="732" cy="14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4" name="Google Shape;7544;p83"/>
              <p:cNvSpPr/>
              <p:nvPr/>
            </p:nvSpPr>
            <p:spPr>
              <a:xfrm>
                <a:off x="628" y="2577"/>
                <a:ext cx="700" cy="11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45" name="Google Shape;7545;p83"/>
            <p:cNvSpPr/>
            <p:nvPr/>
          </p:nvSpPr>
          <p:spPr>
            <a:xfrm>
              <a:off x="4216" y="1358"/>
              <a:ext cx="599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6" name="Google Shape;7546;p83"/>
            <p:cNvSpPr/>
            <p:nvPr/>
          </p:nvSpPr>
          <p:spPr>
            <a:xfrm>
              <a:off x="4229" y="1657"/>
              <a:ext cx="599" cy="4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47" name="Google Shape;7547;p83"/>
            <p:cNvGrpSpPr/>
            <p:nvPr/>
          </p:nvGrpSpPr>
          <p:grpSpPr>
            <a:xfrm>
              <a:off x="4739" y="1628"/>
              <a:ext cx="580" cy="149"/>
              <a:chOff x="619" y="2569"/>
              <a:chExt cx="723" cy="137"/>
            </a:xfrm>
          </p:grpSpPr>
          <p:sp>
            <p:nvSpPr>
              <p:cNvPr id="7548" name="Google Shape;7548;p83"/>
              <p:cNvSpPr/>
              <p:nvPr/>
            </p:nvSpPr>
            <p:spPr>
              <a:xfrm>
                <a:off x="619" y="2569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49" name="Google Shape;7549;p83"/>
              <p:cNvSpPr/>
              <p:nvPr/>
            </p:nvSpPr>
            <p:spPr>
              <a:xfrm>
                <a:off x="635" y="2589"/>
                <a:ext cx="691" cy="11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50" name="Google Shape;7550;p8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51" name="Google Shape;7551;p83"/>
            <p:cNvGrpSpPr/>
            <p:nvPr/>
          </p:nvGrpSpPr>
          <p:grpSpPr>
            <a:xfrm>
              <a:off x="4739" y="1323"/>
              <a:ext cx="580" cy="142"/>
              <a:chOff x="614" y="2564"/>
              <a:chExt cx="723" cy="142"/>
            </a:xfrm>
          </p:grpSpPr>
          <p:sp>
            <p:nvSpPr>
              <p:cNvPr id="7552" name="Google Shape;7552;p83"/>
              <p:cNvSpPr/>
              <p:nvPr/>
            </p:nvSpPr>
            <p:spPr>
              <a:xfrm>
                <a:off x="614" y="2564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53" name="Google Shape;7553;p83"/>
              <p:cNvSpPr/>
              <p:nvPr/>
            </p:nvSpPr>
            <p:spPr>
              <a:xfrm>
                <a:off x="630" y="2578"/>
                <a:ext cx="699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54" name="Google Shape;7554;p83"/>
            <p:cNvSpPr/>
            <p:nvPr/>
          </p:nvSpPr>
          <p:spPr>
            <a:xfrm>
              <a:off x="5249" y="427"/>
              <a:ext cx="70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5" name="Google Shape;7555;p8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6" name="Google Shape;7556;p8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7" name="Google Shape;7557;p83"/>
            <p:cNvSpPr/>
            <p:nvPr/>
          </p:nvSpPr>
          <p:spPr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8" name="Google Shape;7558;p8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9" name="Google Shape;7559;p83"/>
            <p:cNvSpPr/>
            <p:nvPr/>
          </p:nvSpPr>
          <p:spPr>
            <a:xfrm>
              <a:off x="4140" y="2681"/>
              <a:ext cx="1199" cy="142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0" name="Google Shape;7560;p83"/>
            <p:cNvSpPr/>
            <p:nvPr/>
          </p:nvSpPr>
          <p:spPr>
            <a:xfrm>
              <a:off x="4210" y="2710"/>
              <a:ext cx="1065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1" name="Google Shape;7561;p83"/>
            <p:cNvSpPr/>
            <p:nvPr/>
          </p:nvSpPr>
          <p:spPr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2" name="Google Shape;7562;p83"/>
            <p:cNvSpPr/>
            <p:nvPr/>
          </p:nvSpPr>
          <p:spPr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3" name="Google Shape;7563;p83"/>
            <p:cNvSpPr/>
            <p:nvPr/>
          </p:nvSpPr>
          <p:spPr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4" name="Google Shape;7564;p83"/>
            <p:cNvSpPr/>
            <p:nvPr/>
          </p:nvSpPr>
          <p:spPr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65" name="Google Shape;7565;p83"/>
          <p:cNvGrpSpPr/>
          <p:nvPr/>
        </p:nvGrpSpPr>
        <p:grpSpPr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descr="desktop_computer_stylized_medium" id="7566" name="Google Shape;7566;p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67" name="Google Shape;7567;p8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68" name="Google Shape;7568;p83"/>
          <p:cNvGrpSpPr/>
          <p:nvPr/>
        </p:nvGrpSpPr>
        <p:grpSpPr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descr="desktop_computer_stylized_medium" id="7569" name="Google Shape;7569;p8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70" name="Google Shape;7570;p8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571" name="Google Shape;7571;p83"/>
          <p:cNvCxnSpPr/>
          <p:nvPr/>
        </p:nvCxnSpPr>
        <p:spPr>
          <a:xfrm>
            <a:off x="6689725" y="3170238"/>
            <a:ext cx="360363" cy="511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2" name="Google Shape;7572;p83"/>
          <p:cNvCxnSpPr/>
          <p:nvPr/>
        </p:nvCxnSpPr>
        <p:spPr>
          <a:xfrm flipH="1">
            <a:off x="6897688" y="3975100"/>
            <a:ext cx="257175" cy="10064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3" name="Google Shape;7573;p83"/>
          <p:cNvCxnSpPr/>
          <p:nvPr/>
        </p:nvCxnSpPr>
        <p:spPr>
          <a:xfrm flipH="1" rot="10800000">
            <a:off x="3033713" y="2732088"/>
            <a:ext cx="327025" cy="96202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4" name="Google Shape;7574;p83"/>
          <p:cNvCxnSpPr/>
          <p:nvPr/>
        </p:nvCxnSpPr>
        <p:spPr>
          <a:xfrm flipH="1" rot="10800000">
            <a:off x="3354388" y="3611563"/>
            <a:ext cx="182562" cy="195262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5" name="Google Shape;7575;p83"/>
          <p:cNvCxnSpPr/>
          <p:nvPr/>
        </p:nvCxnSpPr>
        <p:spPr>
          <a:xfrm flipH="1" rot="10800000">
            <a:off x="4175125" y="3595688"/>
            <a:ext cx="339725" cy="1587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6" name="Google Shape;7576;p83"/>
          <p:cNvCxnSpPr/>
          <p:nvPr/>
        </p:nvCxnSpPr>
        <p:spPr>
          <a:xfrm flipH="1" rot="10800000">
            <a:off x="2847975" y="5162550"/>
            <a:ext cx="339725" cy="3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7" name="Google Shape;7577;p83"/>
          <p:cNvCxnSpPr/>
          <p:nvPr/>
        </p:nvCxnSpPr>
        <p:spPr>
          <a:xfrm flipH="1" rot="10800000">
            <a:off x="2055726" y="5171156"/>
            <a:ext cx="339725" cy="3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8" name="Google Shape;7578;p83"/>
          <p:cNvCxnSpPr/>
          <p:nvPr/>
        </p:nvCxnSpPr>
        <p:spPr>
          <a:xfrm>
            <a:off x="3151188" y="4002088"/>
            <a:ext cx="468312" cy="5746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579" name="Google Shape;7579;p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80" name="Google Shape;7580;p83"/>
          <p:cNvGrpSpPr/>
          <p:nvPr/>
        </p:nvGrpSpPr>
        <p:grpSpPr>
          <a:xfrm>
            <a:off x="3494170" y="4570457"/>
            <a:ext cx="355487" cy="534865"/>
            <a:chOff x="4140" y="427"/>
            <a:chExt cx="1428" cy="2396"/>
          </a:xfrm>
        </p:grpSpPr>
        <p:sp>
          <p:nvSpPr>
            <p:cNvPr id="7581" name="Google Shape;7581;p83"/>
            <p:cNvSpPr/>
            <p:nvPr/>
          </p:nvSpPr>
          <p:spPr>
            <a:xfrm>
              <a:off x="5268" y="433"/>
              <a:ext cx="283" cy="2286"/>
            </a:xfrm>
            <a:custGeom>
              <a:rect b="b" l="l" r="r" t="t"/>
              <a:pathLst>
                <a:path extrusionOk="0" h="2742" w="354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2" name="Google Shape;7582;p83"/>
            <p:cNvSpPr/>
            <p:nvPr/>
          </p:nvSpPr>
          <p:spPr>
            <a:xfrm>
              <a:off x="4210" y="427"/>
              <a:ext cx="1046" cy="2283"/>
            </a:xfrm>
            <a:prstGeom prst="rect">
              <a:avLst/>
            </a:pr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3" name="Google Shape;7583;p83"/>
            <p:cNvSpPr/>
            <p:nvPr/>
          </p:nvSpPr>
          <p:spPr>
            <a:xfrm>
              <a:off x="5321" y="570"/>
              <a:ext cx="169" cy="2115"/>
            </a:xfrm>
            <a:custGeom>
              <a:rect b="b" l="l" r="r" t="t"/>
              <a:pathLst>
                <a:path extrusionOk="0" h="2537" w="211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4" name="Google Shape;7584;p83"/>
            <p:cNvSpPr/>
            <p:nvPr/>
          </p:nvSpPr>
          <p:spPr>
            <a:xfrm>
              <a:off x="5284" y="1640"/>
              <a:ext cx="263" cy="189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5" name="Google Shape;7585;p83"/>
            <p:cNvSpPr/>
            <p:nvPr/>
          </p:nvSpPr>
          <p:spPr>
            <a:xfrm>
              <a:off x="4216" y="690"/>
              <a:ext cx="593" cy="4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86" name="Google Shape;7586;p83"/>
            <p:cNvGrpSpPr/>
            <p:nvPr/>
          </p:nvGrpSpPr>
          <p:grpSpPr>
            <a:xfrm>
              <a:off x="4752" y="669"/>
              <a:ext cx="580" cy="136"/>
              <a:chOff x="618" y="2569"/>
              <a:chExt cx="724" cy="130"/>
            </a:xfrm>
          </p:grpSpPr>
          <p:sp>
            <p:nvSpPr>
              <p:cNvPr id="7587" name="Google Shape;7587;p83"/>
              <p:cNvSpPr/>
              <p:nvPr/>
            </p:nvSpPr>
            <p:spPr>
              <a:xfrm>
                <a:off x="618" y="2569"/>
                <a:ext cx="724" cy="13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8" name="Google Shape;7588;p83"/>
              <p:cNvSpPr/>
              <p:nvPr/>
            </p:nvSpPr>
            <p:spPr>
              <a:xfrm>
                <a:off x="633" y="2582"/>
                <a:ext cx="692" cy="102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89" name="Google Shape;7589;p83"/>
            <p:cNvSpPr/>
            <p:nvPr/>
          </p:nvSpPr>
          <p:spPr>
            <a:xfrm>
              <a:off x="4229" y="1017"/>
              <a:ext cx="593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90" name="Google Shape;7590;p83"/>
            <p:cNvGrpSpPr/>
            <p:nvPr/>
          </p:nvGrpSpPr>
          <p:grpSpPr>
            <a:xfrm>
              <a:off x="4745" y="988"/>
              <a:ext cx="587" cy="135"/>
              <a:chOff x="612" y="2562"/>
              <a:chExt cx="732" cy="140"/>
            </a:xfrm>
          </p:grpSpPr>
          <p:sp>
            <p:nvSpPr>
              <p:cNvPr id="7591" name="Google Shape;7591;p83"/>
              <p:cNvSpPr/>
              <p:nvPr/>
            </p:nvSpPr>
            <p:spPr>
              <a:xfrm>
                <a:off x="612" y="2562"/>
                <a:ext cx="732" cy="140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2" name="Google Shape;7592;p83"/>
              <p:cNvSpPr/>
              <p:nvPr/>
            </p:nvSpPr>
            <p:spPr>
              <a:xfrm>
                <a:off x="628" y="2577"/>
                <a:ext cx="700" cy="11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93" name="Google Shape;7593;p83"/>
            <p:cNvSpPr/>
            <p:nvPr/>
          </p:nvSpPr>
          <p:spPr>
            <a:xfrm>
              <a:off x="4216" y="1358"/>
              <a:ext cx="599" cy="50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4" name="Google Shape;7594;p83"/>
            <p:cNvSpPr/>
            <p:nvPr/>
          </p:nvSpPr>
          <p:spPr>
            <a:xfrm>
              <a:off x="4229" y="1657"/>
              <a:ext cx="599" cy="43"/>
            </a:xfrm>
            <a:prstGeom prst="rect">
              <a:avLst/>
            </a:pr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95" name="Google Shape;7595;p83"/>
            <p:cNvGrpSpPr/>
            <p:nvPr/>
          </p:nvGrpSpPr>
          <p:grpSpPr>
            <a:xfrm>
              <a:off x="4739" y="1628"/>
              <a:ext cx="580" cy="149"/>
              <a:chOff x="619" y="2569"/>
              <a:chExt cx="723" cy="137"/>
            </a:xfrm>
          </p:grpSpPr>
          <p:sp>
            <p:nvSpPr>
              <p:cNvPr id="7596" name="Google Shape;7596;p83"/>
              <p:cNvSpPr/>
              <p:nvPr/>
            </p:nvSpPr>
            <p:spPr>
              <a:xfrm>
                <a:off x="619" y="2569"/>
                <a:ext cx="723" cy="137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7" name="Google Shape;7597;p83"/>
              <p:cNvSpPr/>
              <p:nvPr/>
            </p:nvSpPr>
            <p:spPr>
              <a:xfrm>
                <a:off x="635" y="2589"/>
                <a:ext cx="691" cy="111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598" name="Google Shape;7598;p83"/>
            <p:cNvSpPr/>
            <p:nvPr/>
          </p:nvSpPr>
          <p:spPr>
            <a:xfrm>
              <a:off x="5288" y="1354"/>
              <a:ext cx="263" cy="188"/>
            </a:xfrm>
            <a:custGeom>
              <a:rect b="b" l="l" r="r" t="t"/>
              <a:pathLst>
                <a:path extrusionOk="0" h="226" w="328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599" name="Google Shape;7599;p83"/>
            <p:cNvGrpSpPr/>
            <p:nvPr/>
          </p:nvGrpSpPr>
          <p:grpSpPr>
            <a:xfrm>
              <a:off x="4739" y="1323"/>
              <a:ext cx="580" cy="142"/>
              <a:chOff x="614" y="2564"/>
              <a:chExt cx="723" cy="142"/>
            </a:xfrm>
          </p:grpSpPr>
          <p:sp>
            <p:nvSpPr>
              <p:cNvPr id="7600" name="Google Shape;7600;p83"/>
              <p:cNvSpPr/>
              <p:nvPr/>
            </p:nvSpPr>
            <p:spPr>
              <a:xfrm>
                <a:off x="614" y="2564"/>
                <a:ext cx="723" cy="142"/>
              </a:xfrm>
              <a:prstGeom prst="roundRect">
                <a:avLst>
                  <a:gd fmla="val 50000" name="adj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1" name="Google Shape;7601;p83"/>
              <p:cNvSpPr/>
              <p:nvPr/>
            </p:nvSpPr>
            <p:spPr>
              <a:xfrm>
                <a:off x="630" y="2578"/>
                <a:ext cx="699" cy="107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02" name="Google Shape;7602;p83"/>
            <p:cNvSpPr/>
            <p:nvPr/>
          </p:nvSpPr>
          <p:spPr>
            <a:xfrm>
              <a:off x="5249" y="427"/>
              <a:ext cx="70" cy="2290"/>
            </a:xfrm>
            <a:prstGeom prst="rect">
              <a:avLst/>
            </a:prstGeom>
            <a:gradFill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3" name="Google Shape;7603;p83"/>
            <p:cNvSpPr/>
            <p:nvPr/>
          </p:nvSpPr>
          <p:spPr>
            <a:xfrm>
              <a:off x="5312" y="1007"/>
              <a:ext cx="237" cy="213"/>
            </a:xfrm>
            <a:custGeom>
              <a:rect b="b" l="l" r="r" t="t"/>
              <a:pathLst>
                <a:path extrusionOk="0" h="256" w="29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4" name="Google Shape;7604;p83"/>
            <p:cNvSpPr/>
            <p:nvPr/>
          </p:nvSpPr>
          <p:spPr>
            <a:xfrm>
              <a:off x="5315" y="680"/>
              <a:ext cx="244" cy="240"/>
            </a:xfrm>
            <a:custGeom>
              <a:rect b="b" l="l" r="r" t="t"/>
              <a:pathLst>
                <a:path extrusionOk="0" h="288" w="304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5" name="Google Shape;7605;p83"/>
            <p:cNvSpPr/>
            <p:nvPr/>
          </p:nvSpPr>
          <p:spPr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6" name="Google Shape;7606;p83"/>
            <p:cNvSpPr/>
            <p:nvPr/>
          </p:nvSpPr>
          <p:spPr>
            <a:xfrm>
              <a:off x="5302" y="2614"/>
              <a:ext cx="245" cy="200"/>
            </a:xfrm>
            <a:custGeom>
              <a:rect b="b" l="l" r="r" t="t"/>
              <a:pathLst>
                <a:path extrusionOk="0" h="240" w="306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7" name="Google Shape;7607;p83"/>
            <p:cNvSpPr/>
            <p:nvPr/>
          </p:nvSpPr>
          <p:spPr>
            <a:xfrm>
              <a:off x="4140" y="2681"/>
              <a:ext cx="1199" cy="142"/>
            </a:xfrm>
            <a:prstGeom prst="roundRect">
              <a:avLst>
                <a:gd fmla="val 50000" name="adj"/>
              </a:avLst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8" name="Google Shape;7608;p83"/>
            <p:cNvSpPr/>
            <p:nvPr/>
          </p:nvSpPr>
          <p:spPr>
            <a:xfrm>
              <a:off x="4210" y="2710"/>
              <a:ext cx="1065" cy="78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9" name="Google Shape;7609;p83"/>
            <p:cNvSpPr/>
            <p:nvPr/>
          </p:nvSpPr>
          <p:spPr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0" name="Google Shape;7610;p83"/>
            <p:cNvSpPr/>
            <p:nvPr/>
          </p:nvSpPr>
          <p:spPr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1" name="Google Shape;7611;p83"/>
            <p:cNvSpPr/>
            <p:nvPr/>
          </p:nvSpPr>
          <p:spPr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2" name="Google Shape;7612;p83"/>
            <p:cNvSpPr/>
            <p:nvPr/>
          </p:nvSpPr>
          <p:spPr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3" name="Google Shape;7613;p83"/>
          <p:cNvGrpSpPr/>
          <p:nvPr/>
        </p:nvGrpSpPr>
        <p:grpSpPr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descr="desktop_computer_stylized_medium" id="7614" name="Google Shape;7614;p8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5" name="Google Shape;7615;p8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16" name="Google Shape;7616;p83"/>
          <p:cNvGrpSpPr/>
          <p:nvPr/>
        </p:nvGrpSpPr>
        <p:grpSpPr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descr="desktop_computer_stylized_medium" id="7617" name="Google Shape;7617;p8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18" name="Google Shape;7618;p83"/>
            <p:cNvSpPr/>
            <p:nvPr/>
          </p:nvSpPr>
          <p:spPr>
            <a:xfrm flipH="1">
              <a:off x="374" y="1579"/>
              <a:ext cx="477" cy="506"/>
            </a:xfrm>
            <a:custGeom>
              <a:rect b="b" l="l" r="r" t="t"/>
              <a:pathLst>
                <a:path extrusionOk="0" h="368" w="356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99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619" name="Google Shape;7619;p83"/>
          <p:cNvCxnSpPr/>
          <p:nvPr/>
        </p:nvCxnSpPr>
        <p:spPr>
          <a:xfrm>
            <a:off x="2476500" y="3189288"/>
            <a:ext cx="360363" cy="5111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20" name="Google Shape;7620;p83"/>
          <p:cNvCxnSpPr/>
          <p:nvPr/>
        </p:nvCxnSpPr>
        <p:spPr>
          <a:xfrm flipH="1">
            <a:off x="2684463" y="3994150"/>
            <a:ext cx="257175" cy="100647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underline_base" id="7621" name="Google Shape;7621;p8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</p:spPr>
      </p:pic>
      <p:sp>
        <p:nvSpPr>
          <p:cNvPr id="7622" name="Google Shape;7622;p83"/>
          <p:cNvSpPr txBox="1"/>
          <p:nvPr>
            <p:ph type="title"/>
          </p:nvPr>
        </p:nvSpPr>
        <p:spPr>
          <a:xfrm>
            <a:off x="533400" y="82888"/>
            <a:ext cx="4827588" cy="90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SNMP protocol</a:t>
            </a:r>
            <a:endParaRPr/>
          </a:p>
        </p:txBody>
      </p:sp>
      <p:sp>
        <p:nvSpPr>
          <p:cNvPr id="7623" name="Google Shape;7623;p83"/>
          <p:cNvSpPr txBox="1"/>
          <p:nvPr>
            <p:ph idx="1" type="body"/>
          </p:nvPr>
        </p:nvSpPr>
        <p:spPr>
          <a:xfrm>
            <a:off x="597067" y="1156453"/>
            <a:ext cx="7772400" cy="6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sz="2400"/>
              <a:t>Two ways to convey MIB info, commands:</a:t>
            </a:r>
            <a:endParaRPr/>
          </a:p>
        </p:txBody>
      </p:sp>
      <p:grpSp>
        <p:nvGrpSpPr>
          <p:cNvPr id="7624" name="Google Shape;7624;p83"/>
          <p:cNvGrpSpPr/>
          <p:nvPr/>
        </p:nvGrpSpPr>
        <p:grpSpPr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7625" name="Google Shape;7625;p83"/>
            <p:cNvSpPr/>
            <p:nvPr/>
          </p:nvSpPr>
          <p:spPr>
            <a:xfrm>
              <a:off x="1189" y="3477"/>
              <a:ext cx="1074" cy="39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6" name="Google Shape;7626;p83"/>
            <p:cNvSpPr txBox="1"/>
            <p:nvPr/>
          </p:nvSpPr>
          <p:spPr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27" name="Google Shape;7627;p83"/>
            <p:cNvGrpSpPr/>
            <p:nvPr/>
          </p:nvGrpSpPr>
          <p:grpSpPr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7628" name="Google Shape;7628;p83"/>
              <p:cNvSpPr/>
              <p:nvPr/>
            </p:nvSpPr>
            <p:spPr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9" name="Google Shape;7629;p83"/>
              <p:cNvSpPr txBox="1"/>
              <p:nvPr/>
            </p:nvSpPr>
            <p:spPr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30" name="Google Shape;7630;p83"/>
          <p:cNvSpPr txBox="1"/>
          <p:nvPr/>
        </p:nvSpPr>
        <p:spPr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device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31" name="Google Shape;7631;p83"/>
          <p:cNvGrpSpPr/>
          <p:nvPr/>
        </p:nvGrpSpPr>
        <p:grpSpPr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7632" name="Google Shape;7632;p83"/>
            <p:cNvSpPr/>
            <p:nvPr/>
          </p:nvSpPr>
          <p:spPr>
            <a:xfrm>
              <a:off x="728" y="1446"/>
              <a:ext cx="1223" cy="37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3" name="Google Shape;7633;p83"/>
            <p:cNvSpPr txBox="1"/>
            <p:nvPr/>
          </p:nvSpPr>
          <p:spPr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managing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entity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34" name="Google Shape;7634;p83"/>
          <p:cNvGrpSpPr/>
          <p:nvPr/>
        </p:nvGrpSpPr>
        <p:grpSpPr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7635" name="Google Shape;7635;p83"/>
            <p:cNvSpPr/>
            <p:nvPr/>
          </p:nvSpPr>
          <p:spPr>
            <a:xfrm>
              <a:off x="1189" y="3477"/>
              <a:ext cx="1074" cy="39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6" name="Google Shape;7636;p83"/>
            <p:cNvSpPr txBox="1"/>
            <p:nvPr/>
          </p:nvSpPr>
          <p:spPr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agent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37" name="Google Shape;7637;p83"/>
            <p:cNvGrpSpPr/>
            <p:nvPr/>
          </p:nvGrpSpPr>
          <p:grpSpPr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7638" name="Google Shape;7638;p83"/>
              <p:cNvSpPr/>
              <p:nvPr/>
            </p:nvSpPr>
            <p:spPr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9" name="Google Shape;7639;p83"/>
              <p:cNvSpPr txBox="1"/>
              <p:nvPr/>
            </p:nvSpPr>
            <p:spPr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data</a:t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640" name="Google Shape;7640;p83"/>
          <p:cNvSpPr txBox="1"/>
          <p:nvPr/>
        </p:nvSpPr>
        <p:spPr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managed device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41" name="Google Shape;7641;p83"/>
          <p:cNvGrpSpPr/>
          <p:nvPr/>
        </p:nvGrpSpPr>
        <p:grpSpPr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7642" name="Google Shape;7642;p83"/>
            <p:cNvSpPr/>
            <p:nvPr/>
          </p:nvSpPr>
          <p:spPr>
            <a:xfrm>
              <a:off x="728" y="1446"/>
              <a:ext cx="1223" cy="375"/>
            </a:xfrm>
            <a:prstGeom prst="ellipse">
              <a:avLst/>
            </a:prstGeom>
            <a:solidFill>
              <a:schemeClr val="lt1"/>
            </a:solidFill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3" name="Google Shape;7643;p83"/>
            <p:cNvSpPr txBox="1"/>
            <p:nvPr/>
          </p:nvSpPr>
          <p:spPr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managing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entity</a:t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4" name="Google Shape;7644;p83"/>
          <p:cNvGrpSpPr/>
          <p:nvPr/>
        </p:nvGrpSpPr>
        <p:grpSpPr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7645" name="Google Shape;7645;p83"/>
            <p:cNvSpPr/>
            <p:nvPr/>
          </p:nvSpPr>
          <p:spPr>
            <a:xfrm>
              <a:off x="5784850" y="2870200"/>
              <a:ext cx="74613" cy="1538288"/>
            </a:xfrm>
            <a:custGeom>
              <a:rect b="b" l="l" r="r" t="t"/>
              <a:pathLst>
                <a:path extrusionOk="0" h="1044" w="1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6" name="Google Shape;7646;p83"/>
            <p:cNvSpPr/>
            <p:nvPr/>
          </p:nvSpPr>
          <p:spPr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7" name="Google Shape;7647;p83"/>
            <p:cNvSpPr txBox="1"/>
            <p:nvPr/>
          </p:nvSpPr>
          <p:spPr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trap msg</a:t>
              </a:r>
              <a:endParaRPr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48" name="Google Shape;7648;p83"/>
          <p:cNvGrpSpPr/>
          <p:nvPr/>
        </p:nvGrpSpPr>
        <p:grpSpPr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7649" name="Google Shape;7649;p83"/>
            <p:cNvSpPr/>
            <p:nvPr/>
          </p:nvSpPr>
          <p:spPr>
            <a:xfrm>
              <a:off x="1143001" y="2801938"/>
              <a:ext cx="1587" cy="1657350"/>
            </a:xfrm>
            <a:custGeom>
              <a:rect b="b" l="l" r="r" t="t"/>
              <a:pathLst>
                <a:path extrusionOk="0" h="1044" w="1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med" w="med" type="triangl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50" name="Google Shape;7650;p83"/>
            <p:cNvGrpSpPr/>
            <p:nvPr/>
          </p:nvGrpSpPr>
          <p:grpSpPr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7651" name="Google Shape;7651;p83"/>
              <p:cNvSpPr/>
              <p:nvPr/>
            </p:nvSpPr>
            <p:spPr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2" name="Google Shape;7652;p83"/>
              <p:cNvSpPr txBox="1"/>
              <p:nvPr/>
            </p:nvSpPr>
            <p:spPr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CC0000"/>
                    </a:solidFill>
                    <a:latin typeface="Arial"/>
                    <a:ea typeface="Arial"/>
                    <a:cs typeface="Arial"/>
                    <a:sym typeface="Arial"/>
                  </a:rPr>
                  <a:t>request</a:t>
                </a:r>
                <a:endParaRPr/>
              </a:p>
            </p:txBody>
          </p:sp>
        </p:grpSp>
      </p:grpSp>
      <p:sp>
        <p:nvSpPr>
          <p:cNvPr id="7653" name="Google Shape;7653;p83"/>
          <p:cNvSpPr txBox="1"/>
          <p:nvPr/>
        </p:nvSpPr>
        <p:spPr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request/response mode</a:t>
            </a:r>
            <a:endParaRPr/>
          </a:p>
        </p:txBody>
      </p:sp>
      <p:sp>
        <p:nvSpPr>
          <p:cNvPr id="7654" name="Google Shape;7654;p83"/>
          <p:cNvSpPr txBox="1"/>
          <p:nvPr/>
        </p:nvSpPr>
        <p:spPr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trap mode</a:t>
            </a:r>
            <a:endParaRPr/>
          </a:p>
        </p:txBody>
      </p:sp>
      <p:grpSp>
        <p:nvGrpSpPr>
          <p:cNvPr id="7655" name="Google Shape;7655;p83"/>
          <p:cNvGrpSpPr/>
          <p:nvPr/>
        </p:nvGrpSpPr>
        <p:grpSpPr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7656" name="Google Shape;7656;p83"/>
            <p:cNvSpPr/>
            <p:nvPr/>
          </p:nvSpPr>
          <p:spPr>
            <a:xfrm>
              <a:off x="9820388" y="1353594"/>
              <a:ext cx="74612" cy="1466850"/>
            </a:xfrm>
            <a:custGeom>
              <a:rect b="b" l="l" r="r" t="t"/>
              <a:pathLst>
                <a:path extrusionOk="0" h="1044" w="1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triangl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7" name="Google Shape;7657;p83"/>
            <p:cNvSpPr/>
            <p:nvPr/>
          </p:nvSpPr>
          <p:spPr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8" name="Google Shape;7658;p83"/>
            <p:cNvSpPr txBox="1"/>
            <p:nvPr/>
          </p:nvSpPr>
          <p:spPr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CC0000"/>
                  </a:solidFill>
                  <a:latin typeface="Arial"/>
                  <a:ea typeface="Arial"/>
                  <a:cs typeface="Arial"/>
                  <a:sym typeface="Arial"/>
                </a:rPr>
                <a:t>response</a:t>
              </a:r>
              <a:endParaRPr/>
            </a:p>
          </p:txBody>
        </p:sp>
      </p:grpSp>
      <p:grpSp>
        <p:nvGrpSpPr>
          <p:cNvPr id="7659" name="Google Shape;7659;p83"/>
          <p:cNvGrpSpPr/>
          <p:nvPr/>
        </p:nvGrpSpPr>
        <p:grpSpPr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7660" name="Google Shape;7660;p83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1" name="Google Shape;7661;p83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2" name="Google Shape;7662;p83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3" name="Google Shape;7663;p83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4" name="Google Shape;7664;p83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5" name="Google Shape;7665;p83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6" name="Google Shape;7666;p83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67" name="Google Shape;7667;p83"/>
            <p:cNvCxnSpPr>
              <a:endCxn id="7662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7668" name="Google Shape;7668;p83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7669" name="Google Shape;7669;p83"/>
          <p:cNvGrpSpPr/>
          <p:nvPr/>
        </p:nvGrpSpPr>
        <p:grpSpPr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7670" name="Google Shape;7670;p83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1" name="Google Shape;7671;p83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2" name="Google Shape;7672;p83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3" name="Google Shape;7673;p83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4" name="Google Shape;7674;p83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5" name="Google Shape;7675;p83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6" name="Google Shape;7676;p83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77" name="Google Shape;7677;p83"/>
            <p:cNvCxnSpPr>
              <a:endCxn id="7672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7678" name="Google Shape;7678;p83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7679" name="Google Shape;7679;p83"/>
          <p:cNvGrpSpPr/>
          <p:nvPr/>
        </p:nvGrpSpPr>
        <p:grpSpPr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7680" name="Google Shape;7680;p83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1" name="Google Shape;7681;p83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2" name="Google Shape;7682;p83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3" name="Google Shape;7683;p83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4" name="Google Shape;7684;p83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5" name="Google Shape;7685;p83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6" name="Google Shape;7686;p83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87" name="Google Shape;7687;p83"/>
            <p:cNvCxnSpPr>
              <a:endCxn id="7682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7688" name="Google Shape;7688;p83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grpSp>
        <p:nvGrpSpPr>
          <p:cNvPr id="7689" name="Google Shape;7689;p83"/>
          <p:cNvGrpSpPr/>
          <p:nvPr/>
        </p:nvGrpSpPr>
        <p:grpSpPr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7690" name="Google Shape;7690;p83"/>
            <p:cNvSpPr/>
            <p:nvPr/>
          </p:nvSpPr>
          <p:spPr>
            <a:xfrm flipH="1" rot="10800000">
              <a:off x="1874446" y="1692905"/>
              <a:ext cx="1125202" cy="321256"/>
            </a:xfrm>
            <a:prstGeom prst="ellipse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0" scaled="0"/>
            </a:gra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1" name="Google Shape;7691;p83"/>
            <p:cNvSpPr/>
            <p:nvPr/>
          </p:nvSpPr>
          <p:spPr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rgbClr val="262699"/>
                </a:gs>
                <a:gs pos="52999">
                  <a:srgbClr val="8383E0"/>
                </a:gs>
                <a:gs pos="100000">
                  <a:srgbClr val="262699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2" name="Google Shape;7692;p83"/>
            <p:cNvSpPr/>
            <p:nvPr/>
          </p:nvSpPr>
          <p:spPr>
            <a:xfrm flipH="1" rot="10800000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3" name="Google Shape;7693;p83"/>
            <p:cNvSpPr/>
            <p:nvPr/>
          </p:nvSpPr>
          <p:spPr>
            <a:xfrm>
              <a:off x="2159708" y="1673868"/>
              <a:ext cx="548339" cy="159438"/>
            </a:xfrm>
            <a:custGeom>
              <a:rect b="b" l="l" r="r" t="t"/>
              <a:pathLst>
                <a:path extrusionOk="0" h="1321259" w="307606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8383E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4" name="Google Shape;7694;p83"/>
            <p:cNvSpPr/>
            <p:nvPr/>
          </p:nvSpPr>
          <p:spPr>
            <a:xfrm>
              <a:off x="2102655" y="1633412"/>
              <a:ext cx="662444" cy="111846"/>
            </a:xfrm>
            <a:custGeom>
              <a:rect b="b" l="l" r="r" t="t"/>
              <a:pathLst>
                <a:path extrusionOk="0" h="932950" w="3723451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5" name="Google Shape;7695;p83"/>
            <p:cNvSpPr/>
            <p:nvPr/>
          </p:nvSpPr>
          <p:spPr>
            <a:xfrm>
              <a:off x="2536889" y="1728599"/>
              <a:ext cx="244057" cy="97568"/>
            </a:xfrm>
            <a:custGeom>
              <a:rect b="b" l="l" r="r" t="t"/>
              <a:pathLst>
                <a:path extrusionOk="0" h="809868" w="1366596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6" name="Google Shape;7696;p83"/>
            <p:cNvSpPr/>
            <p:nvPr/>
          </p:nvSpPr>
          <p:spPr>
            <a:xfrm>
              <a:off x="2089977" y="1730980"/>
              <a:ext cx="240888" cy="95187"/>
            </a:xfrm>
            <a:custGeom>
              <a:rect b="b" l="l" r="r" t="t"/>
              <a:pathLst>
                <a:path extrusionOk="0" h="791462" w="1348191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97" name="Google Shape;7697;p83"/>
            <p:cNvCxnSpPr>
              <a:endCxn id="7692" idx="2"/>
            </p:cNvCxnSpPr>
            <p:nvPr/>
          </p:nvCxnSpPr>
          <p:spPr>
            <a:xfrm rot="10800000">
              <a:off x="1871277" y="1736929"/>
              <a:ext cx="3300" cy="1236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  <p:cxnSp>
          <p:nvCxnSpPr>
            <p:cNvPr id="7698" name="Google Shape;7698;p83"/>
            <p:cNvCxnSpPr/>
            <p:nvPr/>
          </p:nvCxnSpPr>
          <p:spPr>
            <a:xfrm rot="10800000">
              <a:off x="2996477" y="1733359"/>
              <a:ext cx="3171" cy="123743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5" rotWithShape="0" algn="tl" dir="5400000" dist="19939">
                <a:srgbClr val="000000">
                  <a:alpha val="37647"/>
                </a:srgbClr>
              </a:outerShdw>
            </a:effectLst>
          </p:spPr>
        </p:cxnSp>
      </p:grpSp>
      <p:sp>
        <p:nvSpPr>
          <p:cNvPr id="7699" name="Google Shape;7699;p83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00" name="Google Shape;7700;p83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5" name="Shape 7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706" name="Google Shape;7706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707" name="Google Shape;7707;p84"/>
          <p:cNvSpPr txBox="1"/>
          <p:nvPr>
            <p:ph type="title"/>
          </p:nvPr>
        </p:nvSpPr>
        <p:spPr>
          <a:xfrm>
            <a:off x="533400" y="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SNMP protocol: message types</a:t>
            </a:r>
            <a:endParaRPr/>
          </a:p>
        </p:txBody>
      </p:sp>
      <p:sp>
        <p:nvSpPr>
          <p:cNvPr id="7708" name="Google Shape;7708;p84"/>
          <p:cNvSpPr txBox="1"/>
          <p:nvPr/>
        </p:nvSpPr>
        <p:spPr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GetRequest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GetNextRequest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GetBulkRequest</a:t>
            </a:r>
            <a:endParaRPr/>
          </a:p>
        </p:txBody>
      </p:sp>
      <p:sp>
        <p:nvSpPr>
          <p:cNvPr id="7709" name="Google Shape;7709;p84"/>
          <p:cNvSpPr txBox="1"/>
          <p:nvPr/>
        </p:nvSpPr>
        <p:spPr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manager-to-agent: “get me data”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(data instance, next data in list, block of data)</a:t>
            </a:r>
            <a:endParaRPr/>
          </a:p>
        </p:txBody>
      </p:sp>
      <p:sp>
        <p:nvSpPr>
          <p:cNvPr id="7710" name="Google Shape;7710;p84"/>
          <p:cNvSpPr txBox="1"/>
          <p:nvPr/>
        </p:nvSpPr>
        <p:spPr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Message type</a:t>
            </a:r>
            <a:endParaRPr sz="2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1" name="Google Shape;7711;p84"/>
          <p:cNvSpPr txBox="1"/>
          <p:nvPr/>
        </p:nvSpPr>
        <p:spPr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Function</a:t>
            </a:r>
            <a:endParaRPr sz="2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12" name="Google Shape;7712;p84"/>
          <p:cNvCxnSpPr/>
          <p:nvPr/>
        </p:nvCxnSpPr>
        <p:spPr>
          <a:xfrm>
            <a:off x="1330325" y="3081338"/>
            <a:ext cx="5373688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13" name="Google Shape;7713;p84"/>
          <p:cNvSpPr txBox="1"/>
          <p:nvPr/>
        </p:nvSpPr>
        <p:spPr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InformRequest</a:t>
            </a:r>
            <a:endParaRPr/>
          </a:p>
        </p:txBody>
      </p:sp>
      <p:sp>
        <p:nvSpPr>
          <p:cNvPr id="7714" name="Google Shape;7714;p84"/>
          <p:cNvSpPr txBox="1"/>
          <p:nvPr/>
        </p:nvSpPr>
        <p:spPr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manager-to-manager: here’s MIB value</a:t>
            </a:r>
            <a:endParaRPr/>
          </a:p>
        </p:txBody>
      </p:sp>
      <p:cxnSp>
        <p:nvCxnSpPr>
          <p:cNvPr id="7715" name="Google Shape;7715;p84"/>
          <p:cNvCxnSpPr/>
          <p:nvPr/>
        </p:nvCxnSpPr>
        <p:spPr>
          <a:xfrm>
            <a:off x="1363663" y="3797300"/>
            <a:ext cx="5373687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16" name="Google Shape;7716;p84"/>
          <p:cNvSpPr txBox="1"/>
          <p:nvPr/>
        </p:nvSpPr>
        <p:spPr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SetRequest</a:t>
            </a:r>
            <a:endParaRPr/>
          </a:p>
        </p:txBody>
      </p:sp>
      <p:sp>
        <p:nvSpPr>
          <p:cNvPr id="7717" name="Google Shape;7717;p84"/>
          <p:cNvSpPr txBox="1"/>
          <p:nvPr/>
        </p:nvSpPr>
        <p:spPr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manager-to-agent: set MIB value</a:t>
            </a:r>
            <a:endParaRPr/>
          </a:p>
        </p:txBody>
      </p:sp>
      <p:cxnSp>
        <p:nvCxnSpPr>
          <p:cNvPr id="7718" name="Google Shape;7718;p84"/>
          <p:cNvCxnSpPr/>
          <p:nvPr/>
        </p:nvCxnSpPr>
        <p:spPr>
          <a:xfrm>
            <a:off x="1327150" y="4491038"/>
            <a:ext cx="5373688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19" name="Google Shape;7719;p84"/>
          <p:cNvSpPr txBox="1"/>
          <p:nvPr/>
        </p:nvSpPr>
        <p:spPr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/>
          </a:p>
        </p:txBody>
      </p:sp>
      <p:sp>
        <p:nvSpPr>
          <p:cNvPr id="7720" name="Google Shape;7720;p84"/>
          <p:cNvSpPr txBox="1"/>
          <p:nvPr/>
        </p:nvSpPr>
        <p:spPr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Agent-to-manager: value, response to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endParaRPr/>
          </a:p>
        </p:txBody>
      </p:sp>
      <p:cxnSp>
        <p:nvCxnSpPr>
          <p:cNvPr id="7721" name="Google Shape;7721;p84"/>
          <p:cNvCxnSpPr/>
          <p:nvPr/>
        </p:nvCxnSpPr>
        <p:spPr>
          <a:xfrm>
            <a:off x="1387475" y="5407025"/>
            <a:ext cx="5373688" cy="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22" name="Google Shape;7722;p84"/>
          <p:cNvSpPr txBox="1"/>
          <p:nvPr/>
        </p:nvSpPr>
        <p:spPr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</a:t>
            </a:r>
            <a:endParaRPr/>
          </a:p>
        </p:txBody>
      </p:sp>
      <p:cxnSp>
        <p:nvCxnSpPr>
          <p:cNvPr id="7723" name="Google Shape;7723;p84"/>
          <p:cNvCxnSpPr/>
          <p:nvPr/>
        </p:nvCxnSpPr>
        <p:spPr>
          <a:xfrm>
            <a:off x="3279775" y="1352550"/>
            <a:ext cx="0" cy="4964113"/>
          </a:xfrm>
          <a:prstGeom prst="straightConnector1">
            <a:avLst/>
          </a:prstGeom>
          <a:noFill/>
          <a:ln cap="flat" cmpd="sng" w="254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24" name="Google Shape;7724;p84"/>
          <p:cNvSpPr txBox="1"/>
          <p:nvPr/>
        </p:nvSpPr>
        <p:spPr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Agent-to-manager: inform manager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exceptional event</a:t>
            </a:r>
            <a:endParaRPr/>
          </a:p>
        </p:txBody>
      </p:sp>
      <p:sp>
        <p:nvSpPr>
          <p:cNvPr id="7725" name="Google Shape;7725;p84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26" name="Google Shape;7726;p84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1" name="Shape 7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732" name="Google Shape;773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</p:spPr>
      </p:pic>
      <p:sp>
        <p:nvSpPr>
          <p:cNvPr id="7733" name="Google Shape;7733;p85"/>
          <p:cNvSpPr txBox="1"/>
          <p:nvPr>
            <p:ph type="title"/>
          </p:nvPr>
        </p:nvSpPr>
        <p:spPr>
          <a:xfrm>
            <a:off x="415925" y="219075"/>
            <a:ext cx="7772400" cy="835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/>
              <a:t>SNMP protocol: message formats</a:t>
            </a:r>
            <a:endParaRPr/>
          </a:p>
        </p:txBody>
      </p:sp>
      <p:sp>
        <p:nvSpPr>
          <p:cNvPr id="7734" name="Google Shape;7734;p85"/>
          <p:cNvSpPr/>
          <p:nvPr/>
        </p:nvSpPr>
        <p:spPr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35" name="Google Shape;7735;p85"/>
          <p:cNvCxnSpPr/>
          <p:nvPr/>
        </p:nvCxnSpPr>
        <p:spPr>
          <a:xfrm>
            <a:off x="1856967" y="1756538"/>
            <a:ext cx="0" cy="1020762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36" name="Google Shape;7736;p85"/>
          <p:cNvSpPr txBox="1"/>
          <p:nvPr/>
        </p:nvSpPr>
        <p:spPr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</p:txBody>
      </p:sp>
      <p:sp>
        <p:nvSpPr>
          <p:cNvPr id="7737" name="Google Shape;7737;p85"/>
          <p:cNvSpPr txBox="1"/>
          <p:nvPr/>
        </p:nvSpPr>
        <p:spPr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PDU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type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(0-3)</a:t>
            </a:r>
            <a:endParaRPr/>
          </a:p>
        </p:txBody>
      </p:sp>
      <p:cxnSp>
        <p:nvCxnSpPr>
          <p:cNvPr id="7738" name="Google Shape;7738;p85"/>
          <p:cNvCxnSpPr/>
          <p:nvPr/>
        </p:nvCxnSpPr>
        <p:spPr>
          <a:xfrm>
            <a:off x="2750729" y="1743838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39" name="Google Shape;7739;p85"/>
          <p:cNvCxnSpPr/>
          <p:nvPr/>
        </p:nvCxnSpPr>
        <p:spPr>
          <a:xfrm>
            <a:off x="3644492" y="1735900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0" name="Google Shape;7740;p85"/>
          <p:cNvCxnSpPr/>
          <p:nvPr/>
        </p:nvCxnSpPr>
        <p:spPr>
          <a:xfrm>
            <a:off x="4546192" y="1758125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1" name="Google Shape;7741;p85"/>
          <p:cNvCxnSpPr/>
          <p:nvPr/>
        </p:nvCxnSpPr>
        <p:spPr>
          <a:xfrm>
            <a:off x="5255804" y="1750188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2" name="Google Shape;7742;p85"/>
          <p:cNvCxnSpPr/>
          <p:nvPr/>
        </p:nvCxnSpPr>
        <p:spPr>
          <a:xfrm>
            <a:off x="5978117" y="1742250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3" name="Google Shape;7743;p85"/>
          <p:cNvCxnSpPr/>
          <p:nvPr/>
        </p:nvCxnSpPr>
        <p:spPr>
          <a:xfrm>
            <a:off x="6681379" y="1734313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44" name="Google Shape;7744;p85"/>
          <p:cNvCxnSpPr/>
          <p:nvPr/>
        </p:nvCxnSpPr>
        <p:spPr>
          <a:xfrm>
            <a:off x="7403692" y="1761300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45" name="Google Shape;7745;p85"/>
          <p:cNvSpPr txBox="1"/>
          <p:nvPr/>
        </p:nvSpPr>
        <p:spPr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Request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ID</a:t>
            </a:r>
            <a:endParaRPr/>
          </a:p>
        </p:txBody>
      </p:sp>
      <p:sp>
        <p:nvSpPr>
          <p:cNvPr id="7746" name="Google Shape;7746;p85"/>
          <p:cNvSpPr txBox="1"/>
          <p:nvPr/>
        </p:nvSpPr>
        <p:spPr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Error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Status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(0-5)</a:t>
            </a:r>
            <a:endParaRPr/>
          </a:p>
        </p:txBody>
      </p:sp>
      <p:sp>
        <p:nvSpPr>
          <p:cNvPr id="7747" name="Google Shape;7747;p85"/>
          <p:cNvSpPr txBox="1"/>
          <p:nvPr/>
        </p:nvSpPr>
        <p:spPr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Error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Index</a:t>
            </a:r>
            <a:endParaRPr/>
          </a:p>
        </p:txBody>
      </p:sp>
      <p:sp>
        <p:nvSpPr>
          <p:cNvPr id="7748" name="Google Shape;7748;p85"/>
          <p:cNvSpPr txBox="1"/>
          <p:nvPr/>
        </p:nvSpPr>
        <p:spPr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/>
          </a:p>
        </p:txBody>
      </p:sp>
      <p:sp>
        <p:nvSpPr>
          <p:cNvPr id="7749" name="Google Shape;7749;p85"/>
          <p:cNvSpPr txBox="1"/>
          <p:nvPr/>
        </p:nvSpPr>
        <p:spPr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Value</a:t>
            </a:r>
            <a:endParaRPr/>
          </a:p>
        </p:txBody>
      </p:sp>
      <p:sp>
        <p:nvSpPr>
          <p:cNvPr id="7750" name="Google Shape;7750;p85"/>
          <p:cNvSpPr txBox="1"/>
          <p:nvPr/>
        </p:nvSpPr>
        <p:spPr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/>
          </a:p>
        </p:txBody>
      </p:sp>
      <p:sp>
        <p:nvSpPr>
          <p:cNvPr id="7751" name="Google Shape;7751;p85"/>
          <p:cNvSpPr txBox="1"/>
          <p:nvPr/>
        </p:nvSpPr>
        <p:spPr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Value</a:t>
            </a:r>
            <a:endParaRPr/>
          </a:p>
        </p:txBody>
      </p:sp>
      <p:sp>
        <p:nvSpPr>
          <p:cNvPr id="7752" name="Google Shape;7752;p85"/>
          <p:cNvSpPr/>
          <p:nvPr/>
        </p:nvSpPr>
        <p:spPr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53" name="Google Shape;7753;p85"/>
          <p:cNvCxnSpPr/>
          <p:nvPr/>
        </p:nvCxnSpPr>
        <p:spPr>
          <a:xfrm>
            <a:off x="1820454" y="3274188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54" name="Google Shape;7754;p85"/>
          <p:cNvSpPr txBox="1"/>
          <p:nvPr/>
        </p:nvSpPr>
        <p:spPr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</p:txBody>
      </p:sp>
      <p:sp>
        <p:nvSpPr>
          <p:cNvPr id="7755" name="Google Shape;7755;p85"/>
          <p:cNvSpPr txBox="1"/>
          <p:nvPr/>
        </p:nvSpPr>
        <p:spPr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PDU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type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/>
          </a:p>
        </p:txBody>
      </p:sp>
      <p:cxnSp>
        <p:nvCxnSpPr>
          <p:cNvPr id="7756" name="Google Shape;7756;p85"/>
          <p:cNvCxnSpPr/>
          <p:nvPr/>
        </p:nvCxnSpPr>
        <p:spPr>
          <a:xfrm>
            <a:off x="2714217" y="3259900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7" name="Google Shape;7757;p85"/>
          <p:cNvCxnSpPr/>
          <p:nvPr/>
        </p:nvCxnSpPr>
        <p:spPr>
          <a:xfrm>
            <a:off x="3433354" y="3258313"/>
            <a:ext cx="0" cy="1020762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8" name="Google Shape;7758;p85"/>
          <p:cNvCxnSpPr/>
          <p:nvPr/>
        </p:nvCxnSpPr>
        <p:spPr>
          <a:xfrm>
            <a:off x="4327117" y="3267838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59" name="Google Shape;7759;p85"/>
          <p:cNvCxnSpPr/>
          <p:nvPr/>
        </p:nvCxnSpPr>
        <p:spPr>
          <a:xfrm>
            <a:off x="5179604" y="3266250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0" name="Google Shape;7760;p85"/>
          <p:cNvCxnSpPr/>
          <p:nvPr/>
        </p:nvCxnSpPr>
        <p:spPr>
          <a:xfrm>
            <a:off x="6013042" y="3258313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1" name="Google Shape;7761;p85"/>
          <p:cNvCxnSpPr/>
          <p:nvPr/>
        </p:nvCxnSpPr>
        <p:spPr>
          <a:xfrm>
            <a:off x="6722654" y="3244025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62" name="Google Shape;7762;p85"/>
          <p:cNvCxnSpPr/>
          <p:nvPr/>
        </p:nvCxnSpPr>
        <p:spPr>
          <a:xfrm>
            <a:off x="7373529" y="3272600"/>
            <a:ext cx="0" cy="1019175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63" name="Google Shape;7763;p85"/>
          <p:cNvSpPr txBox="1"/>
          <p:nvPr/>
        </p:nvSpPr>
        <p:spPr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Enterprise</a:t>
            </a:r>
            <a:endParaRPr/>
          </a:p>
        </p:txBody>
      </p:sp>
      <p:sp>
        <p:nvSpPr>
          <p:cNvPr id="7764" name="Google Shape;7764;p85"/>
          <p:cNvSpPr txBox="1"/>
          <p:nvPr/>
        </p:nvSpPr>
        <p:spPr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Agent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Addr</a:t>
            </a:r>
            <a:endParaRPr/>
          </a:p>
        </p:txBody>
      </p:sp>
      <p:sp>
        <p:nvSpPr>
          <p:cNvPr id="7765" name="Google Shape;7765;p85"/>
          <p:cNvSpPr txBox="1"/>
          <p:nvPr/>
        </p:nvSpPr>
        <p:spPr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Trap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Type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(0-7)</a:t>
            </a:r>
            <a:endParaRPr/>
          </a:p>
        </p:txBody>
      </p:sp>
      <p:sp>
        <p:nvSpPr>
          <p:cNvPr id="7766" name="Google Shape;7766;p85"/>
          <p:cNvSpPr txBox="1"/>
          <p:nvPr/>
        </p:nvSpPr>
        <p:spPr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Specific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code</a:t>
            </a:r>
            <a:endParaRPr/>
          </a:p>
        </p:txBody>
      </p:sp>
      <p:sp>
        <p:nvSpPr>
          <p:cNvPr id="7767" name="Google Shape;7767;p85"/>
          <p:cNvSpPr txBox="1"/>
          <p:nvPr/>
        </p:nvSpPr>
        <p:spPr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Time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stamp</a:t>
            </a:r>
            <a:endParaRPr/>
          </a:p>
        </p:txBody>
      </p:sp>
      <p:sp>
        <p:nvSpPr>
          <p:cNvPr id="7768" name="Google Shape;7768;p85"/>
          <p:cNvSpPr txBox="1"/>
          <p:nvPr/>
        </p:nvSpPr>
        <p:spPr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Name</a:t>
            </a:r>
            <a:endParaRPr/>
          </a:p>
        </p:txBody>
      </p:sp>
      <p:sp>
        <p:nvSpPr>
          <p:cNvPr id="7769" name="Google Shape;7769;p85"/>
          <p:cNvSpPr txBox="1"/>
          <p:nvPr/>
        </p:nvSpPr>
        <p:spPr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Value</a:t>
            </a:r>
            <a:endParaRPr/>
          </a:p>
        </p:txBody>
      </p:sp>
      <p:cxnSp>
        <p:nvCxnSpPr>
          <p:cNvPr id="7770" name="Google Shape;7770;p85"/>
          <p:cNvCxnSpPr/>
          <p:nvPr/>
        </p:nvCxnSpPr>
        <p:spPr>
          <a:xfrm>
            <a:off x="1836329" y="4482692"/>
            <a:ext cx="4170363" cy="0"/>
          </a:xfrm>
          <a:prstGeom prst="straightConnector1">
            <a:avLst/>
          </a:prstGeom>
          <a:solidFill>
            <a:schemeClr val="accent1"/>
          </a:solidFill>
          <a:ln cap="flat" cmpd="sng" w="3175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771" name="Google Shape;7771;p85"/>
          <p:cNvCxnSpPr/>
          <p:nvPr/>
        </p:nvCxnSpPr>
        <p:spPr>
          <a:xfrm>
            <a:off x="6016217" y="4479517"/>
            <a:ext cx="1817687" cy="0"/>
          </a:xfrm>
          <a:prstGeom prst="straightConnector1">
            <a:avLst/>
          </a:prstGeom>
          <a:solidFill>
            <a:schemeClr val="accent1"/>
          </a:solidFill>
          <a:ln cap="flat" cmpd="sng" w="3175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772" name="Google Shape;7772;p85"/>
          <p:cNvCxnSpPr/>
          <p:nvPr/>
        </p:nvCxnSpPr>
        <p:spPr>
          <a:xfrm>
            <a:off x="1831567" y="1537463"/>
            <a:ext cx="2709862" cy="0"/>
          </a:xfrm>
          <a:prstGeom prst="straightConnector1">
            <a:avLst/>
          </a:prstGeom>
          <a:solidFill>
            <a:schemeClr val="accent1"/>
          </a:solidFill>
          <a:ln cap="flat" cmpd="sng" w="3175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7773" name="Google Shape;7773;p85"/>
          <p:cNvCxnSpPr/>
          <p:nvPr/>
        </p:nvCxnSpPr>
        <p:spPr>
          <a:xfrm>
            <a:off x="4533492" y="1553338"/>
            <a:ext cx="3309937" cy="0"/>
          </a:xfrm>
          <a:prstGeom prst="straightConnector1">
            <a:avLst/>
          </a:prstGeom>
          <a:solidFill>
            <a:schemeClr val="accent1"/>
          </a:solidFill>
          <a:ln cap="flat" cmpd="sng" w="3175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774" name="Google Shape;7774;p85"/>
          <p:cNvSpPr txBox="1"/>
          <p:nvPr/>
        </p:nvSpPr>
        <p:spPr>
          <a:xfrm>
            <a:off x="2401479" y="1345375"/>
            <a:ext cx="1711325" cy="369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Get/set header</a:t>
            </a:r>
            <a:endParaRPr/>
          </a:p>
        </p:txBody>
      </p:sp>
      <p:sp>
        <p:nvSpPr>
          <p:cNvPr id="7775" name="Google Shape;7775;p85"/>
          <p:cNvSpPr txBox="1"/>
          <p:nvPr/>
        </p:nvSpPr>
        <p:spPr>
          <a:xfrm>
            <a:off x="5104992" y="1342200"/>
            <a:ext cx="2157412" cy="3698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Variables to get/set</a:t>
            </a:r>
            <a:endParaRPr/>
          </a:p>
        </p:txBody>
      </p:sp>
      <p:sp>
        <p:nvSpPr>
          <p:cNvPr id="7776" name="Google Shape;7776;p85"/>
          <p:cNvSpPr txBox="1"/>
          <p:nvPr/>
        </p:nvSpPr>
        <p:spPr>
          <a:xfrm>
            <a:off x="3246029" y="4290604"/>
            <a:ext cx="1433513" cy="3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 header</a:t>
            </a:r>
            <a:endParaRPr/>
          </a:p>
        </p:txBody>
      </p:sp>
      <p:sp>
        <p:nvSpPr>
          <p:cNvPr id="7777" name="Google Shape;7777;p85"/>
          <p:cNvSpPr txBox="1"/>
          <p:nvPr/>
        </p:nvSpPr>
        <p:spPr>
          <a:xfrm>
            <a:off x="6282917" y="4279492"/>
            <a:ext cx="1087437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 info</a:t>
            </a:r>
            <a:endParaRPr/>
          </a:p>
        </p:txBody>
      </p:sp>
      <p:cxnSp>
        <p:nvCxnSpPr>
          <p:cNvPr id="7778" name="Google Shape;7778;p85"/>
          <p:cNvCxnSpPr/>
          <p:nvPr/>
        </p:nvCxnSpPr>
        <p:spPr>
          <a:xfrm>
            <a:off x="913992" y="5083938"/>
            <a:ext cx="6932612" cy="0"/>
          </a:xfrm>
          <a:prstGeom prst="straightConnector1">
            <a:avLst/>
          </a:prstGeom>
          <a:solidFill>
            <a:schemeClr val="accent1"/>
          </a:solidFill>
          <a:ln cap="flat" cmpd="sng" w="31750">
            <a:solidFill>
              <a:srgbClr val="CC0000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7779" name="Google Shape;7779;p85"/>
          <p:cNvSpPr txBox="1"/>
          <p:nvPr/>
        </p:nvSpPr>
        <p:spPr>
          <a:xfrm>
            <a:off x="3641317" y="4896613"/>
            <a:ext cx="1398587" cy="3698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SNMP PDU</a:t>
            </a:r>
            <a:endParaRPr/>
          </a:p>
        </p:txBody>
      </p:sp>
      <p:sp>
        <p:nvSpPr>
          <p:cNvPr id="7780" name="Google Shape;7780;p85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81" name="Google Shape;7781;p85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  <p:sp>
        <p:nvSpPr>
          <p:cNvPr id="7782" name="Google Shape;7782;p85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on network management: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earlier editions of text!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6" name="Shape 7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787" name="Google Shape;778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</p:spPr>
      </p:pic>
      <p:sp>
        <p:nvSpPr>
          <p:cNvPr id="7788" name="Google Shape;7788;p86"/>
          <p:cNvSpPr txBox="1"/>
          <p:nvPr>
            <p:ph type="title"/>
          </p:nvPr>
        </p:nvSpPr>
        <p:spPr>
          <a:xfrm>
            <a:off x="533400" y="68184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Chapter 5: </a:t>
            </a:r>
            <a:r>
              <a:rPr lang="en-US" sz="3600"/>
              <a:t>summary</a:t>
            </a:r>
            <a:endParaRPr/>
          </a:p>
        </p:txBody>
      </p:sp>
      <p:sp>
        <p:nvSpPr>
          <p:cNvPr id="7789" name="Google Shape;7789;p86"/>
          <p:cNvSpPr txBox="1"/>
          <p:nvPr>
            <p:ph idx="1" type="body"/>
          </p:nvPr>
        </p:nvSpPr>
        <p:spPr>
          <a:xfrm>
            <a:off x="640347" y="1199153"/>
            <a:ext cx="8503653" cy="3680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None/>
            </a:pPr>
            <a:r>
              <a:rPr i="1" lang="en-US" sz="3200">
                <a:solidFill>
                  <a:srgbClr val="CC0000"/>
                </a:solidFill>
              </a:rPr>
              <a:t>we’ve learned a lot!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approaches to network control plane</a:t>
            </a:r>
            <a:endParaRPr/>
          </a:p>
          <a:p>
            <a:pPr indent="-346075" lvl="1" marL="74612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•"/>
            </a:pPr>
            <a:r>
              <a:rPr lang="en-US"/>
              <a:t>per-router control (traditional)</a:t>
            </a:r>
            <a:endParaRPr/>
          </a:p>
          <a:p>
            <a:pPr indent="-346075" lvl="1" marL="746125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Clr>
                <a:srgbClr val="000090"/>
              </a:buClr>
              <a:buSzPts val="2400"/>
              <a:buChar char="•"/>
            </a:pPr>
            <a:r>
              <a:rPr lang="en-US"/>
              <a:t>logically centralized control (software defined networking)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traditional routing algorithms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implementation in Internet: OSPF, BGP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SDN controllers</a:t>
            </a:r>
            <a:endParaRPr/>
          </a:p>
          <a:p>
            <a:pPr indent="-285750" lvl="1" marL="742950" rtl="0" algn="l">
              <a:lnSpc>
                <a:spcPct val="85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implementation in practice: ODL, ONOS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Internet Control Message Protocol</a:t>
            </a:r>
            <a:endParaRPr/>
          </a:p>
          <a:p>
            <a:pPr indent="-342900" lvl="0" marL="34290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Char char="▪"/>
            </a:pPr>
            <a:r>
              <a:rPr lang="en-US"/>
              <a:t>network management</a:t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7790" name="Google Shape;7790;p86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800">
                <a:solidFill>
                  <a:srgbClr val="000099"/>
                </a:solidFill>
                <a:latin typeface="Arial"/>
                <a:ea typeface="Arial"/>
                <a:cs typeface="Arial"/>
                <a:sym typeface="Arial"/>
              </a:rPr>
              <a:t>next stop:  link layer!</a:t>
            </a:r>
            <a:endParaRPr/>
          </a:p>
        </p:txBody>
      </p:sp>
      <p:sp>
        <p:nvSpPr>
          <p:cNvPr id="7791" name="Google Shape;7791;p86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92" name="Google Shape;7792;p86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derline_base" id="734" name="Google Shape;73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5" name="Google Shape;735;p9"/>
          <p:cNvGrpSpPr/>
          <p:nvPr/>
        </p:nvGrpSpPr>
        <p:grpSpPr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736" name="Google Shape;736;p9"/>
            <p:cNvSpPr/>
            <p:nvPr/>
          </p:nvSpPr>
          <p:spPr>
            <a:xfrm>
              <a:off x="3162" y="1071"/>
              <a:ext cx="2250" cy="1409"/>
            </a:xfrm>
            <a:custGeom>
              <a:rect b="b" l="l" r="r" t="t"/>
              <a:pathLst>
                <a:path extrusionOk="0" h="1409" w="2250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3498" y="1620"/>
              <a:ext cx="342" cy="186"/>
            </a:xfrm>
            <a:custGeom>
              <a:rect b="b" l="l" r="r" t="t"/>
              <a:pathLst>
                <a:path extrusionOk="0" h="186" w="342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39" name="Google Shape;739;p9"/>
            <p:cNvCxnSpPr/>
            <p:nvPr/>
          </p:nvCxnSpPr>
          <p:spPr>
            <a:xfrm>
              <a:off x="3238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0" name="Google Shape;740;p9"/>
            <p:cNvCxnSpPr/>
            <p:nvPr/>
          </p:nvCxnSpPr>
          <p:spPr>
            <a:xfrm>
              <a:off x="3551" y="1855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1" name="Google Shape;741;p9"/>
            <p:cNvSpPr/>
            <p:nvPr/>
          </p:nvSpPr>
          <p:spPr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4" name="Google Shape;744;p9"/>
            <p:cNvCxnSpPr/>
            <p:nvPr/>
          </p:nvCxnSpPr>
          <p:spPr>
            <a:xfrm>
              <a:off x="3712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5" name="Google Shape;745;p9"/>
            <p:cNvCxnSpPr/>
            <p:nvPr/>
          </p:nvCxnSpPr>
          <p:spPr>
            <a:xfrm>
              <a:off x="4025" y="224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46" name="Google Shape;746;p9"/>
            <p:cNvSpPr/>
            <p:nvPr/>
          </p:nvSpPr>
          <p:spPr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9"/>
            <p:cNvSpPr/>
            <p:nvPr/>
          </p:nvSpPr>
          <p:spPr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9"/>
            <p:cNvSpPr/>
            <p:nvPr/>
          </p:nvSpPr>
          <p:spPr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49" name="Google Shape;749;p9"/>
            <p:cNvCxnSpPr/>
            <p:nvPr/>
          </p:nvCxnSpPr>
          <p:spPr>
            <a:xfrm>
              <a:off x="3708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0" name="Google Shape;750;p9"/>
            <p:cNvCxnSpPr/>
            <p:nvPr/>
          </p:nvCxnSpPr>
          <p:spPr>
            <a:xfrm>
              <a:off x="4021" y="1552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51" name="Google Shape;751;p9"/>
            <p:cNvSpPr/>
            <p:nvPr/>
          </p:nvSpPr>
          <p:spPr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9"/>
            <p:cNvSpPr/>
            <p:nvPr/>
          </p:nvSpPr>
          <p:spPr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9"/>
            <p:cNvSpPr/>
            <p:nvPr/>
          </p:nvSpPr>
          <p:spPr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4" name="Google Shape;754;p9"/>
            <p:cNvCxnSpPr/>
            <p:nvPr/>
          </p:nvCxnSpPr>
          <p:spPr>
            <a:xfrm>
              <a:off x="4391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5" name="Google Shape;755;p9"/>
            <p:cNvCxnSpPr/>
            <p:nvPr/>
          </p:nvCxnSpPr>
          <p:spPr>
            <a:xfrm>
              <a:off x="4703" y="154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56" name="Google Shape;756;p9"/>
            <p:cNvSpPr/>
            <p:nvPr/>
          </p:nvSpPr>
          <p:spPr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9"/>
            <p:cNvSpPr/>
            <p:nvPr/>
          </p:nvSpPr>
          <p:spPr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9"/>
            <p:cNvSpPr/>
            <p:nvPr/>
          </p:nvSpPr>
          <p:spPr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59" name="Google Shape;759;p9"/>
            <p:cNvCxnSpPr/>
            <p:nvPr/>
          </p:nvCxnSpPr>
          <p:spPr>
            <a:xfrm>
              <a:off x="4401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0" name="Google Shape;760;p9"/>
            <p:cNvCxnSpPr/>
            <p:nvPr/>
          </p:nvCxnSpPr>
          <p:spPr>
            <a:xfrm>
              <a:off x="4714" y="2239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61" name="Google Shape;761;p9"/>
            <p:cNvSpPr/>
            <p:nvPr/>
          </p:nvSpPr>
          <p:spPr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9"/>
            <p:cNvSpPr/>
            <p:nvPr/>
          </p:nvSpPr>
          <p:spPr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9"/>
            <p:cNvSpPr/>
            <p:nvPr/>
          </p:nvSpPr>
          <p:spPr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64" name="Google Shape;764;p9"/>
            <p:cNvCxnSpPr/>
            <p:nvPr/>
          </p:nvCxnSpPr>
          <p:spPr>
            <a:xfrm>
              <a:off x="4966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9"/>
            <p:cNvCxnSpPr/>
            <p:nvPr/>
          </p:nvCxnSpPr>
          <p:spPr>
            <a:xfrm>
              <a:off x="5279" y="1898"/>
              <a:ext cx="0" cy="50"/>
            </a:xfrm>
            <a:prstGeom prst="straightConnector1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66" name="Google Shape;766;p9"/>
            <p:cNvSpPr/>
            <p:nvPr/>
          </p:nvSpPr>
          <p:spPr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9"/>
            <p:cNvSpPr/>
            <p:nvPr/>
          </p:nvSpPr>
          <p:spPr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9"/>
            <p:cNvSpPr/>
            <p:nvPr/>
          </p:nvSpPr>
          <p:spPr>
            <a:xfrm>
              <a:off x="4557" y="1647"/>
              <a:ext cx="1" cy="522"/>
            </a:xfrm>
            <a:custGeom>
              <a:rect b="b" l="l" r="r" t="t"/>
              <a:pathLst>
                <a:path extrusionOk="0" h="522" w="1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9"/>
            <p:cNvSpPr/>
            <p:nvPr/>
          </p:nvSpPr>
          <p:spPr>
            <a:xfrm>
              <a:off x="3864" y="1653"/>
              <a:ext cx="1" cy="537"/>
            </a:xfrm>
            <a:custGeom>
              <a:rect b="b" l="l" r="r" t="t"/>
              <a:pathLst>
                <a:path extrusionOk="0" h="537" w="1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9"/>
            <p:cNvSpPr/>
            <p:nvPr/>
          </p:nvSpPr>
          <p:spPr>
            <a:xfrm>
              <a:off x="4029" y="1638"/>
              <a:ext cx="504" cy="600"/>
            </a:xfrm>
            <a:custGeom>
              <a:rect b="b" l="l" r="r" t="t"/>
              <a:pathLst>
                <a:path extrusionOk="0" h="174" w="378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9"/>
            <p:cNvSpPr/>
            <p:nvPr/>
          </p:nvSpPr>
          <p:spPr>
            <a:xfrm>
              <a:off x="4716" y="1986"/>
              <a:ext cx="366" cy="270"/>
            </a:xfrm>
            <a:custGeom>
              <a:rect b="b" l="l" r="r" t="t"/>
              <a:pathLst>
                <a:path extrusionOk="0" h="270" w="366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9"/>
            <p:cNvSpPr/>
            <p:nvPr/>
          </p:nvSpPr>
          <p:spPr>
            <a:xfrm>
              <a:off x="4035" y="226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9"/>
            <p:cNvSpPr/>
            <p:nvPr/>
          </p:nvSpPr>
          <p:spPr>
            <a:xfrm>
              <a:off x="3444" y="1944"/>
              <a:ext cx="276" cy="264"/>
            </a:xfrm>
            <a:custGeom>
              <a:rect b="b" l="l" r="r" t="t"/>
              <a:pathLst>
                <a:path extrusionOk="0" h="264" w="276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9"/>
            <p:cNvSpPr/>
            <p:nvPr/>
          </p:nvSpPr>
          <p:spPr>
            <a:xfrm>
              <a:off x="4029" y="1578"/>
              <a:ext cx="366" cy="1"/>
            </a:xfrm>
            <a:custGeom>
              <a:rect b="b" l="l" r="r" t="t"/>
              <a:pathLst>
                <a:path extrusionOk="0" h="1" w="366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9"/>
            <p:cNvSpPr/>
            <p:nvPr/>
          </p:nvSpPr>
          <p:spPr>
            <a:xfrm>
              <a:off x="4704" y="1575"/>
              <a:ext cx="396" cy="267"/>
            </a:xfrm>
            <a:custGeom>
              <a:rect b="b" l="l" r="r" t="t"/>
              <a:pathLst>
                <a:path extrusionOk="0" h="267" w="396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3387" y="1146"/>
              <a:ext cx="1110" cy="645"/>
            </a:xfrm>
            <a:custGeom>
              <a:rect b="b" l="l" r="r" t="t"/>
              <a:pathLst>
                <a:path extrusionOk="0" h="645" w="1110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7" name="Google Shape;777;p9"/>
            <p:cNvGrpSpPr/>
            <p:nvPr/>
          </p:nvGrpSpPr>
          <p:grpSpPr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78" name="Google Shape;778;p9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9"/>
              <p:cNvSpPr txBox="1"/>
              <p:nvPr/>
            </p:nvSpPr>
            <p:spPr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u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0" name="Google Shape;780;p9"/>
            <p:cNvGrpSpPr/>
            <p:nvPr/>
          </p:nvGrpSpPr>
          <p:grpSpPr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81" name="Google Shape;781;p9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9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y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3" name="Google Shape;783;p9"/>
            <p:cNvGrpSpPr/>
            <p:nvPr/>
          </p:nvGrpSpPr>
          <p:grpSpPr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84" name="Google Shape;784;p9"/>
              <p:cNvSpPr/>
              <p:nvPr/>
            </p:nvSpPr>
            <p:spPr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9"/>
              <p:cNvSpPr txBox="1"/>
              <p:nvPr/>
            </p:nvSpPr>
            <p:spPr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</p:grpSp>
        <p:grpSp>
          <p:nvGrpSpPr>
            <p:cNvPr id="786" name="Google Shape;786;p9"/>
            <p:cNvGrpSpPr/>
            <p:nvPr/>
          </p:nvGrpSpPr>
          <p:grpSpPr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87" name="Google Shape;787;p9"/>
              <p:cNvSpPr/>
              <p:nvPr/>
            </p:nvSpPr>
            <p:spPr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9"/>
              <p:cNvSpPr txBox="1"/>
              <p:nvPr/>
            </p:nvSpPr>
            <p:spPr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w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89" name="Google Shape;789;p9"/>
            <p:cNvGrpSpPr/>
            <p:nvPr/>
          </p:nvGrpSpPr>
          <p:grpSpPr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90" name="Google Shape;790;p9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9"/>
              <p:cNvSpPr txBox="1"/>
              <p:nvPr/>
            </p:nvSpPr>
            <p:spPr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</a:t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92" name="Google Shape;792;p9"/>
            <p:cNvGrpSpPr/>
            <p:nvPr/>
          </p:nvGrpSpPr>
          <p:grpSpPr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93" name="Google Shape;793;p9"/>
              <p:cNvSpPr/>
              <p:nvPr/>
            </p:nvSpPr>
            <p:spPr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9"/>
              <p:cNvSpPr txBox="1"/>
              <p:nvPr/>
            </p:nvSpPr>
            <p:spPr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z</a:t>
                </a:r>
                <a:endParaRPr/>
              </a:p>
            </p:txBody>
          </p:sp>
        </p:grpSp>
        <p:sp>
          <p:nvSpPr>
            <p:cNvPr id="795" name="Google Shape;795;p9"/>
            <p:cNvSpPr txBox="1"/>
            <p:nvPr/>
          </p:nvSpPr>
          <p:spPr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9"/>
            <p:cNvSpPr txBox="1"/>
            <p:nvPr/>
          </p:nvSpPr>
          <p:spPr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9"/>
            <p:cNvSpPr txBox="1"/>
            <p:nvPr/>
          </p:nvSpPr>
          <p:spPr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9"/>
            <p:cNvSpPr txBox="1"/>
            <p:nvPr/>
          </p:nvSpPr>
          <p:spPr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9"/>
            <p:cNvSpPr txBox="1"/>
            <p:nvPr/>
          </p:nvSpPr>
          <p:spPr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9"/>
            <p:cNvSpPr txBox="1"/>
            <p:nvPr/>
          </p:nvSpPr>
          <p:spPr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9"/>
            <p:cNvSpPr txBox="1"/>
            <p:nvPr/>
          </p:nvSpPr>
          <p:spPr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9"/>
            <p:cNvSpPr txBox="1"/>
            <p:nvPr/>
          </p:nvSpPr>
          <p:spPr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9"/>
            <p:cNvSpPr txBox="1"/>
            <p:nvPr/>
          </p:nvSpPr>
          <p:spPr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9"/>
            <p:cNvSpPr txBox="1"/>
            <p:nvPr/>
          </p:nvSpPr>
          <p:spPr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5" name="Google Shape;805;p9"/>
          <p:cNvSpPr txBox="1"/>
          <p:nvPr/>
        </p:nvSpPr>
        <p:spPr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graph: G = (N,E)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= set of routers = { u, v, w, x, y, z }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= set of links ={ (u,v), (u,x), (v,x), (v,w), (x,w), (x,y), (w,y), (w,z), (y,z) }</a:t>
            </a:r>
            <a:endParaRPr/>
          </a:p>
        </p:txBody>
      </p:sp>
      <p:sp>
        <p:nvSpPr>
          <p:cNvPr id="806" name="Google Shape;806;p9"/>
          <p:cNvSpPr txBox="1"/>
          <p:nvPr>
            <p:ph type="title"/>
          </p:nvPr>
        </p:nvSpPr>
        <p:spPr>
          <a:xfrm>
            <a:off x="533400" y="207963"/>
            <a:ext cx="7772400" cy="796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Graph abstraction of the network</a:t>
            </a:r>
            <a:endParaRPr/>
          </a:p>
        </p:txBody>
      </p:sp>
      <p:sp>
        <p:nvSpPr>
          <p:cNvPr id="807" name="Google Shape;807;p9"/>
          <p:cNvSpPr txBox="1"/>
          <p:nvPr/>
        </p:nvSpPr>
        <p:spPr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90513" lvl="0" marL="2905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aside: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graph abstraction is useful in other network contexts, e.g., </a:t>
            </a:r>
            <a:endParaRPr/>
          </a:p>
          <a:p>
            <a:pPr indent="-290513" lvl="0" marL="290513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P2P, where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set of peers and </a:t>
            </a:r>
            <a:r>
              <a:rPr i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set of TCP connections</a:t>
            </a:r>
            <a:endParaRPr/>
          </a:p>
        </p:txBody>
      </p:sp>
      <p:sp>
        <p:nvSpPr>
          <p:cNvPr id="808" name="Google Shape;808;p9"/>
          <p:cNvSpPr txBox="1"/>
          <p:nvPr>
            <p:ph idx="12" type="sldNum"/>
          </p:nvPr>
        </p:nvSpPr>
        <p:spPr>
          <a:xfrm>
            <a:off x="8456154" y="6475895"/>
            <a:ext cx="548655" cy="272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5-</a:t>
            </a:r>
            <a:fld id="{00000000-1234-1234-1234-123412341234}" type="slidenum">
              <a:rPr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sz="1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09" name="Google Shape;809;p9"/>
          <p:cNvSpPr txBox="1"/>
          <p:nvPr>
            <p:ph idx="11" type="ftr"/>
          </p:nvPr>
        </p:nvSpPr>
        <p:spPr>
          <a:xfrm>
            <a:off x="6375496" y="6475081"/>
            <a:ext cx="2177473" cy="24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Network Layer: Control Plane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1999-10-08T19:08:27Z</dcterms:created>
  <dc:creator>Jim Kurose and Keith Ross</dc:creator>
</cp:coreProperties>
</file>