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2"/>
  </p:notesMasterIdLst>
  <p:handoutMasterIdLst>
    <p:handoutMasterId r:id="rId33"/>
  </p:handoutMasterIdLst>
  <p:sldIdLst>
    <p:sldId id="270" r:id="rId2"/>
    <p:sldId id="271" r:id="rId3"/>
    <p:sldId id="272" r:id="rId4"/>
    <p:sldId id="273" r:id="rId5"/>
    <p:sldId id="274" r:id="rId6"/>
    <p:sldId id="275" r:id="rId7"/>
    <p:sldId id="303" r:id="rId8"/>
    <p:sldId id="276" r:id="rId9"/>
    <p:sldId id="277" r:id="rId10"/>
    <p:sldId id="278" r:id="rId11"/>
    <p:sldId id="279" r:id="rId12"/>
    <p:sldId id="280" r:id="rId13"/>
    <p:sldId id="304" r:id="rId14"/>
    <p:sldId id="281" r:id="rId15"/>
    <p:sldId id="282" r:id="rId16"/>
    <p:sldId id="283" r:id="rId17"/>
    <p:sldId id="302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66"/>
    <a:srgbClr val="003399"/>
    <a:srgbClr val="000099"/>
    <a:srgbClr val="808080"/>
    <a:srgbClr val="5F5F5F"/>
    <a:srgbClr val="33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86" autoAdjust="0"/>
  </p:normalViewPr>
  <p:slideViewPr>
    <p:cSldViewPr>
      <p:cViewPr varScale="1">
        <p:scale>
          <a:sx n="70" d="100"/>
          <a:sy n="70" d="100"/>
        </p:scale>
        <p:origin x="1188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1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5300" y="0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9B8F6142-F1D0-4637-96F7-E4664D4176A5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5300" y="9723438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57C84157-CAC9-4329-91AD-EB3C6746F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FCF21089-5A8E-4805-BE21-6386A8343079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EE145C4F-ECA4-4DD7-819E-C9FECED278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ACD53A-8E89-45F2-8D4A-35AFD266EB30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CEACC0-B677-4A29-B1E6-BCE98563D55B}" type="slidenum">
              <a:rPr lang="en-US"/>
              <a:pPr/>
              <a:t>1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14 November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ennessy_cover-v2 (Final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1872208" cy="2309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064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2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0649" name="Rectangle 9"/>
          <p:cNvSpPr>
            <a:spLocks noChangeArrowheads="1"/>
          </p:cNvSpPr>
          <p:nvPr userDrawn="1"/>
        </p:nvSpPr>
        <p:spPr bwMode="auto">
          <a:xfrm>
            <a:off x="0" y="76517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0657" name="Picture 17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50800"/>
            <a:ext cx="1228725" cy="714375"/>
          </a:xfrm>
          <a:prstGeom prst="rect">
            <a:avLst/>
          </a:prstGeom>
          <a:noFill/>
        </p:spPr>
      </p:pic>
      <p:sp>
        <p:nvSpPr>
          <p:cNvPr id="240659" name="Rectangle 19"/>
          <p:cNvSpPr>
            <a:spLocks noChangeArrowheads="1"/>
          </p:cNvSpPr>
          <p:nvPr userDrawn="1"/>
        </p:nvSpPr>
        <p:spPr bwMode="auto">
          <a:xfrm>
            <a:off x="2197100" y="765175"/>
            <a:ext cx="46038" cy="5732463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0" name="Rectangle 20"/>
          <p:cNvSpPr>
            <a:spLocks noChangeArrowheads="1"/>
          </p:cNvSpPr>
          <p:nvPr userDrawn="1"/>
        </p:nvSpPr>
        <p:spPr bwMode="auto">
          <a:xfrm>
            <a:off x="2559050" y="1195388"/>
            <a:ext cx="46038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1" name="Rectangle 21"/>
          <p:cNvSpPr>
            <a:spLocks noChangeArrowheads="1"/>
          </p:cNvSpPr>
          <p:nvPr userDrawn="1"/>
        </p:nvSpPr>
        <p:spPr bwMode="auto">
          <a:xfrm>
            <a:off x="2341563" y="1916113"/>
            <a:ext cx="6623050" cy="46037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8" name="Rectangle 38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9" name="Rectangle 39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80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  <p:pic>
        <p:nvPicPr>
          <p:cNvPr id="240681" name="Picture 41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40682" name="Text Box 42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3BBFCE6-A6C8-4251-973B-1D0917AA6A4E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113" y="115888"/>
            <a:ext cx="2085975" cy="6121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15888"/>
            <a:ext cx="6105525" cy="6121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4213" y="1125538"/>
            <a:ext cx="8270875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8" name="Rectangle 12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9" name="Rectangle 13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381750"/>
            <a:ext cx="72723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b="1">
                <a:latin typeface="+mn-lt"/>
              </a:defRPr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15888"/>
            <a:ext cx="8281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pic>
        <p:nvPicPr>
          <p:cNvPr id="239627" name="Picture 11" descr="MK_logo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39630" name="Text Box 14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8EC741E-FC11-4977-9AC4-393A11CE0A97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  <p:sp>
        <p:nvSpPr>
          <p:cNvPr id="239631" name="Rectangle 15"/>
          <p:cNvSpPr>
            <a:spLocks noChangeArrowheads="1"/>
          </p:cNvSpPr>
          <p:nvPr userDrawn="1"/>
        </p:nvSpPr>
        <p:spPr bwMode="auto">
          <a:xfrm>
            <a:off x="252413" y="44450"/>
            <a:ext cx="36512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32" name="Rectangle 16"/>
          <p:cNvSpPr>
            <a:spLocks noChangeArrowheads="1"/>
          </p:cNvSpPr>
          <p:nvPr userDrawn="1"/>
        </p:nvSpPr>
        <p:spPr bwMode="auto">
          <a:xfrm>
            <a:off x="34925" y="693738"/>
            <a:ext cx="8569325" cy="71437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3CC"/>
        </a:buClr>
        <a:buSzPct val="60000"/>
        <a:buFont typeface="Wingdings" pitchFamily="2" charset="2"/>
        <a:buChar char="n"/>
        <a:defRPr sz="28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99"/>
        </a:buClr>
        <a:buSzPct val="55000"/>
        <a:buFont typeface="Wingdings" pitchFamily="2" charset="2"/>
        <a:buChar char="n"/>
        <a:defRPr sz="2400">
          <a:solidFill>
            <a:srgbClr val="0033C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33CC"/>
        </a:buClr>
        <a:buSzPct val="50000"/>
        <a:buFont typeface="Wingdings" pitchFamily="2" charset="2"/>
        <a:buChar char="n"/>
        <a:defRPr sz="20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55000"/>
        <a:buFont typeface="Wingdings" pitchFamily="2" charset="2"/>
        <a:buChar char="n"/>
        <a:defRPr sz="1800">
          <a:solidFill>
            <a:srgbClr val="0066F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1800">
          <a:solidFill>
            <a:srgbClr val="3399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2843213" y="1254125"/>
            <a:ext cx="1983235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dirty="0">
                <a:solidFill>
                  <a:srgbClr val="000099"/>
                </a:solidFill>
                <a:latin typeface="Arial" charset="0"/>
              </a:rPr>
              <a:t>Chapter 5</a:t>
            </a:r>
            <a:endParaRPr lang="en-GB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2843213" y="2060575"/>
            <a:ext cx="5832475" cy="11757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dirty="0">
                <a:solidFill>
                  <a:srgbClr val="0066FF"/>
                </a:solidFill>
                <a:latin typeface="Arial" charset="0"/>
              </a:rPr>
              <a:t>Multiprocessors and</a:t>
            </a:r>
          </a:p>
          <a:p>
            <a:r>
              <a:rPr lang="en-AU" dirty="0">
                <a:solidFill>
                  <a:srgbClr val="0066FF"/>
                </a:solidFill>
                <a:latin typeface="Arial" charset="0"/>
              </a:rPr>
              <a:t>Thread-Level Parallelism</a:t>
            </a:r>
            <a:endParaRPr lang="en-GB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2825351" y="-100013"/>
            <a:ext cx="4429932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Computer Architecture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Arial" charset="0"/>
              </a:rPr>
              <a:t>A Quantitative Approach, Fifth Edition</a:t>
            </a:r>
            <a:endParaRPr lang="en-GB" sz="20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Snoopy Coherence Protocols</a:t>
            </a:r>
            <a:endParaRPr lang="en-AU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6725358" y="2050502"/>
            <a:ext cx="446795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Centralized Shared-Memory Architectures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129" y="836990"/>
            <a:ext cx="7509271" cy="5400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Snoopy Coherence Protocols</a:t>
            </a:r>
            <a:endParaRPr lang="en-AU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6725358" y="2050502"/>
            <a:ext cx="446795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Centralized Shared-Memory Architectures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80728"/>
            <a:ext cx="8361211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505876"/>
            <a:ext cx="8281987" cy="1846644"/>
          </a:xfrm>
        </p:spPr>
        <p:txBody>
          <a:bodyPr/>
          <a:lstStyle/>
          <a:p>
            <a:r>
              <a:rPr lang="en-US" dirty="0"/>
              <a:t>Snoopy Coherence Protocols - Extensions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49387"/>
            <a:ext cx="8270875" cy="4427885"/>
          </a:xfrm>
        </p:spPr>
        <p:txBody>
          <a:bodyPr/>
          <a:lstStyle/>
          <a:p>
            <a:pPr lvl="2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400" dirty="0"/>
              <a:t>This protocol relies on three states Modified, Shared and Invalid (MSI)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Extension: add exclusive state E to indicate clean block in only one cache (MESI protocol)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Prevents needing to write invalidate on a write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Used by Intel i7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Extension: add owned state O to indicate that the block is owned by that cache and its out of date in the memory (MOESI protocol)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If someone needs it, it needs to be served from there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Used by AMD Opteron</a:t>
            </a:r>
          </a:p>
          <a:p>
            <a:pPr lvl="2">
              <a:lnSpc>
                <a:spcPct val="90000"/>
              </a:lnSpc>
            </a:pPr>
            <a:endParaRPr lang="en-US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6725358" y="2050502"/>
            <a:ext cx="446795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Centralized Shared-Memory Architectures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817"/>
            <a:ext cx="8281987" cy="1323439"/>
          </a:xfrm>
        </p:spPr>
        <p:txBody>
          <a:bodyPr/>
          <a:lstStyle/>
          <a:p>
            <a:r>
              <a:rPr lang="en-US" dirty="0"/>
              <a:t>Snoopy cache coherence -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718" y="1556792"/>
            <a:ext cx="8270875" cy="44644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Complications for the basic MSI (Modified / Shared / Invalid) protocol: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Operations are not atomic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E.g. detect miss, acquire bus, receive a response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Creates possibility of deadlock and races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One solution:  processor that sends invalidate can hold bus until other processors receive the invalidate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Copyright © 2012, Elsevier Inc. All rights reserved.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1869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8527" y="1209675"/>
            <a:ext cx="45529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71232"/>
            <a:ext cx="8281987" cy="646331"/>
          </a:xfrm>
        </p:spPr>
        <p:txBody>
          <a:bodyPr/>
          <a:lstStyle/>
          <a:p>
            <a:r>
              <a:rPr lang="en-US" sz="3600" dirty="0"/>
              <a:t>Coherence Protocols:  Challenges</a:t>
            </a:r>
            <a:endParaRPr lang="en-AU" sz="36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4103811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Shared memory bus and snooping bandwidth is bottleneck for scaling symmetric multiprocessors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Duplicating tags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Place directory in outermost cache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crossbars or point-to-point networks with banked memory</a:t>
            </a:r>
          </a:p>
          <a:p>
            <a:pPr lvl="2">
              <a:lnSpc>
                <a:spcPct val="90000"/>
              </a:lnSpc>
            </a:pPr>
            <a:endParaRPr lang="en-US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6725358" y="2050502"/>
            <a:ext cx="446795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Centralized Shared-Memory Architectures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Coherence Protocols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AMD </a:t>
            </a:r>
            <a:r>
              <a:rPr lang="en-US" dirty="0" err="1"/>
              <a:t>Opteron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Memory directly connected to each </a:t>
            </a:r>
            <a:r>
              <a:rPr lang="en-US" dirty="0" err="1"/>
              <a:t>multicore</a:t>
            </a:r>
            <a:r>
              <a:rPr lang="en-US" dirty="0"/>
              <a:t> chip in NUMA-like organization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Implement coherence protocol using point-to-point links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explicit acknowledgements to order operations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6725358" y="2050502"/>
            <a:ext cx="446795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Centralized Shared-Memory Architectures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Coherence influences cache miss rate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Coherence misses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True sharing misses</a:t>
            </a:r>
          </a:p>
          <a:p>
            <a:pPr lvl="3">
              <a:lnSpc>
                <a:spcPct val="90000"/>
              </a:lnSpc>
            </a:pPr>
            <a:r>
              <a:rPr lang="en-US" sz="2000" dirty="0"/>
              <a:t>Write to shared block (transmission of invalidation)</a:t>
            </a:r>
          </a:p>
          <a:p>
            <a:pPr lvl="3">
              <a:lnSpc>
                <a:spcPct val="90000"/>
              </a:lnSpc>
            </a:pPr>
            <a:r>
              <a:rPr lang="en-US" sz="2000" dirty="0"/>
              <a:t>Read an invalidated block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False sharing misses</a:t>
            </a:r>
          </a:p>
          <a:p>
            <a:pPr lvl="3">
              <a:lnSpc>
                <a:spcPct val="90000"/>
              </a:lnSpc>
            </a:pPr>
            <a:r>
              <a:rPr lang="en-US" sz="2000" dirty="0"/>
              <a:t>Read an unmodified word in an invalidated block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5802059" y="2972610"/>
            <a:ext cx="631454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Performance of Symmetric Shared-Memory Multiprocessors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23439"/>
          </a:xfrm>
        </p:spPr>
        <p:txBody>
          <a:bodyPr/>
          <a:lstStyle/>
          <a:p>
            <a:r>
              <a:rPr lang="en-US" dirty="0"/>
              <a:t>Directory based cache coherence protocols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Copyright © 2012, Elsevier Inc. All rights reserved.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5802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4203" y="3683124"/>
            <a:ext cx="4779441" cy="2540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Directory Protocols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Directory keeps track of every block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Which caches have each block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Dirty status of each block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One </a:t>
            </a:r>
            <a:r>
              <a:rPr lang="en-US" sz="2400"/>
              <a:t>idea: Implement </a:t>
            </a:r>
            <a:r>
              <a:rPr lang="en-US" sz="2400" dirty="0"/>
              <a:t>in shared L3 cache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Keep bit vector of size = # cores for each block in L3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Not scalable beyond shared L3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Implement in a distributed fashion: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5782829" y="2993036"/>
            <a:ext cx="635302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Distributed Shared Memory and Directory-Based Coherence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Directory Protocols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For each block, maintain state: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Shared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One or more nodes have the block cached, value in memory is up-to-date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Set of node IDs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Uncached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Modified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Exactly one node has a copy of the cache block, value in memory is out-of-date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Owner node ID</a:t>
            </a:r>
          </a:p>
          <a:p>
            <a:pPr lvl="2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Directory maintains block states and sends invalidation messages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5782829" y="2993036"/>
            <a:ext cx="635302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Distributed Shared Memory and Directory-Based Coherence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Thread-Level parallelism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Have multiple program counters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Uses MIMD model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Targeted for tightly-coupled shared-memory multiprocessors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For </a:t>
            </a:r>
            <a:r>
              <a:rPr lang="en-US" i="1" dirty="0"/>
              <a:t>n</a:t>
            </a:r>
            <a:r>
              <a:rPr lang="en-US" dirty="0"/>
              <a:t> processors, need </a:t>
            </a:r>
            <a:r>
              <a:rPr lang="en-US" i="1" dirty="0"/>
              <a:t>n</a:t>
            </a:r>
            <a:r>
              <a:rPr lang="en-US" dirty="0"/>
              <a:t> threads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Amount of computation assigned to each thread = grain size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Threads can be used for data-level parallelism, but the overheads may outweigh the benefit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2" y="507395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Introduction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Messages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5782829" y="2993036"/>
            <a:ext cx="635302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Distributed Shared Memory and Directory-Based Coherence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578" y="1090836"/>
            <a:ext cx="81819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Directory Protocols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5782829" y="2993036"/>
            <a:ext cx="635302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Distributed Shared Memory and Directory-Based Coherence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959301"/>
            <a:ext cx="5437782" cy="513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Directory Protocols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For </a:t>
            </a:r>
            <a:r>
              <a:rPr lang="en-US" dirty="0" err="1"/>
              <a:t>uncached</a:t>
            </a:r>
            <a:r>
              <a:rPr lang="en-US" dirty="0"/>
              <a:t> block: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Read miss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Requesting node is sent the requested data and is made the only sharing node, block is now shared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Write miss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 requesting node is sent the requested data and becomes the sharing node, block is now exclusive</a:t>
            </a:r>
          </a:p>
          <a:p>
            <a:pPr>
              <a:lnSpc>
                <a:spcPct val="90000"/>
              </a:lnSpc>
            </a:pPr>
            <a:r>
              <a:rPr lang="en-US" dirty="0"/>
              <a:t>For shared block: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Read miss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 requesting node is sent the requested data from memory, node is added to sharing set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Write miss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 requesting node is sent the value, all nodes in the sharing set are sent invalidate messages, sharing set only contains requesting node, block is now exclusive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5782829" y="2993036"/>
            <a:ext cx="635302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Distributed Shared Memory and Directory-Based Coherence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Directory Protocols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04211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For exclusive block: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Read miss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 owner is sent a data fetch message, block becomes shared, owner sends data to the directory, data written back to memory, sharers set contains old owner and requestor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write back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Block becomes </a:t>
            </a:r>
            <a:r>
              <a:rPr lang="en-US" dirty="0" err="1"/>
              <a:t>uncached</a:t>
            </a:r>
            <a:r>
              <a:rPr lang="en-US" dirty="0"/>
              <a:t>, sharer set is empty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Write miss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Message is sent to old owner to invalidate and send the value to the directory, requestor becomes new owner, block remains exclusive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5782829" y="2993036"/>
            <a:ext cx="635302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Distributed Shared Memory and Directory-Based Coherence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Synchronization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Basic building blocks: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Atomic exchange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Swaps register with memory location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Test-and-set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Sets under condition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Fetch-and-increment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Reads original value from memory and increments it in memory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Requires memory read and write in uninterruptable instruction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load linked/store conditional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If the contents of the memory location specified by the load linked are changed before the store conditional to the same address, the store conditional fails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8046263" y="728404"/>
            <a:ext cx="182614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Synchronization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Implementing Locks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Spin lock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no coherence:</a:t>
            </a:r>
          </a:p>
          <a:p>
            <a:pPr>
              <a:buNone/>
            </a:pPr>
            <a:r>
              <a:rPr lang="en-US" sz="2400" dirty="0"/>
              <a:t>			</a:t>
            </a:r>
            <a:r>
              <a:rPr lang="en-US" sz="2000" dirty="0"/>
              <a:t>DADDUI	R2,R0,#1</a:t>
            </a:r>
          </a:p>
          <a:p>
            <a:pPr>
              <a:buNone/>
            </a:pPr>
            <a:r>
              <a:rPr lang="en-US" sz="2000" dirty="0" err="1"/>
              <a:t>lockit</a:t>
            </a:r>
            <a:r>
              <a:rPr lang="en-US" sz="2000" dirty="0"/>
              <a:t>:		EXCH		R2,0(R1)	;atomic exchange</a:t>
            </a:r>
          </a:p>
          <a:p>
            <a:pPr>
              <a:buNone/>
            </a:pPr>
            <a:r>
              <a:rPr lang="en-US" sz="2000" dirty="0"/>
              <a:t>			BNEZ		R2,lockit	;already locked?</a:t>
            </a:r>
          </a:p>
          <a:p>
            <a:endParaRPr lang="en-US" sz="2000" dirty="0"/>
          </a:p>
          <a:p>
            <a:pPr lvl="1"/>
            <a:r>
              <a:rPr lang="en-US" dirty="0"/>
              <a:t>If coherence:</a:t>
            </a:r>
          </a:p>
          <a:p>
            <a:pPr>
              <a:buNone/>
            </a:pPr>
            <a:r>
              <a:rPr lang="en-US" sz="2000" dirty="0" err="1"/>
              <a:t>lockit</a:t>
            </a:r>
            <a:r>
              <a:rPr lang="en-US" sz="2000" dirty="0"/>
              <a:t>:		LD 		R2,0(R1)	;load of lock</a:t>
            </a:r>
          </a:p>
          <a:p>
            <a:pPr>
              <a:buNone/>
            </a:pPr>
            <a:r>
              <a:rPr lang="en-US" sz="2000" dirty="0"/>
              <a:t>			BNEZ		R2,lockit	;not available-spin</a:t>
            </a:r>
          </a:p>
          <a:p>
            <a:pPr>
              <a:buNone/>
            </a:pPr>
            <a:r>
              <a:rPr lang="en-US" sz="2000" dirty="0"/>
              <a:t>			DADDUI	R2,R0,#1	;load locked value</a:t>
            </a:r>
          </a:p>
          <a:p>
            <a:pPr>
              <a:buNone/>
            </a:pPr>
            <a:r>
              <a:rPr lang="en-US" sz="2000" dirty="0"/>
              <a:t>			EXCH		R2,0(R1)	;swap</a:t>
            </a:r>
          </a:p>
          <a:p>
            <a:pPr>
              <a:buNone/>
            </a:pPr>
            <a:r>
              <a:rPr lang="en-US" sz="2000" dirty="0"/>
              <a:t>			BNEZ		R2,lockit	;branch if lock wasn’t 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8046263" y="728404"/>
            <a:ext cx="182614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Synchronization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Implementing Locks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Advantage of this scheme:  reduces memory traffic</a:t>
            </a:r>
            <a:endParaRPr lang="en-US" sz="20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8046263" y="728404"/>
            <a:ext cx="182614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Synchronization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916832"/>
            <a:ext cx="656272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Models of Memory Consistency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6391936" y="2386074"/>
            <a:ext cx="513480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Models of Memory Consistency:  An Introduction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55776" y="1052736"/>
            <a:ext cx="1872208" cy="169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u="sng" dirty="0">
                <a:solidFill>
                  <a:srgbClr val="0033CC"/>
                </a:solidFill>
                <a:latin typeface="+mn-lt"/>
              </a:rPr>
              <a:t>Processor 1:</a:t>
            </a:r>
          </a:p>
          <a:p>
            <a:r>
              <a:rPr lang="en-US" sz="1800" dirty="0">
                <a:solidFill>
                  <a:srgbClr val="0033CC"/>
                </a:solidFill>
                <a:latin typeface="+mn-lt"/>
              </a:rPr>
              <a:t>A=0</a:t>
            </a:r>
          </a:p>
          <a:p>
            <a:r>
              <a:rPr lang="en-US" sz="1800" dirty="0">
                <a:solidFill>
                  <a:srgbClr val="0033CC"/>
                </a:solidFill>
                <a:latin typeface="+mn-lt"/>
              </a:rPr>
              <a:t>…</a:t>
            </a:r>
          </a:p>
          <a:p>
            <a:r>
              <a:rPr lang="en-US" sz="1800" dirty="0">
                <a:solidFill>
                  <a:srgbClr val="0033CC"/>
                </a:solidFill>
                <a:latin typeface="+mn-lt"/>
              </a:rPr>
              <a:t>A=1</a:t>
            </a:r>
          </a:p>
          <a:p>
            <a:r>
              <a:rPr lang="en-US" sz="1800" dirty="0">
                <a:solidFill>
                  <a:srgbClr val="0033CC"/>
                </a:solidFill>
                <a:latin typeface="+mn-lt"/>
              </a:rPr>
              <a:t>if (B==0) 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1052736"/>
            <a:ext cx="1872208" cy="169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u="sng" dirty="0">
                <a:solidFill>
                  <a:srgbClr val="0033CC"/>
                </a:solidFill>
                <a:latin typeface="+mn-lt"/>
              </a:rPr>
              <a:t>Processor 2:</a:t>
            </a:r>
          </a:p>
          <a:p>
            <a:r>
              <a:rPr lang="en-US" sz="1800" dirty="0">
                <a:solidFill>
                  <a:srgbClr val="0033CC"/>
                </a:solidFill>
                <a:latin typeface="+mn-lt"/>
              </a:rPr>
              <a:t>B=0</a:t>
            </a:r>
          </a:p>
          <a:p>
            <a:r>
              <a:rPr lang="en-US" sz="1800" dirty="0">
                <a:solidFill>
                  <a:srgbClr val="0033CC"/>
                </a:solidFill>
                <a:latin typeface="+mn-lt"/>
              </a:rPr>
              <a:t>…</a:t>
            </a:r>
          </a:p>
          <a:p>
            <a:r>
              <a:rPr lang="en-US" sz="1800" dirty="0">
                <a:solidFill>
                  <a:srgbClr val="0033CC"/>
                </a:solidFill>
                <a:latin typeface="+mn-lt"/>
              </a:rPr>
              <a:t>B=1</a:t>
            </a:r>
          </a:p>
          <a:p>
            <a:r>
              <a:rPr lang="en-US" sz="1800" dirty="0">
                <a:solidFill>
                  <a:srgbClr val="0033CC"/>
                </a:solidFill>
                <a:latin typeface="+mn-lt"/>
              </a:rPr>
              <a:t>if (A==0) …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buFont typeface="Wingdings" pitchFamily="2" charset="2"/>
              <a:buChar char="n"/>
              <a:tabLst/>
              <a:defRPr/>
            </a:pPr>
            <a:endParaRPr lang="en-US" sz="2800" kern="0" dirty="0">
              <a:solidFill>
                <a:srgbClr val="003399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buFont typeface="Wingdings" pitchFamily="2" charset="2"/>
              <a:buChar char="n"/>
              <a:tabLst/>
              <a:defRPr/>
            </a:pPr>
            <a:endParaRPr lang="en-US" sz="2800" kern="0" dirty="0">
              <a:solidFill>
                <a:srgbClr val="003399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Should be impossible for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both if-statements to be evaluated as true</a:t>
            </a:r>
          </a:p>
          <a:p>
            <a:pPr marL="800100" lvl="1" indent="-342900">
              <a:lnSpc>
                <a:spcPct val="90000"/>
              </a:lnSpc>
              <a:buClr>
                <a:srgbClr val="0033CC"/>
              </a:buClr>
              <a:buFont typeface="Wingdings" pitchFamily="2" charset="2"/>
              <a:buChar char="n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Delayed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write invalidate?</a:t>
            </a:r>
          </a:p>
          <a:p>
            <a:pPr marL="800100" lvl="1" indent="-342900">
              <a:lnSpc>
                <a:spcPct val="90000"/>
              </a:lnSpc>
              <a:buClr>
                <a:srgbClr val="0033CC"/>
              </a:buClr>
              <a:buFont typeface="Wingdings" pitchFamily="2" charset="2"/>
              <a:buChar char="n"/>
            </a:pPr>
            <a:endParaRPr kumimoji="0" lang="en-US" sz="2000" b="0" i="0" u="none" strike="noStrike" kern="0" cap="none" spc="0" normalizeH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lnSpc>
                <a:spcPct val="90000"/>
              </a:lnSpc>
              <a:buClr>
                <a:srgbClr val="0033CC"/>
              </a:buClr>
              <a:buFont typeface="Wingdings" pitchFamily="2" charset="2"/>
              <a:buChar char="n"/>
            </a:pP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Sequential consistency:</a:t>
            </a:r>
          </a:p>
          <a:p>
            <a:pPr marL="800100" lvl="1" indent="-342900">
              <a:lnSpc>
                <a:spcPct val="90000"/>
              </a:lnSpc>
              <a:buClr>
                <a:srgbClr val="0033CC"/>
              </a:buClr>
              <a:buFont typeface="Wingdings" pitchFamily="2" charset="2"/>
              <a:buChar char="n"/>
            </a:pPr>
            <a:r>
              <a:rPr lang="en-US" sz="2000" kern="0" baseline="0" dirty="0">
                <a:solidFill>
                  <a:srgbClr val="003399"/>
                </a:solidFill>
                <a:latin typeface="+mn-lt"/>
              </a:rPr>
              <a:t>Result</a:t>
            </a:r>
            <a:r>
              <a:rPr lang="en-US" sz="2000" kern="0" dirty="0">
                <a:solidFill>
                  <a:srgbClr val="003399"/>
                </a:solidFill>
                <a:latin typeface="+mn-lt"/>
              </a:rPr>
              <a:t> of execution should be the same as long as:</a:t>
            </a:r>
          </a:p>
          <a:p>
            <a:pPr marL="1257300" lvl="2" indent="-342900">
              <a:lnSpc>
                <a:spcPct val="90000"/>
              </a:lnSpc>
              <a:buClr>
                <a:srgbClr val="0033CC"/>
              </a:buClr>
              <a:buFont typeface="Wingdings" pitchFamily="2" charset="2"/>
              <a:buChar char="n"/>
            </a:pPr>
            <a:r>
              <a:rPr lang="en-US" sz="1800" kern="0" dirty="0">
                <a:solidFill>
                  <a:srgbClr val="003399"/>
                </a:solidFill>
                <a:latin typeface="+mn-lt"/>
              </a:rPr>
              <a:t>Accesses on each processor were kept in order</a:t>
            </a:r>
          </a:p>
          <a:p>
            <a:pPr marL="1257300" lvl="2" indent="-342900">
              <a:lnSpc>
                <a:spcPct val="90000"/>
              </a:lnSpc>
              <a:buClr>
                <a:srgbClr val="0033CC"/>
              </a:buClr>
              <a:buFont typeface="Wingdings" pitchFamily="2" charset="2"/>
              <a:buChar char="n"/>
            </a:pPr>
            <a:r>
              <a:rPr lang="en-US" sz="1800" kern="0" dirty="0">
                <a:solidFill>
                  <a:srgbClr val="003399"/>
                </a:solidFill>
                <a:latin typeface="+mn-lt"/>
              </a:rPr>
              <a:t>Accesses on different processors were arbitrarily interleaved</a:t>
            </a:r>
            <a:endParaRPr lang="en-US" sz="1600" kern="0" dirty="0">
              <a:solidFill>
                <a:srgbClr val="003399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Implementing Locks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To implement, delay completion of all memory accesses until all invalidations caused by the access are completed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Reduces performance!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Alternatives: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Program-enforced synchronization to force write on processor to occur before read on the other processor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Requires synchronization object for A and another for B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“Unlock” after write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“Lock” after read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5400000">
            <a:off x="6391936" y="2386074"/>
            <a:ext cx="513480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Models of Memory Consistency:  An Introduction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Relaxed Consistency Models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Rules: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X → 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Operation X must complete before operation Y is done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Sequential consistency requires: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R → W, R → R, W → R, W → W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Relax W → R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“Total store ordering”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Relax W → W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“Partial store order”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Relax R → W and R → R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“Weak ordering” and “release consistency”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5400000">
            <a:off x="6391936" y="2386074"/>
            <a:ext cx="513480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Models of Memory Consistency:  An Introduction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4391843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Symmetric multiprocessors (SMP)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Small number of cores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Share single memory with uniform memory latency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Distributed shared memory (DSM)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Memory distributed among processors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Non-uniform memory access/latency (NUMA)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Processors connected via direct (switched) and non-direct (multi-hop) interconnection networks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2" y="507395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Introduction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0530" y="908720"/>
            <a:ext cx="3380035" cy="284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7094" y="4005064"/>
            <a:ext cx="4326906" cy="205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Relaxed Consistency Models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Consistency model is multiprocessor specific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Programmers will often implement explicit synchronization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Speculation gives much of the performance advantage of relaxed models with sequential consistency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Basic idea:  if an invalidation arrives for a result that has not been committed, use speculation recovery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5400000">
            <a:off x="6391936" y="2386074"/>
            <a:ext cx="513480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Models of Memory Consistency:  An Introduction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Coherence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Processors may see different values through their caches: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6725358" y="2050502"/>
            <a:ext cx="446795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Centralized Shared-Memory Architectures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1691" y="2378943"/>
            <a:ext cx="7324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Coherence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Coherence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 reads by any processor must return the most recently written value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Writes to the same location by any two processors are seen in the same order by all processors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Consistency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a written value will be returned by a read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a processor writes location A followed by location B, any processor that sees the new value of B must also see the new value of A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6725358" y="2050502"/>
            <a:ext cx="446795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Centralized Shared-Memory Architectures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Enforcing Coherence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Coherent caches provide: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Migration</a:t>
            </a:r>
            <a:r>
              <a:rPr lang="en-US" dirty="0"/>
              <a:t>:  movement of data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Replication</a:t>
            </a:r>
            <a:r>
              <a:rPr lang="en-US" dirty="0"/>
              <a:t>:  multiple copies of data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Cache coherence protocols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Directory based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Sharing status of each block kept in one location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Snooping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Each core tracks sharing status of each block</a:t>
            </a:r>
          </a:p>
          <a:p>
            <a:pPr lvl="2">
              <a:lnSpc>
                <a:spcPct val="90000"/>
              </a:lnSpc>
            </a:pPr>
            <a:endParaRPr lang="en-US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6725358" y="2050502"/>
            <a:ext cx="446795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Centralized Shared-Memory Architectures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23439"/>
          </a:xfrm>
        </p:spPr>
        <p:txBody>
          <a:bodyPr/>
          <a:lstStyle/>
          <a:p>
            <a:r>
              <a:rPr lang="en-US" dirty="0"/>
              <a:t>SNOOPY CACHE COHERENCE protocols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Copyright © 2012, Elsevier Inc. All rights reserved.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0829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Snoopy Coherence Protocols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Write invalidate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 write, invalidate all other copies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bus itself to serialize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Write cannot complete until bus access is obtained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Write update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 write, update all copies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6725358" y="2050502"/>
            <a:ext cx="446795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Centralized Shared-Memory Architectures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858" y="2924944"/>
            <a:ext cx="8243598" cy="226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Snoopy Coherence Protocols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Locating an item when a read miss occurs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 write-back cache, the updated value must be sent to the requesting processor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Cache lines marked as shared or exclusive/modified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Only writes to shared lines need an invalidate broadcast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After this, the line is marked as exclusive</a:t>
            </a:r>
          </a:p>
          <a:p>
            <a:pPr lvl="2">
              <a:lnSpc>
                <a:spcPct val="90000"/>
              </a:lnSpc>
            </a:pPr>
            <a:endParaRPr lang="en-US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6725358" y="2050502"/>
            <a:ext cx="446795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Centralized Shared-Memory Architectures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od4e">
  <a:themeElements>
    <a:clrScheme name="1_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1_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1_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cod4e</Template>
  <TotalTime>22181</TotalTime>
  <Words>2168</Words>
  <Application>Microsoft Office PowerPoint</Application>
  <PresentationFormat>On-screen Show (4:3)</PresentationFormat>
  <Paragraphs>384</Paragraphs>
  <Slides>30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Arial Black</vt:lpstr>
      <vt:lpstr>Times New Roman</vt:lpstr>
      <vt:lpstr>Wingdings</vt:lpstr>
      <vt:lpstr>1_cod4e</vt:lpstr>
      <vt:lpstr>PowerPoint Presentation</vt:lpstr>
      <vt:lpstr>Introduction</vt:lpstr>
      <vt:lpstr>Types</vt:lpstr>
      <vt:lpstr>Cache Coherence</vt:lpstr>
      <vt:lpstr>Cache Coherence</vt:lpstr>
      <vt:lpstr>Enforcing Coherence</vt:lpstr>
      <vt:lpstr>SNOOPY CACHE COHERENCE protocols</vt:lpstr>
      <vt:lpstr>Snoopy Coherence Protocols</vt:lpstr>
      <vt:lpstr>Snoopy Coherence Protocols</vt:lpstr>
      <vt:lpstr>Snoopy Coherence Protocols</vt:lpstr>
      <vt:lpstr>Snoopy Coherence Protocols</vt:lpstr>
      <vt:lpstr>Snoopy Coherence Protocols - Extensions</vt:lpstr>
      <vt:lpstr>Snoopy cache coherence - challenges</vt:lpstr>
      <vt:lpstr>Coherence Protocols:  Challenges</vt:lpstr>
      <vt:lpstr>Coherence Protocols</vt:lpstr>
      <vt:lpstr>Performance</vt:lpstr>
      <vt:lpstr>Directory based cache coherence protocols</vt:lpstr>
      <vt:lpstr>Directory Protocols</vt:lpstr>
      <vt:lpstr>Directory Protocols</vt:lpstr>
      <vt:lpstr>Messages</vt:lpstr>
      <vt:lpstr>Directory Protocols</vt:lpstr>
      <vt:lpstr>Directory Protocols</vt:lpstr>
      <vt:lpstr>Directory Protocols</vt:lpstr>
      <vt:lpstr>Synchronization</vt:lpstr>
      <vt:lpstr>Implementing Locks</vt:lpstr>
      <vt:lpstr>Implementing Locks</vt:lpstr>
      <vt:lpstr>Models of Memory Consistency</vt:lpstr>
      <vt:lpstr>Implementing Locks</vt:lpstr>
      <vt:lpstr>Relaxed Consistency Models</vt:lpstr>
      <vt:lpstr>Relaxed Consistency Models</vt:lpstr>
    </vt:vector>
  </TitlesOfParts>
  <Company>Ashenden Designs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Ashenden</dc:creator>
  <cp:lastModifiedBy>Ladislau Boloni</cp:lastModifiedBy>
  <cp:revision>848</cp:revision>
  <dcterms:created xsi:type="dcterms:W3CDTF">2008-07-27T22:34:41Z</dcterms:created>
  <dcterms:modified xsi:type="dcterms:W3CDTF">2016-11-14T15:59:05Z</dcterms:modified>
</cp:coreProperties>
</file>