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83"/>
  </p:notesMasterIdLst>
  <p:handoutMasterIdLst>
    <p:handoutMasterId r:id="rId84"/>
  </p:handoutMasterIdLst>
  <p:sldIdLst>
    <p:sldId id="270" r:id="rId2"/>
    <p:sldId id="394" r:id="rId3"/>
    <p:sldId id="271" r:id="rId4"/>
    <p:sldId id="358" r:id="rId5"/>
    <p:sldId id="368" r:id="rId6"/>
    <p:sldId id="369" r:id="rId7"/>
    <p:sldId id="359" r:id="rId8"/>
    <p:sldId id="362" r:id="rId9"/>
    <p:sldId id="363" r:id="rId10"/>
    <p:sldId id="364" r:id="rId11"/>
    <p:sldId id="365" r:id="rId12"/>
    <p:sldId id="366" r:id="rId13"/>
    <p:sldId id="367" r:id="rId14"/>
    <p:sldId id="395" r:id="rId15"/>
    <p:sldId id="272" r:id="rId16"/>
    <p:sldId id="273" r:id="rId17"/>
    <p:sldId id="274" r:id="rId18"/>
    <p:sldId id="396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34" r:id="rId36"/>
    <p:sldId id="291" r:id="rId37"/>
    <p:sldId id="370" r:id="rId38"/>
    <p:sldId id="295" r:id="rId39"/>
    <p:sldId id="296" r:id="rId40"/>
    <p:sldId id="336" r:id="rId41"/>
    <p:sldId id="298" r:id="rId42"/>
    <p:sldId id="397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93" r:id="rId51"/>
    <p:sldId id="307" r:id="rId52"/>
    <p:sldId id="308" r:id="rId53"/>
    <p:sldId id="309" r:id="rId54"/>
    <p:sldId id="310" r:id="rId55"/>
    <p:sldId id="311" r:id="rId56"/>
    <p:sldId id="392" r:id="rId57"/>
    <p:sldId id="371" r:id="rId58"/>
    <p:sldId id="372" r:id="rId59"/>
    <p:sldId id="373" r:id="rId60"/>
    <p:sldId id="374" r:id="rId61"/>
    <p:sldId id="389" r:id="rId62"/>
    <p:sldId id="324" r:id="rId63"/>
    <p:sldId id="384" r:id="rId64"/>
    <p:sldId id="385" r:id="rId65"/>
    <p:sldId id="386" r:id="rId66"/>
    <p:sldId id="387" r:id="rId67"/>
    <p:sldId id="390" r:id="rId68"/>
    <p:sldId id="391" r:id="rId69"/>
    <p:sldId id="313" r:id="rId70"/>
    <p:sldId id="314" r:id="rId71"/>
    <p:sldId id="315" r:id="rId72"/>
    <p:sldId id="316" r:id="rId73"/>
    <p:sldId id="318" r:id="rId74"/>
    <p:sldId id="317" r:id="rId75"/>
    <p:sldId id="319" r:id="rId76"/>
    <p:sldId id="320" r:id="rId77"/>
    <p:sldId id="321" r:id="rId78"/>
    <p:sldId id="322" r:id="rId79"/>
    <p:sldId id="337" r:id="rId80"/>
    <p:sldId id="338" r:id="rId81"/>
    <p:sldId id="323" r:id="rId82"/>
  </p:sldIdLst>
  <p:sldSz cx="9144000" cy="6858000" type="screen4x3"/>
  <p:notesSz cx="7099300" cy="102346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FF"/>
    <a:srgbClr val="66FF66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34" autoAdjust="0"/>
    <p:restoredTop sz="94686" autoAdjust="0"/>
  </p:normalViewPr>
  <p:slideViewPr>
    <p:cSldViewPr snapToObjects="1">
      <p:cViewPr varScale="1">
        <p:scale>
          <a:sx n="71" d="100"/>
          <a:sy n="71" d="100"/>
        </p:scale>
        <p:origin x="100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03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75300" y="0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C5F86FC-C41A-4A70-B7C0-89608746AFFA}" type="datetime3">
              <a:rPr lang="en-AU"/>
              <a:pPr>
                <a:defRPr/>
              </a:pPr>
              <a:t>25 September, 2017</a:t>
            </a:fld>
            <a:endParaRPr lang="en-A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54371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5 — Large and Fast: Exploiting Memory Hierarchy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75300" y="9723438"/>
            <a:ext cx="152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8A08430D-71A6-4F36-B9C6-31DC08C824C2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8B9A042-1BE6-4D66-8007-DFF22663310E}" type="datetime3">
              <a:rPr lang="en-AU"/>
              <a:pPr>
                <a:defRPr/>
              </a:pPr>
              <a:t>25 September, 2017</a:t>
            </a:fld>
            <a:endParaRPr lang="en-AU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Chapter 5 — Large and Fast: Exploiting Memory Hierarchy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8948F8CF-FDF3-44FB-A5B9-DA2C6D2B8106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92FAAD-0D37-44A1-AAF5-4844EC57E35F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16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16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49104B-F744-4430-A889-A50477269389}" type="slidenum">
              <a:rPr lang="en-AU" altLang="en-US">
                <a:latin typeface="Times New Roman" panose="02020603050405020304" pitchFamily="18" charset="0"/>
              </a:rPr>
              <a:pPr/>
              <a:t>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7941F7-7023-4B52-936B-F31E48220352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08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208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EE651B-AAFA-41C0-BAE9-420CD2F88D37}" type="slidenum">
              <a:rPr lang="en-AU" altLang="en-US">
                <a:latin typeface="Times New Roman" panose="02020603050405020304" pitchFamily="18" charset="0"/>
              </a:rPr>
              <a:pPr/>
              <a:t>13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08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F8FC4D-A2FF-467F-8990-6E94AF043143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26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26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A7DC70-9407-47EB-BED1-C49078913536}" type="slidenum">
              <a:rPr lang="en-AU" altLang="en-US">
                <a:latin typeface="Times New Roman" panose="02020603050405020304" pitchFamily="18" charset="0"/>
              </a:rPr>
              <a:pPr/>
              <a:t>15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26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7C3CB5-54C5-4B93-AFE7-ABF4125F9196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36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36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D458C7-1C51-4FC6-9AD6-9D79669D7CE3}" type="slidenum">
              <a:rPr lang="en-AU" altLang="en-US">
                <a:latin typeface="Times New Roman" panose="02020603050405020304" pitchFamily="18" charset="0"/>
              </a:rPr>
              <a:pPr/>
              <a:t>16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36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859C8A-E9D5-42F8-B145-47F7101D4B2E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46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46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82EECC-3AE1-4E42-BCBC-8973C43C2D74}" type="slidenum">
              <a:rPr lang="en-AU" altLang="en-US">
                <a:latin typeface="Times New Roman" panose="02020603050405020304" pitchFamily="18" charset="0"/>
              </a:rPr>
              <a:pPr/>
              <a:t>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46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F00FEA-E218-4C62-9E5C-CA3B51A417F6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59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259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5A90E8-39CF-442B-8C1A-7322BA2777B2}" type="slidenum">
              <a:rPr lang="en-AU" altLang="en-US">
                <a:latin typeface="Times New Roman" panose="02020603050405020304" pitchFamily="18" charset="0"/>
              </a:rPr>
              <a:pPr/>
              <a:t>19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59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4F4996-DC03-4371-9B5D-27F7F9E89B60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69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269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CE41D1-C7BE-4561-AEBA-C2AA2B0AC882}" type="slidenum">
              <a:rPr lang="en-AU" altLang="en-US">
                <a:latin typeface="Times New Roman" panose="02020603050405020304" pitchFamily="18" charset="0"/>
              </a:rPr>
              <a:pPr/>
              <a:t>20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69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194DD2-7081-4846-8EA5-B0C6102D3517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280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A3B384-8547-4409-B31D-B5C491DFB620}" type="slidenum">
              <a:rPr lang="en-AU" altLang="en-US">
                <a:latin typeface="Times New Roman" panose="02020603050405020304" pitchFamily="18" charset="0"/>
              </a:rPr>
              <a:pPr/>
              <a:t>21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8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F79B86-4AC5-4813-8996-95F613E833B5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90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290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7BE1E8-0C0F-42DC-83A2-2B2784013C6D}" type="slidenum">
              <a:rPr lang="en-AU" altLang="en-US">
                <a:latin typeface="Times New Roman" panose="02020603050405020304" pitchFamily="18" charset="0"/>
              </a:rPr>
              <a:pPr/>
              <a:t>22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90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9BAF97-F604-458B-93F3-E4C91D31D340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00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00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2EB560-9DB5-49DF-A400-6B6FD4515D7F}" type="slidenum">
              <a:rPr lang="en-AU" altLang="en-US">
                <a:latin typeface="Times New Roman" panose="02020603050405020304" pitchFamily="18" charset="0"/>
              </a:rPr>
              <a:pPr/>
              <a:t>23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00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AB432-6E32-4953-A681-F7A57564CF5E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1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1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83C549-42AB-423A-97A4-4C8F2FC361DB}" type="slidenum">
              <a:rPr lang="en-AU" altLang="en-US">
                <a:latin typeface="Times New Roman" panose="02020603050405020304" pitchFamily="18" charset="0"/>
              </a:rPr>
              <a:pPr/>
              <a:t>24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F80FAE-E7BE-4689-91AF-A349CCE7FF46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57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57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D54110-1A38-4A60-87D9-BC2960B12F9A}" type="slidenum">
              <a:rPr lang="en-AU" altLang="en-US">
                <a:latin typeface="Times New Roman" panose="02020603050405020304" pitchFamily="18" charset="0"/>
              </a:rPr>
              <a:pPr/>
              <a:t>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57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7393E0-DB75-4D30-A65C-A289E3B7A1C0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2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21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F34DC3-CC29-4984-8306-A957B175DB66}" type="slidenum">
              <a:rPr lang="en-AU" altLang="en-US">
                <a:latin typeface="Times New Roman" panose="02020603050405020304" pitchFamily="18" charset="0"/>
              </a:rPr>
              <a:pPr/>
              <a:t>25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21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B50D36-571D-46E1-98DD-A2AD24475B71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3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3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16542A-C3B7-4D26-BB51-E9A3E00EBCB1}" type="slidenum">
              <a:rPr lang="en-AU" altLang="en-US">
                <a:latin typeface="Times New Roman" panose="02020603050405020304" pitchFamily="18" charset="0"/>
              </a:rPr>
              <a:pPr/>
              <a:t>26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735C00-C95D-4930-B55C-33E348ECBB46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4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4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C6E18A-71C5-43E8-9E83-A51899ACB07E}" type="slidenum">
              <a:rPr lang="en-AU" altLang="en-US">
                <a:latin typeface="Times New Roman" panose="02020603050405020304" pitchFamily="18" charset="0"/>
              </a:rPr>
              <a:pPr/>
              <a:t>27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4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4F7090-2BAC-432B-9700-C04680F1DADE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5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5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A9BFF5-EB8F-4566-B1FC-E9406A7C84E0}" type="slidenum">
              <a:rPr lang="en-AU" altLang="en-US">
                <a:latin typeface="Times New Roman" panose="02020603050405020304" pitchFamily="18" charset="0"/>
              </a:rPr>
              <a:pPr/>
              <a:t>28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5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EFBCF6-F2A3-4803-887A-E7C83B3A9B8D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6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6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B21EC7-B4E1-4C53-8DDB-90A59E939A88}" type="slidenum">
              <a:rPr lang="en-AU" altLang="en-US">
                <a:latin typeface="Times New Roman" panose="02020603050405020304" pitchFamily="18" charset="0"/>
              </a:rPr>
              <a:pPr/>
              <a:t>29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6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5E7959-2F94-4724-B36C-D6593F989640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7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7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F7B4E9-F0D9-40FE-BB95-1B690D710B50}" type="slidenum">
              <a:rPr lang="en-AU" altLang="en-US">
                <a:latin typeface="Times New Roman" panose="02020603050405020304" pitchFamily="18" charset="0"/>
              </a:rPr>
              <a:pPr/>
              <a:t>30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7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325067-D8A4-4133-A1F2-80F39DBC08F1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8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8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733E98-671D-4360-B95B-16C10AEE5E0E}" type="slidenum">
              <a:rPr lang="en-AU" altLang="en-US">
                <a:latin typeface="Times New Roman" panose="02020603050405020304" pitchFamily="18" charset="0"/>
              </a:rPr>
              <a:pPr/>
              <a:t>31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8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3C99F3-7758-4F60-9796-3380B56801B1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9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39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5A24C7-45DD-44D4-AAF7-AB49B0C44EBE}" type="slidenum">
              <a:rPr lang="en-AU" altLang="en-US">
                <a:latin typeface="Times New Roman" panose="02020603050405020304" pitchFamily="18" charset="0"/>
              </a:rPr>
              <a:pPr/>
              <a:t>32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39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E315BB-4DD8-46F7-A9FA-F747D8A2DACD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0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0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E9D061-73DA-4D13-9941-0AF0E4CEE4A3}" type="slidenum">
              <a:rPr lang="en-AU" altLang="en-US">
                <a:latin typeface="Times New Roman" panose="02020603050405020304" pitchFamily="18" charset="0"/>
              </a:rPr>
              <a:pPr/>
              <a:t>33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0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DA7433-2C9F-4B72-A166-48D8E436A32B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1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54F06-8566-436B-AD61-5B0F3CA07E9A}" type="slidenum">
              <a:rPr lang="en-AU" altLang="en-US">
                <a:latin typeface="Times New Roman" panose="02020603050405020304" pitchFamily="18" charset="0"/>
              </a:rPr>
              <a:pPr/>
              <a:t>34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1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506446-A0CC-4423-BA5F-FC01AB869761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67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67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1BA633-380B-46D2-ADD0-068690A6A662}" type="slidenum">
              <a:rPr lang="en-AU" altLang="en-US">
                <a:latin typeface="Times New Roman" panose="02020603050405020304" pitchFamily="18" charset="0"/>
              </a:rPr>
              <a:pPr/>
              <a:t>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67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9F1680-3FDD-443B-8710-CA1156DDC377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2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2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3796E6-1BD5-4051-B74B-0FDB1CB492C9}" type="slidenum">
              <a:rPr lang="en-AU" altLang="en-US">
                <a:latin typeface="Times New Roman" panose="02020603050405020304" pitchFamily="18" charset="0"/>
              </a:rPr>
              <a:pPr/>
              <a:t>35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2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8C48BB-B59B-42D4-A3E8-618AC5B3CD88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4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4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419D60-A596-43ED-B594-7FAABCA32E2C}" type="slidenum">
              <a:rPr lang="en-AU" altLang="en-US">
                <a:latin typeface="Times New Roman" panose="02020603050405020304" pitchFamily="18" charset="0"/>
              </a:rPr>
              <a:pPr/>
              <a:t>36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4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1050C-DC5E-4CA4-8C1A-4743052D736C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87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87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243B17-2477-4463-8511-E41439A93DAE}" type="slidenum">
              <a:rPr lang="en-AU" altLang="en-US">
                <a:latin typeface="Times New Roman" panose="02020603050405020304" pitchFamily="18" charset="0"/>
              </a:rPr>
              <a:pPr/>
              <a:t>37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87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assumption here</a:t>
            </a:r>
            <a:r>
              <a:rPr lang="en-US" altLang="en-US" baseline="0" dirty="0"/>
              <a:t> is that the 15 are the number of cycles you need to wait until the value appears.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39E828-11D8-48E7-9E86-6627A041CA91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5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5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630D2F-7C38-4D9E-ABF7-6A540D6F9B59}" type="slidenum">
              <a:rPr lang="en-AU" altLang="en-US">
                <a:latin typeface="Times New Roman" panose="02020603050405020304" pitchFamily="18" charset="0"/>
              </a:rPr>
              <a:pPr/>
              <a:t>38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5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739EB5-6D9B-4127-B9E4-DFA9C809A18D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6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6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C4BB39-4244-42AA-B379-189A81C3D330}" type="slidenum">
              <a:rPr lang="en-AU" altLang="en-US">
                <a:latin typeface="Times New Roman" panose="02020603050405020304" pitchFamily="18" charset="0"/>
              </a:rPr>
              <a:pPr/>
              <a:t>39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6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31B259-BB67-46E2-8B0F-26A2682D5896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7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7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058F7B-7E1F-4DCB-9561-C41B1B40A228}" type="slidenum">
              <a:rPr lang="en-AU" altLang="en-US">
                <a:latin typeface="Times New Roman" panose="02020603050405020304" pitchFamily="18" charset="0"/>
              </a:rPr>
              <a:pPr/>
              <a:t>40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7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865AF9-9D44-4305-8150-B2BF33B33A84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8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8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C97662-A2FF-4E76-BFD7-A389DF120044}" type="slidenum">
              <a:rPr lang="en-AU" altLang="en-US">
                <a:latin typeface="Times New Roman" panose="02020603050405020304" pitchFamily="18" charset="0"/>
              </a:rPr>
              <a:pPr/>
              <a:t>41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8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B56A08-A410-4373-B7CE-D48667C321E9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95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495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319373-AE53-4FEC-A1F7-B6DA55444857}" type="slidenum">
              <a:rPr lang="en-AU" altLang="en-US">
                <a:latin typeface="Times New Roman" panose="02020603050405020304" pitchFamily="18" charset="0"/>
              </a:rPr>
              <a:pPr/>
              <a:t>43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495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88C29F-A55C-4C43-9128-F23AF40BAA74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0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0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C6E4AE-5103-418F-A9D8-B679E744E27D}" type="slidenum">
              <a:rPr lang="en-AU" altLang="en-US">
                <a:latin typeface="Times New Roman" panose="02020603050405020304" pitchFamily="18" charset="0"/>
              </a:rPr>
              <a:pPr/>
              <a:t>44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0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259809-894A-4AE7-99E9-DC15F1DC520D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1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1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6AE7D-B0D7-4780-B95F-D5AF48C2A28E}" type="slidenum">
              <a:rPr lang="en-AU" altLang="en-US">
                <a:latin typeface="Times New Roman" panose="02020603050405020304" pitchFamily="18" charset="0"/>
              </a:rPr>
              <a:pPr/>
              <a:t>45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1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FE6FB1-C1A3-4800-859E-674621BCB13B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77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177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3C38D2-16C3-49D5-825B-91B3B3ED781B}" type="slidenum">
              <a:rPr lang="en-AU" altLang="en-US">
                <a:latin typeface="Times New Roman" panose="02020603050405020304" pitchFamily="18" charset="0"/>
              </a:rPr>
              <a:pPr/>
              <a:t>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77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82F70F-4CA6-4FC3-B144-9E87F4F863D0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2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2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D55C6-EF0C-44EB-BEDD-F9DE87357097}" type="slidenum">
              <a:rPr lang="en-AU" altLang="en-US">
                <a:latin typeface="Times New Roman" panose="02020603050405020304" pitchFamily="18" charset="0"/>
              </a:rPr>
              <a:pPr/>
              <a:t>46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2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E5DE06-274B-4D9D-8F93-DC0972855954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3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3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AAC124-8084-4AF6-B3E0-C10478715A31}" type="slidenum">
              <a:rPr lang="en-AU" altLang="en-US">
                <a:latin typeface="Times New Roman" panose="02020603050405020304" pitchFamily="18" charset="0"/>
              </a:rPr>
              <a:pPr/>
              <a:t>47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3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F22EE-B97E-46D0-B72E-9CC7C04E0A96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4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4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97D4F4-E21B-41F4-ACC5-493276577329}" type="slidenum">
              <a:rPr lang="en-AU" altLang="en-US">
                <a:latin typeface="Times New Roman" panose="02020603050405020304" pitchFamily="18" charset="0"/>
              </a:rPr>
              <a:pPr/>
              <a:t>48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4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17BF59-E96A-43E6-9CB4-8AADFEE544DD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6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6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BFF1F1-5376-46E9-86D0-F088DF319DB4}" type="slidenum">
              <a:rPr lang="en-AU" altLang="en-US">
                <a:latin typeface="Times New Roman" panose="02020603050405020304" pitchFamily="18" charset="0"/>
              </a:rPr>
              <a:pPr/>
              <a:t>49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6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D6CC5F-B4EB-4C6B-9659-154F504C3B6A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77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77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1E4877-66D7-4AD2-86F5-5D6BEBAFEA3A}" type="slidenum">
              <a:rPr lang="en-AU" altLang="en-US">
                <a:latin typeface="Times New Roman" panose="02020603050405020304" pitchFamily="18" charset="0"/>
              </a:rPr>
              <a:pPr/>
              <a:t>51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7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BBC856-D9CF-407B-ABFD-86E69E365710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87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87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A0729B-F9AD-466E-A2A3-601233411802}" type="slidenum">
              <a:rPr lang="en-AU" altLang="en-US">
                <a:latin typeface="Times New Roman" panose="02020603050405020304" pitchFamily="18" charset="0"/>
              </a:rPr>
              <a:pPr/>
              <a:t>52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8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7FA3F6-E9BF-4CF4-A286-8C281F379F17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97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597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D9E87A-FA9A-4A3C-9D30-5E797621638F}" type="slidenum">
              <a:rPr lang="en-AU" altLang="en-US">
                <a:latin typeface="Times New Roman" panose="02020603050405020304" pitchFamily="18" charset="0"/>
              </a:rPr>
              <a:pPr/>
              <a:t>53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597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2344C2-7DEF-48B3-992F-450E69CD115F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0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0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FD85-7759-4FFF-B686-DA10F80F6C5D}" type="slidenum">
              <a:rPr lang="en-AU" altLang="en-US">
                <a:latin typeface="Times New Roman" panose="02020603050405020304" pitchFamily="18" charset="0"/>
              </a:rPr>
              <a:pPr/>
              <a:t>54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0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9D6232-95DD-4B52-B9F8-987A9F9C99C3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1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1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5FCA72-AFF5-4E94-B398-FE0073B71DE4}" type="slidenum">
              <a:rPr lang="en-AU" altLang="en-US">
                <a:latin typeface="Times New Roman" panose="02020603050405020304" pitchFamily="18" charset="0"/>
              </a:rPr>
              <a:pPr/>
              <a:t>55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1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A23D83-2B31-445F-87CA-0229B571EAAD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3FC58C-4436-43AF-9D53-9C4B59F7CE52}" type="slidenum">
              <a:rPr lang="en-AU" altLang="en-US">
                <a:latin typeface="Times New Roman" panose="02020603050405020304" pitchFamily="18" charset="0"/>
              </a:rPr>
              <a:pPr/>
              <a:t>62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26D32B-18B5-4F99-952D-94F843764381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18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218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3DDA49-53C3-459B-9BAB-6F3A600A17DF}" type="slidenum">
              <a:rPr lang="en-AU" altLang="en-US">
                <a:latin typeface="Times New Roman" panose="02020603050405020304" pitchFamily="18" charset="0"/>
              </a:rPr>
              <a:pPr/>
              <a:t>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18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7DE375-C0ED-4480-9FCA-1CC1049F98DF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58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58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0E7B77-0518-4B95-BE52-283BA169AEBD}" type="slidenum">
              <a:rPr lang="en-AU" altLang="en-US">
                <a:latin typeface="Times New Roman" panose="02020603050405020304" pitchFamily="18" charset="0"/>
              </a:rPr>
              <a:pPr/>
              <a:t>63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5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C10D2B-D921-45C9-B925-076624574CB2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6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6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0E8CAB-5641-4A26-874B-496C1F4C5BEE}" type="slidenum">
              <a:rPr lang="en-AU" altLang="en-US">
                <a:latin typeface="Times New Roman" panose="02020603050405020304" pitchFamily="18" charset="0"/>
              </a:rPr>
              <a:pPr/>
              <a:t>64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6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B2733B-48F5-428A-82A9-213AE1F195A1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7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7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78D70-CD49-4618-99AE-4C2481051160}" type="slidenum">
              <a:rPr lang="en-AU" altLang="en-US">
                <a:latin typeface="Times New Roman" panose="02020603050405020304" pitchFamily="18" charset="0"/>
              </a:rPr>
              <a:pPr/>
              <a:t>65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7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D2C4A0-436E-40E4-9FE2-991B0E5D384F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8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8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59CF99-03F8-411D-AC88-D5EA4BDD110E}" type="slidenum">
              <a:rPr lang="en-AU" altLang="en-US">
                <a:latin typeface="Times New Roman" panose="02020603050405020304" pitchFamily="18" charset="0"/>
              </a:rPr>
              <a:pPr/>
              <a:t>66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8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0A4370-D3BE-4DB0-830D-D3942675515B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9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69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DCEB6C-6196-4D2F-A49D-685A3225B853}" type="slidenum">
              <a:rPr lang="en-AU" altLang="en-US">
                <a:latin typeface="Times New Roman" panose="02020603050405020304" pitchFamily="18" charset="0"/>
              </a:rPr>
              <a:pPr/>
              <a:t>69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69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811C87-2AEF-4D9C-BA0C-8C548F0A1B88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1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1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DB8B2F-7868-423F-80A0-38039A1C40F3}" type="slidenum">
              <a:rPr lang="en-AU" altLang="en-US">
                <a:latin typeface="Times New Roman" panose="02020603050405020304" pitchFamily="18" charset="0"/>
              </a:rPr>
              <a:pPr/>
              <a:t>70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1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6D4DE7-DBDB-4AD5-B67A-913626F616D9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20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20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40F155-15B2-419A-BC84-59D39D88A0AC}" type="slidenum">
              <a:rPr lang="en-AU" altLang="en-US">
                <a:latin typeface="Times New Roman" panose="02020603050405020304" pitchFamily="18" charset="0"/>
              </a:rPr>
              <a:pPr/>
              <a:t>71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2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8AA9E1-2B2C-4488-B0F6-650E6B397022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30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3D725E-93D2-4A45-BA2C-DB8A62CEAD17}" type="slidenum">
              <a:rPr lang="en-AU" altLang="en-US">
                <a:latin typeface="Times New Roman" panose="02020603050405020304" pitchFamily="18" charset="0"/>
              </a:rPr>
              <a:pPr/>
              <a:t>72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3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0124E4-4A2C-400A-AE8D-9FDD43199666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40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40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2C8C2A-D42F-4B38-9916-020987767153}" type="slidenum">
              <a:rPr lang="en-AU" altLang="en-US">
                <a:latin typeface="Times New Roman" panose="02020603050405020304" pitchFamily="18" charset="0"/>
              </a:rPr>
              <a:pPr/>
              <a:t>73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4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795DB5-9806-4B2C-B164-51DEB2978B71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5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51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A937FD-2A3E-4521-A91D-26E0F01DD75B}" type="slidenum">
              <a:rPr lang="en-AU" altLang="en-US">
                <a:latin typeface="Times New Roman" panose="02020603050405020304" pitchFamily="18" charset="0"/>
              </a:rPr>
              <a:pPr/>
              <a:t>74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5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9DAE43-88EC-40BF-98C0-2D2C0D3873C7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28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228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9A0C3F-D438-4F7E-9550-9FB107F64E02}" type="slidenum">
              <a:rPr lang="en-AU" altLang="en-US">
                <a:latin typeface="Times New Roman" panose="02020603050405020304" pitchFamily="18" charset="0"/>
              </a:rPr>
              <a:pPr/>
              <a:t>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28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8C8AB6-5EC8-4526-A255-4F2672966242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6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61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65B118-0F3A-4437-9567-740073156C17}" type="slidenum">
              <a:rPr lang="en-AU" altLang="en-US">
                <a:latin typeface="Times New Roman" panose="02020603050405020304" pitchFamily="18" charset="0"/>
              </a:rPr>
              <a:pPr/>
              <a:t>75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6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2D75D9-54B7-4216-A18E-029F25CC8B43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71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71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8792AF-4E42-4271-92C3-FBE2345F2BE2}" type="slidenum">
              <a:rPr lang="en-AU" altLang="en-US">
                <a:latin typeface="Times New Roman" panose="02020603050405020304" pitchFamily="18" charset="0"/>
              </a:rPr>
              <a:pPr/>
              <a:t>76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7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387341-E025-45E5-884D-AC87622A46C9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8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8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B57004-67CF-4A15-9FB5-7FDBD2846074}" type="slidenum">
              <a:rPr lang="en-AU" altLang="en-US">
                <a:latin typeface="Times New Roman" panose="02020603050405020304" pitchFamily="18" charset="0"/>
              </a:rPr>
              <a:pPr/>
              <a:t>77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8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7F8347-778D-44A7-8DD0-ED9B64D510AB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9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79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EF5AC-5BB2-4319-842F-9E38FD81356E}" type="slidenum">
              <a:rPr lang="en-AU" altLang="en-US">
                <a:latin typeface="Times New Roman" panose="02020603050405020304" pitchFamily="18" charset="0"/>
              </a:rPr>
              <a:pPr/>
              <a:t>78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79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A32D32-DCA5-4EEE-932D-6C2FA6412C29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F96D0A-2E58-4102-ABD9-ACF343B4F5EE}" type="slidenum">
              <a:rPr lang="en-AU" altLang="en-US">
                <a:latin typeface="Times New Roman" panose="02020603050405020304" pitchFamily="18" charset="0"/>
              </a:rPr>
              <a:pPr/>
              <a:t>79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C944C-808D-4E28-AED0-B834B8FB7C83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1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81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1B4507-15CA-4D68-9B03-B6FDE982E01F}" type="slidenum">
              <a:rPr lang="en-AU" altLang="en-US">
                <a:latin typeface="Times New Roman" panose="02020603050405020304" pitchFamily="18" charset="0"/>
              </a:rPr>
              <a:pPr/>
              <a:t>80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1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1941CE-DC32-44EF-A0DE-2F35886D804F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22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5 — Large and Fast: Exploiting Memory Hierarchy</a:t>
            </a:r>
          </a:p>
        </p:txBody>
      </p:sp>
      <p:sp>
        <p:nvSpPr>
          <p:cNvPr id="1822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172243-7E37-4AA6-929A-92AAE84F2036}" type="slidenum">
              <a:rPr lang="en-AU" altLang="en-US">
                <a:latin typeface="Times New Roman" panose="02020603050405020304" pitchFamily="18" charset="0"/>
              </a:rPr>
              <a:pPr/>
              <a:t>81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822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5963D-15A7-4B2A-84D7-D1350EE703FF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39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239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7F72C9-E190-4DC0-A4E8-68B257F3E5A9}" type="slidenum">
              <a:rPr lang="en-AU" altLang="en-US">
                <a:latin typeface="Times New Roman" panose="02020603050405020304" pitchFamily="18" charset="0"/>
              </a:rPr>
              <a:pPr/>
              <a:t>10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39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05BD60-5BC3-4319-A8E1-EA55D41005D0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49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249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24E6F3-1EA3-40DE-85AB-DBDC2745FBE1}" type="slidenum">
              <a:rPr lang="en-AU" altLang="en-US">
                <a:latin typeface="Times New Roman" panose="02020603050405020304" pitchFamily="18" charset="0"/>
              </a:rPr>
              <a:pPr/>
              <a:t>11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249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9751B-4719-4B89-998D-35FEF2AAA8EF}" type="datetime3">
              <a:rPr lang="en-AU" altLang="en-US" smtClean="0">
                <a:latin typeface="Times New Roman" panose="02020603050405020304" pitchFamily="18" charset="0"/>
              </a:rPr>
              <a:pPr/>
              <a:t>25 September, 2017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98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>
                <a:latin typeface="Times New Roman" panose="02020603050405020304" pitchFamily="18" charset="0"/>
              </a:rPr>
              <a:t>Chapter 6 — Storage and Other I/O Topics</a:t>
            </a:r>
          </a:p>
        </p:txBody>
      </p:sp>
      <p:sp>
        <p:nvSpPr>
          <p:cNvPr id="1198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09357D-F11A-4C7A-989B-9339BD0E4A09}" type="slidenum">
              <a:rPr lang="en-AU" altLang="en-US">
                <a:latin typeface="Times New Roman" panose="02020603050405020304" pitchFamily="18" charset="0"/>
              </a:rPr>
              <a:pPr/>
              <a:t>12</a:t>
            </a:fld>
            <a:endParaRPr lang="en-AU" altLang="en-US">
              <a:latin typeface="Times New Roman" panose="02020603050405020304" pitchFamily="18" charset="0"/>
            </a:endParaRPr>
          </a:p>
        </p:txBody>
      </p:sp>
      <p:sp>
        <p:nvSpPr>
          <p:cNvPr id="1198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7"/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" name="Picture 14" descr="MK Logo (2)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1938"/>
            <a:ext cx="1155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3"/>
          <p:cNvGrpSpPr>
            <a:grpSpLocks/>
          </p:cNvGrpSpPr>
          <p:nvPr userDrawn="1"/>
        </p:nvGrpSpPr>
        <p:grpSpPr bwMode="auto">
          <a:xfrm>
            <a:off x="1774825" y="104775"/>
            <a:ext cx="6084888" cy="868363"/>
            <a:chOff x="1774113" y="104757"/>
            <a:chExt cx="6084936" cy="86854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1774113" y="104757"/>
              <a:ext cx="6084936" cy="554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000" b="1" cap="small" dirty="0">
                  <a:solidFill>
                    <a:schemeClr val="bg1"/>
                  </a:solidFill>
                  <a:latin typeface="Corbel" pitchFamily="34" charset="0"/>
                </a:rPr>
                <a:t>Computer Organization and Design</a:t>
              </a:r>
              <a:endParaRPr lang="en-US" sz="3000" b="1" cap="small" dirty="0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 userDrawn="1"/>
          </p:nvSpPr>
          <p:spPr bwMode="auto">
            <a:xfrm>
              <a:off x="2844096" y="573166"/>
              <a:ext cx="3957669" cy="4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>
                  <a:solidFill>
                    <a:schemeClr val="bg1"/>
                  </a:solidFill>
                  <a:latin typeface="Arial" charset="0"/>
                </a:rPr>
                <a:t>The Hardware/Software Interface</a:t>
              </a:r>
              <a:endParaRPr lang="en-US" sz="200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14" name="Group 16"/>
          <p:cNvGrpSpPr>
            <a:grpSpLocks/>
          </p:cNvGrpSpPr>
          <p:nvPr userDrawn="1"/>
        </p:nvGrpSpPr>
        <p:grpSpPr bwMode="auto">
          <a:xfrm>
            <a:off x="8004175" y="93663"/>
            <a:ext cx="935038" cy="935037"/>
            <a:chOff x="7956376" y="116632"/>
            <a:chExt cx="936104" cy="936104"/>
          </a:xfrm>
        </p:grpSpPr>
        <p:sp>
          <p:nvSpPr>
            <p:cNvPr id="15" name="32-Point Star 14"/>
            <p:cNvSpPr>
              <a:spLocks noChangeArrowheads="1"/>
            </p:cNvSpPr>
            <p:nvPr userDrawn="1"/>
          </p:nvSpPr>
          <p:spPr bwMode="auto">
            <a:xfrm>
              <a:off x="7956376" y="116632"/>
              <a:ext cx="936104" cy="936104"/>
            </a:xfrm>
            <a:prstGeom prst="star32">
              <a:avLst>
                <a:gd name="adj" fmla="val 37500"/>
              </a:avLst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auto">
            <a:xfrm>
              <a:off x="8112128" y="262849"/>
              <a:ext cx="642081" cy="707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>
                  <a:solidFill>
                    <a:schemeClr val="bg1"/>
                  </a:solidFill>
                  <a:latin typeface="Arial Black" pitchFamily="34" charset="0"/>
                </a:rPr>
                <a:t>5</a:t>
              </a:r>
              <a:r>
                <a:rPr lang="en-GB" sz="2000" baseline="30000">
                  <a:solidFill>
                    <a:schemeClr val="bg1"/>
                  </a:solidFill>
                  <a:latin typeface="Arial Black" pitchFamily="34" charset="0"/>
                </a:rPr>
                <a:t>th</a:t>
              </a:r>
              <a:endParaRPr lang="en-GB" sz="2000">
                <a:solidFill>
                  <a:schemeClr val="bg1"/>
                </a:solidFill>
                <a:latin typeface="Arial Black" pitchFamily="34" charset="0"/>
              </a:endParaRPr>
            </a:p>
            <a:p>
              <a:pPr>
                <a:defRPr/>
              </a:pPr>
              <a:endParaRPr lang="en-US" sz="20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auto">
            <a:xfrm>
              <a:off x="8064449" y="517139"/>
              <a:ext cx="732672" cy="308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1400">
                  <a:solidFill>
                    <a:schemeClr val="bg1"/>
                  </a:solidFill>
                  <a:latin typeface="Arial" charset="0"/>
                </a:rPr>
                <a:t>Edition</a:t>
              </a:r>
              <a:endParaRPr lang="en-US" sz="14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AU"/>
              <a:t>Chapter …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AU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9883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D7D84672-D5C8-4A40-9748-4B2194A6C2D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6991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0D0EB31B-B9A5-4828-9C46-5EBF83BEB43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45837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B75A494F-A31B-4030-A899-2F7A412A2FC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6602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7610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4F16C548-437B-484C-B896-C56BA347275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1171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D0811794-B12F-4FE9-B8D6-26826ECDDEE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550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74F2ACC1-E085-483E-9FB8-DF2D681C731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1378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18BBEE21-AF67-44AE-A718-EE20580DB3E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197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267135A2-B796-4B20-82C2-8135A9C1869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5537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FDB4CB5D-D24C-4052-AF80-D9EDC5E6D38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949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altLang="en-US"/>
              <a:t>Chapter 5 — Large and Fast: Exploiting Memory Hierarchy — </a:t>
            </a:r>
            <a:fld id="{4510F4CE-3A74-4F91-B57E-5659FDCC4B2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1765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307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r>
              <a:rPr lang="en-AU" altLang="en-US"/>
              <a:t>Chapter 5 — Large and Fast: Exploiting Memory Hierarchy — </a:t>
            </a:r>
            <a:fld id="{8FCC6D9E-D2E1-4C80-A590-9485DF173D0D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1030" name="Rectangle 25"/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79" name="Picture 7" descr="MK 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5"/>
            <a:ext cx="1619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AU" altLang="en-US" dirty="0">
                <a:solidFill>
                  <a:schemeClr val="tx1"/>
                </a:solidFill>
              </a:rPr>
              <a:t>Review 4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1554163"/>
          </a:xfrm>
        </p:spPr>
        <p:txBody>
          <a:bodyPr/>
          <a:lstStyle/>
          <a:p>
            <a:pPr eaLnBrk="1" hangingPunct="1"/>
            <a:r>
              <a:rPr lang="en-AU" altLang="en-US"/>
              <a:t>Large and Fast: Exploiting Memory Hierarchy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5F1B4844-7CC1-40AE-B53C-F32A20E49770}" type="slidenum">
              <a:rPr lang="en-AU" altLang="en-US"/>
              <a:pPr/>
              <a:t>10</a:t>
            </a:fld>
            <a:endParaRPr lang="en-AU" altLang="en-US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Disk Access Example</a:t>
            </a:r>
            <a:endParaRPr lang="en-AU" altLang="en-US"/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Given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512B sector, 15,000rpm, 4ms average seek time, 100MB/s transfer rate, 0.2ms controller overhead, idle disk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Average read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4ms seek time</a:t>
            </a:r>
            <a:br>
              <a:rPr lang="en-US" altLang="en-US"/>
            </a:br>
            <a:r>
              <a:rPr lang="en-US" altLang="en-US"/>
              <a:t>+ ½ / (15,000/60) = 2ms rotational latency</a:t>
            </a:r>
            <a:br>
              <a:rPr lang="en-US" altLang="en-US"/>
            </a:br>
            <a:r>
              <a:rPr lang="en-US" altLang="en-US"/>
              <a:t>+ 512 / 100MB/s = 0.005ms transfer time</a:t>
            </a:r>
            <a:br>
              <a:rPr lang="en-US" altLang="en-US"/>
            </a:br>
            <a:r>
              <a:rPr lang="en-US" altLang="en-US"/>
              <a:t>+ 0.2ms controller delay</a:t>
            </a:r>
            <a:br>
              <a:rPr lang="en-US" altLang="en-US"/>
            </a:br>
            <a:r>
              <a:rPr lang="en-US" altLang="en-US"/>
              <a:t>= 6.2ms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If actual average seek time is 1ms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Average read time = 3.2ms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D52EE55B-AF9C-4E2E-B42C-8825F7578713}" type="slidenum">
              <a:rPr lang="en-AU" altLang="en-US"/>
              <a:pPr/>
              <a:t>11</a:t>
            </a:fld>
            <a:endParaRPr lang="en-AU" altLang="en-US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Disk Performance Issues</a:t>
            </a:r>
            <a:endParaRPr lang="en-AU" altLang="en-US"/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Manufacturers quote average seek time</a:t>
            </a:r>
          </a:p>
          <a:p>
            <a:pPr lvl="1" eaLnBrk="1" hangingPunct="1"/>
            <a:r>
              <a:rPr lang="en-US" altLang="en-US" sz="2400"/>
              <a:t>Based on all possible seeks</a:t>
            </a:r>
          </a:p>
          <a:p>
            <a:pPr lvl="1" eaLnBrk="1" hangingPunct="1"/>
            <a:r>
              <a:rPr lang="en-US" altLang="en-US" sz="2400"/>
              <a:t>Locality and OS scheduling lead to smaller actual average seek times</a:t>
            </a:r>
          </a:p>
          <a:p>
            <a:pPr eaLnBrk="1" hangingPunct="1"/>
            <a:r>
              <a:rPr lang="en-US" altLang="en-US" sz="2800"/>
              <a:t>Smart disk controller allocate physical sectors on disk</a:t>
            </a:r>
          </a:p>
          <a:p>
            <a:pPr lvl="1" eaLnBrk="1" hangingPunct="1"/>
            <a:r>
              <a:rPr lang="en-US" altLang="en-US" sz="2400"/>
              <a:t>Present logical sector interface to host</a:t>
            </a:r>
          </a:p>
          <a:p>
            <a:pPr lvl="1" eaLnBrk="1" hangingPunct="1"/>
            <a:r>
              <a:rPr lang="en-US" altLang="en-US" sz="2400"/>
              <a:t>SCSI, ATA, SATA</a:t>
            </a:r>
          </a:p>
          <a:p>
            <a:pPr eaLnBrk="1" hangingPunct="1"/>
            <a:r>
              <a:rPr lang="en-US" altLang="en-US" sz="2800"/>
              <a:t>Disk drives include caches</a:t>
            </a:r>
          </a:p>
          <a:p>
            <a:pPr lvl="1" eaLnBrk="1" hangingPunct="1"/>
            <a:r>
              <a:rPr lang="en-US" altLang="en-US" sz="2400"/>
              <a:t>Prefetch sectors in anticipation of access</a:t>
            </a:r>
          </a:p>
          <a:p>
            <a:pPr lvl="1" eaLnBrk="1" hangingPunct="1"/>
            <a:r>
              <a:rPr lang="en-US" altLang="en-US" sz="2400"/>
              <a:t>Avoid seek and rotational delay</a:t>
            </a:r>
            <a:endParaRPr lang="en-AU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59695BF3-F494-41D3-825E-3BB39D1B1782}" type="slidenum">
              <a:rPr lang="en-AU" altLang="en-US"/>
              <a:pPr/>
              <a:t>12</a:t>
            </a:fld>
            <a:endParaRPr lang="en-AU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Flash Storage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Nonvolatile semiconductor storage</a:t>
            </a:r>
          </a:p>
          <a:p>
            <a:pPr lvl="1" eaLnBrk="1" hangingPunct="1"/>
            <a:r>
              <a:rPr lang="en-AU" altLang="en-US"/>
              <a:t>100</a:t>
            </a:r>
            <a:r>
              <a:rPr lang="en-US" altLang="en-US">
                <a:cs typeface="Arial" panose="020B0604020202020204" pitchFamily="34" charset="0"/>
              </a:rPr>
              <a:t>× </a:t>
            </a:r>
            <a:r>
              <a:rPr lang="en-AU" altLang="en-US">
                <a:cs typeface="Arial" panose="020B0604020202020204" pitchFamily="34" charset="0"/>
              </a:rPr>
              <a:t>– 1000</a:t>
            </a:r>
            <a:r>
              <a:rPr lang="en-US" altLang="en-US">
                <a:cs typeface="Arial" panose="020B0604020202020204" pitchFamily="34" charset="0"/>
              </a:rPr>
              <a:t>× faster than disk</a:t>
            </a:r>
          </a:p>
          <a:p>
            <a:pPr lvl="1" eaLnBrk="1" hangingPunct="1"/>
            <a:r>
              <a:rPr lang="en-AU" altLang="en-US">
                <a:cs typeface="Arial" panose="020B0604020202020204" pitchFamily="34" charset="0"/>
              </a:rPr>
              <a:t>Smaller, lower power, more robust</a:t>
            </a:r>
          </a:p>
          <a:p>
            <a:pPr lvl="1" eaLnBrk="1" hangingPunct="1"/>
            <a:r>
              <a:rPr lang="en-AU" altLang="en-US">
                <a:cs typeface="Arial" panose="020B0604020202020204" pitchFamily="34" charset="0"/>
              </a:rPr>
              <a:t>But more $/GB (between disk and DRAM)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 rot="5400000">
            <a:off x="7903369" y="873919"/>
            <a:ext cx="21145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§6.4 Flash Storage</a:t>
            </a:r>
          </a:p>
        </p:txBody>
      </p:sp>
      <p:pic>
        <p:nvPicPr>
          <p:cNvPr id="14342" name="Picture 5" descr="flash-c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00438"/>
            <a:ext cx="35909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flash-memory-explod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60800"/>
            <a:ext cx="24368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B9A55A88-CCBE-4D4C-8AB6-A38A80481B38}" type="slidenum">
              <a:rPr lang="en-AU" altLang="en-US"/>
              <a:pPr/>
              <a:t>13</a:t>
            </a:fld>
            <a:endParaRPr lang="en-AU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Flash Types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z="2800" dirty="0"/>
              <a:t>NOR flash: bit cell like a NOR gate</a:t>
            </a:r>
          </a:p>
          <a:p>
            <a:pPr lvl="1" eaLnBrk="1" hangingPunct="1"/>
            <a:r>
              <a:rPr lang="en-AU" altLang="en-US" sz="2400" dirty="0"/>
              <a:t>Random read/write access</a:t>
            </a:r>
          </a:p>
          <a:p>
            <a:pPr lvl="1" eaLnBrk="1" hangingPunct="1"/>
            <a:r>
              <a:rPr lang="en-AU" altLang="en-US" sz="2400" dirty="0"/>
              <a:t>Used for instruction memory in embedded systems</a:t>
            </a:r>
          </a:p>
          <a:p>
            <a:pPr eaLnBrk="1" hangingPunct="1"/>
            <a:r>
              <a:rPr lang="en-AU" altLang="en-US" sz="2800" dirty="0"/>
              <a:t>NAND flash: bit cell like a NAND gate</a:t>
            </a:r>
          </a:p>
          <a:p>
            <a:pPr lvl="1" eaLnBrk="1" hangingPunct="1"/>
            <a:r>
              <a:rPr lang="en-AU" altLang="en-US" sz="2400" dirty="0"/>
              <a:t>Denser (bits/area), but block-at-a-time access</a:t>
            </a:r>
          </a:p>
          <a:p>
            <a:pPr lvl="1" eaLnBrk="1" hangingPunct="1"/>
            <a:r>
              <a:rPr lang="en-AU" altLang="en-US" sz="2400" dirty="0"/>
              <a:t>Cheaper per GB</a:t>
            </a:r>
          </a:p>
          <a:p>
            <a:pPr lvl="1" eaLnBrk="1" hangingPunct="1"/>
            <a:r>
              <a:rPr lang="en-AU" altLang="en-US" sz="2400" dirty="0"/>
              <a:t>Used for USB keys, media storage, …</a:t>
            </a:r>
          </a:p>
          <a:p>
            <a:pPr eaLnBrk="1" hangingPunct="1"/>
            <a:r>
              <a:rPr lang="en-AU" altLang="en-US" sz="2800" dirty="0"/>
              <a:t>Flash bits wears out after 1000’s of accesses</a:t>
            </a:r>
          </a:p>
          <a:p>
            <a:pPr lvl="1" eaLnBrk="1" hangingPunct="1"/>
            <a:r>
              <a:rPr lang="en-AU" altLang="en-US" sz="2400" dirty="0"/>
              <a:t>Not suitable for direct RAM or disk replacement</a:t>
            </a:r>
          </a:p>
          <a:p>
            <a:pPr lvl="1" eaLnBrk="1" hangingPunct="1"/>
            <a:r>
              <a:rPr lang="en-AU" altLang="en-US" sz="2400" dirty="0"/>
              <a:t>Wear </a:t>
            </a:r>
            <a:r>
              <a:rPr lang="en-AU" altLang="en-US" sz="2400" dirty="0" err="1"/>
              <a:t>leveling</a:t>
            </a:r>
            <a:r>
              <a:rPr lang="en-AU" altLang="en-US" sz="2400" dirty="0"/>
              <a:t>: remap data to less used blocks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59762" cy="762000"/>
          </a:xfrm>
        </p:spPr>
        <p:txBody>
          <a:bodyPr/>
          <a:lstStyle/>
          <a:p>
            <a:r>
              <a:rPr lang="en-US" dirty="0"/>
              <a:t>Memory hierarchies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9220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62A95007-EFC1-44EA-9426-84ECABC307A4}" type="slidenum">
              <a:rPr lang="en-AU" altLang="en-US"/>
              <a:pPr/>
              <a:t>15</a:t>
            </a:fld>
            <a:endParaRPr lang="en-AU" altLang="en-US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Principle of Locality</a:t>
            </a:r>
            <a:endParaRPr lang="en-AU" altLang="en-US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Programs access a small proportion of their address space at any time</a:t>
            </a:r>
          </a:p>
          <a:p>
            <a:pPr eaLnBrk="1" hangingPunct="1"/>
            <a:r>
              <a:rPr lang="en-US" altLang="en-US"/>
              <a:t>Temporal locality</a:t>
            </a:r>
          </a:p>
          <a:p>
            <a:pPr lvl="1" eaLnBrk="1" hangingPunct="1"/>
            <a:r>
              <a:rPr lang="en-US" altLang="en-US"/>
              <a:t>Items accessed recently are likely to be accessed again soon</a:t>
            </a:r>
          </a:p>
          <a:p>
            <a:pPr lvl="1" eaLnBrk="1" hangingPunct="1"/>
            <a:r>
              <a:rPr lang="en-US" altLang="en-US"/>
              <a:t>e.g., instructions in a loop, induction variables</a:t>
            </a:r>
          </a:p>
          <a:p>
            <a:pPr eaLnBrk="1" hangingPunct="1"/>
            <a:r>
              <a:rPr lang="en-US" altLang="en-US"/>
              <a:t>Spatial locality</a:t>
            </a:r>
          </a:p>
          <a:p>
            <a:pPr lvl="1" eaLnBrk="1" hangingPunct="1"/>
            <a:r>
              <a:rPr lang="en-US" altLang="en-US"/>
              <a:t>Items near those accessed recently are likely to be accessed soon</a:t>
            </a:r>
          </a:p>
          <a:p>
            <a:pPr lvl="1" eaLnBrk="1" hangingPunct="1"/>
            <a:r>
              <a:rPr lang="en-US" altLang="en-US"/>
              <a:t>E.g., sequential instruction access, array data</a:t>
            </a:r>
            <a:endParaRPr lang="en-AU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 rot="5400000">
            <a:off x="8008937" y="763588"/>
            <a:ext cx="190341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§5.1 Introduction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F4CC901-3D81-41BF-ADD5-F89A59F274F1}" type="slidenum">
              <a:rPr lang="en-AU" altLang="en-US"/>
              <a:pPr/>
              <a:t>16</a:t>
            </a:fld>
            <a:endParaRPr lang="en-AU" altLang="en-US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Taking Advantage of Locality</a:t>
            </a:r>
            <a:endParaRPr lang="en-AU" altLang="en-US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Memory hierarchy</a:t>
            </a:r>
          </a:p>
          <a:p>
            <a:pPr eaLnBrk="1" hangingPunct="1"/>
            <a:r>
              <a:rPr lang="en-US" altLang="en-US"/>
              <a:t>Store everything on disk</a:t>
            </a:r>
          </a:p>
          <a:p>
            <a:pPr eaLnBrk="1" hangingPunct="1"/>
            <a:r>
              <a:rPr lang="en-US" altLang="en-US"/>
              <a:t>Copy recently accessed (and nearby) items from disk to smaller DRAM memory</a:t>
            </a:r>
          </a:p>
          <a:p>
            <a:pPr lvl="1" eaLnBrk="1" hangingPunct="1"/>
            <a:r>
              <a:rPr lang="en-US" altLang="en-US"/>
              <a:t>Main memory</a:t>
            </a:r>
          </a:p>
          <a:p>
            <a:pPr eaLnBrk="1" hangingPunct="1"/>
            <a:r>
              <a:rPr lang="en-US" altLang="en-US"/>
              <a:t>Copy more recently accessed (and nearby) items from DRAM to smaller SRAM memory</a:t>
            </a:r>
          </a:p>
          <a:p>
            <a:pPr lvl="1" eaLnBrk="1" hangingPunct="1"/>
            <a:r>
              <a:rPr lang="en-US" altLang="en-US"/>
              <a:t>Cache memory attached to CPU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22E3E7D9-4318-4DAF-9EEE-293A9DA457C3}" type="slidenum">
              <a:rPr lang="en-AU" altLang="en-US"/>
              <a:pPr/>
              <a:t>17</a:t>
            </a:fld>
            <a:endParaRPr lang="en-AU" altLang="en-US"/>
          </a:p>
        </p:txBody>
      </p:sp>
      <p:pic>
        <p:nvPicPr>
          <p:cNvPr id="8195" name="Picture 6" descr="f05-0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224088"/>
            <a:ext cx="32162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Memory Hierarchy Levels</a:t>
            </a:r>
            <a:endParaRPr lang="en-AU" altLang="en-US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78238" y="1125538"/>
            <a:ext cx="5276850" cy="5111750"/>
          </a:xfrm>
        </p:spPr>
        <p:txBody>
          <a:bodyPr/>
          <a:lstStyle/>
          <a:p>
            <a:pPr eaLnBrk="1" hangingPunct="1"/>
            <a:r>
              <a:rPr lang="en-US" altLang="en-US" sz="2400"/>
              <a:t>Block (aka line): unit of copying</a:t>
            </a:r>
          </a:p>
          <a:p>
            <a:pPr lvl="1" eaLnBrk="1" hangingPunct="1"/>
            <a:r>
              <a:rPr lang="en-US" altLang="en-US" sz="2000"/>
              <a:t>May be multiple words</a:t>
            </a:r>
          </a:p>
          <a:p>
            <a:pPr eaLnBrk="1" hangingPunct="1"/>
            <a:r>
              <a:rPr lang="en-US" altLang="en-US" sz="2400"/>
              <a:t>If accessed data is present in upper level</a:t>
            </a:r>
          </a:p>
          <a:p>
            <a:pPr lvl="1" eaLnBrk="1" hangingPunct="1"/>
            <a:r>
              <a:rPr lang="en-US" altLang="en-US" sz="2000"/>
              <a:t>Hit: access satisfied by upper level</a:t>
            </a:r>
          </a:p>
          <a:p>
            <a:pPr lvl="2" eaLnBrk="1" hangingPunct="1"/>
            <a:r>
              <a:rPr lang="en-US" altLang="en-US" sz="1800"/>
              <a:t>Hit ratio: hits/accesses</a:t>
            </a:r>
          </a:p>
          <a:p>
            <a:pPr eaLnBrk="1" hangingPunct="1"/>
            <a:r>
              <a:rPr lang="en-US" altLang="en-US" sz="2400"/>
              <a:t>If accessed data is absent</a:t>
            </a:r>
          </a:p>
          <a:p>
            <a:pPr lvl="1" eaLnBrk="1" hangingPunct="1"/>
            <a:r>
              <a:rPr lang="en-US" altLang="en-US" sz="2000"/>
              <a:t>Miss: block copied from lower level</a:t>
            </a:r>
          </a:p>
          <a:p>
            <a:pPr lvl="2" eaLnBrk="1" hangingPunct="1"/>
            <a:r>
              <a:rPr lang="en-US" altLang="en-US" sz="1800"/>
              <a:t>Time taken: miss penalty</a:t>
            </a:r>
          </a:p>
          <a:p>
            <a:pPr lvl="2" eaLnBrk="1" hangingPunct="1"/>
            <a:r>
              <a:rPr lang="en-US" altLang="en-US" sz="1800"/>
              <a:t>Miss ratio: misses/accesses</a:t>
            </a:r>
            <a:br>
              <a:rPr lang="en-US" altLang="en-US" sz="1800"/>
            </a:br>
            <a:r>
              <a:rPr lang="en-US" altLang="en-US" sz="1800"/>
              <a:t>= 1 – hit ratio</a:t>
            </a:r>
          </a:p>
          <a:p>
            <a:pPr lvl="1" eaLnBrk="1" hangingPunct="1"/>
            <a:r>
              <a:rPr lang="en-US" altLang="en-US" sz="2000"/>
              <a:t>Then accessed data supplied from upper level</a:t>
            </a:r>
            <a:endParaRPr lang="en-AU" alt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41750"/>
            <a:ext cx="8259762" cy="762000"/>
          </a:xfrm>
        </p:spPr>
        <p:txBody>
          <a:bodyPr/>
          <a:lstStyle/>
          <a:p>
            <a:r>
              <a:rPr lang="en-US" dirty="0"/>
              <a:t>Principles of cache memories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18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0944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0AE344E-64B8-457B-BA7B-74506BDF5FC0}" type="slidenum">
              <a:rPr lang="en-AU" altLang="en-US"/>
              <a:pPr/>
              <a:t>19</a:t>
            </a:fld>
            <a:endParaRPr lang="en-AU" altLang="en-US"/>
          </a:p>
        </p:txBody>
      </p:sp>
      <p:pic>
        <p:nvPicPr>
          <p:cNvPr id="20483" name="Picture 10" descr="f05-0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429000"/>
            <a:ext cx="37433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Memory</a:t>
            </a:r>
            <a:endParaRPr lang="en-AU" altLang="en-US"/>
          </a:p>
        </p:txBody>
      </p:sp>
      <p:sp>
        <p:nvSpPr>
          <p:cNvPr id="2048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276475"/>
          </a:xfrm>
        </p:spPr>
        <p:txBody>
          <a:bodyPr/>
          <a:lstStyle/>
          <a:p>
            <a:pPr eaLnBrk="1" hangingPunct="1"/>
            <a:r>
              <a:rPr lang="en-US" altLang="en-US"/>
              <a:t>Cache memory</a:t>
            </a:r>
          </a:p>
          <a:p>
            <a:pPr lvl="1" eaLnBrk="1" hangingPunct="1"/>
            <a:r>
              <a:rPr lang="en-US" altLang="en-US"/>
              <a:t>The level of the memory hierarchy closest to the CPU</a:t>
            </a:r>
          </a:p>
          <a:p>
            <a:pPr eaLnBrk="1" hangingPunct="1"/>
            <a:r>
              <a:rPr lang="en-US" altLang="en-US"/>
              <a:t>Given accesses X</a:t>
            </a:r>
            <a:r>
              <a:rPr lang="en-US" altLang="en-US" baseline="-25000"/>
              <a:t>1</a:t>
            </a:r>
            <a:r>
              <a:rPr lang="en-US" altLang="en-US"/>
              <a:t>, …, X</a:t>
            </a:r>
            <a:r>
              <a:rPr lang="en-US" altLang="en-US" baseline="-25000"/>
              <a:t>n–1</a:t>
            </a:r>
            <a:r>
              <a:rPr lang="en-US" altLang="en-US"/>
              <a:t>, X</a:t>
            </a:r>
            <a:r>
              <a:rPr lang="en-US" altLang="en-US" baseline="-25000"/>
              <a:t>n</a:t>
            </a:r>
            <a:endParaRPr lang="en-AU" altLang="en-US" baseline="-25000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 rot="5400000">
            <a:off x="7492206" y="1280319"/>
            <a:ext cx="2936875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§5.3 The Basics of Caches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5148263" y="3789363"/>
            <a:ext cx="38115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How do we know if the data is present?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Where do we look?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-538500"/>
            <a:ext cx="8259762" cy="3751476"/>
          </a:xfrm>
        </p:spPr>
        <p:txBody>
          <a:bodyPr/>
          <a:lstStyle/>
          <a:p>
            <a:r>
              <a:rPr lang="en-US" dirty="0"/>
              <a:t>Memory and storage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16484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6B9D5F50-8896-427B-A32D-61AF049D7CEA}" type="slidenum">
              <a:rPr lang="en-AU" altLang="en-US"/>
              <a:pPr/>
              <a:t>20</a:t>
            </a:fld>
            <a:endParaRPr lang="en-AU" altLang="en-US"/>
          </a:p>
        </p:txBody>
      </p:sp>
      <p:pic>
        <p:nvPicPr>
          <p:cNvPr id="21507" name="Picture 9" descr="f05-05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2588"/>
            <a:ext cx="46926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 Mapped Cache</a:t>
            </a:r>
            <a:endParaRPr lang="en-AU" altLang="en-US"/>
          </a:p>
        </p:txBody>
      </p:sp>
      <p:sp>
        <p:nvSpPr>
          <p:cNvPr id="2150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801812"/>
          </a:xfrm>
        </p:spPr>
        <p:txBody>
          <a:bodyPr/>
          <a:lstStyle/>
          <a:p>
            <a:pPr eaLnBrk="1" hangingPunct="1"/>
            <a:r>
              <a:rPr lang="en-US" altLang="en-US"/>
              <a:t>Location determined by address</a:t>
            </a:r>
          </a:p>
          <a:p>
            <a:pPr eaLnBrk="1" hangingPunct="1"/>
            <a:r>
              <a:rPr lang="en-US" altLang="en-US"/>
              <a:t>Direct mapped: only one choice</a:t>
            </a:r>
          </a:p>
          <a:p>
            <a:pPr lvl="1" eaLnBrk="1" hangingPunct="1"/>
            <a:r>
              <a:rPr lang="en-US" altLang="en-US"/>
              <a:t>(Block address) modulo (#Blocks in cache)</a:t>
            </a:r>
            <a:endParaRPr lang="en-AU" alt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6084888" y="3789363"/>
            <a:ext cx="28035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#Blocks is a power of 2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Use low-order address bits</a:t>
            </a:r>
            <a:endParaRPr lang="en-AU" alt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7E671FFE-7072-4351-9629-A7D2F2E4C516}" type="slidenum">
              <a:rPr lang="en-AU" altLang="en-US"/>
              <a:pPr/>
              <a:t>21</a:t>
            </a:fld>
            <a:endParaRPr lang="en-AU" altLang="en-US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Tags and Valid Bits</a:t>
            </a:r>
            <a:endParaRPr lang="en-AU" altLang="en-US"/>
          </a:p>
        </p:txBody>
      </p:sp>
      <p:sp>
        <p:nvSpPr>
          <p:cNvPr id="225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we know which particular block is stored in a cache location?</a:t>
            </a:r>
          </a:p>
          <a:p>
            <a:pPr lvl="1" eaLnBrk="1" hangingPunct="1"/>
            <a:r>
              <a:rPr lang="en-US" altLang="en-US"/>
              <a:t>Store block address as well as the data</a:t>
            </a:r>
          </a:p>
          <a:p>
            <a:pPr lvl="1" eaLnBrk="1" hangingPunct="1"/>
            <a:r>
              <a:rPr lang="en-US" altLang="en-US"/>
              <a:t>Actually, only need the high-order bits</a:t>
            </a:r>
          </a:p>
          <a:p>
            <a:pPr lvl="1" eaLnBrk="1" hangingPunct="1"/>
            <a:r>
              <a:rPr lang="en-US" altLang="en-US"/>
              <a:t>Called the tag</a:t>
            </a:r>
          </a:p>
          <a:p>
            <a:pPr eaLnBrk="1" hangingPunct="1"/>
            <a:r>
              <a:rPr lang="en-US" altLang="en-US"/>
              <a:t>What if there is no data in a location?</a:t>
            </a:r>
          </a:p>
          <a:p>
            <a:pPr lvl="1" eaLnBrk="1" hangingPunct="1"/>
            <a:r>
              <a:rPr lang="en-US" altLang="en-US"/>
              <a:t>Valid bit: 1 = present, 0 = not present</a:t>
            </a:r>
          </a:p>
          <a:p>
            <a:pPr lvl="1" eaLnBrk="1" hangingPunct="1"/>
            <a:r>
              <a:rPr lang="en-US" altLang="en-US"/>
              <a:t>Initially 0</a:t>
            </a:r>
            <a:endParaRPr lang="en-AU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262B5070-E78D-4D20-B69E-98B8E355B672}" type="slidenum">
              <a:rPr lang="en-AU" altLang="en-US"/>
              <a:pPr/>
              <a:t>22</a:t>
            </a:fld>
            <a:endParaRPr lang="en-AU" altLang="en-US"/>
          </a:p>
        </p:txBody>
      </p:sp>
      <p:sp>
        <p:nvSpPr>
          <p:cNvPr id="23555" name="Rectangle 5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sp>
        <p:nvSpPr>
          <p:cNvPr id="23556" name="Rectangle 57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338262"/>
          </a:xfrm>
        </p:spPr>
        <p:txBody>
          <a:bodyPr/>
          <a:lstStyle/>
          <a:p>
            <a:pPr eaLnBrk="1" hangingPunct="1"/>
            <a:r>
              <a:rPr lang="en-US" altLang="en-US"/>
              <a:t>8-blocks, 1 word/block, direct mapped</a:t>
            </a:r>
          </a:p>
          <a:p>
            <a:pPr eaLnBrk="1" hangingPunct="1"/>
            <a:r>
              <a:rPr lang="en-US" altLang="en-US"/>
              <a:t>Initial state</a:t>
            </a:r>
            <a:endParaRPr lang="en-AU" altLang="en-US"/>
          </a:p>
        </p:txBody>
      </p:sp>
      <p:graphicFrame>
        <p:nvGraphicFramePr>
          <p:cNvPr id="254980" name="Group 4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3811D2CD-D06E-407C-A825-63021937D559}" type="slidenum">
              <a:rPr lang="en-AU" altLang="en-US"/>
              <a:pPr/>
              <a:t>23</a:t>
            </a:fld>
            <a:endParaRPr lang="en-AU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graphicFrame>
        <p:nvGraphicFramePr>
          <p:cNvPr id="257027" name="Group 3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7079" name="Group 55"/>
          <p:cNvGraphicFramePr>
            <a:graphicFrameLocks noGrp="1"/>
          </p:cNvGraphicFramePr>
          <p:nvPr/>
        </p:nvGraphicFramePr>
        <p:xfrm>
          <a:off x="1547813" y="1320800"/>
          <a:ext cx="6072187" cy="731838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9FA2AD8-97A4-4020-A4C9-43AEDE3877F0}" type="slidenum">
              <a:rPr lang="en-AU" altLang="en-US"/>
              <a:pPr/>
              <a:t>24</a:t>
            </a:fld>
            <a:endParaRPr lang="en-AU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graphicFrame>
        <p:nvGraphicFramePr>
          <p:cNvPr id="259075" name="Group 3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Mem[11010]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9127" name="Group 55"/>
          <p:cNvGraphicFramePr>
            <a:graphicFrameLocks noGrp="1"/>
          </p:cNvGraphicFramePr>
          <p:nvPr/>
        </p:nvGraphicFramePr>
        <p:xfrm>
          <a:off x="1547813" y="1320800"/>
          <a:ext cx="6072187" cy="731838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0DC6EA7B-6126-412E-B734-16B6FE36A65A}" type="slidenum">
              <a:rPr lang="en-AU" altLang="en-US"/>
              <a:pPr/>
              <a:t>25</a:t>
            </a:fld>
            <a:endParaRPr lang="en-AU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Mem[11010]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61175" name="Group 55"/>
          <p:cNvGraphicFramePr>
            <a:graphicFrameLocks noGrp="1"/>
          </p:cNvGraphicFramePr>
          <p:nvPr/>
        </p:nvGraphicFramePr>
        <p:xfrm>
          <a:off x="1547813" y="1320800"/>
          <a:ext cx="6072187" cy="1097142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0C9D9DF3-AC95-45C8-8B79-4D06D481FAA2}" type="slidenum">
              <a:rPr lang="en-AU" altLang="en-US"/>
              <a:pPr/>
              <a:t>26</a:t>
            </a:fld>
            <a:endParaRPr lang="en-AU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Mem[10000]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Mem[11010]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Mem[00011]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63223" name="Group 55"/>
          <p:cNvGraphicFramePr>
            <a:graphicFrameLocks noGrp="1"/>
          </p:cNvGraphicFramePr>
          <p:nvPr/>
        </p:nvGraphicFramePr>
        <p:xfrm>
          <a:off x="1547813" y="1320800"/>
          <a:ext cx="6072187" cy="1463676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00 011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CF61EA0E-255D-411F-BF82-15138F2B8156}" type="slidenum">
              <a:rPr lang="en-AU" altLang="en-US"/>
              <a:pPr/>
              <a:t>27</a:t>
            </a:fld>
            <a:endParaRPr lang="en-AU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Example</a:t>
            </a:r>
            <a:endParaRPr lang="en-AU" altLang="en-US"/>
          </a:p>
        </p:txBody>
      </p:sp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1547813" y="2924175"/>
          <a:ext cx="6096000" cy="3292479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Index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Tag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Mem[10000]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Mem[10010]</a:t>
                      </a:r>
                      <a:endParaRPr kumimoji="0" lang="en-AU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Mem[00011]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Mem[10110]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65271" name="Group 55"/>
          <p:cNvGraphicFramePr>
            <a:graphicFrameLocks noGrp="1"/>
          </p:cNvGraphicFramePr>
          <p:nvPr/>
        </p:nvGraphicFramePr>
        <p:xfrm>
          <a:off x="1547813" y="1320800"/>
          <a:ext cx="6072187" cy="731838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Word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Binary addr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block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010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DFDD68A6-AC98-4F0A-82B1-2D911AAAC904}" type="slidenum">
              <a:rPr lang="en-AU" altLang="en-US"/>
              <a:pPr/>
              <a:t>28</a:t>
            </a:fld>
            <a:endParaRPr lang="en-AU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Address Subdivision</a:t>
            </a:r>
            <a:endParaRPr lang="en-AU" altLang="en-US"/>
          </a:p>
        </p:txBody>
      </p:sp>
      <p:pic>
        <p:nvPicPr>
          <p:cNvPr id="29700" name="Picture 4" descr="f05-07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268413"/>
            <a:ext cx="5040313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FA25354-05FD-4609-8D59-A3F0DB026BF2}" type="slidenum">
              <a:rPr lang="en-AU" altLang="en-US"/>
              <a:pPr/>
              <a:t>29</a:t>
            </a:fld>
            <a:endParaRPr lang="en-AU" altLang="en-US"/>
          </a:p>
        </p:txBody>
      </p:sp>
      <p:sp>
        <p:nvSpPr>
          <p:cNvPr id="3072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Larger Block Size</a:t>
            </a:r>
            <a:endParaRPr lang="en-AU" altLang="en-US"/>
          </a:p>
        </p:txBody>
      </p:sp>
      <p:sp>
        <p:nvSpPr>
          <p:cNvPr id="30724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19400"/>
          </a:xfrm>
        </p:spPr>
        <p:txBody>
          <a:bodyPr/>
          <a:lstStyle/>
          <a:p>
            <a:pPr eaLnBrk="1" hangingPunct="1"/>
            <a:r>
              <a:rPr lang="en-US" altLang="en-US"/>
              <a:t>64 blocks, 16 bytes/block</a:t>
            </a:r>
          </a:p>
          <a:p>
            <a:pPr lvl="1" eaLnBrk="1" hangingPunct="1"/>
            <a:r>
              <a:rPr lang="en-US" altLang="en-US"/>
              <a:t>To what block number does address 1200 map?</a:t>
            </a:r>
          </a:p>
          <a:p>
            <a:pPr eaLnBrk="1" hangingPunct="1"/>
            <a:r>
              <a:rPr lang="en-US" altLang="en-US"/>
              <a:t>Block address = </a:t>
            </a:r>
            <a:r>
              <a:rPr lang="en-US" altLang="en-US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</a:t>
            </a:r>
            <a:r>
              <a:rPr lang="en-US" altLang="en-US"/>
              <a:t>1200/16</a:t>
            </a:r>
            <a:r>
              <a:rPr lang="en-US" altLang="en-US">
                <a:sym typeface="Symbol" panose="05050102010706020507" pitchFamily="18" charset="2"/>
              </a:rPr>
              <a:t></a:t>
            </a:r>
            <a:r>
              <a:rPr lang="en-US" altLang="en-US"/>
              <a:t> = 75</a:t>
            </a:r>
          </a:p>
          <a:p>
            <a:pPr eaLnBrk="1" hangingPunct="1"/>
            <a:r>
              <a:rPr lang="en-US" altLang="en-US"/>
              <a:t>Block number = 75 modulo 64 = 11</a:t>
            </a:r>
            <a:endParaRPr lang="en-AU" altLang="en-US"/>
          </a:p>
        </p:txBody>
      </p:sp>
      <p:grpSp>
        <p:nvGrpSpPr>
          <p:cNvPr id="30725" name="Group 18"/>
          <p:cNvGrpSpPr>
            <a:grpSpLocks/>
          </p:cNvGrpSpPr>
          <p:nvPr/>
        </p:nvGrpSpPr>
        <p:grpSpPr bwMode="auto">
          <a:xfrm>
            <a:off x="1619250" y="4221163"/>
            <a:ext cx="5226050" cy="1104900"/>
            <a:chOff x="1228" y="2755"/>
            <a:chExt cx="3292" cy="696"/>
          </a:xfrm>
        </p:grpSpPr>
        <p:sp>
          <p:nvSpPr>
            <p:cNvPr id="30726" name="Rectangle 4"/>
            <p:cNvSpPr>
              <a:spLocks noChangeArrowheads="1"/>
            </p:cNvSpPr>
            <p:nvPr/>
          </p:nvSpPr>
          <p:spPr bwMode="auto">
            <a:xfrm>
              <a:off x="1247" y="2976"/>
              <a:ext cx="1724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/>
                <a:t>Tag</a:t>
              </a:r>
              <a:endParaRPr lang="en-AU" altLang="en-US" sz="2400"/>
            </a:p>
          </p:txBody>
        </p:sp>
        <p:sp>
          <p:nvSpPr>
            <p:cNvPr id="30727" name="Rectangle 5"/>
            <p:cNvSpPr>
              <a:spLocks noChangeArrowheads="1"/>
            </p:cNvSpPr>
            <p:nvPr/>
          </p:nvSpPr>
          <p:spPr bwMode="auto">
            <a:xfrm>
              <a:off x="2971" y="2976"/>
              <a:ext cx="862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/>
                <a:t>Index</a:t>
              </a:r>
              <a:endParaRPr lang="en-AU" altLang="en-US" sz="2400"/>
            </a:p>
          </p:txBody>
        </p:sp>
        <p:sp>
          <p:nvSpPr>
            <p:cNvPr id="30728" name="Rectangle 6"/>
            <p:cNvSpPr>
              <a:spLocks noChangeArrowheads="1"/>
            </p:cNvSpPr>
            <p:nvPr/>
          </p:nvSpPr>
          <p:spPr bwMode="auto">
            <a:xfrm>
              <a:off x="3833" y="2976"/>
              <a:ext cx="635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/>
                <a:t>Offset</a:t>
              </a:r>
              <a:endParaRPr lang="en-AU" altLang="en-US" sz="2400"/>
            </a:p>
          </p:txBody>
        </p:sp>
        <p:sp>
          <p:nvSpPr>
            <p:cNvPr id="30729" name="Text Box 7"/>
            <p:cNvSpPr txBox="1">
              <a:spLocks noChangeArrowheads="1"/>
            </p:cNvSpPr>
            <p:nvPr/>
          </p:nvSpPr>
          <p:spPr bwMode="auto">
            <a:xfrm>
              <a:off x="4324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0</a:t>
              </a:r>
              <a:endParaRPr lang="en-AU" altLang="en-US"/>
            </a:p>
          </p:txBody>
        </p:sp>
        <p:sp>
          <p:nvSpPr>
            <p:cNvPr id="30730" name="Text Box 8"/>
            <p:cNvSpPr txBox="1">
              <a:spLocks noChangeArrowheads="1"/>
            </p:cNvSpPr>
            <p:nvPr/>
          </p:nvSpPr>
          <p:spPr bwMode="auto">
            <a:xfrm>
              <a:off x="3825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3</a:t>
              </a:r>
              <a:endParaRPr lang="en-AU" altLang="en-US"/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3602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4</a:t>
              </a:r>
              <a:endParaRPr lang="en-AU" altLang="en-US"/>
            </a:p>
          </p:txBody>
        </p:sp>
        <p:sp>
          <p:nvSpPr>
            <p:cNvPr id="30732" name="Text Box 10"/>
            <p:cNvSpPr txBox="1">
              <a:spLocks noChangeArrowheads="1"/>
            </p:cNvSpPr>
            <p:nvPr/>
          </p:nvSpPr>
          <p:spPr bwMode="auto">
            <a:xfrm>
              <a:off x="2963" y="275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9</a:t>
              </a:r>
              <a:endParaRPr lang="en-AU" altLang="en-US"/>
            </a:p>
          </p:txBody>
        </p:sp>
        <p:sp>
          <p:nvSpPr>
            <p:cNvPr id="30733" name="Text Box 11"/>
            <p:cNvSpPr txBox="1">
              <a:spLocks noChangeArrowheads="1"/>
            </p:cNvSpPr>
            <p:nvPr/>
          </p:nvSpPr>
          <p:spPr bwMode="auto">
            <a:xfrm>
              <a:off x="2740" y="275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10</a:t>
              </a:r>
              <a:endParaRPr lang="en-AU" altLang="en-US"/>
            </a:p>
          </p:txBody>
        </p:sp>
        <p:sp>
          <p:nvSpPr>
            <p:cNvPr id="30734" name="Text Box 12"/>
            <p:cNvSpPr txBox="1">
              <a:spLocks noChangeArrowheads="1"/>
            </p:cNvSpPr>
            <p:nvPr/>
          </p:nvSpPr>
          <p:spPr bwMode="auto">
            <a:xfrm>
              <a:off x="1228" y="275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31</a:t>
              </a:r>
              <a:endParaRPr lang="en-AU" altLang="en-US"/>
            </a:p>
          </p:txBody>
        </p:sp>
        <p:sp>
          <p:nvSpPr>
            <p:cNvPr id="30735" name="Text Box 13"/>
            <p:cNvSpPr txBox="1">
              <a:spLocks noChangeArrowheads="1"/>
            </p:cNvSpPr>
            <p:nvPr/>
          </p:nvSpPr>
          <p:spPr bwMode="auto">
            <a:xfrm>
              <a:off x="3919" y="3220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4 bits</a:t>
              </a:r>
              <a:endParaRPr lang="en-AU" altLang="en-US"/>
            </a:p>
          </p:txBody>
        </p:sp>
        <p:sp>
          <p:nvSpPr>
            <p:cNvPr id="30736" name="Text Box 14"/>
            <p:cNvSpPr txBox="1">
              <a:spLocks noChangeArrowheads="1"/>
            </p:cNvSpPr>
            <p:nvPr/>
          </p:nvSpPr>
          <p:spPr bwMode="auto">
            <a:xfrm>
              <a:off x="3162" y="3220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6 bits</a:t>
              </a:r>
              <a:endParaRPr lang="en-AU" altLang="en-US"/>
            </a:p>
          </p:txBody>
        </p:sp>
        <p:sp>
          <p:nvSpPr>
            <p:cNvPr id="30737" name="Text Box 15"/>
            <p:cNvSpPr txBox="1">
              <a:spLocks noChangeArrowheads="1"/>
            </p:cNvSpPr>
            <p:nvPr/>
          </p:nvSpPr>
          <p:spPr bwMode="auto">
            <a:xfrm>
              <a:off x="1851" y="3220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/>
                <a:t>22 bits</a:t>
              </a:r>
              <a:endParaRPr lang="en-AU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EFFB532E-18A7-45B4-8B92-6D74EE030DDB}" type="slidenum">
              <a:rPr lang="en-AU" altLang="en-US"/>
              <a:pPr/>
              <a:t>3</a:t>
            </a:fld>
            <a:endParaRPr lang="en-AU" altLang="en-US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Memory Technology</a:t>
            </a:r>
            <a:endParaRPr lang="en-AU" altLang="en-US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RAM (SRAM)</a:t>
            </a:r>
          </a:p>
          <a:p>
            <a:pPr lvl="1" eaLnBrk="1" hangingPunct="1"/>
            <a:r>
              <a:rPr lang="en-US" altLang="en-US"/>
              <a:t>0.5ns – 2.5ns, $2000 – $5000 per GB</a:t>
            </a:r>
          </a:p>
          <a:p>
            <a:pPr eaLnBrk="1" hangingPunct="1"/>
            <a:r>
              <a:rPr lang="en-US" altLang="en-US"/>
              <a:t>Dynamic RAM (DRAM)</a:t>
            </a:r>
          </a:p>
          <a:p>
            <a:pPr lvl="1" eaLnBrk="1" hangingPunct="1"/>
            <a:r>
              <a:rPr lang="en-US" altLang="en-US"/>
              <a:t>50ns – 70ns, $20 – $75 per GB</a:t>
            </a:r>
          </a:p>
          <a:p>
            <a:pPr eaLnBrk="1" hangingPunct="1"/>
            <a:r>
              <a:rPr lang="en-US" altLang="en-US"/>
              <a:t>Magnetic disk</a:t>
            </a:r>
          </a:p>
          <a:p>
            <a:pPr lvl="1" eaLnBrk="1" hangingPunct="1"/>
            <a:r>
              <a:rPr lang="en-US" altLang="en-US"/>
              <a:t>5ms – 20ms, $0.20 – $2 per GB</a:t>
            </a:r>
          </a:p>
          <a:p>
            <a:pPr eaLnBrk="1" hangingPunct="1"/>
            <a:r>
              <a:rPr lang="en-US" altLang="en-US"/>
              <a:t>Ideal memory</a:t>
            </a:r>
          </a:p>
          <a:p>
            <a:pPr lvl="1" eaLnBrk="1" hangingPunct="1"/>
            <a:r>
              <a:rPr lang="en-US" altLang="en-US"/>
              <a:t>Access time of SRAM</a:t>
            </a:r>
          </a:p>
          <a:p>
            <a:pPr lvl="1" eaLnBrk="1" hangingPunct="1"/>
            <a:r>
              <a:rPr lang="en-US" altLang="en-US"/>
              <a:t>Capacity and cost/GB of disk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 rot="5400000">
            <a:off x="7491412" y="1281113"/>
            <a:ext cx="2938463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§5.2 Memory Technologies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C99EB5F4-34DF-4B90-B766-87CF88C8CDE6}" type="slidenum">
              <a:rPr lang="en-AU" altLang="en-US"/>
              <a:pPr/>
              <a:t>30</a:t>
            </a:fld>
            <a:endParaRPr lang="en-AU" altLang="en-US"/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Block Size Considerations</a:t>
            </a:r>
            <a:endParaRPr lang="en-AU" altLang="en-US"/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Larger blocks should reduce miss rate</a:t>
            </a:r>
          </a:p>
          <a:p>
            <a:pPr lvl="1" eaLnBrk="1" hangingPunct="1"/>
            <a:r>
              <a:rPr lang="en-US" altLang="en-US"/>
              <a:t>Due to spatial locality</a:t>
            </a:r>
          </a:p>
          <a:p>
            <a:pPr eaLnBrk="1" hangingPunct="1"/>
            <a:r>
              <a:rPr lang="en-US" altLang="en-US"/>
              <a:t>But in a fixed-sized cache</a:t>
            </a:r>
          </a:p>
          <a:p>
            <a:pPr lvl="1" eaLnBrk="1" hangingPunct="1"/>
            <a:r>
              <a:rPr lang="en-US" altLang="en-US"/>
              <a:t>Larger blocks </a:t>
            </a:r>
            <a:r>
              <a:rPr lang="en-US" altLang="en-US">
                <a:sym typeface="Symbol" panose="05050102010706020507" pitchFamily="18" charset="2"/>
              </a:rPr>
              <a:t> fewer of them</a:t>
            </a:r>
          </a:p>
          <a:p>
            <a:pPr lvl="2" eaLnBrk="1" hangingPunct="1"/>
            <a:r>
              <a:rPr lang="en-US" altLang="en-US">
                <a:sym typeface="Symbol" panose="05050102010706020507" pitchFamily="18" charset="2"/>
              </a:rPr>
              <a:t>More competition  increased miss rate</a:t>
            </a:r>
          </a:p>
          <a:p>
            <a:pPr lvl="1" eaLnBrk="1" hangingPunct="1"/>
            <a:r>
              <a:rPr lang="en-US" altLang="en-US">
                <a:sym typeface="Symbol" panose="05050102010706020507" pitchFamily="18" charset="2"/>
              </a:rPr>
              <a:t>Larger blocks  pollution</a:t>
            </a: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Larger miss penalty</a:t>
            </a:r>
          </a:p>
          <a:p>
            <a:pPr lvl="1" eaLnBrk="1" hangingPunct="1"/>
            <a:r>
              <a:rPr lang="en-US" altLang="en-US">
                <a:sym typeface="Symbol" panose="05050102010706020507" pitchFamily="18" charset="2"/>
              </a:rPr>
              <a:t>Can override benefit of reduced miss rate</a:t>
            </a:r>
          </a:p>
          <a:p>
            <a:pPr lvl="1" eaLnBrk="1" hangingPunct="1"/>
            <a:r>
              <a:rPr lang="en-US" altLang="en-US">
                <a:sym typeface="Symbol" panose="05050102010706020507" pitchFamily="18" charset="2"/>
              </a:rPr>
              <a:t>Early restart and critical-word-first can help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44ADF709-FEC1-40F4-8F35-4B12720DC1A8}" type="slidenum">
              <a:rPr lang="en-AU" altLang="en-US"/>
              <a:pPr/>
              <a:t>31</a:t>
            </a:fld>
            <a:endParaRPr lang="en-AU" altLang="en-US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Misses</a:t>
            </a:r>
            <a:endParaRPr lang="en-AU" altLang="en-US"/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 cache hit, CPU proceeds normally</a:t>
            </a:r>
          </a:p>
          <a:p>
            <a:pPr eaLnBrk="1" hangingPunct="1"/>
            <a:r>
              <a:rPr lang="en-US" altLang="en-US"/>
              <a:t>On cache miss</a:t>
            </a:r>
          </a:p>
          <a:p>
            <a:pPr lvl="1" eaLnBrk="1" hangingPunct="1"/>
            <a:r>
              <a:rPr lang="en-US" altLang="en-US"/>
              <a:t>Stall the CPU pipeline</a:t>
            </a:r>
          </a:p>
          <a:p>
            <a:pPr lvl="1" eaLnBrk="1" hangingPunct="1"/>
            <a:r>
              <a:rPr lang="en-US" altLang="en-US"/>
              <a:t>Fetch block from next level of hierarchy</a:t>
            </a:r>
          </a:p>
          <a:p>
            <a:pPr lvl="1" eaLnBrk="1" hangingPunct="1"/>
            <a:r>
              <a:rPr lang="en-US" altLang="en-US"/>
              <a:t>Instruction cache miss</a:t>
            </a:r>
          </a:p>
          <a:p>
            <a:pPr lvl="2" eaLnBrk="1" hangingPunct="1"/>
            <a:r>
              <a:rPr lang="en-US" altLang="en-US"/>
              <a:t>Restart instruction fetch</a:t>
            </a:r>
          </a:p>
          <a:p>
            <a:pPr lvl="1" eaLnBrk="1" hangingPunct="1"/>
            <a:r>
              <a:rPr lang="en-US" altLang="en-US"/>
              <a:t>Data cache miss</a:t>
            </a:r>
          </a:p>
          <a:p>
            <a:pPr lvl="2" eaLnBrk="1" hangingPunct="1"/>
            <a:r>
              <a:rPr lang="en-US" altLang="en-US"/>
              <a:t>Complete data access</a:t>
            </a:r>
            <a:endParaRPr lang="en-AU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E3668295-3D96-4B4C-8BF7-40D326FED74C}" type="slidenum">
              <a:rPr lang="en-AU" altLang="en-US"/>
              <a:pPr/>
              <a:t>32</a:t>
            </a:fld>
            <a:endParaRPr lang="en-AU" altLang="en-US"/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Write-Through</a:t>
            </a:r>
            <a:endParaRPr lang="en-AU" altLang="en-US"/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On data-write hit, could just update the block in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But then cache and memory would be inconsistent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Write through: also update memory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But makes writes take longer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e.g., if base CPI = 1, 10% of instructions are stores, write to memory takes 100 cycles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 Effective CPI = 1 + 0.1×100 = 11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Solution: write buffer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Holds data waiting to be written to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CPU continues immediately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Only stalls on write if write buffer is already full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B56156B-AFF4-4964-A74E-49B408148FED}" type="slidenum">
              <a:rPr lang="en-AU" altLang="en-US"/>
              <a:pPr/>
              <a:t>33</a:t>
            </a:fld>
            <a:endParaRPr lang="en-AU" altLang="en-US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Write-Back</a:t>
            </a:r>
            <a:endParaRPr lang="en-AU" altLang="en-US"/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Alternative: On data-write hit, just update the block in cache</a:t>
            </a:r>
          </a:p>
          <a:p>
            <a:pPr lvl="1" eaLnBrk="1" hangingPunct="1"/>
            <a:r>
              <a:rPr lang="en-US" altLang="en-US"/>
              <a:t>Keep track of whether each block is dirty</a:t>
            </a:r>
          </a:p>
          <a:p>
            <a:pPr eaLnBrk="1" hangingPunct="1"/>
            <a:r>
              <a:rPr lang="en-US" altLang="en-US"/>
              <a:t>When a dirty block is replaced</a:t>
            </a:r>
          </a:p>
          <a:p>
            <a:pPr lvl="1" eaLnBrk="1" hangingPunct="1"/>
            <a:r>
              <a:rPr lang="en-US" altLang="en-US"/>
              <a:t>Write it back to memory</a:t>
            </a:r>
          </a:p>
          <a:p>
            <a:pPr lvl="1" eaLnBrk="1" hangingPunct="1"/>
            <a:r>
              <a:rPr lang="en-US" altLang="en-US"/>
              <a:t>Can use a write buffer to allow replacing block to be read first</a:t>
            </a:r>
            <a:endParaRPr lang="en-AU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443EDD93-8BD8-45EA-B6A0-852A55DC8B98}" type="slidenum">
              <a:rPr lang="en-AU" altLang="en-US"/>
              <a:pPr/>
              <a:t>34</a:t>
            </a:fld>
            <a:endParaRPr lang="en-AU" altLang="en-US"/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Write Allocation</a:t>
            </a:r>
            <a:endParaRPr lang="en-AU" altLang="en-US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should happen on a write miss?</a:t>
            </a:r>
          </a:p>
          <a:p>
            <a:pPr eaLnBrk="1" hangingPunct="1"/>
            <a:r>
              <a:rPr lang="en-US" altLang="en-US"/>
              <a:t>Alternatives for write-through</a:t>
            </a:r>
          </a:p>
          <a:p>
            <a:pPr lvl="1" eaLnBrk="1" hangingPunct="1"/>
            <a:r>
              <a:rPr lang="en-US" altLang="en-US"/>
              <a:t>Allocate on miss: fetch the block</a:t>
            </a:r>
          </a:p>
          <a:p>
            <a:pPr lvl="1" eaLnBrk="1" hangingPunct="1"/>
            <a:r>
              <a:rPr lang="en-US" altLang="en-US"/>
              <a:t>Write around: don’t fetch the block</a:t>
            </a:r>
          </a:p>
          <a:p>
            <a:pPr lvl="2" eaLnBrk="1" hangingPunct="1"/>
            <a:r>
              <a:rPr lang="en-US" altLang="en-US"/>
              <a:t>Since programs often write a whole block before reading it (e.g., initialization)</a:t>
            </a:r>
          </a:p>
          <a:p>
            <a:pPr eaLnBrk="1" hangingPunct="1"/>
            <a:r>
              <a:rPr lang="en-US" altLang="en-US"/>
              <a:t>For write-back</a:t>
            </a:r>
          </a:p>
          <a:p>
            <a:pPr lvl="1" eaLnBrk="1" hangingPunct="1"/>
            <a:r>
              <a:rPr lang="en-US" altLang="en-US"/>
              <a:t>Usually fetch the block</a:t>
            </a:r>
            <a:endParaRPr lang="en-AU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626CD464-BA12-45BA-B17B-0542D6C72D43}" type="slidenum">
              <a:rPr lang="en-AU" altLang="en-US"/>
              <a:pPr/>
              <a:t>35</a:t>
            </a:fld>
            <a:endParaRPr lang="en-AU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Example: Intrinsity FastMATH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Embedded MIPS processor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12-stage pipeline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Instruction and data access on each cycle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Split cache: separate I-cache and D-cache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Each 16KB: 256 blocks </a:t>
            </a:r>
            <a:r>
              <a:rPr lang="en-US" altLang="en-US">
                <a:cs typeface="Arial" panose="020B0604020202020204" pitchFamily="34" charset="0"/>
              </a:rPr>
              <a:t>×</a:t>
            </a:r>
            <a:r>
              <a:rPr lang="en-AU" altLang="en-US"/>
              <a:t> 16 words/block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D-cache: write-through or write-back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SPEC2000 miss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I-cache: 0.4%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D-cache: 11.4%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Weighted average: 3.2%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6E317B8-8020-452D-A0A3-997568FE561A}" type="slidenum">
              <a:rPr lang="en-AU" altLang="en-US"/>
              <a:pPr/>
              <a:t>36</a:t>
            </a:fld>
            <a:endParaRPr lang="en-AU" altLang="en-US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Main Memory Supporting Caches</a:t>
            </a:r>
            <a:endParaRPr lang="en-AU" altLang="en-US" sz="4000"/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Use DRAMs for main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Fixed width (e.g., 1 word)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Connected by fixed-width clocked bus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Bus clock is typically slower than CPU clock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Example cache block read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1 bus cycle for address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15 bus cycles per DRAM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1 bus cycle per data transfer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For 4-word block, 1-word-wide DRAM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Miss penalty = 1 + 4×15 + 4×1 = 65 bus cycles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Bandwidth = 16 bytes / 65 cycles = 0.25 B/cycle</a:t>
            </a:r>
            <a:endParaRPr lang="en-AU" alt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F8202D5-3B1B-4BFB-95E0-D88323B2ED8D}" type="slidenum">
              <a:rPr lang="en-AU" altLang="en-US"/>
              <a:pPr/>
              <a:t>37</a:t>
            </a:fld>
            <a:endParaRPr lang="en-AU" altLang="en-US"/>
          </a:p>
        </p:txBody>
      </p:sp>
      <p:pic>
        <p:nvPicPr>
          <p:cNvPr id="13315" name="Picture 6" descr="f05-1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6484938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Increasing Memory Bandwidth</a:t>
            </a:r>
            <a:endParaRPr lang="en-AU" altLang="en-US" sz="400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195513" y="4076700"/>
            <a:ext cx="67595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/>
              <a:t>4-word wide memory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/>
              <a:t>Miss penalty = 1 + 15 + 1 = 17 bus cycles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/>
              <a:t>Bandwidth = 16 bytes / 17 cycles = 0.94 B/cycle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/>
              <a:t>4-bank interleaved memory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/>
              <a:t>Miss penalty = 1 + 15 + 4×1 = 20 bus cycles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/>
              <a:t>Bandwidth = 16 bytes / 20 cycles = 0.8 B/cycle</a:t>
            </a:r>
            <a:endParaRPr lang="en-AU" altLang="en-US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E7BE19EE-C710-4857-B528-46820ADE45AF}" type="slidenum">
              <a:rPr lang="en-AU" altLang="en-US"/>
              <a:pPr/>
              <a:t>38</a:t>
            </a:fld>
            <a:endParaRPr lang="en-AU" altLang="en-US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Measuring Cache Performance</a:t>
            </a:r>
            <a:endParaRPr lang="en-AU" altLang="en-US" sz="4000"/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7352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Components of CPU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Program execution cycles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Includes cache hit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Memory stall cycles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Mainly from cache misses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With simplifying assumptions:</a:t>
            </a:r>
            <a:endParaRPr lang="en-AU" altLang="en-US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 rot="5400000">
            <a:off x="6277769" y="2499519"/>
            <a:ext cx="53657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§5.4 Measuring and Improving Cache Performance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385888" y="3905250"/>
          <a:ext cx="614838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3073400" imgH="1181100" progId="Equation.3">
                  <p:embed/>
                </p:oleObj>
              </mc:Choice>
              <mc:Fallback>
                <p:oleObj name="Equation" r:id="rId4" imgW="3073400" imgH="1181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3905250"/>
                        <a:ext cx="6148387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4A1EB0B-F48F-4842-93A8-9FF4C406D57E}" type="slidenum">
              <a:rPr lang="en-AU" altLang="en-US"/>
              <a:pPr/>
              <a:t>39</a:t>
            </a:fld>
            <a:endParaRPr lang="en-AU" altLang="en-US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Cache Performance Example</a:t>
            </a:r>
            <a:endParaRPr lang="en-AU" altLang="en-US"/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Given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I-cache miss rate = 2%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D-cache miss rate = 4%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Miss penalty = 100 cycles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Base CPI (ideal cache) = 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Load &amp; stores are 36% of instructions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Miss cycles per instruction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I-cache: 0.02 × 100 = 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D-cache: 0.36 × 0.04 × 100 = 1.44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Actual CPI = 2 + 2 + 1.44 = 5.44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Ideal CPU is 5.44/2 =2.72 times faster</a:t>
            </a:r>
            <a:endParaRPr lang="en-A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DRAM Technology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4213" y="1125538"/>
            <a:ext cx="7991475" cy="5111750"/>
          </a:xfrm>
        </p:spPr>
        <p:txBody>
          <a:bodyPr/>
          <a:lstStyle/>
          <a:p>
            <a:r>
              <a:rPr lang="en-US" altLang="en-US"/>
              <a:t>Data stored as a charge in a capacitor</a:t>
            </a:r>
          </a:p>
          <a:p>
            <a:pPr lvl="1"/>
            <a:r>
              <a:rPr lang="en-US" altLang="en-US"/>
              <a:t>Single transistor used to access the charge</a:t>
            </a:r>
          </a:p>
          <a:p>
            <a:pPr lvl="1"/>
            <a:r>
              <a:rPr lang="en-US" altLang="en-US"/>
              <a:t>Must periodically be refreshed</a:t>
            </a:r>
          </a:p>
          <a:p>
            <a:pPr lvl="2"/>
            <a:r>
              <a:rPr lang="en-US" altLang="en-US"/>
              <a:t>Read contents and write back</a:t>
            </a:r>
          </a:p>
          <a:p>
            <a:pPr lvl="2"/>
            <a:r>
              <a:rPr lang="en-US" altLang="en-US"/>
              <a:t>Performed on a DRAM “row”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4A9610E-32F8-49AD-A85E-40301DA1BA85}" type="slidenum">
              <a:rPr lang="en-AU" altLang="en-US"/>
              <a:pPr/>
              <a:t>4</a:t>
            </a:fld>
            <a:endParaRPr lang="en-AU" alt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838575"/>
            <a:ext cx="6264275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B0B4B54-9465-4D7D-B74B-7EF013A5BA7A}" type="slidenum">
              <a:rPr lang="en-AU" altLang="en-US"/>
              <a:pPr/>
              <a:t>40</a:t>
            </a:fld>
            <a:endParaRPr lang="en-AU" alt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Average Access Time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Hit time is also important for performance</a:t>
            </a:r>
          </a:p>
          <a:p>
            <a:pPr eaLnBrk="1" hangingPunct="1"/>
            <a:r>
              <a:rPr lang="en-AU" altLang="en-US"/>
              <a:t>Average memory access time (AMAT)</a:t>
            </a:r>
          </a:p>
          <a:p>
            <a:pPr lvl="1" eaLnBrk="1" hangingPunct="1"/>
            <a:r>
              <a:rPr lang="en-AU" altLang="en-US"/>
              <a:t>AMAT = Hit time + Miss rate </a:t>
            </a:r>
            <a:r>
              <a:rPr lang="en-US" altLang="en-US">
                <a:cs typeface="Arial" panose="020B0604020202020204" pitchFamily="34" charset="0"/>
              </a:rPr>
              <a:t>× Miss penalty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Example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CPU with 1ns clock, hit time = 1 cycle, miss penalty = 20 cycles, I-cache miss rate = 5%</a:t>
            </a:r>
          </a:p>
          <a:p>
            <a:pPr lvl="1" eaLnBrk="1" hangingPunct="1"/>
            <a:r>
              <a:rPr lang="en-US" altLang="en-US">
                <a:cs typeface="Arial" panose="020B0604020202020204" pitchFamily="34" charset="0"/>
              </a:rPr>
              <a:t>AMAT = 1 + 0.05 × 20 = 2ns</a:t>
            </a:r>
          </a:p>
          <a:p>
            <a:pPr lvl="2" eaLnBrk="1" hangingPunct="1"/>
            <a:r>
              <a:rPr lang="en-US" altLang="en-US">
                <a:cs typeface="Arial" panose="020B0604020202020204" pitchFamily="34" charset="0"/>
              </a:rPr>
              <a:t>2 cycles per instruction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3A511DD-F37F-407F-A26E-5C5362648AD8}" type="slidenum">
              <a:rPr lang="en-AU" altLang="en-US"/>
              <a:pPr/>
              <a:t>41</a:t>
            </a:fld>
            <a:endParaRPr lang="en-AU" altLang="en-US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Performance Summary</a:t>
            </a:r>
            <a:endParaRPr lang="en-AU" altLang="en-US"/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CPU performance increased</a:t>
            </a:r>
          </a:p>
          <a:p>
            <a:pPr lvl="1" eaLnBrk="1" hangingPunct="1"/>
            <a:r>
              <a:rPr lang="en-US" altLang="en-US"/>
              <a:t>Miss penalty becomes more significant</a:t>
            </a:r>
          </a:p>
          <a:p>
            <a:pPr eaLnBrk="1" hangingPunct="1"/>
            <a:r>
              <a:rPr lang="en-US" altLang="en-US"/>
              <a:t>Decreasing base CPI</a:t>
            </a:r>
          </a:p>
          <a:p>
            <a:pPr lvl="1" eaLnBrk="1" hangingPunct="1"/>
            <a:r>
              <a:rPr lang="en-US" altLang="en-US"/>
              <a:t>Greater proportion of time spent on memory stalls</a:t>
            </a:r>
          </a:p>
          <a:p>
            <a:pPr eaLnBrk="1" hangingPunct="1"/>
            <a:r>
              <a:rPr lang="en-US" altLang="en-US"/>
              <a:t>Increasing clock rate</a:t>
            </a:r>
          </a:p>
          <a:p>
            <a:pPr lvl="1" eaLnBrk="1" hangingPunct="1"/>
            <a:r>
              <a:rPr lang="en-US" altLang="en-US"/>
              <a:t>Memory stalls account for more CPU cycles</a:t>
            </a:r>
          </a:p>
          <a:p>
            <a:pPr eaLnBrk="1" hangingPunct="1"/>
            <a:r>
              <a:rPr lang="en-US" altLang="en-US"/>
              <a:t>Can’t neglect cache behavior when evaluating system performance</a:t>
            </a:r>
            <a:endParaRPr lang="en-AU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59762" cy="762000"/>
          </a:xfrm>
        </p:spPr>
        <p:txBody>
          <a:bodyPr/>
          <a:lstStyle/>
          <a:p>
            <a:r>
              <a:rPr lang="en-US" dirty="0"/>
              <a:t>Associative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42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405927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361FF1DB-C5D2-4615-8DEE-FBEF6C1045C3}" type="slidenum">
              <a:rPr lang="en-AU" altLang="en-US"/>
              <a:pPr/>
              <a:t>43</a:t>
            </a:fld>
            <a:endParaRPr lang="en-AU" altLang="en-US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Associative Caches</a:t>
            </a:r>
            <a:endParaRPr lang="en-AU" altLang="en-US"/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Fully associative</a:t>
            </a:r>
          </a:p>
          <a:p>
            <a:pPr lvl="1" eaLnBrk="1" hangingPunct="1"/>
            <a:r>
              <a:rPr lang="en-US" altLang="en-US"/>
              <a:t>Allow a given block to go in any cache entry</a:t>
            </a:r>
          </a:p>
          <a:p>
            <a:pPr lvl="1" eaLnBrk="1" hangingPunct="1"/>
            <a:r>
              <a:rPr lang="en-US" altLang="en-US"/>
              <a:t>Requires all entries to be searched at once</a:t>
            </a:r>
          </a:p>
          <a:p>
            <a:pPr lvl="1" eaLnBrk="1" hangingPunct="1"/>
            <a:r>
              <a:rPr lang="en-US" altLang="en-US"/>
              <a:t>Comparator per entry (expensive)</a:t>
            </a:r>
          </a:p>
          <a:p>
            <a:pPr eaLnBrk="1" hangingPunct="1"/>
            <a:r>
              <a:rPr lang="en-US" altLang="en-US" i="1"/>
              <a:t>n</a:t>
            </a:r>
            <a:r>
              <a:rPr lang="en-US" altLang="en-US"/>
              <a:t>-way set associative</a:t>
            </a:r>
          </a:p>
          <a:p>
            <a:pPr lvl="1" eaLnBrk="1" hangingPunct="1"/>
            <a:r>
              <a:rPr lang="en-US" altLang="en-US"/>
              <a:t>Each set contains </a:t>
            </a:r>
            <a:r>
              <a:rPr lang="en-US" altLang="en-US" i="1"/>
              <a:t>n</a:t>
            </a:r>
            <a:r>
              <a:rPr lang="en-US" altLang="en-US"/>
              <a:t> entries</a:t>
            </a:r>
            <a:endParaRPr lang="en-AU" altLang="en-US"/>
          </a:p>
          <a:p>
            <a:pPr lvl="1" eaLnBrk="1" hangingPunct="1"/>
            <a:r>
              <a:rPr lang="en-US" altLang="en-US"/>
              <a:t>Block number determines which set</a:t>
            </a:r>
          </a:p>
          <a:p>
            <a:pPr lvl="2" eaLnBrk="1" hangingPunct="1"/>
            <a:r>
              <a:rPr lang="en-US" altLang="en-US"/>
              <a:t>(Block number) modulo (#Sets in cache)</a:t>
            </a:r>
          </a:p>
          <a:p>
            <a:pPr lvl="1" eaLnBrk="1" hangingPunct="1"/>
            <a:r>
              <a:rPr lang="en-US" altLang="en-US"/>
              <a:t>Search all entries in a given set at once</a:t>
            </a:r>
          </a:p>
          <a:p>
            <a:pPr lvl="1" eaLnBrk="1" hangingPunct="1"/>
            <a:r>
              <a:rPr lang="en-US" altLang="en-US" i="1"/>
              <a:t>n</a:t>
            </a:r>
            <a:r>
              <a:rPr lang="en-US" altLang="en-US"/>
              <a:t> comparators (less expensive)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F381FA5-690D-4382-B3C9-E9111328DC9A}" type="slidenum">
              <a:rPr lang="en-AU" altLang="en-US"/>
              <a:pPr/>
              <a:t>44</a:t>
            </a:fld>
            <a:endParaRPr lang="en-AU" altLang="en-US"/>
          </a:p>
        </p:txBody>
      </p:sp>
      <p:pic>
        <p:nvPicPr>
          <p:cNvPr id="44035" name="Picture 5" descr="f05-1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77311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Associative Cache Example</a:t>
            </a:r>
            <a:endParaRPr lang="en-AU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3B968BC4-91CC-41CF-BBC7-47C31B9A09D7}" type="slidenum">
              <a:rPr lang="en-AU" altLang="en-US"/>
              <a:pPr/>
              <a:t>45</a:t>
            </a:fld>
            <a:endParaRPr lang="en-AU" altLang="en-US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Spectrum of Associativity</a:t>
            </a:r>
            <a:endParaRPr lang="en-AU" altLang="en-US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 a cache with 8 entries</a:t>
            </a:r>
            <a:endParaRPr lang="en-AU" altLang="en-US"/>
          </a:p>
        </p:txBody>
      </p:sp>
      <p:pic>
        <p:nvPicPr>
          <p:cNvPr id="45061" name="Picture 7" descr="f05-1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513387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4D77D2F5-F9BB-490C-BB29-98636734FA1A}" type="slidenum">
              <a:rPr lang="en-AU" altLang="en-US"/>
              <a:pPr/>
              <a:t>46</a:t>
            </a:fld>
            <a:endParaRPr lang="en-AU" altLang="en-US"/>
          </a:p>
        </p:txBody>
      </p:sp>
      <p:sp>
        <p:nvSpPr>
          <p:cNvPr id="46083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Associativity Example</a:t>
            </a:r>
            <a:endParaRPr lang="en-AU" altLang="en-US"/>
          </a:p>
        </p:txBody>
      </p:sp>
      <p:sp>
        <p:nvSpPr>
          <p:cNvPr id="46084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808287"/>
          </a:xfrm>
        </p:spPr>
        <p:txBody>
          <a:bodyPr/>
          <a:lstStyle/>
          <a:p>
            <a:pPr eaLnBrk="1" hangingPunct="1"/>
            <a:r>
              <a:rPr lang="en-US" altLang="en-US"/>
              <a:t>Compare 4-block caches</a:t>
            </a:r>
          </a:p>
          <a:p>
            <a:pPr lvl="1" eaLnBrk="1" hangingPunct="1"/>
            <a:r>
              <a:rPr lang="en-US" altLang="en-US"/>
              <a:t>Direct mapped, 2-way set associative,</a:t>
            </a:r>
            <a:br>
              <a:rPr lang="en-US" altLang="en-US"/>
            </a:br>
            <a:r>
              <a:rPr lang="en-US" altLang="en-US"/>
              <a:t>fully associative</a:t>
            </a:r>
          </a:p>
          <a:p>
            <a:pPr lvl="1" eaLnBrk="1" hangingPunct="1"/>
            <a:r>
              <a:rPr lang="en-US" altLang="en-US"/>
              <a:t>Block access sequence: 0, 8, 0, 6, 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Direct mapped</a:t>
            </a:r>
          </a:p>
        </p:txBody>
      </p:sp>
      <p:graphicFrame>
        <p:nvGraphicFramePr>
          <p:cNvPr id="304132" name="Group 4"/>
          <p:cNvGraphicFramePr>
            <a:graphicFrameLocks noGrp="1"/>
          </p:cNvGraphicFramePr>
          <p:nvPr/>
        </p:nvGraphicFramePr>
        <p:xfrm>
          <a:off x="1258888" y="4078288"/>
          <a:ext cx="6985000" cy="1655759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53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index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C71A956-DA98-4EEF-B762-B3BC74EE57AD}" type="slidenum">
              <a:rPr lang="en-AU" altLang="en-US"/>
              <a:pPr/>
              <a:t>47</a:t>
            </a:fld>
            <a:endParaRPr lang="en-AU" altLang="en-US"/>
          </a:p>
        </p:txBody>
      </p:sp>
      <p:sp>
        <p:nvSpPr>
          <p:cNvPr id="47107" name="Rectangle 1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Associativity Example</a:t>
            </a:r>
            <a:endParaRPr lang="en-AU" altLang="en-US"/>
          </a:p>
        </p:txBody>
      </p:sp>
      <p:sp>
        <p:nvSpPr>
          <p:cNvPr id="47108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19137"/>
          </a:xfrm>
        </p:spPr>
        <p:txBody>
          <a:bodyPr/>
          <a:lstStyle/>
          <a:p>
            <a:pPr eaLnBrk="1" hangingPunct="1"/>
            <a:r>
              <a:rPr lang="en-US" altLang="en-US"/>
              <a:t>2-way set associative</a:t>
            </a:r>
          </a:p>
        </p:txBody>
      </p:sp>
      <p:graphicFrame>
        <p:nvGraphicFramePr>
          <p:cNvPr id="306180" name="Group 4"/>
          <p:cNvGraphicFramePr>
            <a:graphicFrameLocks noGrp="1"/>
          </p:cNvGraphicFramePr>
          <p:nvPr/>
        </p:nvGraphicFramePr>
        <p:xfrm>
          <a:off x="1258888" y="1844675"/>
          <a:ext cx="6985000" cy="1655766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65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index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 1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7167" name="Rectangle 62"/>
          <p:cNvSpPr>
            <a:spLocks noChangeArrowheads="1"/>
          </p:cNvSpPr>
          <p:nvPr/>
        </p:nvSpPr>
        <p:spPr bwMode="auto">
          <a:xfrm>
            <a:off x="684213" y="3860800"/>
            <a:ext cx="7772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/>
              <a:t>Fully associative</a:t>
            </a:r>
          </a:p>
        </p:txBody>
      </p:sp>
      <p:graphicFrame>
        <p:nvGraphicFramePr>
          <p:cNvPr id="306239" name="Group 63"/>
          <p:cNvGraphicFramePr>
            <a:graphicFrameLocks noGrp="1"/>
          </p:cNvGraphicFramePr>
          <p:nvPr/>
        </p:nvGraphicFramePr>
        <p:xfrm>
          <a:off x="1258888" y="4508500"/>
          <a:ext cx="6985000" cy="1609724"/>
        </p:xfrm>
        <a:graphic>
          <a:graphicData uri="http://schemas.openxmlformats.org/drawingml/2006/table">
            <a:tbl>
              <a:tblPr/>
              <a:tblGrid>
                <a:gridCol w="9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68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address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Hit/miss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Cache content after access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hit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Mem[0]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Mem[8]</a:t>
                      </a:r>
                      <a:endParaRPr kumimoji="0" lang="en-AU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Mem[6]</a:t>
                      </a:r>
                      <a:endParaRPr kumimoji="0" lang="en-A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37092806-DE7D-4AFD-B170-86BBE2BB7769}" type="slidenum">
              <a:rPr lang="en-AU" altLang="en-US"/>
              <a:pPr/>
              <a:t>48</a:t>
            </a:fld>
            <a:endParaRPr lang="en-AU" altLang="en-US"/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Much Associativity</a:t>
            </a:r>
            <a:endParaRPr lang="en-AU" altLang="en-US"/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Increased associativity decreases miss rate</a:t>
            </a:r>
          </a:p>
          <a:p>
            <a:pPr lvl="1" eaLnBrk="1" hangingPunct="1"/>
            <a:r>
              <a:rPr lang="en-US" altLang="en-US"/>
              <a:t>But with diminishing returns</a:t>
            </a:r>
          </a:p>
          <a:p>
            <a:pPr eaLnBrk="1" hangingPunct="1"/>
            <a:r>
              <a:rPr lang="en-US" altLang="en-US"/>
              <a:t>Simulation of a system with 64KB</a:t>
            </a:r>
            <a:br>
              <a:rPr lang="en-US" altLang="en-US"/>
            </a:br>
            <a:r>
              <a:rPr lang="en-US" altLang="en-US"/>
              <a:t>D-cache, 16-word blocks, SPEC2000</a:t>
            </a:r>
          </a:p>
          <a:p>
            <a:pPr lvl="1" eaLnBrk="1" hangingPunct="1"/>
            <a:r>
              <a:rPr lang="en-US" altLang="en-US"/>
              <a:t>1-way: 10.3%</a:t>
            </a:r>
          </a:p>
          <a:p>
            <a:pPr lvl="1" eaLnBrk="1" hangingPunct="1"/>
            <a:r>
              <a:rPr lang="en-US" altLang="en-US"/>
              <a:t>2-way: 8.6%</a:t>
            </a:r>
          </a:p>
          <a:p>
            <a:pPr lvl="1" eaLnBrk="1" hangingPunct="1"/>
            <a:r>
              <a:rPr lang="en-US" altLang="en-US"/>
              <a:t>4-way: 8.3%</a:t>
            </a:r>
          </a:p>
          <a:p>
            <a:pPr lvl="1" eaLnBrk="1" hangingPunct="1"/>
            <a:r>
              <a:rPr lang="en-US" altLang="en-US"/>
              <a:t>8-way: 8.1%</a:t>
            </a:r>
            <a:endParaRPr lang="en-AU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6EF10BD6-80DC-45B5-B891-A7C32BB7E161}" type="slidenum">
              <a:rPr lang="en-AU" altLang="en-US"/>
              <a:pPr/>
              <a:t>49</a:t>
            </a:fld>
            <a:endParaRPr lang="en-AU" altLang="en-US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Replacement Policy</a:t>
            </a:r>
            <a:endParaRPr lang="en-AU" altLang="en-US"/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Direct mapped: no choice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Set associative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Prefer non-valid entry, if there is 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Otherwise, choose among entries in the set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Least-recently used (LRU)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Choose the one unused for the longest time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/>
              <a:t>Simple for 2-way, manageable for 4-way, too hard beyond that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Random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Gives approximately the same performance as LRU for high associativity</a:t>
            </a:r>
            <a:endParaRPr lang="en-A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F956900-C011-4B6E-900E-141E6BD972F2}" type="slidenum">
              <a:rPr lang="en-AU" altLang="en-US"/>
              <a:pPr/>
              <a:t>5</a:t>
            </a:fld>
            <a:endParaRPr lang="en-AU" altLang="en-US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Advanced DRAM Organization</a:t>
            </a:r>
            <a:endParaRPr lang="en-AU" altLang="en-US"/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Bits in a DRAM are organized as a rectangular array</a:t>
            </a:r>
          </a:p>
          <a:p>
            <a:pPr lvl="1" eaLnBrk="1" hangingPunct="1"/>
            <a:r>
              <a:rPr lang="en-US" altLang="en-US"/>
              <a:t>DRAM accesses an entire row</a:t>
            </a:r>
          </a:p>
          <a:p>
            <a:pPr lvl="1" eaLnBrk="1" hangingPunct="1"/>
            <a:r>
              <a:rPr lang="en-US" altLang="en-US"/>
              <a:t>Burst mode: supply successive words from a row with reduced latency</a:t>
            </a:r>
          </a:p>
          <a:p>
            <a:pPr eaLnBrk="1" hangingPunct="1"/>
            <a:r>
              <a:rPr lang="en-US" altLang="en-US"/>
              <a:t>Double data rate (DDR) DRAM</a:t>
            </a:r>
          </a:p>
          <a:p>
            <a:pPr lvl="1" eaLnBrk="1" hangingPunct="1"/>
            <a:r>
              <a:rPr lang="en-US" altLang="en-US"/>
              <a:t>Transfer on rising and falling clock edges</a:t>
            </a:r>
          </a:p>
          <a:p>
            <a:pPr eaLnBrk="1" hangingPunct="1"/>
            <a:r>
              <a:rPr lang="en-US" altLang="en-US"/>
              <a:t>Quad data rate (QDR) DRAM</a:t>
            </a:r>
          </a:p>
          <a:p>
            <a:pPr lvl="1" eaLnBrk="1" hangingPunct="1"/>
            <a:r>
              <a:rPr lang="en-US" altLang="en-US"/>
              <a:t>Separate DDR inputs and outputs</a:t>
            </a:r>
            <a:endParaRPr lang="en-AU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707886"/>
          </a:xfrm>
        </p:spPr>
        <p:txBody>
          <a:bodyPr/>
          <a:lstStyle/>
          <a:p>
            <a:r>
              <a:rPr lang="en-US" dirty="0"/>
              <a:t>MULTILEVEL CACHES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1318" y="1419119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50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8709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F95A700C-9585-4091-A3D4-29EB768BA213}" type="slidenum">
              <a:rPr lang="en-AU" altLang="en-US"/>
              <a:pPr/>
              <a:t>51</a:t>
            </a:fld>
            <a:endParaRPr lang="en-AU" altLang="en-US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Caches</a:t>
            </a:r>
            <a:endParaRPr lang="en-AU" altLang="en-US"/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cache attached to CPU</a:t>
            </a:r>
          </a:p>
          <a:p>
            <a:pPr lvl="1" eaLnBrk="1" hangingPunct="1"/>
            <a:r>
              <a:rPr lang="en-US" altLang="en-US"/>
              <a:t>Small, but fast</a:t>
            </a:r>
          </a:p>
          <a:p>
            <a:pPr eaLnBrk="1" hangingPunct="1"/>
            <a:r>
              <a:rPr lang="en-US" altLang="en-US"/>
              <a:t>Level-2 cache services misses from primary cache</a:t>
            </a:r>
          </a:p>
          <a:p>
            <a:pPr lvl="1" eaLnBrk="1" hangingPunct="1"/>
            <a:r>
              <a:rPr lang="en-US" altLang="en-US"/>
              <a:t>Larger, slower, but still faster than main memory</a:t>
            </a:r>
          </a:p>
          <a:p>
            <a:pPr eaLnBrk="1" hangingPunct="1"/>
            <a:r>
              <a:rPr lang="en-US" altLang="en-US"/>
              <a:t>Main memory services L-2 cache misses</a:t>
            </a:r>
          </a:p>
          <a:p>
            <a:pPr eaLnBrk="1" hangingPunct="1"/>
            <a:r>
              <a:rPr lang="en-US" altLang="en-US"/>
              <a:t>Some high-end systems include L-3 cache</a:t>
            </a:r>
            <a:endParaRPr lang="en-AU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B22A4880-7369-4120-98EF-09D335B73213}" type="slidenum">
              <a:rPr lang="en-AU" altLang="en-US"/>
              <a:pPr/>
              <a:t>52</a:t>
            </a:fld>
            <a:endParaRPr lang="en-AU" altLang="en-US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Multilevel Cache Example</a:t>
            </a:r>
            <a:endParaRPr lang="en-AU" altLang="en-US"/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Given</a:t>
            </a:r>
          </a:p>
          <a:p>
            <a:pPr lvl="1" eaLnBrk="1" hangingPunct="1"/>
            <a:r>
              <a:rPr lang="en-US" altLang="en-US"/>
              <a:t>CPU base CPI = 1, clock rate = 4GHz</a:t>
            </a:r>
          </a:p>
          <a:p>
            <a:pPr lvl="1" eaLnBrk="1" hangingPunct="1"/>
            <a:r>
              <a:rPr lang="en-US" altLang="en-US"/>
              <a:t>Miss rate/instruction = 2%</a:t>
            </a:r>
          </a:p>
          <a:p>
            <a:pPr lvl="1" eaLnBrk="1" hangingPunct="1"/>
            <a:r>
              <a:rPr lang="en-US" altLang="en-US"/>
              <a:t>Main memory access time = 100ns</a:t>
            </a:r>
          </a:p>
          <a:p>
            <a:pPr eaLnBrk="1" hangingPunct="1"/>
            <a:r>
              <a:rPr lang="en-US" altLang="en-US"/>
              <a:t>With just primary cache</a:t>
            </a:r>
          </a:p>
          <a:p>
            <a:pPr lvl="1" eaLnBrk="1" hangingPunct="1"/>
            <a:r>
              <a:rPr lang="en-US" altLang="en-US"/>
              <a:t>Miss penalty = 100ns/0.25ns = 400 cycles</a:t>
            </a:r>
          </a:p>
          <a:p>
            <a:pPr lvl="1" eaLnBrk="1" hangingPunct="1"/>
            <a:r>
              <a:rPr lang="en-US" altLang="en-US"/>
              <a:t>Effective CPI = 1 + 0.02 × 400 = 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7F39AD1-887A-4BA0-8DC6-F747FDCAB4BA}" type="slidenum">
              <a:rPr lang="en-AU" altLang="en-US"/>
              <a:pPr/>
              <a:t>53</a:t>
            </a:fld>
            <a:endParaRPr lang="en-AU" altLang="en-US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(cont.)</a:t>
            </a:r>
            <a:endParaRPr lang="en-AU" altLang="en-US"/>
          </a:p>
        </p:txBody>
      </p:sp>
      <p:sp>
        <p:nvSpPr>
          <p:cNvPr id="532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Now add L-2 cache</a:t>
            </a:r>
          </a:p>
          <a:p>
            <a:pPr lvl="1" eaLnBrk="1" hangingPunct="1"/>
            <a:r>
              <a:rPr lang="en-US" altLang="en-US"/>
              <a:t>Access time = 5ns</a:t>
            </a:r>
          </a:p>
          <a:p>
            <a:pPr lvl="1" eaLnBrk="1" hangingPunct="1"/>
            <a:r>
              <a:rPr lang="en-US" altLang="en-US"/>
              <a:t>Global miss rate to main memory = 0.5%</a:t>
            </a:r>
          </a:p>
          <a:p>
            <a:pPr eaLnBrk="1" hangingPunct="1"/>
            <a:r>
              <a:rPr lang="en-US" altLang="en-US"/>
              <a:t>Primary miss with L-2 hit</a:t>
            </a:r>
          </a:p>
          <a:p>
            <a:pPr lvl="1" eaLnBrk="1" hangingPunct="1"/>
            <a:r>
              <a:rPr lang="en-US" altLang="en-US"/>
              <a:t>Penalty = 5ns/0.25ns = 20 cycles</a:t>
            </a:r>
          </a:p>
          <a:p>
            <a:pPr eaLnBrk="1" hangingPunct="1"/>
            <a:r>
              <a:rPr lang="en-US" altLang="en-US"/>
              <a:t>Primary miss with L-2 miss</a:t>
            </a:r>
          </a:p>
          <a:p>
            <a:pPr lvl="1" eaLnBrk="1" hangingPunct="1"/>
            <a:r>
              <a:rPr lang="en-US" altLang="en-US"/>
              <a:t>Extra penalty = 500 cycles</a:t>
            </a:r>
          </a:p>
          <a:p>
            <a:pPr eaLnBrk="1" hangingPunct="1"/>
            <a:r>
              <a:rPr lang="en-US" altLang="en-US"/>
              <a:t>CPI = 1 + 0.02 × 20 + 0.005 × 400 = 3.4</a:t>
            </a:r>
          </a:p>
          <a:p>
            <a:pPr eaLnBrk="1" hangingPunct="1"/>
            <a:r>
              <a:rPr lang="en-US" altLang="en-US"/>
              <a:t>Performance ratio = 9/3.4 = 2.6</a:t>
            </a:r>
            <a:endParaRPr lang="en-AU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2708BA64-B685-48BF-A306-076F357ADE81}" type="slidenum">
              <a:rPr lang="en-AU" altLang="en-US"/>
              <a:pPr/>
              <a:t>54</a:t>
            </a:fld>
            <a:endParaRPr lang="en-AU" altLang="en-US"/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Multilevel Cache Considerations</a:t>
            </a:r>
            <a:endParaRPr lang="en-AU" altLang="en-US" sz="4000"/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Primary cache</a:t>
            </a:r>
          </a:p>
          <a:p>
            <a:pPr lvl="1" eaLnBrk="1" hangingPunct="1"/>
            <a:r>
              <a:rPr lang="en-US" altLang="en-US"/>
              <a:t>Focus on minimal hit time</a:t>
            </a:r>
          </a:p>
          <a:p>
            <a:pPr eaLnBrk="1" hangingPunct="1"/>
            <a:r>
              <a:rPr lang="en-US" altLang="en-US"/>
              <a:t>L-2 cache</a:t>
            </a:r>
          </a:p>
          <a:p>
            <a:pPr lvl="1" eaLnBrk="1" hangingPunct="1"/>
            <a:r>
              <a:rPr lang="en-US" altLang="en-US"/>
              <a:t>Focus on low miss rate to avoid main memory access</a:t>
            </a:r>
          </a:p>
          <a:p>
            <a:pPr lvl="1" eaLnBrk="1" hangingPunct="1"/>
            <a:r>
              <a:rPr lang="en-US" altLang="en-US"/>
              <a:t>Hit time has less overall impact</a:t>
            </a:r>
          </a:p>
          <a:p>
            <a:pPr eaLnBrk="1" hangingPunct="1"/>
            <a:r>
              <a:rPr lang="en-US" altLang="en-US"/>
              <a:t>Results</a:t>
            </a:r>
          </a:p>
          <a:p>
            <a:pPr lvl="1" eaLnBrk="1" hangingPunct="1"/>
            <a:r>
              <a:rPr lang="en-US" altLang="en-US"/>
              <a:t>L-1 cache usually smaller than a single cache</a:t>
            </a:r>
          </a:p>
          <a:p>
            <a:pPr lvl="1" eaLnBrk="1" hangingPunct="1"/>
            <a:r>
              <a:rPr lang="en-US" altLang="en-US"/>
              <a:t>L-1 block size smaller than L-2 block size</a:t>
            </a:r>
            <a:endParaRPr lang="en-AU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2FC1EE8-399B-41A5-8678-DC50513727A0}" type="slidenum">
              <a:rPr lang="en-AU" altLang="en-US"/>
              <a:pPr/>
              <a:t>55</a:t>
            </a:fld>
            <a:endParaRPr lang="en-AU" altLang="en-US"/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n-US" altLang="en-US" sz="3600"/>
              <a:t>Interactions with Advanced CPUs</a:t>
            </a:r>
            <a:endParaRPr lang="en-AU" altLang="en-US" sz="3600"/>
          </a:p>
        </p:txBody>
      </p:sp>
      <p:sp>
        <p:nvSpPr>
          <p:cNvPr id="553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Out-of-order CPUs can execute instructions during cache miss</a:t>
            </a:r>
          </a:p>
          <a:p>
            <a:pPr lvl="1" eaLnBrk="1" hangingPunct="1"/>
            <a:r>
              <a:rPr lang="en-US" altLang="en-US"/>
              <a:t>Pending store stays in load/store unit</a:t>
            </a:r>
          </a:p>
          <a:p>
            <a:pPr lvl="1" eaLnBrk="1" hangingPunct="1"/>
            <a:r>
              <a:rPr lang="en-US" altLang="en-US"/>
              <a:t>Dependent instructions wait in reservation stations</a:t>
            </a:r>
          </a:p>
          <a:p>
            <a:pPr lvl="2" eaLnBrk="1" hangingPunct="1"/>
            <a:r>
              <a:rPr lang="en-US" altLang="en-US"/>
              <a:t>Independent instructions continue</a:t>
            </a:r>
          </a:p>
          <a:p>
            <a:pPr eaLnBrk="1" hangingPunct="1"/>
            <a:r>
              <a:rPr lang="en-US" altLang="en-US"/>
              <a:t>Effect of miss depends on program data flow</a:t>
            </a:r>
          </a:p>
          <a:p>
            <a:pPr lvl="1" eaLnBrk="1" hangingPunct="1"/>
            <a:r>
              <a:rPr lang="en-US" altLang="en-US"/>
              <a:t>Much harder to analyse</a:t>
            </a:r>
          </a:p>
          <a:p>
            <a:pPr lvl="1" eaLnBrk="1" hangingPunct="1"/>
            <a:r>
              <a:rPr lang="en-US" altLang="en-US"/>
              <a:t>Use system simulation</a:t>
            </a:r>
            <a:endParaRPr lang="en-AU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23439"/>
          </a:xfrm>
        </p:spPr>
        <p:txBody>
          <a:bodyPr/>
          <a:lstStyle/>
          <a:p>
            <a:r>
              <a:rPr lang="en-US" dirty="0"/>
              <a:t>HOW WE can help the cache from software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1318" y="1419119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56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7685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84213" y="261938"/>
            <a:ext cx="8259762" cy="646112"/>
          </a:xfrm>
        </p:spPr>
        <p:txBody>
          <a:bodyPr/>
          <a:lstStyle/>
          <a:p>
            <a:r>
              <a:rPr lang="en-US" altLang="en-US" sz="3600"/>
              <a:t>Software Optimization via 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Goal:  maximize accesses to data before it is replaced</a:t>
            </a:r>
          </a:p>
          <a:p>
            <a:pPr>
              <a:defRPr/>
            </a:pPr>
            <a:r>
              <a:rPr lang="en-US" sz="2400" dirty="0"/>
              <a:t>Consider inner loops of DGEMM:</a:t>
            </a:r>
          </a:p>
          <a:p>
            <a:pPr lvl="1">
              <a:defRPr/>
            </a:pPr>
            <a:r>
              <a:rPr lang="en-US" sz="2000" dirty="0"/>
              <a:t>DGEMM: matrix multiplication subroutine in scientific computation calculates a*A*B + b*B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j = 0; j &lt; n; ++j)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double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cij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C[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i+j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*n];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for(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k = 0; k &lt; n; k++ 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2000" dirty="0">
                <a:latin typeface="Courier New" pitchFamily="49" charset="0"/>
                <a:cs typeface="Courier New" pitchFamily="49" charset="0"/>
              </a:rPr>
              <a:t>      cij += A[i+k*n] * B[k+j*n];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C[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i+j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*n] 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cij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}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6DC913F9-4D92-4B87-B622-E7AC2A7A2BA6}" type="slidenum">
              <a:rPr lang="en-AU" altLang="en-US"/>
              <a:pPr/>
              <a:t>57</a:t>
            </a:fld>
            <a:endParaRPr lang="en-AU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DGEMM Access Pattern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C, A, and B arrays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096D666-9F0E-4943-9C3B-061EAFEDE43F}" type="slidenum">
              <a:rPr lang="en-AU" altLang="en-US"/>
              <a:pPr/>
              <a:t>58</a:t>
            </a:fld>
            <a:endParaRPr lang="en-AU" altLang="en-US"/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77025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Box 4"/>
          <p:cNvSpPr txBox="1">
            <a:spLocks noChangeArrowheads="1"/>
          </p:cNvSpPr>
          <p:nvPr/>
        </p:nvSpPr>
        <p:spPr bwMode="auto">
          <a:xfrm>
            <a:off x="2027238" y="2133600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older accesses</a:t>
            </a:r>
          </a:p>
        </p:txBody>
      </p:sp>
      <p:cxnSp>
        <p:nvCxnSpPr>
          <p:cNvPr id="58375" name="Straight Arrow Connector 6"/>
          <p:cNvCxnSpPr>
            <a:cxnSpLocks noChangeShapeType="1"/>
          </p:cNvCxnSpPr>
          <p:nvPr/>
        </p:nvCxnSpPr>
        <p:spPr bwMode="auto">
          <a:xfrm flipH="1">
            <a:off x="1692275" y="2501900"/>
            <a:ext cx="503238" cy="1431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6" name="TextBox 8"/>
          <p:cNvSpPr txBox="1">
            <a:spLocks noChangeArrowheads="1"/>
          </p:cNvSpPr>
          <p:nvPr/>
        </p:nvSpPr>
        <p:spPr bwMode="auto">
          <a:xfrm>
            <a:off x="2333625" y="2565400"/>
            <a:ext cx="208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new accesses</a:t>
            </a:r>
          </a:p>
        </p:txBody>
      </p:sp>
      <p:cxnSp>
        <p:nvCxnSpPr>
          <p:cNvPr id="58377" name="Straight Arrow Connector 11"/>
          <p:cNvCxnSpPr>
            <a:cxnSpLocks noChangeShapeType="1"/>
          </p:cNvCxnSpPr>
          <p:nvPr/>
        </p:nvCxnSpPr>
        <p:spPr bwMode="auto">
          <a:xfrm>
            <a:off x="2700338" y="2933700"/>
            <a:ext cx="369887" cy="1287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Cache Blocked DGEMM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 #define BLOCKSIZE 32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2 void do_block (int n, int si, int sj, int sk, double *A, double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3 *B, double *C)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4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5  for (int i = si; i &lt; si+BLOCKSIZE; ++i)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6   for (int j = sj; j &lt; sj+BLOCKSIZE; ++j)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7  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8    double cij = C[i+j*n];/* cij = C[i][j] */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9    for( int k = sk; k &lt; sk+BLOCKSIZE; k++ 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10    cij += A[i+k*n] * B[k+j*n];/* cij+=A[i][k]*B[k][j] */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11   C[i+j*n] = cij;/* C[i][j] = cij */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12  }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13 }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14 void dgemm (int n, double* A, double* B, double* C)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15 {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sv-SE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16  for ( int sj = 0; sj &lt; n; sj += BLOCKSIZE 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17   for ( int si = 0; si &lt; n; si += BLOCKSIZE 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18    for ( int sk = 0; sk &lt; n; sk += BLOCKSIZE 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19     do_block(n, si, sj, sk, A, B, C);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20 }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8671FC78-3189-431D-990F-9EFCC6A5E89A}" type="slidenum">
              <a:rPr lang="en-AU" altLang="en-US"/>
              <a:pPr/>
              <a:t>59</a:t>
            </a:fld>
            <a:endParaRPr lang="en-A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79621BD-41B6-442E-8375-64D0B833F348}" type="slidenum">
              <a:rPr lang="en-AU" altLang="en-US"/>
              <a:pPr/>
              <a:t>6</a:t>
            </a:fld>
            <a:endParaRPr lang="en-AU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DRAM Generations</a:t>
            </a:r>
            <a:endParaRPr lang="en-AU" alt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779838" y="1487488"/>
          <a:ext cx="5253037" cy="441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hart" r:id="rId4" imgW="5372005" imgH="4419552" progId="MSGraph.Chart.8">
                  <p:embed followColorScheme="full"/>
                </p:oleObj>
              </mc:Choice>
              <mc:Fallback>
                <p:oleObj name="Chart" r:id="rId4" imgW="5372005" imgH="441955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487488"/>
                        <a:ext cx="5253037" cy="441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02" name="Group 58"/>
          <p:cNvGraphicFramePr>
            <a:graphicFrameLocks noGrp="1"/>
          </p:cNvGraphicFramePr>
          <p:nvPr/>
        </p:nvGraphicFramePr>
        <p:xfrm>
          <a:off x="682625" y="1700213"/>
          <a:ext cx="2952750" cy="4064004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Capacity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$/GB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64Kbit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$1500000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1983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256Kbit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1985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$200000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1992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$15000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1996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1998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$1000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512Mbit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2007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1Gbit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$50</a:t>
                      </a:r>
                      <a:endParaRPr kumimoji="0" lang="en-A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84213" y="200025"/>
            <a:ext cx="8259762" cy="708025"/>
          </a:xfrm>
        </p:spPr>
        <p:txBody>
          <a:bodyPr/>
          <a:lstStyle/>
          <a:p>
            <a:r>
              <a:rPr lang="en-US" altLang="en-US" sz="4000"/>
              <a:t>Blocked DGEMM Access Pattern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F037379F-801E-4C23-AE47-D04F438588B4}" type="slidenum">
              <a:rPr lang="en-AU" altLang="en-US"/>
              <a:pPr/>
              <a:t>60</a:t>
            </a:fld>
            <a:endParaRPr lang="en-AU" altLang="en-US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268413"/>
            <a:ext cx="79248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2987675" y="5891213"/>
            <a:ext cx="162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Unoptimized</a:t>
            </a:r>
          </a:p>
        </p:txBody>
      </p:sp>
      <p:sp>
        <p:nvSpPr>
          <p:cNvPr id="60422" name="TextBox 9"/>
          <p:cNvSpPr txBox="1">
            <a:spLocks noChangeArrowheads="1"/>
          </p:cNvSpPr>
          <p:nvPr/>
        </p:nvSpPr>
        <p:spPr bwMode="auto">
          <a:xfrm>
            <a:off x="5003800" y="5884863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Blocked</a:t>
            </a:r>
          </a:p>
        </p:txBody>
      </p:sp>
      <p:pic>
        <p:nvPicPr>
          <p:cNvPr id="604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986213"/>
            <a:ext cx="4344988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3820477"/>
          </a:xfrm>
        </p:spPr>
        <p:txBody>
          <a:bodyPr/>
          <a:lstStyle/>
          <a:p>
            <a:r>
              <a:rPr lang="en-US" dirty="0"/>
              <a:t>MEMORY PROTECTION and Virtual Machines</a:t>
            </a:r>
            <a:br>
              <a:rPr lang="en-US" dirty="0"/>
            </a:br>
            <a:r>
              <a:rPr lang="en-US" dirty="0"/>
              <a:t>(and impact on computer architecture)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1318" y="1419119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61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354023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72918F2-301D-4C78-AD11-F817197CB500}" type="slidenum">
              <a:rPr lang="en-AU" altLang="en-US"/>
              <a:pPr/>
              <a:t>62</a:t>
            </a:fld>
            <a:endParaRPr lang="en-AU" altLang="en-US"/>
          </a:p>
        </p:txBody>
      </p:sp>
      <p:sp>
        <p:nvSpPr>
          <p:cNvPr id="849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Memory Protection</a:t>
            </a:r>
            <a:endParaRPr lang="en-AU" altLang="en-US"/>
          </a:p>
        </p:txBody>
      </p:sp>
      <p:sp>
        <p:nvSpPr>
          <p:cNvPr id="849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Different tasks can share parts of their virtual address spaces</a:t>
            </a:r>
          </a:p>
          <a:p>
            <a:pPr lvl="1" eaLnBrk="1" hangingPunct="1"/>
            <a:r>
              <a:rPr lang="en-US" altLang="en-US"/>
              <a:t>But need to protect against errant access</a:t>
            </a:r>
          </a:p>
          <a:p>
            <a:pPr lvl="1" eaLnBrk="1" hangingPunct="1"/>
            <a:r>
              <a:rPr lang="en-US" altLang="en-US"/>
              <a:t>Requires OS assistance</a:t>
            </a:r>
          </a:p>
          <a:p>
            <a:pPr eaLnBrk="1" hangingPunct="1"/>
            <a:r>
              <a:rPr lang="en-US" altLang="en-US"/>
              <a:t>Hardware support for OS protection</a:t>
            </a:r>
          </a:p>
          <a:p>
            <a:pPr lvl="1" eaLnBrk="1" hangingPunct="1"/>
            <a:r>
              <a:rPr lang="en-US" altLang="en-US"/>
              <a:t>Privileged supervisor mode (aka kernel mode)</a:t>
            </a:r>
          </a:p>
          <a:p>
            <a:pPr lvl="1" eaLnBrk="1" hangingPunct="1"/>
            <a:r>
              <a:rPr lang="en-US" altLang="en-US"/>
              <a:t>Privileged instructions</a:t>
            </a:r>
          </a:p>
          <a:p>
            <a:pPr lvl="1" eaLnBrk="1" hangingPunct="1"/>
            <a:r>
              <a:rPr lang="en-US" altLang="en-US"/>
              <a:t>Page tables and other state information only accessible in supervisor mode</a:t>
            </a:r>
          </a:p>
          <a:p>
            <a:pPr lvl="1" eaLnBrk="1" hangingPunct="1"/>
            <a:r>
              <a:rPr lang="en-US" altLang="en-US"/>
              <a:t>System call exception (e.g., syscall in MIPS)</a:t>
            </a:r>
            <a:endParaRPr lang="en-AU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1E31670-60C0-4968-851B-13EE7B8162D0}" type="slidenum">
              <a:rPr lang="en-AU" altLang="en-US"/>
              <a:pPr/>
              <a:t>63</a:t>
            </a:fld>
            <a:endParaRPr lang="en-AU" altLang="en-US"/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Virtual Machines</a:t>
            </a:r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z="2800" dirty="0"/>
              <a:t>Host computer emulates guest operating system and machine resources</a:t>
            </a:r>
          </a:p>
          <a:p>
            <a:pPr lvl="1" eaLnBrk="1" hangingPunct="1"/>
            <a:r>
              <a:rPr lang="en-AU" altLang="en-US" sz="2400" dirty="0"/>
              <a:t>Improved isolation of multiple guests</a:t>
            </a:r>
          </a:p>
          <a:p>
            <a:pPr lvl="1" eaLnBrk="1" hangingPunct="1"/>
            <a:r>
              <a:rPr lang="en-AU" altLang="en-US" sz="2400" dirty="0"/>
              <a:t>Avoids security and reliability problems</a:t>
            </a:r>
          </a:p>
          <a:p>
            <a:pPr lvl="1" eaLnBrk="1" hangingPunct="1"/>
            <a:r>
              <a:rPr lang="en-AU" altLang="en-US" sz="2400" dirty="0"/>
              <a:t>Aids sharing of resources</a:t>
            </a:r>
          </a:p>
          <a:p>
            <a:pPr eaLnBrk="1" hangingPunct="1"/>
            <a:r>
              <a:rPr lang="en-AU" altLang="en-US" sz="2800" dirty="0"/>
              <a:t>Virtualization has some performance impact</a:t>
            </a:r>
          </a:p>
          <a:p>
            <a:pPr lvl="1" eaLnBrk="1" hangingPunct="1"/>
            <a:r>
              <a:rPr lang="en-AU" altLang="en-US" sz="2400" dirty="0"/>
              <a:t>Feasible with modern high-performance </a:t>
            </a:r>
            <a:r>
              <a:rPr lang="en-AU" altLang="en-US" sz="2400" dirty="0" err="1"/>
              <a:t>comptuers</a:t>
            </a:r>
            <a:endParaRPr lang="en-AU" altLang="en-US" sz="2400" dirty="0"/>
          </a:p>
          <a:p>
            <a:pPr eaLnBrk="1" hangingPunct="1"/>
            <a:r>
              <a:rPr lang="en-AU" altLang="en-US" sz="2800" dirty="0"/>
              <a:t>Examples</a:t>
            </a:r>
          </a:p>
          <a:p>
            <a:pPr lvl="1" eaLnBrk="1" hangingPunct="1"/>
            <a:r>
              <a:rPr lang="en-AU" altLang="en-US" sz="2400" dirty="0"/>
              <a:t>IBM VM/370 (1970s technology!)</a:t>
            </a:r>
          </a:p>
          <a:p>
            <a:pPr lvl="1" eaLnBrk="1" hangingPunct="1"/>
            <a:r>
              <a:rPr lang="en-AU" altLang="en-US" sz="2400" dirty="0"/>
              <a:t>VMWare</a:t>
            </a:r>
          </a:p>
          <a:p>
            <a:pPr lvl="1" eaLnBrk="1" hangingPunct="1"/>
            <a:r>
              <a:rPr lang="en-AU" altLang="en-US" sz="2400" dirty="0" err="1"/>
              <a:t>VirtualBox</a:t>
            </a:r>
            <a:r>
              <a:rPr lang="en-AU" altLang="en-US" sz="2400" dirty="0"/>
              <a:t>, Xen, KVM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 rot="5400000">
            <a:off x="7770019" y="1007269"/>
            <a:ext cx="23812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§5.6 Virtual Machines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3096BE5-3AE4-4BC6-8E1D-C4B1B3CAB8BE}" type="slidenum">
              <a:rPr lang="en-AU" altLang="en-US"/>
              <a:pPr/>
              <a:t>64</a:t>
            </a:fld>
            <a:endParaRPr lang="en-AU" alt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538500"/>
            <a:ext cx="8259762" cy="2094846"/>
          </a:xfrm>
        </p:spPr>
        <p:txBody>
          <a:bodyPr/>
          <a:lstStyle/>
          <a:p>
            <a:pPr eaLnBrk="1" hangingPunct="1"/>
            <a:r>
              <a:rPr lang="en-AU" altLang="en-US" dirty="0"/>
              <a:t>Virtual Machine Monitor aka Hypervisor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808"/>
            <a:ext cx="8136259" cy="45364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Maps virtual resources to physical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Memory, I/O devices, CPUs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Guest code runs on native machine in user mode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Traps to VMM on privileged instructions and access to protected resources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Guest OS may be different from host OS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 sz="2800" dirty="0"/>
              <a:t>VMM handles real I/O devices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 sz="2400" dirty="0"/>
              <a:t>Emulates generic virtual I/O devices for guest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036DFAD-A54F-4115-8409-536EE4D759AF}" type="slidenum">
              <a:rPr lang="en-AU" altLang="en-US"/>
              <a:pPr/>
              <a:t>65</a:t>
            </a:fld>
            <a:endParaRPr lang="en-AU" alt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Example: Timer Virtualization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In native machine, on timer interrupt</a:t>
            </a:r>
          </a:p>
          <a:p>
            <a:pPr lvl="1" eaLnBrk="1" hangingPunct="1"/>
            <a:r>
              <a:rPr lang="en-AU" altLang="en-US"/>
              <a:t>OS suspends current process, handles interrupt, selects and resumes next process</a:t>
            </a:r>
          </a:p>
          <a:p>
            <a:pPr eaLnBrk="1" hangingPunct="1"/>
            <a:r>
              <a:rPr lang="en-AU" altLang="en-US"/>
              <a:t>With Virtual Machine Monitor</a:t>
            </a:r>
          </a:p>
          <a:p>
            <a:pPr lvl="1" eaLnBrk="1" hangingPunct="1"/>
            <a:r>
              <a:rPr lang="en-AU" altLang="en-US"/>
              <a:t>VMM suspends current VM, handles interrupt, selects and resumes next VM</a:t>
            </a:r>
          </a:p>
          <a:p>
            <a:pPr eaLnBrk="1" hangingPunct="1"/>
            <a:r>
              <a:rPr lang="en-AU" altLang="en-US"/>
              <a:t>If a VM requires timer interrupts</a:t>
            </a:r>
          </a:p>
          <a:p>
            <a:pPr lvl="1" eaLnBrk="1" hangingPunct="1"/>
            <a:r>
              <a:rPr lang="en-AU" altLang="en-US"/>
              <a:t>VMM emulates a virtual timer</a:t>
            </a:r>
          </a:p>
          <a:p>
            <a:pPr lvl="1" eaLnBrk="1" hangingPunct="1"/>
            <a:r>
              <a:rPr lang="en-AU" altLang="en-US"/>
              <a:t>Emulates interrupt for VM when physical timer interrupt occurs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24C7D73-E095-442F-995D-7F28DE2CFD5D}" type="slidenum">
              <a:rPr lang="en-AU" altLang="en-US"/>
              <a:pPr/>
              <a:t>66</a:t>
            </a:fld>
            <a:endParaRPr lang="en-AU" alt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Instruction Set Support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altLang="en-US"/>
              <a:t>User and System modes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Privileged instructions only available in system mode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Trap to system if executed in user mode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All physical resources only accessible using privileged instructions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Including page tables, interrupt controls, I/O registers</a:t>
            </a:r>
          </a:p>
          <a:p>
            <a:pPr eaLnBrk="1" hangingPunct="1">
              <a:lnSpc>
                <a:spcPct val="90000"/>
              </a:lnSpc>
            </a:pPr>
            <a:r>
              <a:rPr lang="en-AU" altLang="en-US"/>
              <a:t>Renaissance of virtualization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AU" altLang="en-US"/>
              <a:t>Current ISAs (e.g., x86) adapting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938992"/>
          </a:xfrm>
        </p:spPr>
        <p:txBody>
          <a:bodyPr/>
          <a:lstStyle/>
          <a:p>
            <a:r>
              <a:rPr lang="en-US" dirty="0"/>
              <a:t>VIRTUAL MEMORY</a:t>
            </a:r>
            <a:br>
              <a:rPr lang="en-US" dirty="0"/>
            </a:br>
            <a:r>
              <a:rPr lang="en-US" dirty="0"/>
              <a:t>(THE UPPER LAYERS of the memory hierarchy)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82FB42D9-25AA-45C7-9F5B-D1F0D8AC28F2}" type="slidenum">
              <a:rPr lang="en-AU" altLang="en-US" smtClean="0"/>
              <a:pPr/>
              <a:t>67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911197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hierarchy, again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altLang="en-US"/>
              <a:t>Chapter 5 — Large and Fast: Exploiting Memory Hierarchy — </a:t>
            </a:r>
            <a:fld id="{4F16C548-437B-484C-B896-C56BA347275B}" type="slidenum">
              <a:rPr lang="en-AU" altLang="en-US" smtClean="0"/>
              <a:pPr/>
              <a:t>68</a:t>
            </a:fld>
            <a:endParaRPr lang="en-AU" altLang="en-US"/>
          </a:p>
        </p:txBody>
      </p:sp>
      <p:pic>
        <p:nvPicPr>
          <p:cNvPr id="3074" name="Picture 2" descr="https://upload.wikimedia.org/wikipedia/commons/thumb/0/0c/ComputerMemoryHierarchy.svg/826px-ComputerMemoryHierarchy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91" y="1125538"/>
            <a:ext cx="6876719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692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33436F8A-B21B-4B17-9139-820E25A4D0B1}" type="slidenum">
              <a:rPr lang="en-AU" altLang="en-US"/>
              <a:pPr/>
              <a:t>69</a:t>
            </a:fld>
            <a:endParaRPr lang="en-AU" altLang="en-US"/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Virtual Memory</a:t>
            </a:r>
            <a:endParaRPr lang="en-AU" altLang="en-US"/>
          </a:p>
        </p:txBody>
      </p:sp>
      <p:sp>
        <p:nvSpPr>
          <p:cNvPr id="7168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Use main memory as a “cache” for secondary (disk) storage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Managed jointly by CPU hardware and the operating system (OS)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Programs share main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Each gets a private virtual address space holding its frequently used code and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Protected from other programs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CPU and OS translate virtual addresses to physical addresses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VM “block” is called a page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VM translation “miss” is called a page fault</a:t>
            </a:r>
            <a:endParaRPr lang="en-AU" altLang="en-US"/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 rot="5400000">
            <a:off x="7838281" y="929481"/>
            <a:ext cx="2244726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§5.7 Virtual Memory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DRAM Performance Factors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Row buffer</a:t>
            </a:r>
          </a:p>
          <a:p>
            <a:pPr lvl="1"/>
            <a:r>
              <a:rPr lang="en-US" altLang="en-US" sz="2400"/>
              <a:t>Allows several words to be read and refreshed in parallel</a:t>
            </a:r>
          </a:p>
          <a:p>
            <a:r>
              <a:rPr lang="en-US" altLang="en-US" sz="2800"/>
              <a:t>Synchronous DRAM</a:t>
            </a:r>
          </a:p>
          <a:p>
            <a:pPr lvl="1"/>
            <a:r>
              <a:rPr lang="en-US" altLang="en-US" sz="2400"/>
              <a:t>Allows for consecutive accesses in bursts without needing to send each address</a:t>
            </a:r>
          </a:p>
          <a:p>
            <a:pPr lvl="1"/>
            <a:r>
              <a:rPr lang="en-US" altLang="en-US" sz="2400"/>
              <a:t>Improves bandwidth</a:t>
            </a:r>
          </a:p>
          <a:p>
            <a:r>
              <a:rPr lang="en-US" altLang="en-US" sz="2800"/>
              <a:t>DRAM banking</a:t>
            </a:r>
          </a:p>
          <a:p>
            <a:pPr lvl="1"/>
            <a:r>
              <a:rPr lang="en-US" altLang="en-US" sz="2400"/>
              <a:t>Allows simultaneous access to multiple DRAMs</a:t>
            </a:r>
          </a:p>
          <a:p>
            <a:pPr lvl="1"/>
            <a:r>
              <a:rPr lang="en-US" altLang="en-US" sz="2400"/>
              <a:t>Improves bandwidth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77BF29CB-04DF-43F8-A893-2CD3CEF68666}" type="slidenum">
              <a:rPr lang="en-AU" altLang="en-US"/>
              <a:pPr/>
              <a:t>7</a:t>
            </a:fld>
            <a:endParaRPr lang="en-AU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4831F420-E34D-46F6-9FCD-7AD4BC6AA6C5}" type="slidenum">
              <a:rPr lang="en-AU" altLang="en-US"/>
              <a:pPr/>
              <a:t>70</a:t>
            </a:fld>
            <a:endParaRPr lang="en-AU" altLang="en-US"/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Address Translation</a:t>
            </a:r>
            <a:endParaRPr lang="en-AU" altLang="en-US"/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Fixed-size pages (e.g., 4K)</a:t>
            </a:r>
            <a:endParaRPr lang="en-AU" altLang="en-US"/>
          </a:p>
        </p:txBody>
      </p:sp>
      <p:pic>
        <p:nvPicPr>
          <p:cNvPr id="72709" name="Picture 8" descr="f05-20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93900"/>
            <a:ext cx="43180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9" descr="f05-19-P3744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82825"/>
            <a:ext cx="34480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4A0D20FB-E563-49EB-A70D-ACF54194C5C1}" type="slidenum">
              <a:rPr lang="en-AU" altLang="en-US"/>
              <a:pPr/>
              <a:t>71</a:t>
            </a:fld>
            <a:endParaRPr lang="en-AU" altLang="en-US"/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 Fault Penalty</a:t>
            </a:r>
            <a:endParaRPr lang="en-AU" altLang="en-US"/>
          </a:p>
        </p:txBody>
      </p:sp>
      <p:sp>
        <p:nvSpPr>
          <p:cNvPr id="7373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 page fault, the page must be fetched from disk</a:t>
            </a:r>
          </a:p>
          <a:p>
            <a:pPr lvl="1" eaLnBrk="1" hangingPunct="1"/>
            <a:r>
              <a:rPr lang="en-US" altLang="en-US"/>
              <a:t>Takes millions of clock cycles</a:t>
            </a:r>
          </a:p>
          <a:p>
            <a:pPr lvl="1" eaLnBrk="1" hangingPunct="1"/>
            <a:r>
              <a:rPr lang="en-US" altLang="en-US"/>
              <a:t>Handled by OS code</a:t>
            </a:r>
          </a:p>
          <a:p>
            <a:pPr eaLnBrk="1" hangingPunct="1"/>
            <a:r>
              <a:rPr lang="en-US" altLang="en-US"/>
              <a:t>Try to minimize page fault rate</a:t>
            </a:r>
          </a:p>
          <a:p>
            <a:pPr lvl="1" eaLnBrk="1" hangingPunct="1"/>
            <a:r>
              <a:rPr lang="en-US" altLang="en-US"/>
              <a:t>Fully associative placement</a:t>
            </a:r>
          </a:p>
          <a:p>
            <a:pPr lvl="1" eaLnBrk="1" hangingPunct="1"/>
            <a:r>
              <a:rPr lang="en-US" altLang="en-US"/>
              <a:t>Smart replacement algorithms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A670AA8-7DFC-4015-A6AC-0CA9B2ACDD9C}" type="slidenum">
              <a:rPr lang="en-AU" altLang="en-US"/>
              <a:pPr/>
              <a:t>72</a:t>
            </a:fld>
            <a:endParaRPr lang="en-AU" altLang="en-US"/>
          </a:p>
        </p:txBody>
      </p:sp>
      <p:sp>
        <p:nvSpPr>
          <p:cNvPr id="7475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Page Tables</a:t>
            </a:r>
            <a:endParaRPr lang="en-AU" altLang="en-US"/>
          </a:p>
        </p:txBody>
      </p:sp>
      <p:sp>
        <p:nvSpPr>
          <p:cNvPr id="74756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Stores placement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Array of page table entries, indexed by virtual page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Page table register in CPU points to page table in physical memory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page is present 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PTE stores the physical page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Plus other status bits (referenced, dirty, …)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page is not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PTE can refer to location in swap space on disk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71B84E1E-5A0E-43B9-B569-9F81B6BE8CF0}" type="slidenum">
              <a:rPr lang="en-AU" altLang="en-US"/>
              <a:pPr/>
              <a:t>73</a:t>
            </a:fld>
            <a:endParaRPr lang="en-AU" altLang="en-US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Translation Using a Page Table</a:t>
            </a:r>
            <a:endParaRPr lang="en-AU" altLang="en-US" sz="4000"/>
          </a:p>
        </p:txBody>
      </p:sp>
      <p:pic>
        <p:nvPicPr>
          <p:cNvPr id="75780" name="Picture 4" descr="f05-2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5513388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F12C3245-7AE4-4DA2-B00B-C773AC14FF75}" type="slidenum">
              <a:rPr lang="en-AU" altLang="en-US"/>
              <a:pPr/>
              <a:t>74</a:t>
            </a:fld>
            <a:endParaRPr lang="en-AU" alt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Mapping Pages to Storage</a:t>
            </a:r>
            <a:endParaRPr lang="en-AU" altLang="en-US"/>
          </a:p>
        </p:txBody>
      </p:sp>
      <p:pic>
        <p:nvPicPr>
          <p:cNvPr id="76804" name="Picture 4" descr="f05-2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3340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F64AF616-1924-4F53-9652-F897822E1A7D}" type="slidenum">
              <a:rPr lang="en-AU" altLang="en-US"/>
              <a:pPr/>
              <a:t>75</a:t>
            </a:fld>
            <a:endParaRPr lang="en-AU" altLang="en-US"/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Replacement and Writes</a:t>
            </a:r>
            <a:endParaRPr lang="en-AU" altLang="en-US"/>
          </a:p>
        </p:txBody>
      </p:sp>
      <p:sp>
        <p:nvSpPr>
          <p:cNvPr id="7782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To reduce page fault rate, prefer least-recently used (LRU) replacement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Reference bit (aka use bit) in PTE set to 1 on access to page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Periodically cleared to 0 by OS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A page with reference bit = 0 has not been used recently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Disk writes take millions of cycles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Block at once, not individual locations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Write through is impractical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Use write-back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/>
              <a:t>Dirty bit in PTE set when page is written</a:t>
            </a:r>
            <a:endParaRPr lang="en-AU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C26E014E-17F0-437E-AEA9-A441CE65DA15}" type="slidenum">
              <a:rPr lang="en-AU" altLang="en-US"/>
              <a:pPr/>
              <a:t>76</a:t>
            </a:fld>
            <a:endParaRPr lang="en-AU" altLang="en-US"/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Fast Translation Using a TLB</a:t>
            </a:r>
            <a:endParaRPr lang="en-AU" altLang="en-US"/>
          </a:p>
        </p:txBody>
      </p:sp>
      <p:sp>
        <p:nvSpPr>
          <p:cNvPr id="7885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Address translation would appear to require extra memory references</a:t>
            </a:r>
          </a:p>
          <a:p>
            <a:pPr lvl="1" eaLnBrk="1" hangingPunct="1"/>
            <a:r>
              <a:rPr lang="en-US" altLang="en-US" sz="2400"/>
              <a:t>One to access the PTE</a:t>
            </a:r>
          </a:p>
          <a:p>
            <a:pPr lvl="1" eaLnBrk="1" hangingPunct="1"/>
            <a:r>
              <a:rPr lang="en-US" altLang="en-US" sz="2400"/>
              <a:t>Then the actual memory access</a:t>
            </a:r>
          </a:p>
          <a:p>
            <a:pPr eaLnBrk="1" hangingPunct="1"/>
            <a:r>
              <a:rPr lang="en-US" altLang="en-US" sz="2800"/>
              <a:t>But access to page tables has good locality</a:t>
            </a:r>
          </a:p>
          <a:p>
            <a:pPr lvl="1" eaLnBrk="1" hangingPunct="1"/>
            <a:r>
              <a:rPr lang="en-US" altLang="en-US" sz="2400"/>
              <a:t>So use a fast cache of PTEs within the CPU</a:t>
            </a:r>
          </a:p>
          <a:p>
            <a:pPr lvl="1" eaLnBrk="1" hangingPunct="1"/>
            <a:r>
              <a:rPr lang="en-US" altLang="en-US" sz="2400"/>
              <a:t>Called a Translation Look-aside Buffer (TLB)</a:t>
            </a:r>
          </a:p>
          <a:p>
            <a:pPr lvl="1" eaLnBrk="1" hangingPunct="1"/>
            <a:r>
              <a:rPr lang="en-US" altLang="en-US" sz="2400"/>
              <a:t>Typical: 16–512 PTEs, 0.5–1 cycle for hit, 10–100 cycles for miss, 0.01%–1% miss rate</a:t>
            </a:r>
          </a:p>
          <a:p>
            <a:pPr lvl="1" eaLnBrk="1" hangingPunct="1"/>
            <a:r>
              <a:rPr lang="en-US" altLang="en-US" sz="2400"/>
              <a:t>Misses could be handled by hardware or software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5ECD32EC-B1C8-4753-92D4-B0153B89B208}" type="slidenum">
              <a:rPr lang="en-AU" altLang="en-US"/>
              <a:pPr/>
              <a:t>77</a:t>
            </a:fld>
            <a:endParaRPr lang="en-AU" altLang="en-US"/>
          </a:p>
        </p:txBody>
      </p:sp>
      <p:pic>
        <p:nvPicPr>
          <p:cNvPr id="79875" name="Picture 5" descr="f05-2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6535738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Fast Translation Using a TLB</a:t>
            </a:r>
            <a:endParaRPr lang="en-AU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9B00A00A-0CF5-4A91-AE17-477B6A3FED74}" type="slidenum">
              <a:rPr lang="en-AU" altLang="en-US"/>
              <a:pPr/>
              <a:t>78</a:t>
            </a:fld>
            <a:endParaRPr lang="en-AU" altLang="en-US"/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TLB Misses</a:t>
            </a:r>
            <a:endParaRPr lang="en-AU" altLang="en-US"/>
          </a:p>
        </p:txBody>
      </p:sp>
      <p:sp>
        <p:nvSpPr>
          <p:cNvPr id="809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page is in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Load the PTE from memory and retry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Could be handled in hardware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Can get complex for more complicated page table structures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Or in software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Raise a special exception, with optimized handler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page is not in memory (page fault)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OS handles fetching the page and updating the page 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Then restart the faulting instruction</a:t>
            </a:r>
            <a:endParaRPr lang="en-AU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19C52EFB-CA75-4CE1-9035-D324AAE6EE1F}" type="slidenum">
              <a:rPr lang="en-AU" altLang="en-US"/>
              <a:pPr/>
              <a:t>79</a:t>
            </a:fld>
            <a:endParaRPr lang="en-AU" altLang="en-US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TLB Miss Handler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TLB miss indicates</a:t>
            </a:r>
          </a:p>
          <a:p>
            <a:pPr lvl="1" eaLnBrk="1" hangingPunct="1"/>
            <a:r>
              <a:rPr lang="en-AU" altLang="en-US"/>
              <a:t>Page present, but PTE not in TLB</a:t>
            </a:r>
          </a:p>
          <a:p>
            <a:pPr lvl="1" eaLnBrk="1" hangingPunct="1"/>
            <a:r>
              <a:rPr lang="en-AU" altLang="en-US"/>
              <a:t>Page not preset</a:t>
            </a:r>
          </a:p>
          <a:p>
            <a:pPr eaLnBrk="1" hangingPunct="1"/>
            <a:r>
              <a:rPr lang="en-AU" altLang="en-US"/>
              <a:t>Must recognize TLB miss before destination register overwritten</a:t>
            </a:r>
          </a:p>
          <a:p>
            <a:pPr lvl="1" eaLnBrk="1" hangingPunct="1"/>
            <a:r>
              <a:rPr lang="en-AU" altLang="en-US"/>
              <a:t>Raise exception</a:t>
            </a:r>
          </a:p>
          <a:p>
            <a:pPr eaLnBrk="1" hangingPunct="1"/>
            <a:r>
              <a:rPr lang="en-AU" altLang="en-US"/>
              <a:t>Handler copies PTE from memory to TLB</a:t>
            </a:r>
          </a:p>
          <a:p>
            <a:pPr lvl="1" eaLnBrk="1" hangingPunct="1"/>
            <a:r>
              <a:rPr lang="en-AU" altLang="en-US"/>
              <a:t>Then restarts instruction</a:t>
            </a:r>
          </a:p>
          <a:p>
            <a:pPr lvl="1" eaLnBrk="1" hangingPunct="1"/>
            <a:r>
              <a:rPr lang="en-AU" altLang="en-US"/>
              <a:t>If page not present, page fault will occur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825317E3-A927-4B3A-A90E-DA94B63065FE}" type="slidenum">
              <a:rPr lang="en-AU" altLang="en-US"/>
              <a:pPr/>
              <a:t>8</a:t>
            </a:fld>
            <a:endParaRPr lang="en-AU" altLang="en-US"/>
          </a:p>
        </p:txBody>
      </p:sp>
      <p:pic>
        <p:nvPicPr>
          <p:cNvPr id="16387" name="Picture 9" descr="wdfDesktop_CaviarBl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Disk Storage</a:t>
            </a:r>
            <a:endParaRPr lang="en-AU" altLang="en-US"/>
          </a:p>
        </p:txBody>
      </p:sp>
      <p:sp>
        <p:nvSpPr>
          <p:cNvPr id="1638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90575"/>
          </a:xfrm>
        </p:spPr>
        <p:txBody>
          <a:bodyPr/>
          <a:lstStyle/>
          <a:p>
            <a:pPr eaLnBrk="1" hangingPunct="1"/>
            <a:r>
              <a:rPr lang="en-US" altLang="en-US"/>
              <a:t>Nonvolatile, rotating magnetic storage</a:t>
            </a:r>
            <a:endParaRPr lang="en-AU" altLang="en-US"/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 rot="5400000">
            <a:off x="7960519" y="816769"/>
            <a:ext cx="20002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folHlink"/>
                </a:solidFill>
              </a:rPr>
              <a:t>§6.3 Disk Storage</a:t>
            </a:r>
          </a:p>
        </p:txBody>
      </p:sp>
      <p:pic>
        <p:nvPicPr>
          <p:cNvPr id="16391" name="Picture 12" descr="disk-geome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441642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E6DB838D-D152-4BE7-90A6-13947BDD86C0}" type="slidenum">
              <a:rPr lang="en-AU" altLang="en-US"/>
              <a:pPr/>
              <a:t>80</a:t>
            </a:fld>
            <a:endParaRPr lang="en-AU" alt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Page Fault Handler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Use faulting virtual address to find PTE</a:t>
            </a:r>
          </a:p>
          <a:p>
            <a:pPr eaLnBrk="1" hangingPunct="1"/>
            <a:r>
              <a:rPr lang="en-AU" altLang="en-US"/>
              <a:t>Locate page on disk</a:t>
            </a:r>
          </a:p>
          <a:p>
            <a:pPr eaLnBrk="1" hangingPunct="1"/>
            <a:r>
              <a:rPr lang="en-AU" altLang="en-US"/>
              <a:t>Choose page to replace</a:t>
            </a:r>
          </a:p>
          <a:p>
            <a:pPr lvl="1" eaLnBrk="1" hangingPunct="1"/>
            <a:r>
              <a:rPr lang="en-AU" altLang="en-US"/>
              <a:t>If dirty, write to disk first</a:t>
            </a:r>
          </a:p>
          <a:p>
            <a:pPr eaLnBrk="1" hangingPunct="1"/>
            <a:r>
              <a:rPr lang="en-AU" altLang="en-US"/>
              <a:t>Read page into memory and update page table</a:t>
            </a:r>
          </a:p>
          <a:p>
            <a:pPr eaLnBrk="1" hangingPunct="1"/>
            <a:r>
              <a:rPr lang="en-AU" altLang="en-US"/>
              <a:t>Make process runnable again</a:t>
            </a:r>
          </a:p>
          <a:p>
            <a:pPr lvl="1" eaLnBrk="1" hangingPunct="1"/>
            <a:r>
              <a:rPr lang="en-AU" altLang="en-US"/>
              <a:t>Restart from faulting instruction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5 — Large and Fast: Exploiting Memory Hierarchy — </a:t>
            </a:r>
            <a:fld id="{A95002E3-A447-47A6-AA7C-00E8E7F2F578}" type="slidenum">
              <a:rPr lang="en-AU" altLang="en-US"/>
              <a:pPr/>
              <a:t>81</a:t>
            </a:fld>
            <a:endParaRPr lang="en-AU" alt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TLB and Cache Interaction</a:t>
            </a:r>
            <a:endParaRPr lang="en-AU" altLang="en-US"/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125538"/>
            <a:ext cx="3590925" cy="5111750"/>
          </a:xfrm>
        </p:spPr>
        <p:txBody>
          <a:bodyPr/>
          <a:lstStyle/>
          <a:p>
            <a:pPr eaLnBrk="1" hangingPunct="1"/>
            <a:r>
              <a:rPr lang="en-US" altLang="en-US" sz="2400"/>
              <a:t>If cache tag uses physical address</a:t>
            </a:r>
          </a:p>
          <a:p>
            <a:pPr lvl="1" eaLnBrk="1" hangingPunct="1"/>
            <a:r>
              <a:rPr lang="en-US" altLang="en-US" sz="2000"/>
              <a:t>Need to translate before cache lookup</a:t>
            </a:r>
          </a:p>
          <a:p>
            <a:pPr eaLnBrk="1" hangingPunct="1"/>
            <a:r>
              <a:rPr lang="en-US" altLang="en-US" sz="2400"/>
              <a:t>Alternative: use virtual address tag</a:t>
            </a:r>
          </a:p>
          <a:p>
            <a:pPr lvl="1" eaLnBrk="1" hangingPunct="1"/>
            <a:r>
              <a:rPr lang="en-US" altLang="en-US" sz="2000"/>
              <a:t>Complications due to aliasing</a:t>
            </a:r>
          </a:p>
          <a:p>
            <a:pPr lvl="2" eaLnBrk="1" hangingPunct="1"/>
            <a:r>
              <a:rPr lang="en-US" altLang="en-US" sz="1800"/>
              <a:t>Different virtual addresses for shared physical address</a:t>
            </a:r>
            <a:endParaRPr lang="en-AU" altLang="en-US" sz="1800"/>
          </a:p>
        </p:txBody>
      </p:sp>
      <p:pic>
        <p:nvPicPr>
          <p:cNvPr id="83973" name="Picture 5" descr="f05-24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4956175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6 — Storage and Other I/O Topics — </a:t>
            </a:r>
            <a:fld id="{46C53A89-6AFC-4549-8BFF-67363E54FED2}" type="slidenum">
              <a:rPr lang="en-AU" altLang="en-US"/>
              <a:pPr/>
              <a:t>9</a:t>
            </a:fld>
            <a:endParaRPr lang="en-AU" altLang="en-US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Disk Sectors and Access</a:t>
            </a:r>
            <a:endParaRPr lang="en-AU" altLang="en-US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Each sector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Sector 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Data (512 bytes, 4096 bytes proposed)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Error correcting code (ECC)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Used to hide defects and recording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Synchronization fields and gaps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Access to a sector involves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Queuing delay if other accesses are pending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Seek: move the 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Rotational latency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Data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Controller overhead</a:t>
            </a:r>
            <a:endParaRPr lang="en-AU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4e">
  <a:themeElements>
    <a:clrScheme name="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9189</TotalTime>
  <Words>5698</Words>
  <Application>Microsoft Office PowerPoint</Application>
  <PresentationFormat>On-screen Show (4:3)</PresentationFormat>
  <Paragraphs>1190</Paragraphs>
  <Slides>81</Slides>
  <Notes>66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2" baseType="lpstr">
      <vt:lpstr>Arial</vt:lpstr>
      <vt:lpstr>Arial Black</vt:lpstr>
      <vt:lpstr>Arial Unicode MS</vt:lpstr>
      <vt:lpstr>Corbel</vt:lpstr>
      <vt:lpstr>Courier New</vt:lpstr>
      <vt:lpstr>Symbol</vt:lpstr>
      <vt:lpstr>Times New Roman</vt:lpstr>
      <vt:lpstr>Wingdings</vt:lpstr>
      <vt:lpstr>cod4e</vt:lpstr>
      <vt:lpstr>Chart</vt:lpstr>
      <vt:lpstr>Equation</vt:lpstr>
      <vt:lpstr>Review 4</vt:lpstr>
      <vt:lpstr>Memory and storage technologies</vt:lpstr>
      <vt:lpstr>Memory Technology</vt:lpstr>
      <vt:lpstr>DRAM Technology</vt:lpstr>
      <vt:lpstr>Advanced DRAM Organization</vt:lpstr>
      <vt:lpstr>DRAM Generations</vt:lpstr>
      <vt:lpstr>DRAM Performance Factors</vt:lpstr>
      <vt:lpstr>Disk Storage</vt:lpstr>
      <vt:lpstr>Disk Sectors and Access</vt:lpstr>
      <vt:lpstr>Disk Access Example</vt:lpstr>
      <vt:lpstr>Disk Performance Issues</vt:lpstr>
      <vt:lpstr>Flash Storage</vt:lpstr>
      <vt:lpstr>Flash Types</vt:lpstr>
      <vt:lpstr>Memory hierarchies</vt:lpstr>
      <vt:lpstr>Principle of Locality</vt:lpstr>
      <vt:lpstr>Taking Advantage of Locality</vt:lpstr>
      <vt:lpstr>Memory Hierarchy Levels</vt:lpstr>
      <vt:lpstr>Principles of cache memories</vt:lpstr>
      <vt:lpstr>Cache Memory</vt:lpstr>
      <vt:lpstr>Direct Mapped Cache</vt:lpstr>
      <vt:lpstr>Tags and Valid Bits</vt:lpstr>
      <vt:lpstr>Cache Example</vt:lpstr>
      <vt:lpstr>Cache Example</vt:lpstr>
      <vt:lpstr>Cache Example</vt:lpstr>
      <vt:lpstr>Cache Example</vt:lpstr>
      <vt:lpstr>Cache Example</vt:lpstr>
      <vt:lpstr>Cache Example</vt:lpstr>
      <vt:lpstr>Address Subdivision</vt:lpstr>
      <vt:lpstr>Example: Larger Block Size</vt:lpstr>
      <vt:lpstr>Block Size Considerations</vt:lpstr>
      <vt:lpstr>Cache Misses</vt:lpstr>
      <vt:lpstr>Write-Through</vt:lpstr>
      <vt:lpstr>Write-Back</vt:lpstr>
      <vt:lpstr>Write Allocation</vt:lpstr>
      <vt:lpstr>Example: Intrinsity FastMATH</vt:lpstr>
      <vt:lpstr>Main Memory Supporting Caches</vt:lpstr>
      <vt:lpstr>Increasing Memory Bandwidth</vt:lpstr>
      <vt:lpstr>Measuring Cache Performance</vt:lpstr>
      <vt:lpstr>Cache Performance Example</vt:lpstr>
      <vt:lpstr>Average Access Time</vt:lpstr>
      <vt:lpstr>Performance Summary</vt:lpstr>
      <vt:lpstr>Associative caches</vt:lpstr>
      <vt:lpstr>Associative Caches</vt:lpstr>
      <vt:lpstr>Associative Cache Example</vt:lpstr>
      <vt:lpstr>Spectrum of Associativity</vt:lpstr>
      <vt:lpstr>Associativity Example</vt:lpstr>
      <vt:lpstr>Associativity Example</vt:lpstr>
      <vt:lpstr>How Much Associativity</vt:lpstr>
      <vt:lpstr>Replacement Policy</vt:lpstr>
      <vt:lpstr>MULTILEVEL CACHES</vt:lpstr>
      <vt:lpstr>Multilevel Caches</vt:lpstr>
      <vt:lpstr>Multilevel Cache Example</vt:lpstr>
      <vt:lpstr>Example (cont.)</vt:lpstr>
      <vt:lpstr>Multilevel Cache Considerations</vt:lpstr>
      <vt:lpstr>Interactions with Advanced CPUs</vt:lpstr>
      <vt:lpstr>HOW WE can help the cache from software</vt:lpstr>
      <vt:lpstr>Software Optimization via Blocking</vt:lpstr>
      <vt:lpstr>DGEMM Access Pattern</vt:lpstr>
      <vt:lpstr>Cache Blocked DGEMM</vt:lpstr>
      <vt:lpstr>Blocked DGEMM Access Pattern</vt:lpstr>
      <vt:lpstr>MEMORY PROTECTION and Virtual Machines (and impact on computer architecture)</vt:lpstr>
      <vt:lpstr>Memory Protection</vt:lpstr>
      <vt:lpstr>Virtual Machines</vt:lpstr>
      <vt:lpstr>Virtual Machine Monitor aka Hypervisor</vt:lpstr>
      <vt:lpstr>Example: Timer Virtualization</vt:lpstr>
      <vt:lpstr>Instruction Set Support</vt:lpstr>
      <vt:lpstr>VIRTUAL MEMORY (THE UPPER LAYERS of the memory hierarchy)</vt:lpstr>
      <vt:lpstr>Memory hierarchy, again</vt:lpstr>
      <vt:lpstr>Virtual Memory</vt:lpstr>
      <vt:lpstr>Address Translation</vt:lpstr>
      <vt:lpstr>Page Fault Penalty</vt:lpstr>
      <vt:lpstr>Page Tables</vt:lpstr>
      <vt:lpstr>Translation Using a Page Table</vt:lpstr>
      <vt:lpstr>Mapping Pages to Storage</vt:lpstr>
      <vt:lpstr>Replacement and Writes</vt:lpstr>
      <vt:lpstr>Fast Translation Using a TLB</vt:lpstr>
      <vt:lpstr>Fast Translation Using a TLB</vt:lpstr>
      <vt:lpstr>TLB Misses</vt:lpstr>
      <vt:lpstr>TLB Miss Handler</vt:lpstr>
      <vt:lpstr>Page Fault Handler</vt:lpstr>
      <vt:lpstr>TLB and Cache Interaction</vt:lpstr>
    </vt:vector>
  </TitlesOfParts>
  <Company>Ashenden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Peter Ashenden</dc:creator>
  <cp:lastModifiedBy>Ladislau Boloni</cp:lastModifiedBy>
  <cp:revision>69</cp:revision>
  <dcterms:created xsi:type="dcterms:W3CDTF">2008-08-25T10:09:57Z</dcterms:created>
  <dcterms:modified xsi:type="dcterms:W3CDTF">2017-09-25T20:08:42Z</dcterms:modified>
</cp:coreProperties>
</file>