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3" r:id="rId1"/>
  </p:sldMasterIdLst>
  <p:notesMasterIdLst>
    <p:notesMasterId r:id="rId68"/>
  </p:notesMasterIdLst>
  <p:handoutMasterIdLst>
    <p:handoutMasterId r:id="rId69"/>
  </p:handout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367" r:id="rId14"/>
    <p:sldId id="383" r:id="rId15"/>
    <p:sldId id="384" r:id="rId16"/>
    <p:sldId id="385" r:id="rId17"/>
    <p:sldId id="386" r:id="rId18"/>
    <p:sldId id="387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1" r:id="rId29"/>
    <p:sldId id="302" r:id="rId30"/>
    <p:sldId id="303" r:id="rId31"/>
    <p:sldId id="304" r:id="rId32"/>
    <p:sldId id="305" r:id="rId33"/>
    <p:sldId id="306" r:id="rId34"/>
    <p:sldId id="307" r:id="rId35"/>
    <p:sldId id="313" r:id="rId36"/>
    <p:sldId id="314" r:id="rId37"/>
    <p:sldId id="315" r:id="rId38"/>
    <p:sldId id="370" r:id="rId39"/>
    <p:sldId id="316" r:id="rId40"/>
    <p:sldId id="357" r:id="rId41"/>
    <p:sldId id="371" r:id="rId42"/>
    <p:sldId id="317" r:id="rId43"/>
    <p:sldId id="319" r:id="rId44"/>
    <p:sldId id="320" r:id="rId45"/>
    <p:sldId id="321" r:id="rId46"/>
    <p:sldId id="322" r:id="rId47"/>
    <p:sldId id="323" r:id="rId48"/>
    <p:sldId id="324" r:id="rId49"/>
    <p:sldId id="334" r:id="rId50"/>
    <p:sldId id="335" r:id="rId51"/>
    <p:sldId id="336" r:id="rId52"/>
    <p:sldId id="388" r:id="rId53"/>
    <p:sldId id="358" r:id="rId54"/>
    <p:sldId id="376" r:id="rId55"/>
    <p:sldId id="377" r:id="rId56"/>
    <p:sldId id="348" r:id="rId57"/>
    <p:sldId id="349" r:id="rId58"/>
    <p:sldId id="350" r:id="rId59"/>
    <p:sldId id="378" r:id="rId60"/>
    <p:sldId id="379" r:id="rId61"/>
    <p:sldId id="380" r:id="rId62"/>
    <p:sldId id="351" r:id="rId63"/>
    <p:sldId id="382" r:id="rId64"/>
    <p:sldId id="352" r:id="rId65"/>
    <p:sldId id="381" r:id="rId66"/>
    <p:sldId id="354" r:id="rId67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66FF66"/>
    <a:srgbClr val="0099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34" autoAdjust="0"/>
    <p:restoredTop sz="94686" autoAdjust="0"/>
  </p:normalViewPr>
  <p:slideViewPr>
    <p:cSldViewPr>
      <p:cViewPr varScale="1">
        <p:scale>
          <a:sx n="69" d="100"/>
          <a:sy n="69" d="100"/>
        </p:scale>
        <p:origin x="110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116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image" Target="../media/image10.emf"/><Relationship Id="rId4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The University of Adelaide, School of Computer Science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75300" y="0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2BD9BB4E-2BE8-47D0-BB1B-42F3ED82F6E5}" type="datetime3">
              <a:rPr lang="en-US"/>
              <a:pPr>
                <a:defRPr/>
              </a:pPr>
              <a:t>30 August 2017</a:t>
            </a:fld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Chapter 2 — Instructions: Language of the Computer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75300" y="9723438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anose="02020603050405020304" pitchFamily="18" charset="0"/>
              </a:defRPr>
            </a:lvl1pPr>
          </a:lstStyle>
          <a:p>
            <a:fld id="{59B843A1-39B1-471E-8ED4-08072A47AB7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The University of Adelaide, School of Computer Science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3091FBC0-0192-4450-83E4-F1188B80E25B}" type="datetime3">
              <a:rPr lang="en-US"/>
              <a:pPr>
                <a:defRPr/>
              </a:pPr>
              <a:t>30 August 2017</a:t>
            </a:fld>
            <a:endParaRPr lang="en-US"/>
          </a:p>
        </p:txBody>
      </p:sp>
      <p:sp>
        <p:nvSpPr>
          <p:cNvPr id="983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Chapter 2 — Instructions: Language of the Computer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anose="02020603050405020304" pitchFamily="18" charset="0"/>
              </a:defRPr>
            </a:lvl1pPr>
          </a:lstStyle>
          <a:p>
            <a:fld id="{509A1B12-8A58-44BC-AC67-3933A89F3B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EB7740-6C43-4DC4-83F2-879C6D0083BF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933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993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236C26-1482-4FBC-B7A2-E85F693A0203}" type="slidenum">
              <a:rPr lang="en-US" altLang="en-US">
                <a:latin typeface="Times New Roman" panose="02020603050405020304" pitchFamily="18" charset="0"/>
              </a:rPr>
              <a:pPr/>
              <a:t>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93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577963-9C7C-4EB4-818A-9CED5CBB7406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85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085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819B09-B010-46C1-8055-60E874033D18}" type="slidenum">
              <a:rPr lang="en-US" altLang="en-US">
                <a:latin typeface="Times New Roman" panose="02020603050405020304" pitchFamily="18" charset="0"/>
              </a:rPr>
              <a:pPr/>
              <a:t>10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85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94A31D0-52E0-412C-B294-3B09662D64FA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95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095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D020C5-B093-427C-B265-F100E3D8B425}" type="slidenum">
              <a:rPr lang="en-US" altLang="en-US">
                <a:latin typeface="Times New Roman" panose="02020603050405020304" pitchFamily="18" charset="0"/>
              </a:rPr>
              <a:pPr/>
              <a:t>11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95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5D6F24-E3F3-4F48-A864-3F14CBB1ABE3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105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105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CE4DE5-6245-405A-9657-B109E943EA02}" type="slidenum">
              <a:rPr lang="en-US" altLang="en-US">
                <a:latin typeface="Times New Roman" panose="02020603050405020304" pitchFamily="18" charset="0"/>
              </a:rPr>
              <a:pPr/>
              <a:t>12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105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5E564E-7493-43D9-9199-1BF18341F612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116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116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9190CB3-1E9C-4D99-BA2A-1AD74FBFFC77}" type="slidenum">
              <a:rPr lang="en-US" altLang="en-US">
                <a:latin typeface="Times New Roman" panose="02020603050405020304" pitchFamily="18" charset="0"/>
              </a:rPr>
              <a:pPr/>
              <a:t>13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116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7F24D6-571B-4D03-A606-97C71D377C04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39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239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7330431-4CBB-4FC0-94B7-C3F2EFB8CB21}" type="slidenum">
              <a:rPr lang="en-US" altLang="en-US">
                <a:latin typeface="Times New Roman" panose="02020603050405020304" pitchFamily="18" charset="0"/>
              </a:rPr>
              <a:pPr/>
              <a:t>14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39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6826341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821393F-A1E1-41D1-82AB-FFF75C564ED9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493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249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8599165-9813-4952-A613-E3BABA08BEEE}" type="slidenum">
              <a:rPr lang="en-US" altLang="en-US">
                <a:latin typeface="Times New Roman" panose="02020603050405020304" pitchFamily="18" charset="0"/>
              </a:rPr>
              <a:pPr/>
              <a:t>15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49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970767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A935143-276D-4280-9501-6EA547E0E6CC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59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259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7CBE50-F2C6-4376-8A9A-C4EBA13A55FF}" type="slidenum">
              <a:rPr lang="en-US" altLang="en-US">
                <a:latin typeface="Times New Roman" panose="02020603050405020304" pitchFamily="18" charset="0"/>
              </a:rPr>
              <a:pPr/>
              <a:t>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59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064680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F1B4F2-1AB1-463F-8C03-E1BE1CB7C604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69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269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5E2EC3-D52E-4C20-B5E8-D8A4792C2F8B}" type="slidenum">
              <a:rPr lang="en-US" altLang="en-US">
                <a:latin typeface="Times New Roman" panose="02020603050405020304" pitchFamily="18" charset="0"/>
              </a:rPr>
              <a:pPr/>
              <a:t>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69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3677435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D26470-FD9D-4C0A-9590-6E41FF21DBF3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80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280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FAD720A-E488-450D-BCDD-DAE2219FFC63}" type="slidenum">
              <a:rPr lang="en-US" altLang="en-US">
                <a:latin typeface="Times New Roman" panose="02020603050405020304" pitchFamily="18" charset="0"/>
              </a:rPr>
              <a:pPr/>
              <a:t>18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80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8648862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994A34-2E8F-41BF-BB67-FF3861FF70B3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90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290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9B6155-B337-4881-BE8C-4157CEFA34F1}" type="slidenum">
              <a:rPr lang="en-US" altLang="en-US">
                <a:latin typeface="Times New Roman" panose="02020603050405020304" pitchFamily="18" charset="0"/>
              </a:rPr>
              <a:pPr/>
              <a:t>19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90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10EADF-96C0-433E-BEE1-67DE5AEEC8E3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03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003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09123DC-B043-41F7-9A48-C6E25E2F397B}" type="slidenum">
              <a:rPr lang="en-US" altLang="en-US">
                <a:latin typeface="Times New Roman" panose="02020603050405020304" pitchFamily="18" charset="0"/>
              </a:rPr>
              <a:pPr/>
              <a:t>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03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7D4047C-5392-40E5-B1AA-8E3291D49006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005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300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2E5C568-A3F0-4719-9ECB-CA485CC6D4E1}" type="slidenum">
              <a:rPr lang="en-US" altLang="en-US">
                <a:latin typeface="Times New Roman" panose="02020603050405020304" pitchFamily="18" charset="0"/>
              </a:rPr>
              <a:pPr/>
              <a:t>20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00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1C31C2-19DE-46E4-A0E2-EF25963C2FCC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107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310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28BA9A-514C-41A7-90C6-7CB8ED8F36B3}" type="slidenum">
              <a:rPr lang="en-US" altLang="en-US">
                <a:latin typeface="Times New Roman" panose="02020603050405020304" pitchFamily="18" charset="0"/>
              </a:rPr>
              <a:pPr/>
              <a:t>21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10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BFA0776-831B-48BB-BCFA-87F1D7D8CD5A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21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321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C0ED9A-6D81-42DE-A720-5894670BDB99}" type="slidenum">
              <a:rPr lang="en-US" altLang="en-US">
                <a:latin typeface="Times New Roman" panose="02020603050405020304" pitchFamily="18" charset="0"/>
              </a:rPr>
              <a:pPr/>
              <a:t>22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2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64457D7-5464-40A3-A284-DDA1507F1888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3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33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EF2B93-E8F9-4833-975F-2A2609C3BFE2}" type="slidenum">
              <a:rPr lang="en-US" altLang="en-US">
                <a:latin typeface="Times New Roman" panose="02020603050405020304" pitchFamily="18" charset="0"/>
              </a:rPr>
              <a:pPr/>
              <a:t>23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3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39E7C46-8823-4F94-84AD-B3472B09CC65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4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34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71B798-0965-43E3-8D4A-94E252E0760D}" type="slidenum">
              <a:rPr lang="en-US" altLang="en-US">
                <a:latin typeface="Times New Roman" panose="02020603050405020304" pitchFamily="18" charset="0"/>
              </a:rPr>
              <a:pPr/>
              <a:t>24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4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64E046-28DA-4A4C-A095-1300DA977C77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6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36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E34BF4-7E00-4746-A56F-66502CEFD1A5}" type="slidenum">
              <a:rPr lang="en-US" altLang="en-US">
                <a:latin typeface="Times New Roman" panose="02020603050405020304" pitchFamily="18" charset="0"/>
              </a:rPr>
              <a:pPr/>
              <a:t>25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6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E438406-A7AD-4B93-A8E1-70FFB25E722D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7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37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649F9D5-531B-462D-92A0-36E502B9FB34}" type="slidenum">
              <a:rPr lang="en-US" altLang="en-US">
                <a:latin typeface="Times New Roman" panose="02020603050405020304" pitchFamily="18" charset="0"/>
              </a:rPr>
              <a:pPr/>
              <a:t>26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7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05A6C0-DE86-4344-AFC6-626C92BEE357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8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38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EC6EED-A4CF-4014-A86B-A2FE09B5993D}" type="slidenum">
              <a:rPr lang="en-US" altLang="en-US">
                <a:latin typeface="Times New Roman" panose="02020603050405020304" pitchFamily="18" charset="0"/>
              </a:rPr>
              <a:pPr/>
              <a:t>27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8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19297D-2C45-481C-BC54-E1ACE53AA774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9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39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6F488D-7844-46D2-8362-789B2A1EA1B2}" type="slidenum">
              <a:rPr lang="en-US" altLang="en-US">
                <a:latin typeface="Times New Roman" panose="02020603050405020304" pitchFamily="18" charset="0"/>
              </a:rPr>
              <a:pPr/>
              <a:t>28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9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61645E-143A-40C4-836A-8FB385137B5D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0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40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B01C84-2862-4799-A1EF-A3DB5FB52307}" type="slidenum">
              <a:rPr lang="en-US" altLang="en-US">
                <a:latin typeface="Times New Roman" panose="02020603050405020304" pitchFamily="18" charset="0"/>
              </a:rPr>
              <a:pPr/>
              <a:t>29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0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64C4CB-57D5-4B64-B862-B5DB23A635CD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13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013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5A00FC-06D3-440C-AA7B-1CA1F1570611}" type="slidenum">
              <a:rPr lang="en-US" altLang="en-US">
                <a:latin typeface="Times New Roman" panose="02020603050405020304" pitchFamily="18" charset="0"/>
              </a:rPr>
              <a:pPr/>
              <a:t>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13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FD211E-17F4-4936-9E3F-6D60BE107239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41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1F405A-779E-4EA0-8E1F-DDC6065F6DFB}" type="slidenum">
              <a:rPr lang="en-US" altLang="en-US">
                <a:latin typeface="Times New Roman" panose="02020603050405020304" pitchFamily="18" charset="0"/>
              </a:rPr>
              <a:pPr/>
              <a:t>30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B697BE2-1670-4FE8-8603-CE6D8B479EFB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42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9D9FA7-C30A-418A-B49C-3AA51E7B9C13}" type="slidenum">
              <a:rPr lang="en-US" altLang="en-US">
                <a:latin typeface="Times New Roman" panose="02020603050405020304" pitchFamily="18" charset="0"/>
              </a:rPr>
              <a:pPr/>
              <a:t>31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9323C29-A5B2-4867-AC35-A2EAE9751041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3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433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C860B9D-E2D2-4456-9431-19B9979205AF}" type="slidenum">
              <a:rPr lang="en-US" altLang="en-US">
                <a:latin typeface="Times New Roman" panose="02020603050405020304" pitchFamily="18" charset="0"/>
              </a:rPr>
              <a:pPr/>
              <a:t>32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3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6DCB87-FD3A-439F-9560-D7A34789E4F1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4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44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22F394E-E578-4E6C-81EF-711CFD204F95}" type="slidenum">
              <a:rPr lang="en-US" altLang="en-US">
                <a:latin typeface="Times New Roman" panose="02020603050405020304" pitchFamily="18" charset="0"/>
              </a:rPr>
              <a:pPr/>
              <a:t>33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4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1EE7DA6-27E5-4472-A915-794904E5EE68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5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45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CE159A-934E-4D5A-9FE7-84E5B703E084}" type="slidenum">
              <a:rPr lang="en-US" altLang="en-US">
                <a:latin typeface="Times New Roman" panose="02020603050405020304" pitchFamily="18" charset="0"/>
              </a:rPr>
              <a:pPr/>
              <a:t>34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5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950BE2-E6E8-4B14-B983-948C4A9BCD3D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1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51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417903-A264-4748-8AEE-D2956F77D242}" type="slidenum">
              <a:rPr lang="en-US" altLang="en-US">
                <a:latin typeface="Times New Roman" panose="02020603050405020304" pitchFamily="18" charset="0"/>
              </a:rPr>
              <a:pPr/>
              <a:t>35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1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3942764-D035-4E2D-8F23-3066381C0385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2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52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C599D00-4EEC-476D-AB8B-206F7B165F28}" type="slidenum">
              <a:rPr lang="en-US" altLang="en-US">
                <a:latin typeface="Times New Roman" panose="02020603050405020304" pitchFamily="18" charset="0"/>
              </a:rPr>
              <a:pPr/>
              <a:t>36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2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5BBFDB-E3DE-4ED3-9AC1-3240708FDD62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36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536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B8754F-1027-4603-A483-8D63F1A755E4}" type="slidenum">
              <a:rPr lang="en-US" altLang="en-US">
                <a:latin typeface="Times New Roman" panose="02020603050405020304" pitchFamily="18" charset="0"/>
              </a:rPr>
              <a:pPr/>
              <a:t>37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3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A552B3-8FDA-48FF-AD07-398159F9817D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4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54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197BEB-6FFD-442F-802E-0EE91A5EE4AA}" type="slidenum">
              <a:rPr lang="en-US" altLang="en-US">
                <a:latin typeface="Times New Roman" panose="02020603050405020304" pitchFamily="18" charset="0"/>
              </a:rPr>
              <a:pPr/>
              <a:t>38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4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8FBCBB-92DE-4933-835C-573C9434BE73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565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556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34E3FD-0023-43A5-B6BA-EE6A31424D33}" type="slidenum">
              <a:rPr lang="en-US" altLang="en-US">
                <a:latin typeface="Times New Roman" panose="02020603050405020304" pitchFamily="18" charset="0"/>
              </a:rPr>
              <a:pPr/>
              <a:t>39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56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585B79-CEB4-4D4F-B7A6-3444FCB40037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24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024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F0F29F-C70F-41DE-909E-808368B6CCA8}" type="slidenum">
              <a:rPr lang="en-US" altLang="en-US">
                <a:latin typeface="Times New Roman" panose="02020603050405020304" pitchFamily="18" charset="0"/>
              </a:rPr>
              <a:pPr/>
              <a:t>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24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09EF41-4B0A-4AEA-8434-E9BAE5B7BA42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667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566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4B57CB-9C44-47C5-AE35-7946E3139710}" type="slidenum">
              <a:rPr lang="en-US" altLang="en-US">
                <a:latin typeface="Times New Roman" panose="02020603050405020304" pitchFamily="18" charset="0"/>
              </a:rPr>
              <a:pPr/>
              <a:t>40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6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73F583-F1C4-460B-B504-1F85AC2BEB68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77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577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B6126EA-D003-448A-BC08-02E2A30B711C}" type="slidenum">
              <a:rPr lang="en-US" altLang="en-US">
                <a:latin typeface="Times New Roman" panose="02020603050405020304" pitchFamily="18" charset="0"/>
              </a:rPr>
              <a:pPr/>
              <a:t>41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7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ED1B0B3-F990-4690-B0AA-F5344DEDB361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8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58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A751C9-C271-4DDF-AD14-5CDD54AC4166}" type="slidenum">
              <a:rPr lang="en-US" altLang="en-US">
                <a:latin typeface="Times New Roman" panose="02020603050405020304" pitchFamily="18" charset="0"/>
              </a:rPr>
              <a:pPr/>
              <a:t>42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8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EEED4F-E5E0-487F-A912-02A8BD7D5453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07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607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0BCEE7-1C03-4757-96A0-4529BD1204B8}" type="slidenum">
              <a:rPr lang="en-US" altLang="en-US">
                <a:latin typeface="Times New Roman" panose="02020603050405020304" pitchFamily="18" charset="0"/>
              </a:rPr>
              <a:pPr/>
              <a:t>43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07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DB5A709-0A64-4B23-A50D-37E1862F2474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1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61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DBD848-138E-4B78-BE7E-1FD858B48966}" type="slidenum">
              <a:rPr lang="en-US" altLang="en-US">
                <a:latin typeface="Times New Roman" panose="02020603050405020304" pitchFamily="18" charset="0"/>
              </a:rPr>
              <a:pPr/>
              <a:t>44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1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07F7C4D-1464-4DBC-A95C-92195274EDC1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28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628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F92168-F92D-4E81-B0EA-CE811A57016B}" type="slidenum">
              <a:rPr lang="en-US" altLang="en-US">
                <a:latin typeface="Times New Roman" panose="02020603050405020304" pitchFamily="18" charset="0"/>
              </a:rPr>
              <a:pPr/>
              <a:t>45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28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02BDAB8-139B-48AF-A87F-8584D22FC70D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3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63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B024704-A0CA-4143-BFD4-7D92C5A28CCD}" type="slidenum">
              <a:rPr lang="en-US" altLang="en-US">
                <a:latin typeface="Times New Roman" panose="02020603050405020304" pitchFamily="18" charset="0"/>
              </a:rPr>
              <a:pPr/>
              <a:t>46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38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03CB36-548B-4AF4-B10B-5F7AE4A5A5E0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4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64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FE285D-D3A7-4DEC-96AA-E810E20D180E}" type="slidenum">
              <a:rPr lang="en-US" altLang="en-US">
                <a:latin typeface="Times New Roman" panose="02020603050405020304" pitchFamily="18" charset="0"/>
              </a:rPr>
              <a:pPr/>
              <a:t>47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4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84E5674-3080-4116-A844-3C259A98147C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58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658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7AAF1E-E164-40B1-A29B-5317EF42EB07}" type="slidenum">
              <a:rPr lang="en-US" altLang="en-US">
                <a:latin typeface="Times New Roman" panose="02020603050405020304" pitchFamily="18" charset="0"/>
              </a:rPr>
              <a:pPr/>
              <a:t>48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58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6CEC9B1-E122-4046-AA5E-2129731AA072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720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720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1B39F9-961A-438F-8640-0A65343FAE39}" type="slidenum">
              <a:rPr lang="en-US" altLang="en-US">
                <a:latin typeface="Times New Roman" panose="02020603050405020304" pitchFamily="18" charset="0"/>
              </a:rPr>
              <a:pPr/>
              <a:t>49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720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8838E2-C9ED-437E-A0EE-C0D2196A8B1C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34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034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8E3F7F0-B3EB-49BC-AD7C-C102C86B6E46}" type="slidenum">
              <a:rPr lang="en-US" altLang="en-US">
                <a:latin typeface="Times New Roman" panose="02020603050405020304" pitchFamily="18" charset="0"/>
              </a:rPr>
              <a:pPr/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34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6B5066-67C2-47CF-A7F9-EB6D99C761E3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730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730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7CA0E8-7C2C-45BC-B17A-7FBB8CE85595}" type="slidenum">
              <a:rPr lang="en-US" altLang="en-US">
                <a:latin typeface="Times New Roman" panose="02020603050405020304" pitchFamily="18" charset="0"/>
              </a:rPr>
              <a:pPr/>
              <a:t>50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73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010B97-6A38-4AF8-BE1E-46C760B1CE11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740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740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C8EDDF-3E3D-4E82-927A-79B702D0E976}" type="slidenum">
              <a:rPr lang="en-US" altLang="en-US">
                <a:latin typeface="Times New Roman" panose="02020603050405020304" pitchFamily="18" charset="0"/>
              </a:rPr>
              <a:pPr/>
              <a:t>51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740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F8A10E-3B26-4D1B-AFA5-E78190821A84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781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78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353D08-FC49-4FD9-8B93-240FBBE272E6}" type="slidenum">
              <a:rPr lang="en-US" altLang="en-US">
                <a:latin typeface="Times New Roman" panose="02020603050405020304" pitchFamily="18" charset="0"/>
              </a:rPr>
              <a:pPr/>
              <a:t>53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78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9CDCE4-2BB1-4069-8E75-632F7FAAE8C9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79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79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37B1246-2B10-4264-83B5-38DF94CCA7FE}" type="slidenum">
              <a:rPr lang="en-US" altLang="en-US">
                <a:latin typeface="Times New Roman" panose="02020603050405020304" pitchFamily="18" charset="0"/>
              </a:rPr>
              <a:pPr/>
              <a:t>54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79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EA248C-60FF-43F0-88A3-35C2C65929F2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02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802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BCECE7-8F26-476A-B814-A98B88AA8123}" type="slidenum">
              <a:rPr lang="en-US" altLang="en-US">
                <a:latin typeface="Times New Roman" panose="02020603050405020304" pitchFamily="18" charset="0"/>
              </a:rPr>
              <a:pPr/>
              <a:t>55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02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3ABE63-3890-4DD4-8535-6DA1FD90176C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125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812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E6520A-4418-4865-BCA1-5A6B030070F1}" type="slidenum">
              <a:rPr lang="en-US" altLang="en-US">
                <a:latin typeface="Times New Roman" panose="02020603050405020304" pitchFamily="18" charset="0"/>
              </a:rPr>
              <a:pPr/>
              <a:t>56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1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CC0CCB-8F47-4F5D-A691-F93D24E83511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227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82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D8A8DFE-FF83-4E5C-94BE-02A8D0C57B35}" type="slidenum">
              <a:rPr lang="en-US" altLang="en-US">
                <a:latin typeface="Times New Roman" panose="02020603050405020304" pitchFamily="18" charset="0"/>
              </a:rPr>
              <a:pPr/>
              <a:t>57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2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5B3C89-B9F0-481A-8B0A-2DF14C50C73C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33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833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D2382EC-855C-4196-B7D9-08D6FD114582}" type="slidenum">
              <a:rPr lang="en-US" altLang="en-US">
                <a:latin typeface="Times New Roman" panose="02020603050405020304" pitchFamily="18" charset="0"/>
              </a:rPr>
              <a:pPr/>
              <a:t>58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3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3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4AD823-3376-45B7-A279-3E9F36F601AF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43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843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3F62B0-D29E-4B3E-B8C3-6ED3DD1B11B4}" type="slidenum">
              <a:rPr lang="en-US" altLang="en-US">
                <a:latin typeface="Times New Roman" panose="02020603050405020304" pitchFamily="18" charset="0"/>
              </a:rPr>
              <a:pPr/>
              <a:t>59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43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E91A46A-25B3-43B8-9180-9E8F009B5D98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53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853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7AC947-7598-4A16-9525-88F3F2C265CD}" type="slidenum">
              <a:rPr lang="en-US" altLang="en-US">
                <a:latin typeface="Times New Roman" panose="02020603050405020304" pitchFamily="18" charset="0"/>
              </a:rPr>
              <a:pPr/>
              <a:t>60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53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F14FB37-388E-4B5F-A46B-76B2980E1A7D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445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044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15E5E8B-1B77-4682-B616-E7CA7F648CE9}" type="slidenum">
              <a:rPr lang="en-US" altLang="en-US"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44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086481-31D9-486B-8AFD-C283921168C7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6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86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2F788F-791B-4CC5-8CBF-E21D82CDD12A}" type="slidenum">
              <a:rPr lang="en-US" altLang="en-US">
                <a:latin typeface="Times New Roman" panose="02020603050405020304" pitchFamily="18" charset="0"/>
              </a:rPr>
              <a:pPr/>
              <a:t>61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6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F6B0691-2972-427B-AED7-90E4E1797266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7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87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36DFEF-2E07-4989-8930-5529A215D5A2}" type="slidenum">
              <a:rPr lang="en-US" altLang="en-US">
                <a:latin typeface="Times New Roman" panose="02020603050405020304" pitchFamily="18" charset="0"/>
              </a:rPr>
              <a:pPr/>
              <a:t>62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7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D55B6E3-D521-4E43-936F-2BF9F3DEAB57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84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88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6902D1C-09DE-4594-89A2-B12CEF295AAE}" type="slidenum">
              <a:rPr lang="en-US" altLang="en-US">
                <a:latin typeface="Times New Roman" panose="02020603050405020304" pitchFamily="18" charset="0"/>
              </a:rPr>
              <a:pPr/>
              <a:t>64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8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B031CC-9FBB-4483-95D0-62B8F9AC057A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94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894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3F3E1C7-AC7F-40DD-A873-FA9BCB19F75A}" type="slidenum">
              <a:rPr lang="en-US" altLang="en-US">
                <a:latin typeface="Times New Roman" panose="02020603050405020304" pitchFamily="18" charset="0"/>
              </a:rPr>
              <a:pPr/>
              <a:t>65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94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725583-2BF0-41D4-A6D9-688B4E2463DE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914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914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BB1E6E-983A-4FE9-9F21-A007D5C982C6}" type="slidenum">
              <a:rPr lang="en-US" altLang="en-US">
                <a:latin typeface="Times New Roman" panose="02020603050405020304" pitchFamily="18" charset="0"/>
              </a:rPr>
              <a:pPr/>
              <a:t>66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914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5698360-5142-41E3-820B-09C38DD9C393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547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054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1E356D-B626-4C14-9394-8BEE82F34D1C}" type="slidenum">
              <a:rPr lang="en-US" altLang="en-US">
                <a:latin typeface="Times New Roman" panose="02020603050405020304" pitchFamily="18" charset="0"/>
              </a:rPr>
              <a:pPr/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54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6003C95-B89D-406A-8C2D-DC7A7145550E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65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065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264BFA-944D-4461-83DB-A1C2ADD5DB9E}" type="slidenum">
              <a:rPr lang="en-US" altLang="en-US">
                <a:latin typeface="Times New Roman" panose="02020603050405020304" pitchFamily="18" charset="0"/>
              </a:rPr>
              <a:pPr/>
              <a:t>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65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875F4F-A4A8-48E0-8A79-70093F5A5782}" type="datetime3">
              <a:rPr lang="en-US" altLang="en-US" smtClean="0">
                <a:latin typeface="Times New Roman" panose="02020603050405020304" pitchFamily="18" charset="0"/>
              </a:rPr>
              <a:pPr/>
              <a:t>30 August 2017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75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075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615CBD-833C-4292-BB65-14E799EFFC0C}" type="slidenum">
              <a:rPr lang="en-US" altLang="en-US">
                <a:latin typeface="Times New Roman" panose="02020603050405020304" pitchFamily="18" charset="0"/>
              </a:rPr>
              <a:pPr/>
              <a:t>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75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619250" y="1125538"/>
            <a:ext cx="28575" cy="5732462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81200" y="1987550"/>
            <a:ext cx="36513" cy="381635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763713" y="2708275"/>
            <a:ext cx="7380287" cy="73025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1125538"/>
            <a:ext cx="9144000" cy="1746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619250" y="549275"/>
            <a:ext cx="28575" cy="576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pic>
        <p:nvPicPr>
          <p:cNvPr id="10" name="Picture 14" descr="MK Logo (2)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1938"/>
            <a:ext cx="1155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3"/>
          <p:cNvGrpSpPr>
            <a:grpSpLocks/>
          </p:cNvGrpSpPr>
          <p:nvPr userDrawn="1"/>
        </p:nvGrpSpPr>
        <p:grpSpPr bwMode="auto">
          <a:xfrm>
            <a:off x="1774825" y="104775"/>
            <a:ext cx="6084888" cy="868363"/>
            <a:chOff x="1774113" y="104757"/>
            <a:chExt cx="6084936" cy="868541"/>
          </a:xfrm>
        </p:grpSpPr>
        <p:sp>
          <p:nvSpPr>
            <p:cNvPr id="12" name="TextBox 11"/>
            <p:cNvSpPr txBox="1"/>
            <p:nvPr userDrawn="1"/>
          </p:nvSpPr>
          <p:spPr>
            <a:xfrm>
              <a:off x="1774113" y="104757"/>
              <a:ext cx="6084936" cy="55415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3000" b="1" cap="small" dirty="0">
                  <a:solidFill>
                    <a:schemeClr val="bg1"/>
                  </a:solidFill>
                  <a:latin typeface="Corbel" pitchFamily="34" charset="0"/>
                </a:rPr>
                <a:t>Computer Organization and Design</a:t>
              </a:r>
              <a:endParaRPr lang="en-US" sz="3000" b="1" cap="small" dirty="0">
                <a:solidFill>
                  <a:schemeClr val="bg1"/>
                </a:solidFill>
                <a:latin typeface="Corbel" pitchFamily="34" charset="0"/>
              </a:endParaRPr>
            </a:p>
          </p:txBody>
        </p:sp>
        <p:sp>
          <p:nvSpPr>
            <p:cNvPr id="13" name="TextBox 12"/>
            <p:cNvSpPr txBox="1">
              <a:spLocks noChangeArrowheads="1"/>
            </p:cNvSpPr>
            <p:nvPr userDrawn="1"/>
          </p:nvSpPr>
          <p:spPr bwMode="auto">
            <a:xfrm>
              <a:off x="2844096" y="573166"/>
              <a:ext cx="3957669" cy="400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2000">
                  <a:solidFill>
                    <a:schemeClr val="bg1"/>
                  </a:solidFill>
                  <a:latin typeface="Arial" charset="0"/>
                </a:rPr>
                <a:t>The Hardware/Software Interface</a:t>
              </a:r>
              <a:endParaRPr lang="en-US" sz="2000">
                <a:solidFill>
                  <a:schemeClr val="bg1"/>
                </a:solidFill>
                <a:latin typeface="Arial" charset="0"/>
              </a:endParaRPr>
            </a:p>
          </p:txBody>
        </p:sp>
      </p:grpSp>
      <p:grpSp>
        <p:nvGrpSpPr>
          <p:cNvPr id="14" name="Group 16"/>
          <p:cNvGrpSpPr>
            <a:grpSpLocks/>
          </p:cNvGrpSpPr>
          <p:nvPr userDrawn="1"/>
        </p:nvGrpSpPr>
        <p:grpSpPr bwMode="auto">
          <a:xfrm>
            <a:off x="8004175" y="93663"/>
            <a:ext cx="935038" cy="935037"/>
            <a:chOff x="7956376" y="116632"/>
            <a:chExt cx="936104" cy="936104"/>
          </a:xfrm>
        </p:grpSpPr>
        <p:sp>
          <p:nvSpPr>
            <p:cNvPr id="15" name="32-Point Star 14"/>
            <p:cNvSpPr>
              <a:spLocks noChangeArrowheads="1"/>
            </p:cNvSpPr>
            <p:nvPr userDrawn="1"/>
          </p:nvSpPr>
          <p:spPr bwMode="auto">
            <a:xfrm>
              <a:off x="7956376" y="116632"/>
              <a:ext cx="936104" cy="936104"/>
            </a:xfrm>
            <a:prstGeom prst="star32">
              <a:avLst>
                <a:gd name="adj" fmla="val 37500"/>
              </a:avLst>
            </a:prstGeom>
            <a:solidFill>
              <a:srgbClr val="C0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" name="TextBox 15"/>
            <p:cNvSpPr txBox="1">
              <a:spLocks noChangeArrowheads="1"/>
            </p:cNvSpPr>
            <p:nvPr userDrawn="1"/>
          </p:nvSpPr>
          <p:spPr bwMode="auto">
            <a:xfrm>
              <a:off x="8112128" y="262849"/>
              <a:ext cx="642081" cy="707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2000">
                  <a:solidFill>
                    <a:schemeClr val="bg1"/>
                  </a:solidFill>
                  <a:latin typeface="Arial Black" pitchFamily="34" charset="0"/>
                </a:rPr>
                <a:t>5</a:t>
              </a:r>
              <a:r>
                <a:rPr lang="en-GB" sz="2000" baseline="30000">
                  <a:solidFill>
                    <a:schemeClr val="bg1"/>
                  </a:solidFill>
                  <a:latin typeface="Arial Black" pitchFamily="34" charset="0"/>
                </a:rPr>
                <a:t>th</a:t>
              </a:r>
              <a:endParaRPr lang="en-GB" sz="2000">
                <a:solidFill>
                  <a:schemeClr val="bg1"/>
                </a:solidFill>
                <a:latin typeface="Arial Black" pitchFamily="34" charset="0"/>
              </a:endParaRPr>
            </a:p>
            <a:p>
              <a:pPr>
                <a:defRPr/>
              </a:pPr>
              <a:endParaRPr lang="en-US" sz="20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17" name="TextBox 16"/>
            <p:cNvSpPr txBox="1">
              <a:spLocks noChangeArrowheads="1"/>
            </p:cNvSpPr>
            <p:nvPr userDrawn="1"/>
          </p:nvSpPr>
          <p:spPr bwMode="auto">
            <a:xfrm>
              <a:off x="8064449" y="517139"/>
              <a:ext cx="732672" cy="308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1400">
                  <a:solidFill>
                    <a:schemeClr val="bg1"/>
                  </a:solidFill>
                  <a:latin typeface="Arial" charset="0"/>
                </a:rPr>
                <a:t>Edition</a:t>
              </a:r>
              <a:endParaRPr lang="en-US" sz="1400">
                <a:solidFill>
                  <a:schemeClr val="bg1"/>
                </a:solidFill>
                <a:latin typeface="Arial" charset="0"/>
              </a:endParaRPr>
            </a:p>
          </p:txBody>
        </p:sp>
      </p:grp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409825" y="1844675"/>
            <a:ext cx="5832475" cy="762000"/>
          </a:xfrm>
        </p:spPr>
        <p:txBody>
          <a:bodyPr anchor="t"/>
          <a:lstStyle>
            <a:lvl1pPr>
              <a:defRPr>
                <a:latin typeface="Arial Black" pitchFamily="34" charset="0"/>
              </a:defRPr>
            </a:lvl1pPr>
          </a:lstStyle>
          <a:p>
            <a:r>
              <a:rPr lang="en-AU"/>
              <a:t>Chapter …</a:t>
            </a:r>
          </a:p>
        </p:txBody>
      </p:sp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409825" y="2924175"/>
            <a:ext cx="5832475" cy="579438"/>
          </a:xfrm>
        </p:spPr>
        <p:txBody>
          <a:bodyPr>
            <a:spAutoFit/>
          </a:bodyPr>
          <a:lstStyle>
            <a:lvl1pPr marL="0" indent="0">
              <a:buFont typeface="Wingdings" pitchFamily="2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AU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986077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2 — Instructions: Language of the Computer — </a:t>
            </a:r>
            <a:fld id="{AAB2C91A-E1A9-40A9-BC4B-63D52A87C85E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815111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8163" y="146050"/>
            <a:ext cx="2066925" cy="60912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146050"/>
            <a:ext cx="6051550" cy="60912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2 — Instructions: Language of the Computer — </a:t>
            </a:r>
            <a:fld id="{CE39218A-EE76-4BEB-8900-256C6B80C6F4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444454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2 — Instructions: Language of the Computer — </a:t>
            </a:r>
            <a:fld id="{BD2B826F-B20F-43C0-A035-488E48E122B8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882509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2 — Instructions: Language of the Computer — </a:t>
            </a:r>
            <a:fld id="{6B4C4B70-A90A-4922-A804-853256415D99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959599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125538"/>
            <a:ext cx="4059237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5850" y="1125538"/>
            <a:ext cx="4059238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2 — Instructions: Language of the Computer — </a:t>
            </a:r>
            <a:fld id="{856548FC-7B3C-4A8F-8327-C08D93C73995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940545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2 — Instructions: Language of the Computer — </a:t>
            </a:r>
            <a:fld id="{14095D52-377D-4CBA-A1DA-871B91821825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913608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2 — Instructions: Language of the Computer — </a:t>
            </a:r>
            <a:fld id="{85F7CC3B-A390-4422-B19B-F92DA35AF7EF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0639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2 — Instructions: Language of the Computer — </a:t>
            </a:r>
            <a:fld id="{878592C0-EB19-4DA4-97CC-8F3543FE8855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02192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2 — Instructions: Language of the Computer — </a:t>
            </a:r>
            <a:fld id="{80464E9E-C9C9-4038-AF9A-7B9B2D0388CE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36710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2 — Instructions: Language of the Computer — </a:t>
            </a:r>
            <a:fld id="{AA15B08C-D25A-4072-85C1-4FC289A84D99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65646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68313" y="260350"/>
            <a:ext cx="36512" cy="381635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46050"/>
            <a:ext cx="825976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AU" altLang="en-US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125538"/>
            <a:ext cx="8270875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text styles</a:t>
            </a:r>
          </a:p>
          <a:p>
            <a:pPr lvl="1"/>
            <a:r>
              <a:rPr lang="en-AU" altLang="en-US"/>
              <a:t>Second level</a:t>
            </a:r>
          </a:p>
          <a:p>
            <a:pPr lvl="2"/>
            <a:r>
              <a:rPr lang="en-AU" altLang="en-US"/>
              <a:t>Third level</a:t>
            </a:r>
          </a:p>
          <a:p>
            <a:pPr lvl="3"/>
            <a:r>
              <a:rPr lang="en-AU" altLang="en-US"/>
              <a:t>Fourth level</a:t>
            </a:r>
          </a:p>
          <a:p>
            <a:pPr lvl="4"/>
            <a:r>
              <a:rPr lang="en-AU" altLang="en-US"/>
              <a:t>Fifth level</a:t>
            </a:r>
          </a:p>
        </p:txBody>
      </p:sp>
      <p:sp>
        <p:nvSpPr>
          <p:cNvPr id="239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92275" y="6381750"/>
            <a:ext cx="7272338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/>
            </a:lvl1pPr>
          </a:lstStyle>
          <a:p>
            <a:r>
              <a:rPr lang="en-AU" altLang="en-US"/>
              <a:t>Chapter 2 — Instructions: Language of the Computer — </a:t>
            </a:r>
            <a:fld id="{F2E0D998-8217-4E73-835F-DC2D9B655E3D}" type="slidenum">
              <a:rPr lang="en-AU" altLang="en-US"/>
              <a:pPr/>
              <a:t>‹#›</a:t>
            </a:fld>
            <a:endParaRPr lang="en-AU" altLang="en-U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250825" y="981075"/>
            <a:ext cx="8569325" cy="71438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pic>
        <p:nvPicPr>
          <p:cNvPr id="6151" name="Picture 7" descr="MK Logo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0625"/>
            <a:ext cx="161925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ps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49.xml"/><Relationship Id="rId7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3.emf"/><Relationship Id="rId5" Type="http://schemas.openxmlformats.org/officeDocument/2006/relationships/image" Target="../media/image10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2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50.xml"/><Relationship Id="rId7" Type="http://schemas.openxmlformats.org/officeDocument/2006/relationships/image" Target="../media/image1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4.e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16.emf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Chapter 2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409825" y="2924175"/>
            <a:ext cx="5832475" cy="1066800"/>
          </a:xfrm>
        </p:spPr>
        <p:txBody>
          <a:bodyPr/>
          <a:lstStyle/>
          <a:p>
            <a:pPr eaLnBrk="1" hangingPunct="1"/>
            <a:r>
              <a:rPr lang="en-AU" altLang="en-US"/>
              <a:t>Instructions: Language of the Computer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8538C59E-4538-4824-90E3-C4612AD5966A}" type="slidenum">
              <a:rPr lang="en-AU" altLang="en-US"/>
              <a:pPr/>
              <a:t>10</a:t>
            </a:fld>
            <a:endParaRPr lang="en-AU" altLang="en-US"/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Memory Operand Example 2</a:t>
            </a:r>
            <a:endParaRPr lang="en-AU" altLang="en-US"/>
          </a:p>
        </p:txBody>
      </p:sp>
      <p:sp>
        <p:nvSpPr>
          <p:cNvPr id="17412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 code: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A[12] = h + A[8];</a:t>
            </a:r>
          </a:p>
          <a:p>
            <a:pPr lvl="1" eaLnBrk="1" hangingPunct="1"/>
            <a:r>
              <a:rPr lang="en-US" altLang="en-US"/>
              <a:t>h in $s2, base address of A in $s3</a:t>
            </a:r>
          </a:p>
          <a:p>
            <a:pPr eaLnBrk="1" hangingPunct="1"/>
            <a:r>
              <a:rPr lang="en-US" altLang="en-US"/>
              <a:t>Compiled MIPS code:</a:t>
            </a:r>
          </a:p>
          <a:p>
            <a:pPr lvl="1" eaLnBrk="1" hangingPunct="1"/>
            <a:r>
              <a:rPr lang="en-US" altLang="en-US"/>
              <a:t>Index 8 requires offset of 32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lw  $t0, 32($s3)    # load word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add $t0, $s2, $t0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sw  $t0, 48($s3)    # store word</a:t>
            </a:r>
            <a:endParaRPr lang="en-AU" altLang="en-US" sz="2800">
              <a:latin typeface="Lucida Console" panose="020B0609040504020204" pitchFamily="49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4FE1C99F-C6AC-41E6-8B05-39A942D1E8C4}" type="slidenum">
              <a:rPr lang="en-AU" altLang="en-US"/>
              <a:pPr/>
              <a:t>11</a:t>
            </a:fld>
            <a:endParaRPr lang="en-AU" altLang="en-US"/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Registers vs. Memory</a:t>
            </a:r>
            <a:endParaRPr lang="en-AU" altLang="en-US"/>
          </a:p>
        </p:txBody>
      </p:sp>
      <p:sp>
        <p:nvSpPr>
          <p:cNvPr id="18436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Registers are faster to access than memory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Operating on memory data requires loads and stores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More instructions to be executed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Compiler must use registers for variables as much as possible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Only spill to memory for less frequently used 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Register optimization is important!</a:t>
            </a:r>
            <a:endParaRPr lang="en-AU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22DD5C80-261E-490E-8753-926606C128B2}" type="slidenum">
              <a:rPr lang="en-AU" altLang="en-US"/>
              <a:pPr/>
              <a:t>12</a:t>
            </a:fld>
            <a:endParaRPr lang="en-AU" altLang="en-US"/>
          </a:p>
        </p:txBody>
      </p:sp>
      <p:sp>
        <p:nvSpPr>
          <p:cNvPr id="1945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Immediate Operands</a:t>
            </a:r>
            <a:endParaRPr lang="en-AU" altLang="en-US"/>
          </a:p>
        </p:txBody>
      </p:sp>
      <p:sp>
        <p:nvSpPr>
          <p:cNvPr id="1946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Constant data specified in an instruction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addi $s3, $s3, 4</a:t>
            </a:r>
          </a:p>
          <a:p>
            <a:pPr eaLnBrk="1" hangingPunct="1"/>
            <a:r>
              <a:rPr lang="en-US" altLang="en-US"/>
              <a:t>No subtract immediate instruction</a:t>
            </a:r>
          </a:p>
          <a:p>
            <a:pPr lvl="1" eaLnBrk="1" hangingPunct="1"/>
            <a:r>
              <a:rPr lang="en-US" altLang="en-US"/>
              <a:t>Just use a negative constant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Lucida Console" panose="020B0609040504020204" pitchFamily="49" charset="0"/>
              </a:rPr>
              <a:t>	addi $s2, $s1, -1</a:t>
            </a:r>
          </a:p>
          <a:p>
            <a:pPr eaLnBrk="1" hangingPunct="1"/>
            <a:r>
              <a:rPr lang="en-US" altLang="en-US" i="1"/>
              <a:t>Design Principle 3:</a:t>
            </a:r>
            <a:r>
              <a:rPr lang="en-US" altLang="en-US"/>
              <a:t> Make the common case fast</a:t>
            </a:r>
          </a:p>
          <a:p>
            <a:pPr lvl="1" eaLnBrk="1" hangingPunct="1"/>
            <a:r>
              <a:rPr lang="en-US" altLang="en-US"/>
              <a:t>Small constants are common</a:t>
            </a:r>
          </a:p>
          <a:p>
            <a:pPr lvl="1" eaLnBrk="1" hangingPunct="1"/>
            <a:r>
              <a:rPr lang="en-US" altLang="en-US"/>
              <a:t>Immediate operand avoids a load instruction</a:t>
            </a:r>
            <a:endParaRPr lang="en-AU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4C8A8127-B2A5-47CF-B8F9-77B6D5DCE7B4}" type="slidenum">
              <a:rPr lang="en-AU" altLang="en-US"/>
              <a:pPr/>
              <a:t>13</a:t>
            </a:fld>
            <a:endParaRPr lang="en-AU" alt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The Constant Zero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MIPS register 0 ($zero) is the constant 0</a:t>
            </a:r>
          </a:p>
          <a:p>
            <a:pPr lvl="1" eaLnBrk="1" hangingPunct="1"/>
            <a:r>
              <a:rPr lang="en-AU" altLang="en-US"/>
              <a:t>Cannot be overwritten</a:t>
            </a:r>
          </a:p>
          <a:p>
            <a:pPr eaLnBrk="1" hangingPunct="1"/>
            <a:r>
              <a:rPr lang="en-AU" altLang="en-US"/>
              <a:t>Useful for common operations</a:t>
            </a:r>
          </a:p>
          <a:p>
            <a:pPr lvl="1" eaLnBrk="1" hangingPunct="1"/>
            <a:r>
              <a:rPr lang="en-AU" altLang="en-US"/>
              <a:t>E.g., move between registers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AU" altLang="en-US">
                <a:latin typeface="Lucida Console" panose="020B0609040504020204" pitchFamily="49" charset="0"/>
              </a:rPr>
              <a:t>	add $t2, $s1, $zero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0DE2C106-5384-4A2C-BFE8-EE32FD4DE460}" type="slidenum">
              <a:rPr lang="en-AU" altLang="en-US"/>
              <a:pPr/>
              <a:t>14</a:t>
            </a:fld>
            <a:endParaRPr lang="en-AU" alt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Logical Operations</a:t>
            </a:r>
            <a:endParaRPr lang="en-AU" altLang="en-US"/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690562"/>
          </a:xfrm>
        </p:spPr>
        <p:txBody>
          <a:bodyPr/>
          <a:lstStyle/>
          <a:p>
            <a:pPr eaLnBrk="1" hangingPunct="1"/>
            <a:r>
              <a:rPr lang="en-US" altLang="en-US"/>
              <a:t>Instructions for bitwise manipulation</a:t>
            </a:r>
            <a:endParaRPr lang="en-AU" altLang="en-US"/>
          </a:p>
        </p:txBody>
      </p:sp>
      <p:graphicFrame>
        <p:nvGraphicFramePr>
          <p:cNvPr id="275503" name="Group 47"/>
          <p:cNvGraphicFramePr>
            <a:graphicFrameLocks noGrp="1"/>
          </p:cNvGraphicFramePr>
          <p:nvPr/>
        </p:nvGraphicFramePr>
        <p:xfrm>
          <a:off x="1042988" y="1916113"/>
          <a:ext cx="7200900" cy="2824164"/>
        </p:xfrm>
        <a:graphic>
          <a:graphicData uri="http://schemas.openxmlformats.org/drawingml/2006/table">
            <a:tbl>
              <a:tblPr/>
              <a:tblGrid>
                <a:gridCol w="2233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8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7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Operation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Java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MIPS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Shift left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&lt;&lt;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&lt;&lt;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</a:rPr>
                        <a:t>sll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Consol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Shift right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&gt;&gt;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&gt;&gt;&gt;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</a:rPr>
                        <a:t>srl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Consol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Bitwise AND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&amp;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&amp;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</a:rPr>
                        <a:t>and, andi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Consol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Bitwise OR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|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|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</a:rPr>
                        <a:t>or, ori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Consol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Bitwise NOT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~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~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</a:rPr>
                        <a:t>nor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Consol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9738" name="Rectangle 41"/>
          <p:cNvSpPr>
            <a:spLocks noChangeArrowheads="1"/>
          </p:cNvSpPr>
          <p:nvPr/>
        </p:nvSpPr>
        <p:spPr bwMode="auto">
          <a:xfrm>
            <a:off x="684213" y="5013325"/>
            <a:ext cx="77724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en-US" sz="3200"/>
              <a:t>Useful for extracting and inserting groups of bits in a word</a:t>
            </a:r>
            <a:endParaRPr lang="en-AU" altLang="en-US" sz="3200"/>
          </a:p>
        </p:txBody>
      </p:sp>
      <p:sp>
        <p:nvSpPr>
          <p:cNvPr id="29739" name="Text Box 42"/>
          <p:cNvSpPr txBox="1">
            <a:spLocks noChangeArrowheads="1"/>
          </p:cNvSpPr>
          <p:nvPr/>
        </p:nvSpPr>
        <p:spPr bwMode="auto">
          <a:xfrm rot="5400000">
            <a:off x="7662069" y="1115219"/>
            <a:ext cx="259715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folHlink"/>
                </a:solidFill>
              </a:rPr>
              <a:t>§2.6 Logical Operations</a:t>
            </a:r>
          </a:p>
        </p:txBody>
      </p:sp>
    </p:spTree>
    <p:extLst>
      <p:ext uri="{BB962C8B-B14F-4D97-AF65-F5344CB8AC3E}">
        <p14:creationId xmlns:p14="http://schemas.microsoft.com/office/powerpoint/2010/main" val="2042105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6BAAD741-482B-4F31-BD1B-0A8851337EAA}" type="slidenum">
              <a:rPr lang="en-AU" altLang="en-US"/>
              <a:pPr/>
              <a:t>15</a:t>
            </a:fld>
            <a:endParaRPr lang="en-AU" alt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Shift Operations</a:t>
            </a:r>
            <a:endParaRPr lang="en-AU" altLang="en-US"/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349500"/>
            <a:ext cx="8270875" cy="38877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shamt: how many positions to shift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Shift left logical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Shift left and fill with 0 bits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latin typeface="Lucida Console" panose="020B0609040504020204" pitchFamily="49" charset="0"/>
              </a:rPr>
              <a:t>sll</a:t>
            </a:r>
            <a:r>
              <a:rPr lang="en-US" altLang="en-US"/>
              <a:t> by </a:t>
            </a:r>
            <a:r>
              <a:rPr lang="en-US" altLang="en-US" i="1"/>
              <a:t>i</a:t>
            </a:r>
            <a:r>
              <a:rPr lang="en-US" altLang="en-US"/>
              <a:t> bits multiplies by 2</a:t>
            </a:r>
            <a:r>
              <a:rPr lang="en-US" altLang="en-US" i="1" baseline="30000"/>
              <a:t>i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Shift right logical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Shift right and fill with 0 bits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latin typeface="Lucida Console" panose="020B0609040504020204" pitchFamily="49" charset="0"/>
              </a:rPr>
              <a:t>srl</a:t>
            </a:r>
            <a:r>
              <a:rPr lang="en-US" altLang="en-US"/>
              <a:t> by </a:t>
            </a:r>
            <a:r>
              <a:rPr lang="en-US" altLang="en-US" i="1"/>
              <a:t>i</a:t>
            </a:r>
            <a:r>
              <a:rPr lang="en-US" altLang="en-US"/>
              <a:t> bits divides by 2</a:t>
            </a:r>
            <a:r>
              <a:rPr lang="en-US" altLang="en-US" i="1" baseline="30000"/>
              <a:t>i</a:t>
            </a:r>
            <a:r>
              <a:rPr lang="en-US" altLang="en-US"/>
              <a:t> (unsigned only)</a:t>
            </a:r>
            <a:endParaRPr lang="en-AU" altLang="en-US"/>
          </a:p>
        </p:txBody>
      </p:sp>
      <p:grpSp>
        <p:nvGrpSpPr>
          <p:cNvPr id="30725" name="Group 4"/>
          <p:cNvGrpSpPr>
            <a:grpSpLocks/>
          </p:cNvGrpSpPr>
          <p:nvPr/>
        </p:nvGrpSpPr>
        <p:grpSpPr bwMode="auto">
          <a:xfrm>
            <a:off x="1403350" y="1557338"/>
            <a:ext cx="6913563" cy="773112"/>
            <a:chOff x="703" y="981"/>
            <a:chExt cx="4355" cy="487"/>
          </a:xfrm>
        </p:grpSpPr>
        <p:sp>
          <p:nvSpPr>
            <p:cNvPr id="30726" name="Text Box 5"/>
            <p:cNvSpPr txBox="1">
              <a:spLocks noChangeArrowheads="1"/>
            </p:cNvSpPr>
            <p:nvPr/>
          </p:nvSpPr>
          <p:spPr bwMode="auto">
            <a:xfrm>
              <a:off x="703" y="981"/>
              <a:ext cx="817" cy="2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/>
                <a:t>op</a:t>
              </a:r>
              <a:endParaRPr lang="en-AU" altLang="en-US" sz="2000"/>
            </a:p>
          </p:txBody>
        </p:sp>
        <p:sp>
          <p:nvSpPr>
            <p:cNvPr id="30727" name="Text Box 6"/>
            <p:cNvSpPr txBox="1">
              <a:spLocks noChangeArrowheads="1"/>
            </p:cNvSpPr>
            <p:nvPr/>
          </p:nvSpPr>
          <p:spPr bwMode="auto">
            <a:xfrm>
              <a:off x="1520" y="981"/>
              <a:ext cx="680" cy="2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/>
                <a:t>rs</a:t>
              </a:r>
              <a:endParaRPr lang="en-AU" altLang="en-US" sz="2000"/>
            </a:p>
          </p:txBody>
        </p:sp>
        <p:sp>
          <p:nvSpPr>
            <p:cNvPr id="30728" name="Text Box 7"/>
            <p:cNvSpPr txBox="1">
              <a:spLocks noChangeArrowheads="1"/>
            </p:cNvSpPr>
            <p:nvPr/>
          </p:nvSpPr>
          <p:spPr bwMode="auto">
            <a:xfrm>
              <a:off x="2200" y="981"/>
              <a:ext cx="680" cy="2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/>
                <a:t>rt</a:t>
              </a:r>
              <a:endParaRPr lang="en-AU" altLang="en-US" sz="2000"/>
            </a:p>
          </p:txBody>
        </p:sp>
        <p:sp>
          <p:nvSpPr>
            <p:cNvPr id="30729" name="Text Box 8"/>
            <p:cNvSpPr txBox="1">
              <a:spLocks noChangeArrowheads="1"/>
            </p:cNvSpPr>
            <p:nvPr/>
          </p:nvSpPr>
          <p:spPr bwMode="auto">
            <a:xfrm>
              <a:off x="2880" y="981"/>
              <a:ext cx="680" cy="2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/>
                <a:t>rd</a:t>
              </a:r>
              <a:endParaRPr lang="en-AU" altLang="en-US" sz="2000"/>
            </a:p>
          </p:txBody>
        </p:sp>
        <p:sp>
          <p:nvSpPr>
            <p:cNvPr id="30730" name="Text Box 9"/>
            <p:cNvSpPr txBox="1">
              <a:spLocks noChangeArrowheads="1"/>
            </p:cNvSpPr>
            <p:nvPr/>
          </p:nvSpPr>
          <p:spPr bwMode="auto">
            <a:xfrm>
              <a:off x="3561" y="981"/>
              <a:ext cx="680" cy="2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/>
                <a:t>shamt</a:t>
              </a:r>
              <a:endParaRPr lang="en-AU" altLang="en-US" sz="2000"/>
            </a:p>
          </p:txBody>
        </p:sp>
        <p:sp>
          <p:nvSpPr>
            <p:cNvPr id="30731" name="Text Box 10"/>
            <p:cNvSpPr txBox="1">
              <a:spLocks noChangeArrowheads="1"/>
            </p:cNvSpPr>
            <p:nvPr/>
          </p:nvSpPr>
          <p:spPr bwMode="auto">
            <a:xfrm>
              <a:off x="4241" y="981"/>
              <a:ext cx="817" cy="2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/>
                <a:t>funct</a:t>
              </a:r>
              <a:endParaRPr lang="en-AU" altLang="en-US" sz="2000"/>
            </a:p>
          </p:txBody>
        </p:sp>
        <p:sp>
          <p:nvSpPr>
            <p:cNvPr id="30732" name="Text Box 11"/>
            <p:cNvSpPr txBox="1">
              <a:spLocks noChangeArrowheads="1"/>
            </p:cNvSpPr>
            <p:nvPr/>
          </p:nvSpPr>
          <p:spPr bwMode="auto">
            <a:xfrm>
              <a:off x="886" y="1256"/>
              <a:ext cx="4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600"/>
                <a:t>6 bits</a:t>
              </a:r>
              <a:endParaRPr lang="en-AU" altLang="en-US" sz="1600"/>
            </a:p>
          </p:txBody>
        </p:sp>
        <p:sp>
          <p:nvSpPr>
            <p:cNvPr id="30733" name="Text Box 12"/>
            <p:cNvSpPr txBox="1">
              <a:spLocks noChangeArrowheads="1"/>
            </p:cNvSpPr>
            <p:nvPr/>
          </p:nvSpPr>
          <p:spPr bwMode="auto">
            <a:xfrm>
              <a:off x="4424" y="1256"/>
              <a:ext cx="4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600"/>
                <a:t>6 bits</a:t>
              </a:r>
              <a:endParaRPr lang="en-AU" altLang="en-US" sz="1600"/>
            </a:p>
          </p:txBody>
        </p:sp>
        <p:sp>
          <p:nvSpPr>
            <p:cNvPr id="30734" name="Text Box 13"/>
            <p:cNvSpPr txBox="1">
              <a:spLocks noChangeArrowheads="1"/>
            </p:cNvSpPr>
            <p:nvPr/>
          </p:nvSpPr>
          <p:spPr bwMode="auto">
            <a:xfrm>
              <a:off x="1657" y="1256"/>
              <a:ext cx="4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600"/>
                <a:t>5 bits</a:t>
              </a:r>
              <a:endParaRPr lang="en-AU" altLang="en-US" sz="1600"/>
            </a:p>
          </p:txBody>
        </p:sp>
        <p:sp>
          <p:nvSpPr>
            <p:cNvPr id="30735" name="Text Box 14"/>
            <p:cNvSpPr txBox="1">
              <a:spLocks noChangeArrowheads="1"/>
            </p:cNvSpPr>
            <p:nvPr/>
          </p:nvSpPr>
          <p:spPr bwMode="auto">
            <a:xfrm>
              <a:off x="2338" y="1256"/>
              <a:ext cx="4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600"/>
                <a:t>5 bits</a:t>
              </a:r>
              <a:endParaRPr lang="en-AU" altLang="en-US" sz="1600"/>
            </a:p>
          </p:txBody>
        </p:sp>
        <p:sp>
          <p:nvSpPr>
            <p:cNvPr id="30736" name="Text Box 15"/>
            <p:cNvSpPr txBox="1">
              <a:spLocks noChangeArrowheads="1"/>
            </p:cNvSpPr>
            <p:nvPr/>
          </p:nvSpPr>
          <p:spPr bwMode="auto">
            <a:xfrm>
              <a:off x="3018" y="1256"/>
              <a:ext cx="4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600"/>
                <a:t>5 bits</a:t>
              </a:r>
              <a:endParaRPr lang="en-AU" altLang="en-US" sz="1600"/>
            </a:p>
          </p:txBody>
        </p:sp>
        <p:sp>
          <p:nvSpPr>
            <p:cNvPr id="30737" name="Text Box 16"/>
            <p:cNvSpPr txBox="1">
              <a:spLocks noChangeArrowheads="1"/>
            </p:cNvSpPr>
            <p:nvPr/>
          </p:nvSpPr>
          <p:spPr bwMode="auto">
            <a:xfrm>
              <a:off x="3698" y="1256"/>
              <a:ext cx="4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600"/>
                <a:t>5 bits</a:t>
              </a:r>
              <a:endParaRPr lang="en-AU" alt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16578179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4906071D-BCCD-4014-ABEB-98A0259D6BBE}" type="slidenum">
              <a:rPr lang="en-AU" altLang="en-US"/>
              <a:pPr/>
              <a:t>16</a:t>
            </a:fld>
            <a:endParaRPr lang="en-AU" altLang="en-US"/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4824413" y="3408363"/>
            <a:ext cx="647700" cy="160496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AND Operations</a:t>
            </a:r>
            <a:endParaRPr lang="en-AU" altLang="en-US"/>
          </a:p>
        </p:txBody>
      </p:sp>
      <p:sp>
        <p:nvSpPr>
          <p:cNvPr id="3174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2073275"/>
          </a:xfrm>
        </p:spPr>
        <p:txBody>
          <a:bodyPr/>
          <a:lstStyle/>
          <a:p>
            <a:pPr eaLnBrk="1" hangingPunct="1"/>
            <a:r>
              <a:rPr lang="en-US" altLang="en-US"/>
              <a:t>Useful to mask bits in a word</a:t>
            </a:r>
          </a:p>
          <a:p>
            <a:pPr lvl="1" eaLnBrk="1" hangingPunct="1"/>
            <a:r>
              <a:rPr lang="en-US" altLang="en-US"/>
              <a:t>Select some bits, clear others to 0</a:t>
            </a:r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and $t0, $t1, $t2</a:t>
            </a:r>
            <a:endParaRPr lang="en-AU" altLang="en-US" sz="2800">
              <a:latin typeface="Lucida Console" panose="020B0609040504020204" pitchFamily="49" charset="0"/>
            </a:endParaRPr>
          </a:p>
        </p:txBody>
      </p:sp>
      <p:sp>
        <p:nvSpPr>
          <p:cNvPr id="31750" name="Text Box 5"/>
          <p:cNvSpPr txBox="1">
            <a:spLocks noChangeArrowheads="1"/>
          </p:cNvSpPr>
          <p:nvPr/>
        </p:nvSpPr>
        <p:spPr bwMode="auto">
          <a:xfrm>
            <a:off x="1924050" y="3403600"/>
            <a:ext cx="52038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0000 0000 0000 0000 0000 1101 1100 0000</a:t>
            </a:r>
            <a:endParaRPr lang="en-AU" altLang="en-US" sz="2000"/>
          </a:p>
        </p:txBody>
      </p:sp>
      <p:sp>
        <p:nvSpPr>
          <p:cNvPr id="31751" name="Text Box 6"/>
          <p:cNvSpPr txBox="1">
            <a:spLocks noChangeArrowheads="1"/>
          </p:cNvSpPr>
          <p:nvPr/>
        </p:nvSpPr>
        <p:spPr bwMode="auto">
          <a:xfrm>
            <a:off x="1924050" y="3963988"/>
            <a:ext cx="52038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0000 0000 0000 0000 0011 1100 0000 0000</a:t>
            </a:r>
            <a:endParaRPr lang="en-AU" altLang="en-US" sz="2000"/>
          </a:p>
        </p:txBody>
      </p:sp>
      <p:sp>
        <p:nvSpPr>
          <p:cNvPr id="31752" name="Text Box 7"/>
          <p:cNvSpPr txBox="1">
            <a:spLocks noChangeArrowheads="1"/>
          </p:cNvSpPr>
          <p:nvPr/>
        </p:nvSpPr>
        <p:spPr bwMode="auto">
          <a:xfrm>
            <a:off x="1287463" y="3403600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$t2</a:t>
            </a:r>
            <a:endParaRPr lang="en-AU" altLang="en-US" sz="2000"/>
          </a:p>
        </p:txBody>
      </p:sp>
      <p:sp>
        <p:nvSpPr>
          <p:cNvPr id="31753" name="Text Box 8"/>
          <p:cNvSpPr txBox="1">
            <a:spLocks noChangeArrowheads="1"/>
          </p:cNvSpPr>
          <p:nvPr/>
        </p:nvSpPr>
        <p:spPr bwMode="auto">
          <a:xfrm>
            <a:off x="1287463" y="3963988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$t1</a:t>
            </a:r>
            <a:endParaRPr lang="en-AU" altLang="en-US" sz="2000"/>
          </a:p>
        </p:txBody>
      </p:sp>
      <p:sp>
        <p:nvSpPr>
          <p:cNvPr id="31754" name="Text Box 9"/>
          <p:cNvSpPr txBox="1">
            <a:spLocks noChangeArrowheads="1"/>
          </p:cNvSpPr>
          <p:nvPr/>
        </p:nvSpPr>
        <p:spPr bwMode="auto">
          <a:xfrm>
            <a:off x="1924050" y="4611688"/>
            <a:ext cx="52038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0000 0000 0000 0000 0000 1100 0000 0000</a:t>
            </a:r>
            <a:endParaRPr lang="en-AU" altLang="en-US" sz="2000"/>
          </a:p>
        </p:txBody>
      </p:sp>
      <p:sp>
        <p:nvSpPr>
          <p:cNvPr id="31755" name="Text Box 10"/>
          <p:cNvSpPr txBox="1">
            <a:spLocks noChangeArrowheads="1"/>
          </p:cNvSpPr>
          <p:nvPr/>
        </p:nvSpPr>
        <p:spPr bwMode="auto">
          <a:xfrm>
            <a:off x="1287463" y="4611688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$t0</a:t>
            </a:r>
            <a:endParaRPr lang="en-AU" altLang="en-US" sz="2000"/>
          </a:p>
        </p:txBody>
      </p:sp>
    </p:spTree>
    <p:extLst>
      <p:ext uri="{BB962C8B-B14F-4D97-AF65-F5344CB8AC3E}">
        <p14:creationId xmlns:p14="http://schemas.microsoft.com/office/powerpoint/2010/main" val="20665644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B5B36EA2-698C-45D4-A3B7-3A2A5FE4258F}" type="slidenum">
              <a:rPr lang="en-AU" altLang="en-US"/>
              <a:pPr/>
              <a:t>17</a:t>
            </a:fld>
            <a:endParaRPr lang="en-AU" altLang="en-US"/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4859338" y="3408363"/>
            <a:ext cx="612775" cy="160496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OR Operations</a:t>
            </a:r>
            <a:endParaRPr lang="en-AU" altLang="en-US"/>
          </a:p>
        </p:txBody>
      </p:sp>
      <p:sp>
        <p:nvSpPr>
          <p:cNvPr id="3277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2073275"/>
          </a:xfrm>
        </p:spPr>
        <p:txBody>
          <a:bodyPr/>
          <a:lstStyle/>
          <a:p>
            <a:pPr eaLnBrk="1" hangingPunct="1"/>
            <a:r>
              <a:rPr lang="en-US" altLang="en-US"/>
              <a:t>Useful to include bits in a word</a:t>
            </a:r>
          </a:p>
          <a:p>
            <a:pPr lvl="1" eaLnBrk="1" hangingPunct="1"/>
            <a:r>
              <a:rPr lang="en-US" altLang="en-US"/>
              <a:t>Set some bits to 1, leave others unchanged</a:t>
            </a:r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or $t0, $t1, $t2</a:t>
            </a:r>
            <a:endParaRPr lang="en-AU" altLang="en-US" sz="2800">
              <a:latin typeface="Lucida Console" panose="020B0609040504020204" pitchFamily="49" charset="0"/>
            </a:endParaRPr>
          </a:p>
        </p:txBody>
      </p:sp>
      <p:sp>
        <p:nvSpPr>
          <p:cNvPr id="32774" name="Text Box 5"/>
          <p:cNvSpPr txBox="1">
            <a:spLocks noChangeArrowheads="1"/>
          </p:cNvSpPr>
          <p:nvPr/>
        </p:nvSpPr>
        <p:spPr bwMode="auto">
          <a:xfrm>
            <a:off x="1924050" y="3403600"/>
            <a:ext cx="52038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0000 0000 0000 0000 0000 1101 1100 0000</a:t>
            </a:r>
            <a:endParaRPr lang="en-AU" altLang="en-US" sz="2000"/>
          </a:p>
        </p:txBody>
      </p:sp>
      <p:sp>
        <p:nvSpPr>
          <p:cNvPr id="32775" name="Text Box 6"/>
          <p:cNvSpPr txBox="1">
            <a:spLocks noChangeArrowheads="1"/>
          </p:cNvSpPr>
          <p:nvPr/>
        </p:nvSpPr>
        <p:spPr bwMode="auto">
          <a:xfrm>
            <a:off x="1924050" y="3963988"/>
            <a:ext cx="52038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0000 0000 0000 0000 0011 1100 0000 0000</a:t>
            </a:r>
            <a:endParaRPr lang="en-AU" altLang="en-US" sz="2000"/>
          </a:p>
        </p:txBody>
      </p:sp>
      <p:sp>
        <p:nvSpPr>
          <p:cNvPr id="32776" name="Text Box 7"/>
          <p:cNvSpPr txBox="1">
            <a:spLocks noChangeArrowheads="1"/>
          </p:cNvSpPr>
          <p:nvPr/>
        </p:nvSpPr>
        <p:spPr bwMode="auto">
          <a:xfrm>
            <a:off x="1287463" y="3403600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$t2</a:t>
            </a:r>
            <a:endParaRPr lang="en-AU" altLang="en-US" sz="2000"/>
          </a:p>
        </p:txBody>
      </p:sp>
      <p:sp>
        <p:nvSpPr>
          <p:cNvPr id="32777" name="Text Box 8"/>
          <p:cNvSpPr txBox="1">
            <a:spLocks noChangeArrowheads="1"/>
          </p:cNvSpPr>
          <p:nvPr/>
        </p:nvSpPr>
        <p:spPr bwMode="auto">
          <a:xfrm>
            <a:off x="1287463" y="3963988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$t1</a:t>
            </a:r>
            <a:endParaRPr lang="en-AU" altLang="en-US" sz="2000"/>
          </a:p>
        </p:txBody>
      </p:sp>
      <p:sp>
        <p:nvSpPr>
          <p:cNvPr id="32778" name="Text Box 9"/>
          <p:cNvSpPr txBox="1">
            <a:spLocks noChangeArrowheads="1"/>
          </p:cNvSpPr>
          <p:nvPr/>
        </p:nvSpPr>
        <p:spPr bwMode="auto">
          <a:xfrm>
            <a:off x="1924050" y="4611688"/>
            <a:ext cx="52038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0000 0000 0000 0000 0011 1101 1100 0000</a:t>
            </a:r>
            <a:endParaRPr lang="en-AU" altLang="en-US" sz="2000"/>
          </a:p>
        </p:txBody>
      </p:sp>
      <p:sp>
        <p:nvSpPr>
          <p:cNvPr id="32779" name="Text Box 10"/>
          <p:cNvSpPr txBox="1">
            <a:spLocks noChangeArrowheads="1"/>
          </p:cNvSpPr>
          <p:nvPr/>
        </p:nvSpPr>
        <p:spPr bwMode="auto">
          <a:xfrm>
            <a:off x="1287463" y="4611688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$t0</a:t>
            </a:r>
            <a:endParaRPr lang="en-AU" altLang="en-US" sz="2000"/>
          </a:p>
        </p:txBody>
      </p:sp>
    </p:spTree>
    <p:extLst>
      <p:ext uri="{BB962C8B-B14F-4D97-AF65-F5344CB8AC3E}">
        <p14:creationId xmlns:p14="http://schemas.microsoft.com/office/powerpoint/2010/main" val="35413093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2AFB1E1D-159E-4DF4-B365-4AD325093BEB}" type="slidenum">
              <a:rPr lang="en-AU" altLang="en-US"/>
              <a:pPr/>
              <a:t>18</a:t>
            </a:fld>
            <a:endParaRPr lang="en-AU" altLang="en-US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NOT Operations</a:t>
            </a:r>
            <a:endParaRPr lang="en-AU" altLang="en-US"/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3227387"/>
          </a:xfrm>
        </p:spPr>
        <p:txBody>
          <a:bodyPr/>
          <a:lstStyle/>
          <a:p>
            <a:pPr eaLnBrk="1" hangingPunct="1"/>
            <a:r>
              <a:rPr lang="en-US" altLang="en-US"/>
              <a:t>Useful to invert bits in a word</a:t>
            </a:r>
          </a:p>
          <a:p>
            <a:pPr lvl="1" eaLnBrk="1" hangingPunct="1"/>
            <a:r>
              <a:rPr lang="en-US" altLang="en-US"/>
              <a:t>Change 0 to 1, and 1 to 0</a:t>
            </a:r>
          </a:p>
          <a:p>
            <a:pPr eaLnBrk="1" hangingPunct="1"/>
            <a:r>
              <a:rPr lang="en-US" altLang="en-US"/>
              <a:t>MIPS has NOR 3-operand instruction</a:t>
            </a:r>
          </a:p>
          <a:p>
            <a:pPr lvl="1" eaLnBrk="1" hangingPunct="1"/>
            <a:r>
              <a:rPr lang="en-US" altLang="en-US"/>
              <a:t>a NOR b == NOT ( a OR b )</a:t>
            </a:r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nor $t0, $t1, $zero</a:t>
            </a:r>
            <a:endParaRPr lang="en-AU" altLang="en-US" sz="2800">
              <a:latin typeface="Lucida Console" panose="020B0609040504020204" pitchFamily="49" charset="0"/>
            </a:endParaRP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1924050" y="4586288"/>
            <a:ext cx="52038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0000 0000 0000 0000 0011 1100 0000 0000</a:t>
            </a:r>
            <a:endParaRPr lang="en-AU" altLang="en-US" sz="2000"/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1287463" y="4586288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$t1</a:t>
            </a:r>
            <a:endParaRPr lang="en-AU" altLang="en-US" sz="2000"/>
          </a:p>
        </p:txBody>
      </p:sp>
      <p:sp>
        <p:nvSpPr>
          <p:cNvPr id="33799" name="Text Box 6"/>
          <p:cNvSpPr txBox="1">
            <a:spLocks noChangeArrowheads="1"/>
          </p:cNvSpPr>
          <p:nvPr/>
        </p:nvSpPr>
        <p:spPr bwMode="auto">
          <a:xfrm>
            <a:off x="1924050" y="5233988"/>
            <a:ext cx="52038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1111 1111 1111 1111 1100 0011 1111 1111</a:t>
            </a:r>
            <a:endParaRPr lang="en-AU" altLang="en-US" sz="2000"/>
          </a:p>
        </p:txBody>
      </p:sp>
      <p:sp>
        <p:nvSpPr>
          <p:cNvPr id="33800" name="Text Box 7"/>
          <p:cNvSpPr txBox="1">
            <a:spLocks noChangeArrowheads="1"/>
          </p:cNvSpPr>
          <p:nvPr/>
        </p:nvSpPr>
        <p:spPr bwMode="auto">
          <a:xfrm>
            <a:off x="1287463" y="5233988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$t0</a:t>
            </a:r>
            <a:endParaRPr lang="en-AU" altLang="en-US" sz="2000"/>
          </a:p>
        </p:txBody>
      </p:sp>
      <p:sp>
        <p:nvSpPr>
          <p:cNvPr id="33801" name="AutoShape 8"/>
          <p:cNvSpPr>
            <a:spLocks/>
          </p:cNvSpPr>
          <p:nvPr/>
        </p:nvSpPr>
        <p:spPr bwMode="auto">
          <a:xfrm>
            <a:off x="6877050" y="3573463"/>
            <a:ext cx="2084388" cy="609600"/>
          </a:xfrm>
          <a:prstGeom prst="borderCallout1">
            <a:avLst>
              <a:gd name="adj1" fmla="val 18750"/>
              <a:gd name="adj2" fmla="val -3657"/>
              <a:gd name="adj3" fmla="val 26301"/>
              <a:gd name="adj4" fmla="val -7547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Register 0: always read as zero</a:t>
            </a:r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8697944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6B9852D9-1845-49E9-AB06-0BFCEC823DCF}" type="slidenum">
              <a:rPr lang="en-AU" altLang="en-US"/>
              <a:pPr/>
              <a:t>19</a:t>
            </a:fld>
            <a:endParaRPr lang="en-AU" altLang="en-US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Conditional Operations</a:t>
            </a:r>
            <a:endParaRPr lang="en-AU" altLang="en-US"/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Branch to a labeled instruction if a condition is true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Otherwise, continue sequentially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Lucida Console" panose="020B0609040504020204" pitchFamily="49" charset="0"/>
              </a:rPr>
              <a:t>beq rs, rt, L1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if (rs == rt) branch to instruction labeled L1;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Lucida Console" panose="020B0609040504020204" pitchFamily="49" charset="0"/>
              </a:rPr>
              <a:t>bne rs, rt, L1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if (rs != rt) branch to instruction labeled L1;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Lucida Console" panose="020B0609040504020204" pitchFamily="49" charset="0"/>
              </a:rPr>
              <a:t>j L1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unconditional jump to instruction labeled L1</a:t>
            </a:r>
            <a:endParaRPr lang="en-AU" altLang="en-US"/>
          </a:p>
        </p:txBody>
      </p:sp>
      <p:sp>
        <p:nvSpPr>
          <p:cNvPr id="34821" name="Text Box 4"/>
          <p:cNvSpPr txBox="1">
            <a:spLocks noChangeArrowheads="1"/>
          </p:cNvSpPr>
          <p:nvPr/>
        </p:nvSpPr>
        <p:spPr bwMode="auto">
          <a:xfrm rot="5400000">
            <a:off x="6938169" y="1839119"/>
            <a:ext cx="404495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folHlink"/>
                </a:solidFill>
              </a:rPr>
              <a:t>§2.7 Instructions for Making Decisions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B10BB530-FD79-4100-81DC-AA0211D325B5}" type="slidenum">
              <a:rPr lang="en-AU" altLang="en-US"/>
              <a:pPr/>
              <a:t>2</a:t>
            </a:fld>
            <a:endParaRPr lang="en-AU" alt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Instruction Set</a:t>
            </a:r>
            <a:endParaRPr lang="en-AU" altLang="en-US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The repertoire of instructions of a computer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Different computers have different instruction sets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But with many aspects in common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Early computers had very simple instruction sets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Simplified implementation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Many modern computers also have simple instruction sets</a:t>
            </a: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 rot="5400000">
            <a:off x="8017669" y="759619"/>
            <a:ext cx="188595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folHlink"/>
                </a:solidFill>
              </a:rPr>
              <a:t>§2.1 Introduction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E2C49001-C840-46DE-9851-47094EA97AD6}" type="slidenum">
              <a:rPr lang="en-AU" altLang="en-US"/>
              <a:pPr/>
              <a:t>20</a:t>
            </a:fld>
            <a:endParaRPr lang="en-AU" altLang="en-US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Compiling If Statements</a:t>
            </a:r>
            <a:endParaRPr lang="en-AU" altLang="en-US"/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C code: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30000"/>
              </a:spcAft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if (i==j) f = g+h;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else f = g-h;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f, g, … in $s0, $s1, …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Compiled MIPS code: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30000"/>
              </a:spcAft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      bne $s3, $s4, Else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    add $s0, $s1, $s2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    j   Exit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Else: sub $s0, $s1, $s2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Exit: …</a:t>
            </a:r>
            <a:endParaRPr lang="en-AU" altLang="en-US" sz="2800">
              <a:latin typeface="Lucida Console" panose="020B0609040504020204" pitchFamily="49" charset="0"/>
            </a:endParaRPr>
          </a:p>
        </p:txBody>
      </p:sp>
      <p:sp>
        <p:nvSpPr>
          <p:cNvPr id="35845" name="AutoShape 5"/>
          <p:cNvSpPr>
            <a:spLocks/>
          </p:cNvSpPr>
          <p:nvPr/>
        </p:nvSpPr>
        <p:spPr bwMode="auto">
          <a:xfrm>
            <a:off x="3635375" y="5805488"/>
            <a:ext cx="3529013" cy="403225"/>
          </a:xfrm>
          <a:prstGeom prst="borderCallout1">
            <a:avLst>
              <a:gd name="adj1" fmla="val 28347"/>
              <a:gd name="adj2" fmla="val -2157"/>
              <a:gd name="adj3" fmla="val -57875"/>
              <a:gd name="adj4" fmla="val -3895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AU" altLang="en-US"/>
              <a:t>Assembler calculates addresses</a:t>
            </a:r>
          </a:p>
        </p:txBody>
      </p:sp>
      <p:pic>
        <p:nvPicPr>
          <p:cNvPr id="35846" name="Picture 6" descr="f02-09-P37449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1484313"/>
            <a:ext cx="3468687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BF5127F3-2310-49E6-8DDC-7B3FC8BC3C57}" type="slidenum">
              <a:rPr lang="en-AU" altLang="en-US"/>
              <a:pPr/>
              <a:t>21</a:t>
            </a:fld>
            <a:endParaRPr lang="en-AU" altLang="en-US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Compiling Loop Statements</a:t>
            </a:r>
            <a:endParaRPr lang="en-AU" altLang="en-US"/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/>
              <a:t>C code: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spcAft>
                <a:spcPct val="30000"/>
              </a:spcAft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while (save[i] == k) i += 1;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/>
              <a:t>i in $s3, k in $s5, address of save in $s6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Compiled MIPS code: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spcAft>
                <a:spcPct val="30000"/>
              </a:spcAft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Loop: sll  $t1, $s3, 2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    add  $t1, $t1, $s6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    lw   $t0, 0($t1)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    bne  $t0, $s5, Exit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    addi $s3, $s3, 1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    j    Loop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Exit: …</a:t>
            </a:r>
            <a:endParaRPr lang="en-AU" altLang="en-US" sz="2800">
              <a:latin typeface="Lucida Console" panose="020B0609040504020204" pitchFamily="49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92A098BB-5971-4668-B929-B511F1418138}" type="slidenum">
              <a:rPr lang="en-AU" altLang="en-US"/>
              <a:pPr/>
              <a:t>22</a:t>
            </a:fld>
            <a:endParaRPr lang="en-AU" altLang="en-US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Basic Blocks</a:t>
            </a:r>
            <a:endParaRPr lang="en-AU" altLang="en-US"/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2303462"/>
          </a:xfrm>
        </p:spPr>
        <p:txBody>
          <a:bodyPr/>
          <a:lstStyle/>
          <a:p>
            <a:pPr eaLnBrk="1" hangingPunct="1"/>
            <a:r>
              <a:rPr lang="en-US" altLang="en-US"/>
              <a:t>A basic block is a sequence of instructions with</a:t>
            </a:r>
          </a:p>
          <a:p>
            <a:pPr lvl="1" eaLnBrk="1" hangingPunct="1"/>
            <a:r>
              <a:rPr lang="en-US" altLang="en-US"/>
              <a:t>No embedded branches (except at end)</a:t>
            </a:r>
          </a:p>
          <a:p>
            <a:pPr lvl="1" eaLnBrk="1" hangingPunct="1"/>
            <a:r>
              <a:rPr lang="en-US" altLang="en-US"/>
              <a:t>No branch targets (except at beginning)</a:t>
            </a:r>
            <a:endParaRPr lang="en-AU" altLang="en-US"/>
          </a:p>
        </p:txBody>
      </p:sp>
      <p:grpSp>
        <p:nvGrpSpPr>
          <p:cNvPr id="37893" name="Group 4"/>
          <p:cNvGrpSpPr>
            <a:grpSpLocks/>
          </p:cNvGrpSpPr>
          <p:nvPr/>
        </p:nvGrpSpPr>
        <p:grpSpPr bwMode="auto">
          <a:xfrm>
            <a:off x="755650" y="3573463"/>
            <a:ext cx="3311525" cy="2592387"/>
            <a:chOff x="1429" y="2296"/>
            <a:chExt cx="2086" cy="1633"/>
          </a:xfrm>
        </p:grpSpPr>
        <p:sp>
          <p:nvSpPr>
            <p:cNvPr id="37895" name="Rectangle 5"/>
            <p:cNvSpPr>
              <a:spLocks noChangeArrowheads="1"/>
            </p:cNvSpPr>
            <p:nvPr/>
          </p:nvSpPr>
          <p:spPr bwMode="auto">
            <a:xfrm>
              <a:off x="1791" y="2614"/>
              <a:ext cx="1270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7896" name="Rectangle 6"/>
            <p:cNvSpPr>
              <a:spLocks noChangeArrowheads="1"/>
            </p:cNvSpPr>
            <p:nvPr/>
          </p:nvSpPr>
          <p:spPr bwMode="auto">
            <a:xfrm>
              <a:off x="1791" y="2750"/>
              <a:ext cx="1270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7897" name="Rectangle 7"/>
            <p:cNvSpPr>
              <a:spLocks noChangeArrowheads="1"/>
            </p:cNvSpPr>
            <p:nvPr/>
          </p:nvSpPr>
          <p:spPr bwMode="auto">
            <a:xfrm>
              <a:off x="1791" y="2886"/>
              <a:ext cx="1270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7898" name="Rectangle 8"/>
            <p:cNvSpPr>
              <a:spLocks noChangeArrowheads="1"/>
            </p:cNvSpPr>
            <p:nvPr/>
          </p:nvSpPr>
          <p:spPr bwMode="auto">
            <a:xfrm>
              <a:off x="1791" y="3022"/>
              <a:ext cx="1270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7899" name="Rectangle 9"/>
            <p:cNvSpPr>
              <a:spLocks noChangeArrowheads="1"/>
            </p:cNvSpPr>
            <p:nvPr/>
          </p:nvSpPr>
          <p:spPr bwMode="auto">
            <a:xfrm>
              <a:off x="1791" y="3158"/>
              <a:ext cx="1270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7900" name="Rectangle 10"/>
            <p:cNvSpPr>
              <a:spLocks noChangeArrowheads="1"/>
            </p:cNvSpPr>
            <p:nvPr/>
          </p:nvSpPr>
          <p:spPr bwMode="auto">
            <a:xfrm>
              <a:off x="1791" y="3294"/>
              <a:ext cx="1270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7901" name="Rectangle 11"/>
            <p:cNvSpPr>
              <a:spLocks noChangeArrowheads="1"/>
            </p:cNvSpPr>
            <p:nvPr/>
          </p:nvSpPr>
          <p:spPr bwMode="auto">
            <a:xfrm>
              <a:off x="1791" y="3430"/>
              <a:ext cx="1270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7902" name="Line 12"/>
            <p:cNvSpPr>
              <a:spLocks noChangeShapeType="1"/>
            </p:cNvSpPr>
            <p:nvPr/>
          </p:nvSpPr>
          <p:spPr bwMode="auto">
            <a:xfrm>
              <a:off x="2426" y="2296"/>
              <a:ext cx="0" cy="31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3" name="Line 13"/>
            <p:cNvSpPr>
              <a:spLocks noChangeShapeType="1"/>
            </p:cNvSpPr>
            <p:nvPr/>
          </p:nvSpPr>
          <p:spPr bwMode="auto">
            <a:xfrm>
              <a:off x="2426" y="2614"/>
              <a:ext cx="0" cy="90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4" name="Line 14"/>
            <p:cNvSpPr>
              <a:spLocks noChangeShapeType="1"/>
            </p:cNvSpPr>
            <p:nvPr/>
          </p:nvSpPr>
          <p:spPr bwMode="auto">
            <a:xfrm>
              <a:off x="2426" y="3521"/>
              <a:ext cx="0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5" name="Line 15"/>
            <p:cNvSpPr>
              <a:spLocks noChangeShapeType="1"/>
            </p:cNvSpPr>
            <p:nvPr/>
          </p:nvSpPr>
          <p:spPr bwMode="auto">
            <a:xfrm>
              <a:off x="2426" y="3521"/>
              <a:ext cx="10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6" name="Line 16"/>
            <p:cNvSpPr>
              <a:spLocks noChangeShapeType="1"/>
            </p:cNvSpPr>
            <p:nvPr/>
          </p:nvSpPr>
          <p:spPr bwMode="auto">
            <a:xfrm>
              <a:off x="1429" y="2659"/>
              <a:ext cx="36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7" name="Rectangle 17"/>
            <p:cNvSpPr>
              <a:spLocks noChangeArrowheads="1"/>
            </p:cNvSpPr>
            <p:nvPr/>
          </p:nvSpPr>
          <p:spPr bwMode="auto">
            <a:xfrm>
              <a:off x="1791" y="2478"/>
              <a:ext cx="1270" cy="1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7908" name="Rectangle 18"/>
            <p:cNvSpPr>
              <a:spLocks noChangeArrowheads="1"/>
            </p:cNvSpPr>
            <p:nvPr/>
          </p:nvSpPr>
          <p:spPr bwMode="auto">
            <a:xfrm>
              <a:off x="1791" y="2341"/>
              <a:ext cx="1270" cy="1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7909" name="Rectangle 19"/>
            <p:cNvSpPr>
              <a:spLocks noChangeArrowheads="1"/>
            </p:cNvSpPr>
            <p:nvPr/>
          </p:nvSpPr>
          <p:spPr bwMode="auto">
            <a:xfrm>
              <a:off x="1791" y="3566"/>
              <a:ext cx="1270" cy="1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7910" name="Rectangle 20"/>
            <p:cNvSpPr>
              <a:spLocks noChangeArrowheads="1"/>
            </p:cNvSpPr>
            <p:nvPr/>
          </p:nvSpPr>
          <p:spPr bwMode="auto">
            <a:xfrm>
              <a:off x="1791" y="3702"/>
              <a:ext cx="1270" cy="1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37894" name="Rectangle 21"/>
          <p:cNvSpPr>
            <a:spLocks noChangeArrowheads="1"/>
          </p:cNvSpPr>
          <p:nvPr/>
        </p:nvSpPr>
        <p:spPr bwMode="auto">
          <a:xfrm>
            <a:off x="4211638" y="3716338"/>
            <a:ext cx="4670425" cy="237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en-US" sz="2800"/>
              <a:t>A compiler identifies basic blocks for optimization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en-US" sz="2800"/>
              <a:t>An advanced processor can accelerate execution of basic blocks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0396F0EF-ECB3-48F2-A7D8-3CCCCBB540D8}" type="slidenum">
              <a:rPr lang="en-AU" altLang="en-US"/>
              <a:pPr/>
              <a:t>23</a:t>
            </a:fld>
            <a:endParaRPr lang="en-AU" altLang="en-US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More Conditional Operations</a:t>
            </a:r>
            <a:endParaRPr lang="en-AU" altLang="en-US"/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Set result to 1 if a condition is true</a:t>
            </a:r>
          </a:p>
          <a:p>
            <a:pPr lvl="1" eaLnBrk="1" hangingPunct="1"/>
            <a:r>
              <a:rPr lang="en-US" altLang="en-US"/>
              <a:t>Otherwise, set to 0</a:t>
            </a:r>
          </a:p>
          <a:p>
            <a:pPr eaLnBrk="1" hangingPunct="1"/>
            <a:r>
              <a:rPr lang="en-US" altLang="en-US">
                <a:latin typeface="Lucida Console" panose="020B0609040504020204" pitchFamily="49" charset="0"/>
              </a:rPr>
              <a:t>slt rd, rs, rt</a:t>
            </a:r>
          </a:p>
          <a:p>
            <a:pPr lvl="1" eaLnBrk="1" hangingPunct="1"/>
            <a:r>
              <a:rPr lang="en-US" altLang="en-US"/>
              <a:t>if (rs &lt; rt) rd = 1; else rd = 0;</a:t>
            </a:r>
          </a:p>
          <a:p>
            <a:pPr eaLnBrk="1" hangingPunct="1"/>
            <a:r>
              <a:rPr lang="en-US" altLang="en-US">
                <a:latin typeface="Lucida Console" panose="020B0609040504020204" pitchFamily="49" charset="0"/>
              </a:rPr>
              <a:t>slti rt, rs, constant</a:t>
            </a:r>
          </a:p>
          <a:p>
            <a:pPr lvl="1" eaLnBrk="1" hangingPunct="1"/>
            <a:r>
              <a:rPr lang="en-US" altLang="en-US"/>
              <a:t>if (rs &lt; constant) rt = 1; else rt = 0;</a:t>
            </a:r>
          </a:p>
          <a:p>
            <a:pPr eaLnBrk="1" hangingPunct="1"/>
            <a:r>
              <a:rPr lang="en-US" altLang="en-US"/>
              <a:t>Use in combination with </a:t>
            </a:r>
            <a:r>
              <a:rPr lang="en-US" altLang="en-US">
                <a:latin typeface="Lucida Console" panose="020B0609040504020204" pitchFamily="49" charset="0"/>
              </a:rPr>
              <a:t>beq</a:t>
            </a:r>
            <a:r>
              <a:rPr lang="en-US" altLang="en-US"/>
              <a:t>, </a:t>
            </a:r>
            <a:r>
              <a:rPr lang="en-US" altLang="en-US">
                <a:latin typeface="Lucida Console" panose="020B0609040504020204" pitchFamily="49" charset="0"/>
              </a:rPr>
              <a:t>bne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	</a:t>
            </a:r>
            <a:r>
              <a:rPr lang="en-US" altLang="en-US" sz="2400">
                <a:latin typeface="Lucida Console" panose="020B0609040504020204" pitchFamily="49" charset="0"/>
              </a:rPr>
              <a:t>slt $t0, $s1, $s2  # if ($s1 &lt; $s2)</a:t>
            </a:r>
            <a:br>
              <a:rPr lang="en-US" altLang="en-US" sz="2400">
                <a:latin typeface="Lucida Console" panose="020B0609040504020204" pitchFamily="49" charset="0"/>
              </a:rPr>
            </a:br>
            <a:r>
              <a:rPr lang="en-US" altLang="en-US" sz="2400">
                <a:latin typeface="Lucida Console" panose="020B0609040504020204" pitchFamily="49" charset="0"/>
              </a:rPr>
              <a:t>bne $t0, $zero, L  #   branch to L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41CD3CBC-38A4-4DC6-8C33-06FC5B448A70}" type="slidenum">
              <a:rPr lang="en-AU" altLang="en-US"/>
              <a:pPr/>
              <a:t>24</a:t>
            </a:fld>
            <a:endParaRPr lang="en-AU" altLang="en-US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Branch Instruction Design</a:t>
            </a:r>
            <a:endParaRPr lang="en-AU" altLang="en-US"/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Why not </a:t>
            </a:r>
            <a:r>
              <a:rPr lang="en-US" altLang="en-US">
                <a:latin typeface="Lucida Console" panose="020B0609040504020204" pitchFamily="49" charset="0"/>
              </a:rPr>
              <a:t>blt</a:t>
            </a:r>
            <a:r>
              <a:rPr lang="en-US" altLang="en-US"/>
              <a:t>, </a:t>
            </a:r>
            <a:r>
              <a:rPr lang="en-US" altLang="en-US">
                <a:latin typeface="Lucida Console" panose="020B0609040504020204" pitchFamily="49" charset="0"/>
              </a:rPr>
              <a:t>bge</a:t>
            </a:r>
            <a:r>
              <a:rPr lang="en-US" altLang="en-US"/>
              <a:t>, etc?</a:t>
            </a:r>
          </a:p>
          <a:p>
            <a:pPr eaLnBrk="1" hangingPunct="1"/>
            <a:r>
              <a:rPr lang="en-US" altLang="en-US"/>
              <a:t>Hardware for &lt;, ≥, … slower than =, ≠</a:t>
            </a:r>
          </a:p>
          <a:p>
            <a:pPr lvl="1" eaLnBrk="1" hangingPunct="1"/>
            <a:r>
              <a:rPr lang="en-US" altLang="en-US"/>
              <a:t>Combining with branch involves more work per instruction, requiring a slower clock</a:t>
            </a:r>
          </a:p>
          <a:p>
            <a:pPr lvl="1" eaLnBrk="1" hangingPunct="1"/>
            <a:r>
              <a:rPr lang="en-US" altLang="en-US"/>
              <a:t>All instructions penalized!</a:t>
            </a:r>
          </a:p>
          <a:p>
            <a:pPr eaLnBrk="1" hangingPunct="1"/>
            <a:r>
              <a:rPr lang="en-US" altLang="en-US">
                <a:latin typeface="Lucida Console" panose="020B0609040504020204" pitchFamily="49" charset="0"/>
              </a:rPr>
              <a:t>beq</a:t>
            </a:r>
            <a:r>
              <a:rPr lang="en-US" altLang="en-US"/>
              <a:t> and </a:t>
            </a:r>
            <a:r>
              <a:rPr lang="en-US" altLang="en-US">
                <a:latin typeface="Lucida Console" panose="020B0609040504020204" pitchFamily="49" charset="0"/>
              </a:rPr>
              <a:t>bne</a:t>
            </a:r>
            <a:r>
              <a:rPr lang="en-US" altLang="en-US"/>
              <a:t> are the common case</a:t>
            </a:r>
          </a:p>
          <a:p>
            <a:pPr eaLnBrk="1" hangingPunct="1"/>
            <a:r>
              <a:rPr lang="en-US" altLang="en-US"/>
              <a:t>This is a good design compromise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0EC7B555-B6F5-4FE9-BAD5-E3BCA84952F9}" type="slidenum">
              <a:rPr lang="en-AU" altLang="en-US"/>
              <a:pPr/>
              <a:t>25</a:t>
            </a:fld>
            <a:endParaRPr lang="en-AU" altLang="en-US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Procedure Calling</a:t>
            </a:r>
            <a:endParaRPr lang="en-AU" altLang="en-US"/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altLang="en-US"/>
              <a:t>Steps required</a:t>
            </a:r>
          </a:p>
          <a:p>
            <a:pPr marL="990600" lvl="1" indent="-5334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en-US"/>
              <a:t>Place parameters in registers</a:t>
            </a:r>
          </a:p>
          <a:p>
            <a:pPr marL="990600" lvl="1" indent="-5334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en-US"/>
              <a:t>Transfer control to procedure</a:t>
            </a:r>
          </a:p>
          <a:p>
            <a:pPr marL="990600" lvl="1" indent="-5334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en-US"/>
              <a:t>Acquire storage for procedure</a:t>
            </a:r>
          </a:p>
          <a:p>
            <a:pPr marL="990600" lvl="1" indent="-5334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en-US"/>
              <a:t>Perform procedure’s operations</a:t>
            </a:r>
          </a:p>
          <a:p>
            <a:pPr marL="990600" lvl="1" indent="-5334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en-US"/>
              <a:t>Place result in register for caller</a:t>
            </a:r>
          </a:p>
          <a:p>
            <a:pPr marL="990600" lvl="1" indent="-5334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en-US"/>
              <a:t>Return to place of call</a:t>
            </a:r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 rot="5400000">
            <a:off x="6265069" y="2512219"/>
            <a:ext cx="539115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folHlink"/>
                </a:solidFill>
              </a:rPr>
              <a:t>§2.8 Supporting Procedures in Computer Hardware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91C79F53-43DC-4375-8B66-3ABD628488D6}" type="slidenum">
              <a:rPr lang="en-AU" altLang="en-US"/>
              <a:pPr/>
              <a:t>26</a:t>
            </a:fld>
            <a:endParaRPr lang="en-AU" altLang="en-US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Register Usage</a:t>
            </a:r>
            <a:endParaRPr lang="en-AU" altLang="en-US"/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$a0 – $a3: arguments (reg’s 4 – 7)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$v0, $v1: result values (reg’s 2 and 3)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$t0 – $t9: temporaries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Can be overwritten by callee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$s0 – $s7: saved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Must be saved/restored by callee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$gp: global pointer for static data (reg 28)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$sp: stack pointer (reg 29)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$fp: frame pointer (reg 30)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$ra: return address (reg 31)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5768E892-8AD3-4FB9-89DD-6D862DD9BFBB}" type="slidenum">
              <a:rPr lang="en-AU" altLang="en-US"/>
              <a:pPr/>
              <a:t>27</a:t>
            </a:fld>
            <a:endParaRPr lang="en-AU" altLang="en-US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Procedure Call Instructions</a:t>
            </a:r>
            <a:endParaRPr lang="en-AU" altLang="en-US"/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Procedure call: jump and link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jal ProcedureLabel</a:t>
            </a:r>
          </a:p>
          <a:p>
            <a:pPr lvl="1" eaLnBrk="1" hangingPunct="1"/>
            <a:r>
              <a:rPr lang="en-US" altLang="en-US"/>
              <a:t>Address of following instruction put in $ra</a:t>
            </a:r>
          </a:p>
          <a:p>
            <a:pPr lvl="1" eaLnBrk="1" hangingPunct="1"/>
            <a:r>
              <a:rPr lang="en-US" altLang="en-US"/>
              <a:t>Jumps to target address</a:t>
            </a:r>
          </a:p>
          <a:p>
            <a:pPr eaLnBrk="1" hangingPunct="1"/>
            <a:r>
              <a:rPr lang="en-US" altLang="en-US"/>
              <a:t>Procedure return: jump register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jr $ra</a:t>
            </a:r>
          </a:p>
          <a:p>
            <a:pPr lvl="1" eaLnBrk="1" hangingPunct="1"/>
            <a:r>
              <a:rPr lang="en-US" altLang="en-US"/>
              <a:t>Copies $ra to program counter</a:t>
            </a:r>
          </a:p>
          <a:p>
            <a:pPr lvl="1" eaLnBrk="1" hangingPunct="1"/>
            <a:r>
              <a:rPr lang="en-US" altLang="en-US"/>
              <a:t>Can also be used for computed jumps</a:t>
            </a:r>
          </a:p>
          <a:p>
            <a:pPr lvl="2" eaLnBrk="1" hangingPunct="1"/>
            <a:r>
              <a:rPr lang="en-US" altLang="en-US"/>
              <a:t>e.g., for case/switch statements</a:t>
            </a:r>
            <a:endParaRPr lang="en-AU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B79F5EE1-A4BB-4175-87A3-857F76BA08A1}" type="slidenum">
              <a:rPr lang="en-AU" altLang="en-US"/>
              <a:pPr/>
              <a:t>28</a:t>
            </a:fld>
            <a:endParaRPr lang="en-AU" altLang="en-US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Leaf Procedure Example</a:t>
            </a:r>
            <a:endParaRPr lang="en-AU" altLang="en-US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 code: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int leaf_example (int g, h, i, j)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{ int f;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f = (g + h) - (i + j);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return f;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}</a:t>
            </a:r>
          </a:p>
          <a:p>
            <a:pPr lvl="1" eaLnBrk="1" hangingPunct="1"/>
            <a:r>
              <a:rPr lang="en-US" altLang="en-US"/>
              <a:t>Arguments g, …, j in $a0, …, $a3</a:t>
            </a:r>
          </a:p>
          <a:p>
            <a:pPr lvl="1" eaLnBrk="1" hangingPunct="1"/>
            <a:r>
              <a:rPr lang="en-US" altLang="en-US"/>
              <a:t>f in $s0 (hence, need to save $s0 on stack)</a:t>
            </a:r>
          </a:p>
          <a:p>
            <a:pPr lvl="1" eaLnBrk="1" hangingPunct="1"/>
            <a:r>
              <a:rPr lang="en-US" altLang="en-US"/>
              <a:t>Result in $v0</a:t>
            </a:r>
            <a:endParaRPr lang="en-AU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AD73C0EC-0F5D-4B5D-95DB-8588143844B6}" type="slidenum">
              <a:rPr lang="en-AU" altLang="en-US"/>
              <a:pPr/>
              <a:t>29</a:t>
            </a:fld>
            <a:endParaRPr lang="en-AU" altLang="en-US"/>
          </a:p>
        </p:txBody>
      </p:sp>
      <p:sp>
        <p:nvSpPr>
          <p:cNvPr id="46083" name="Rectangle 12"/>
          <p:cNvSpPr>
            <a:spLocks noChangeArrowheads="1"/>
          </p:cNvSpPr>
          <p:nvPr/>
        </p:nvSpPr>
        <p:spPr bwMode="auto">
          <a:xfrm>
            <a:off x="990600" y="2082800"/>
            <a:ext cx="5021263" cy="7747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6084" name="Rectangle 15"/>
          <p:cNvSpPr>
            <a:spLocks noChangeArrowheads="1"/>
          </p:cNvSpPr>
          <p:nvPr/>
        </p:nvSpPr>
        <p:spPr bwMode="auto">
          <a:xfrm>
            <a:off x="990600" y="2857500"/>
            <a:ext cx="5021263" cy="114776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6085" name="Rectangle 16"/>
          <p:cNvSpPr>
            <a:spLocks noChangeArrowheads="1"/>
          </p:cNvSpPr>
          <p:nvPr/>
        </p:nvSpPr>
        <p:spPr bwMode="auto">
          <a:xfrm>
            <a:off x="990600" y="4005263"/>
            <a:ext cx="5021263" cy="36671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6086" name="Rectangle 19"/>
          <p:cNvSpPr>
            <a:spLocks noChangeArrowheads="1"/>
          </p:cNvSpPr>
          <p:nvPr/>
        </p:nvSpPr>
        <p:spPr bwMode="auto">
          <a:xfrm>
            <a:off x="990600" y="1676400"/>
            <a:ext cx="5021263" cy="406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6087" name="Rectangle 20"/>
          <p:cNvSpPr>
            <a:spLocks noChangeArrowheads="1"/>
          </p:cNvSpPr>
          <p:nvPr/>
        </p:nvSpPr>
        <p:spPr bwMode="auto">
          <a:xfrm>
            <a:off x="990600" y="4371975"/>
            <a:ext cx="5021263" cy="78581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6088" name="Rectangle 21"/>
          <p:cNvSpPr>
            <a:spLocks noChangeArrowheads="1"/>
          </p:cNvSpPr>
          <p:nvPr/>
        </p:nvSpPr>
        <p:spPr bwMode="auto">
          <a:xfrm>
            <a:off x="990600" y="5157788"/>
            <a:ext cx="5021263" cy="3952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60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Leaf Procedure Example</a:t>
            </a:r>
            <a:endParaRPr lang="en-AU" altLang="en-US"/>
          </a:p>
        </p:txBody>
      </p:sp>
      <p:sp>
        <p:nvSpPr>
          <p:cNvPr id="460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MIPS code: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leaf_example: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addi $sp, $sp, -4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sw   $s0, 0($sp)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add  $t0, $a0, $a1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add  $t1, $a2, $a3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sub  $s0, $t0, $t1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add  $v0, $s0, $zero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lw   $s0, 0($sp)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addi $sp, $sp, 4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jr   $ra</a:t>
            </a:r>
          </a:p>
        </p:txBody>
      </p:sp>
      <p:sp>
        <p:nvSpPr>
          <p:cNvPr id="46091" name="Text Box 4"/>
          <p:cNvSpPr txBox="1">
            <a:spLocks noChangeArrowheads="1"/>
          </p:cNvSpPr>
          <p:nvPr/>
        </p:nvSpPr>
        <p:spPr bwMode="auto">
          <a:xfrm>
            <a:off x="6224588" y="2347913"/>
            <a:ext cx="20018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ahoma" panose="020B0604030504040204" pitchFamily="34" charset="0"/>
              </a:rPr>
              <a:t>Save $s0 on stack</a:t>
            </a:r>
            <a:endParaRPr lang="en-AU" altLang="en-US">
              <a:latin typeface="Tahoma" panose="020B0604030504040204" pitchFamily="34" charset="0"/>
            </a:endParaRPr>
          </a:p>
        </p:txBody>
      </p:sp>
      <p:sp>
        <p:nvSpPr>
          <p:cNvPr id="46092" name="Text Box 5"/>
          <p:cNvSpPr txBox="1">
            <a:spLocks noChangeArrowheads="1"/>
          </p:cNvSpPr>
          <p:nvPr/>
        </p:nvSpPr>
        <p:spPr bwMode="auto">
          <a:xfrm>
            <a:off x="6224588" y="3213100"/>
            <a:ext cx="1762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ahoma" panose="020B0604030504040204" pitchFamily="34" charset="0"/>
              </a:rPr>
              <a:t>Procedure body</a:t>
            </a:r>
            <a:endParaRPr lang="en-AU" altLang="en-US">
              <a:latin typeface="Tahoma" panose="020B0604030504040204" pitchFamily="34" charset="0"/>
            </a:endParaRPr>
          </a:p>
        </p:txBody>
      </p:sp>
      <p:sp>
        <p:nvSpPr>
          <p:cNvPr id="46093" name="Text Box 6"/>
          <p:cNvSpPr txBox="1">
            <a:spLocks noChangeArrowheads="1"/>
          </p:cNvSpPr>
          <p:nvPr/>
        </p:nvSpPr>
        <p:spPr bwMode="auto">
          <a:xfrm>
            <a:off x="6224588" y="4581525"/>
            <a:ext cx="13747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ahoma" panose="020B0604030504040204" pitchFamily="34" charset="0"/>
              </a:rPr>
              <a:t>Restore $s0</a:t>
            </a:r>
            <a:endParaRPr lang="en-AU" altLang="en-US">
              <a:latin typeface="Tahoma" panose="020B0604030504040204" pitchFamily="34" charset="0"/>
            </a:endParaRPr>
          </a:p>
        </p:txBody>
      </p:sp>
      <p:sp>
        <p:nvSpPr>
          <p:cNvPr id="46094" name="Text Box 10"/>
          <p:cNvSpPr txBox="1">
            <a:spLocks noChangeArrowheads="1"/>
          </p:cNvSpPr>
          <p:nvPr/>
        </p:nvSpPr>
        <p:spPr bwMode="auto">
          <a:xfrm>
            <a:off x="6224588" y="4005263"/>
            <a:ext cx="803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ahoma" panose="020B0604030504040204" pitchFamily="34" charset="0"/>
              </a:rPr>
              <a:t>Result</a:t>
            </a:r>
            <a:endParaRPr lang="en-AU" altLang="en-US">
              <a:latin typeface="Tahoma" panose="020B0604030504040204" pitchFamily="34" charset="0"/>
            </a:endParaRPr>
          </a:p>
        </p:txBody>
      </p:sp>
      <p:sp>
        <p:nvSpPr>
          <p:cNvPr id="46095" name="Text Box 11"/>
          <p:cNvSpPr txBox="1">
            <a:spLocks noChangeArrowheads="1"/>
          </p:cNvSpPr>
          <p:nvPr/>
        </p:nvSpPr>
        <p:spPr bwMode="auto">
          <a:xfrm>
            <a:off x="6215063" y="5157788"/>
            <a:ext cx="8588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ahoma" panose="020B0604030504040204" pitchFamily="34" charset="0"/>
              </a:rPr>
              <a:t>Return</a:t>
            </a:r>
            <a:endParaRPr lang="en-AU" altLang="en-US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F964E733-72F9-4242-9193-3441BF24C480}" type="slidenum">
              <a:rPr lang="en-AU" altLang="en-US"/>
              <a:pPr/>
              <a:t>3</a:t>
            </a:fld>
            <a:endParaRPr lang="en-AU" alt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MIPS Instruction Set</a:t>
            </a:r>
            <a:endParaRPr lang="en-AU" altLang="en-US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Used as the example throughout the book</a:t>
            </a:r>
          </a:p>
          <a:p>
            <a:pPr eaLnBrk="1" hangingPunct="1"/>
            <a:r>
              <a:rPr lang="en-US" altLang="en-US" sz="2800"/>
              <a:t>Stanford MIPS commercialized by MIPS Technologies (</a:t>
            </a:r>
            <a:r>
              <a:rPr lang="en-US" altLang="en-US" sz="2800">
                <a:hlinkClick r:id="rId3"/>
              </a:rPr>
              <a:t>www.mips.com</a:t>
            </a:r>
            <a:r>
              <a:rPr lang="en-US" altLang="en-US" sz="2800"/>
              <a:t>)</a:t>
            </a:r>
          </a:p>
          <a:p>
            <a:pPr eaLnBrk="1" hangingPunct="1"/>
            <a:r>
              <a:rPr lang="en-US" altLang="en-US" sz="2800"/>
              <a:t>Large share of embedded core market</a:t>
            </a:r>
          </a:p>
          <a:p>
            <a:pPr lvl="1" eaLnBrk="1" hangingPunct="1"/>
            <a:r>
              <a:rPr lang="en-US" altLang="en-US" sz="2400"/>
              <a:t>Applications in consumer electronics, network/storage equipment, cameras, printers, …</a:t>
            </a:r>
          </a:p>
          <a:p>
            <a:pPr eaLnBrk="1" hangingPunct="1"/>
            <a:r>
              <a:rPr lang="en-US" altLang="en-US" sz="2800"/>
              <a:t>Typical of many modern ISAs</a:t>
            </a:r>
          </a:p>
          <a:p>
            <a:pPr lvl="1" eaLnBrk="1" hangingPunct="1"/>
            <a:r>
              <a:rPr lang="en-US" altLang="en-US" sz="2400"/>
              <a:t>See MIPS Reference Data tear-out card, and Appendixes B and 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714B5F9D-9954-4CED-821A-35F4D516056F}" type="slidenum">
              <a:rPr lang="en-AU" altLang="en-US"/>
              <a:pPr/>
              <a:t>30</a:t>
            </a:fld>
            <a:endParaRPr lang="en-AU" altLang="en-US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Non-Leaf Procedures</a:t>
            </a:r>
            <a:endParaRPr lang="en-AU" altLang="en-US"/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Procedures that call other procedures</a:t>
            </a:r>
          </a:p>
          <a:p>
            <a:pPr eaLnBrk="1" hangingPunct="1"/>
            <a:r>
              <a:rPr lang="en-US" altLang="en-US"/>
              <a:t>For nested call, caller needs to save on the stack:</a:t>
            </a:r>
          </a:p>
          <a:p>
            <a:pPr lvl="1" eaLnBrk="1" hangingPunct="1"/>
            <a:r>
              <a:rPr lang="en-US" altLang="en-US"/>
              <a:t>Its return address</a:t>
            </a:r>
          </a:p>
          <a:p>
            <a:pPr lvl="1" eaLnBrk="1" hangingPunct="1"/>
            <a:r>
              <a:rPr lang="en-US" altLang="en-US"/>
              <a:t>Any arguments and temporaries needed after the call</a:t>
            </a:r>
          </a:p>
          <a:p>
            <a:pPr eaLnBrk="1" hangingPunct="1"/>
            <a:r>
              <a:rPr lang="en-US" altLang="en-US"/>
              <a:t>Restore from the stack after the call</a:t>
            </a:r>
            <a:endParaRPr lang="en-AU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1B724EEC-F221-410D-B54F-ABD8A45C0851}" type="slidenum">
              <a:rPr lang="en-AU" altLang="en-US"/>
              <a:pPr/>
              <a:t>31</a:t>
            </a:fld>
            <a:endParaRPr lang="en-AU" altLang="en-US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Non-Leaf Procedure Example</a:t>
            </a:r>
            <a:endParaRPr lang="en-AU" altLang="en-US"/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 code: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int fact (int n)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{ 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if (n &lt; 1) return f;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else return n * fact(n - 1);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}</a:t>
            </a:r>
          </a:p>
          <a:p>
            <a:pPr lvl="1" eaLnBrk="1" hangingPunct="1"/>
            <a:r>
              <a:rPr lang="en-US" altLang="en-US"/>
              <a:t>Argument n in $a0</a:t>
            </a:r>
          </a:p>
          <a:p>
            <a:pPr lvl="1" eaLnBrk="1" hangingPunct="1"/>
            <a:r>
              <a:rPr lang="en-US" altLang="en-US"/>
              <a:t>Result in $v0</a:t>
            </a:r>
            <a:endParaRPr lang="en-AU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F8645F9F-A389-444E-AB16-5B67620A8CC2}" type="slidenum">
              <a:rPr lang="en-AU" altLang="en-US"/>
              <a:pPr/>
              <a:t>32</a:t>
            </a:fld>
            <a:endParaRPr lang="en-AU" altLang="en-US"/>
          </a:p>
        </p:txBody>
      </p:sp>
      <p:sp>
        <p:nvSpPr>
          <p:cNvPr id="49155" name="Rectangle 4"/>
          <p:cNvSpPr>
            <a:spLocks noChangeArrowheads="1"/>
          </p:cNvSpPr>
          <p:nvPr/>
        </p:nvSpPr>
        <p:spPr bwMode="auto">
          <a:xfrm>
            <a:off x="1038225" y="1647825"/>
            <a:ext cx="7372350" cy="2857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9156" name="Rectangle 5"/>
          <p:cNvSpPr>
            <a:spLocks noChangeArrowheads="1"/>
          </p:cNvSpPr>
          <p:nvPr/>
        </p:nvSpPr>
        <p:spPr bwMode="auto">
          <a:xfrm>
            <a:off x="1038225" y="1933575"/>
            <a:ext cx="7372350" cy="8223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9157" name="Rectangle 6"/>
          <p:cNvSpPr>
            <a:spLocks noChangeArrowheads="1"/>
          </p:cNvSpPr>
          <p:nvPr/>
        </p:nvSpPr>
        <p:spPr bwMode="auto">
          <a:xfrm>
            <a:off x="1038225" y="2755900"/>
            <a:ext cx="7372350" cy="5524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9158" name="Rectangle 7"/>
          <p:cNvSpPr>
            <a:spLocks noChangeArrowheads="1"/>
          </p:cNvSpPr>
          <p:nvPr/>
        </p:nvSpPr>
        <p:spPr bwMode="auto">
          <a:xfrm>
            <a:off x="1038225" y="3308350"/>
            <a:ext cx="7372350" cy="8318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9159" name="Rectangle 8"/>
          <p:cNvSpPr>
            <a:spLocks noChangeArrowheads="1"/>
          </p:cNvSpPr>
          <p:nvPr/>
        </p:nvSpPr>
        <p:spPr bwMode="auto">
          <a:xfrm>
            <a:off x="1038225" y="4140200"/>
            <a:ext cx="7372350" cy="5524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9160" name="Rectangle 9"/>
          <p:cNvSpPr>
            <a:spLocks noChangeArrowheads="1"/>
          </p:cNvSpPr>
          <p:nvPr/>
        </p:nvSpPr>
        <p:spPr bwMode="auto">
          <a:xfrm>
            <a:off x="1038225" y="4692650"/>
            <a:ext cx="7372350" cy="812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9161" name="Rectangle 10"/>
          <p:cNvSpPr>
            <a:spLocks noChangeArrowheads="1"/>
          </p:cNvSpPr>
          <p:nvPr/>
        </p:nvSpPr>
        <p:spPr bwMode="auto">
          <a:xfrm>
            <a:off x="1038225" y="5505450"/>
            <a:ext cx="7372350" cy="2730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9162" name="Rectangle 11"/>
          <p:cNvSpPr>
            <a:spLocks noChangeArrowheads="1"/>
          </p:cNvSpPr>
          <p:nvPr/>
        </p:nvSpPr>
        <p:spPr bwMode="auto">
          <a:xfrm>
            <a:off x="1038225" y="5778500"/>
            <a:ext cx="7372350" cy="2984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91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Non-Leaf Procedure Example</a:t>
            </a:r>
            <a:endParaRPr lang="en-AU" altLang="en-US"/>
          </a:p>
        </p:txBody>
      </p:sp>
      <p:sp>
        <p:nvSpPr>
          <p:cNvPr id="491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MIPS code: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Lucida Console" panose="020B0609040504020204" pitchFamily="49" charset="0"/>
              </a:rPr>
              <a:t>	fact:</a:t>
            </a:r>
            <a:br>
              <a:rPr lang="en-US" altLang="en-US" sz="1800">
                <a:latin typeface="Lucida Console" panose="020B0609040504020204" pitchFamily="49" charset="0"/>
              </a:rPr>
            </a:br>
            <a:r>
              <a:rPr lang="en-US" altLang="en-US" sz="1800">
                <a:latin typeface="Lucida Console" panose="020B0609040504020204" pitchFamily="49" charset="0"/>
              </a:rPr>
              <a:t>    addi $sp, $sp, -8     # adjust stack for 2 items</a:t>
            </a:r>
            <a:br>
              <a:rPr lang="en-US" altLang="en-US" sz="1800">
                <a:latin typeface="Lucida Console" panose="020B0609040504020204" pitchFamily="49" charset="0"/>
              </a:rPr>
            </a:br>
            <a:r>
              <a:rPr lang="en-US" altLang="en-US" sz="1800">
                <a:latin typeface="Lucida Console" panose="020B0609040504020204" pitchFamily="49" charset="0"/>
              </a:rPr>
              <a:t>    sw   $ra, 4($sp)      # save return address</a:t>
            </a:r>
            <a:br>
              <a:rPr lang="en-US" altLang="en-US" sz="1800">
                <a:latin typeface="Lucida Console" panose="020B0609040504020204" pitchFamily="49" charset="0"/>
              </a:rPr>
            </a:br>
            <a:r>
              <a:rPr lang="en-US" altLang="en-US" sz="1800">
                <a:latin typeface="Lucida Console" panose="020B0609040504020204" pitchFamily="49" charset="0"/>
              </a:rPr>
              <a:t>    sw   $a0, 0($sp)      # save argument</a:t>
            </a:r>
            <a:br>
              <a:rPr lang="en-US" altLang="en-US" sz="1800">
                <a:latin typeface="Lucida Console" panose="020B0609040504020204" pitchFamily="49" charset="0"/>
              </a:rPr>
            </a:br>
            <a:r>
              <a:rPr lang="en-US" altLang="en-US" sz="1800">
                <a:latin typeface="Lucida Console" panose="020B0609040504020204" pitchFamily="49" charset="0"/>
              </a:rPr>
              <a:t>    slti $t0, $a0, 1      # test for n &lt; 1</a:t>
            </a:r>
            <a:br>
              <a:rPr lang="en-US" altLang="en-US" sz="1800">
                <a:latin typeface="Lucida Console" panose="020B0609040504020204" pitchFamily="49" charset="0"/>
              </a:rPr>
            </a:br>
            <a:r>
              <a:rPr lang="en-US" altLang="en-US" sz="1800">
                <a:latin typeface="Lucida Console" panose="020B0609040504020204" pitchFamily="49" charset="0"/>
              </a:rPr>
              <a:t>    beq  $t0, $zero, L1</a:t>
            </a:r>
            <a:br>
              <a:rPr lang="en-US" altLang="en-US" sz="1800">
                <a:latin typeface="Lucida Console" panose="020B0609040504020204" pitchFamily="49" charset="0"/>
              </a:rPr>
            </a:br>
            <a:r>
              <a:rPr lang="en-US" altLang="en-US" sz="1800">
                <a:latin typeface="Lucida Console" panose="020B0609040504020204" pitchFamily="49" charset="0"/>
              </a:rPr>
              <a:t>    addi $v0, $zero, 1    # if so, result is 1</a:t>
            </a:r>
            <a:br>
              <a:rPr lang="en-US" altLang="en-US" sz="1800">
                <a:latin typeface="Lucida Console" panose="020B0609040504020204" pitchFamily="49" charset="0"/>
              </a:rPr>
            </a:br>
            <a:r>
              <a:rPr lang="en-US" altLang="en-US" sz="1800">
                <a:latin typeface="Lucida Console" panose="020B0609040504020204" pitchFamily="49" charset="0"/>
              </a:rPr>
              <a:t>    addi $sp, $sp, 8      #   pop 2 items from stack</a:t>
            </a:r>
            <a:br>
              <a:rPr lang="en-US" altLang="en-US" sz="1800">
                <a:latin typeface="Lucida Console" panose="020B0609040504020204" pitchFamily="49" charset="0"/>
              </a:rPr>
            </a:br>
            <a:r>
              <a:rPr lang="en-US" altLang="en-US" sz="1800">
                <a:latin typeface="Lucida Console" panose="020B0609040504020204" pitchFamily="49" charset="0"/>
              </a:rPr>
              <a:t>    jr   $ra              #   and return</a:t>
            </a:r>
            <a:br>
              <a:rPr lang="en-US" altLang="en-US" sz="1800">
                <a:latin typeface="Lucida Console" panose="020B0609040504020204" pitchFamily="49" charset="0"/>
              </a:rPr>
            </a:br>
            <a:r>
              <a:rPr lang="en-US" altLang="en-US" sz="1800">
                <a:latin typeface="Lucida Console" panose="020B0609040504020204" pitchFamily="49" charset="0"/>
              </a:rPr>
              <a:t>L1: addi $a0, $a0, -1     # else decrement n  </a:t>
            </a:r>
            <a:br>
              <a:rPr lang="en-US" altLang="en-US" sz="1800">
                <a:latin typeface="Lucida Console" panose="020B0609040504020204" pitchFamily="49" charset="0"/>
              </a:rPr>
            </a:br>
            <a:r>
              <a:rPr lang="en-US" altLang="en-US" sz="1800">
                <a:latin typeface="Lucida Console" panose="020B0609040504020204" pitchFamily="49" charset="0"/>
              </a:rPr>
              <a:t>    jal  fact             # recursive call</a:t>
            </a:r>
            <a:br>
              <a:rPr lang="en-US" altLang="en-US" sz="1800">
                <a:latin typeface="Lucida Console" panose="020B0609040504020204" pitchFamily="49" charset="0"/>
              </a:rPr>
            </a:br>
            <a:r>
              <a:rPr lang="en-US" altLang="en-US" sz="1800">
                <a:latin typeface="Lucida Console" panose="020B0609040504020204" pitchFamily="49" charset="0"/>
              </a:rPr>
              <a:t>    lw   $a0, 0($sp)      # restore original n</a:t>
            </a:r>
            <a:br>
              <a:rPr lang="en-US" altLang="en-US" sz="1800">
                <a:latin typeface="Lucida Console" panose="020B0609040504020204" pitchFamily="49" charset="0"/>
              </a:rPr>
            </a:br>
            <a:r>
              <a:rPr lang="en-US" altLang="en-US" sz="1800">
                <a:latin typeface="Lucida Console" panose="020B0609040504020204" pitchFamily="49" charset="0"/>
              </a:rPr>
              <a:t>    lw   $ra, 4($sp)      #   and return address</a:t>
            </a:r>
            <a:br>
              <a:rPr lang="en-US" altLang="en-US" sz="1800">
                <a:latin typeface="Lucida Console" panose="020B0609040504020204" pitchFamily="49" charset="0"/>
              </a:rPr>
            </a:br>
            <a:r>
              <a:rPr lang="en-US" altLang="en-US" sz="1800">
                <a:latin typeface="Lucida Console" panose="020B0609040504020204" pitchFamily="49" charset="0"/>
              </a:rPr>
              <a:t>    addi $sp, $sp, 8      # pop 2 items from stack</a:t>
            </a:r>
            <a:br>
              <a:rPr lang="en-US" altLang="en-US" sz="1800">
                <a:latin typeface="Lucida Console" panose="020B0609040504020204" pitchFamily="49" charset="0"/>
              </a:rPr>
            </a:br>
            <a:r>
              <a:rPr lang="en-US" altLang="en-US" sz="1800">
                <a:latin typeface="Lucida Console" panose="020B0609040504020204" pitchFamily="49" charset="0"/>
              </a:rPr>
              <a:t>    mul  $v0, $a0, $v0    # multiply to get result</a:t>
            </a:r>
            <a:br>
              <a:rPr lang="en-US" altLang="en-US" sz="1800">
                <a:latin typeface="Lucida Console" panose="020B0609040504020204" pitchFamily="49" charset="0"/>
              </a:rPr>
            </a:br>
            <a:r>
              <a:rPr lang="en-US" altLang="en-US" sz="1800">
                <a:latin typeface="Lucida Console" panose="020B0609040504020204" pitchFamily="49" charset="0"/>
              </a:rPr>
              <a:t>    jr   $ra              # and return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4D10C86D-87FC-44C1-B717-652E3E69C3B5}" type="slidenum">
              <a:rPr lang="en-AU" altLang="en-US"/>
              <a:pPr/>
              <a:t>33</a:t>
            </a:fld>
            <a:endParaRPr lang="en-AU" altLang="en-US"/>
          </a:p>
        </p:txBody>
      </p:sp>
      <p:sp>
        <p:nvSpPr>
          <p:cNvPr id="50179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Local Data on the Stack</a:t>
            </a:r>
            <a:endParaRPr lang="en-AU" altLang="en-US"/>
          </a:p>
        </p:txBody>
      </p:sp>
      <p:sp>
        <p:nvSpPr>
          <p:cNvPr id="5018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4213" y="4581525"/>
            <a:ext cx="8270875" cy="16557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/>
              <a:t>Local data allocated by callee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e.g., C automatic variables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Procedure frame (activation record)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Used by some compilers to manage stack storage</a:t>
            </a:r>
            <a:endParaRPr lang="en-AU" altLang="en-US" sz="2400"/>
          </a:p>
        </p:txBody>
      </p:sp>
      <p:pic>
        <p:nvPicPr>
          <p:cNvPr id="50181" name="Picture 9" descr="f02-12-P37449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163" y="1268413"/>
            <a:ext cx="6567487" cy="318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E67F4BA3-EE70-479E-A70D-BAD106B52C1F}" type="slidenum">
              <a:rPr lang="en-AU" altLang="en-US"/>
              <a:pPr/>
              <a:t>34</a:t>
            </a:fld>
            <a:endParaRPr lang="en-AU" altLang="en-US"/>
          </a:p>
        </p:txBody>
      </p:sp>
      <p:pic>
        <p:nvPicPr>
          <p:cNvPr id="51203" name="Picture 8" descr="f02-13-P37449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1989138"/>
            <a:ext cx="3198812" cy="253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Memory Layout</a:t>
            </a:r>
            <a:endParaRPr lang="en-AU" altLang="en-US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4608512" cy="5111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Text: program code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Static data: global 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e.g., static variables in C, constant arrays and strings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$gp initialized to address allowing ±offsets into this segment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Dynamic data: heap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E.g., malloc in C, new in Java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Stack: automatic storage</a:t>
            </a:r>
            <a:endParaRPr lang="en-AU" altLang="en-US" sz="28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3013061D-BC71-420A-BAF0-C7FBFB4037D6}" type="slidenum">
              <a:rPr lang="en-AU" altLang="en-US"/>
              <a:pPr/>
              <a:t>35</a:t>
            </a:fld>
            <a:endParaRPr lang="en-AU" altLang="en-US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Branch Addressing</a:t>
            </a:r>
            <a:endParaRPr lang="en-AU" altLang="en-US"/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2381250"/>
          </a:xfrm>
        </p:spPr>
        <p:txBody>
          <a:bodyPr/>
          <a:lstStyle/>
          <a:p>
            <a:pPr eaLnBrk="1" hangingPunct="1"/>
            <a:r>
              <a:rPr lang="en-US" altLang="en-US"/>
              <a:t>Branch instructions specify</a:t>
            </a:r>
          </a:p>
          <a:p>
            <a:pPr lvl="1" eaLnBrk="1" hangingPunct="1"/>
            <a:r>
              <a:rPr lang="en-US" altLang="en-US"/>
              <a:t>Opcode, two registers, target address</a:t>
            </a:r>
          </a:p>
          <a:p>
            <a:pPr eaLnBrk="1" hangingPunct="1"/>
            <a:r>
              <a:rPr lang="en-US" altLang="en-US"/>
              <a:t>Most branch targets are near branch</a:t>
            </a:r>
          </a:p>
          <a:p>
            <a:pPr lvl="1" eaLnBrk="1" hangingPunct="1"/>
            <a:r>
              <a:rPr lang="en-US" altLang="en-US"/>
              <a:t>Forward or backward</a:t>
            </a:r>
            <a:endParaRPr lang="en-AU" altLang="en-US"/>
          </a:p>
        </p:txBody>
      </p:sp>
      <p:grpSp>
        <p:nvGrpSpPr>
          <p:cNvPr id="57349" name="Group 4"/>
          <p:cNvGrpSpPr>
            <a:grpSpLocks/>
          </p:cNvGrpSpPr>
          <p:nvPr/>
        </p:nvGrpSpPr>
        <p:grpSpPr bwMode="auto">
          <a:xfrm>
            <a:off x="1403350" y="3740150"/>
            <a:ext cx="6913563" cy="773113"/>
            <a:chOff x="884" y="981"/>
            <a:chExt cx="4355" cy="487"/>
          </a:xfrm>
        </p:grpSpPr>
        <p:sp>
          <p:nvSpPr>
            <p:cNvPr id="57351" name="Text Box 5"/>
            <p:cNvSpPr txBox="1">
              <a:spLocks noChangeArrowheads="1"/>
            </p:cNvSpPr>
            <p:nvPr/>
          </p:nvSpPr>
          <p:spPr bwMode="auto">
            <a:xfrm>
              <a:off x="884" y="981"/>
              <a:ext cx="817" cy="2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/>
                <a:t>op</a:t>
              </a:r>
              <a:endParaRPr lang="en-AU" altLang="en-US" sz="2000"/>
            </a:p>
          </p:txBody>
        </p:sp>
        <p:sp>
          <p:nvSpPr>
            <p:cNvPr id="57352" name="Text Box 6"/>
            <p:cNvSpPr txBox="1">
              <a:spLocks noChangeArrowheads="1"/>
            </p:cNvSpPr>
            <p:nvPr/>
          </p:nvSpPr>
          <p:spPr bwMode="auto">
            <a:xfrm>
              <a:off x="1701" y="981"/>
              <a:ext cx="680" cy="2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/>
                <a:t>rs</a:t>
              </a:r>
              <a:endParaRPr lang="en-AU" altLang="en-US" sz="2000"/>
            </a:p>
          </p:txBody>
        </p:sp>
        <p:sp>
          <p:nvSpPr>
            <p:cNvPr id="57353" name="Text Box 7"/>
            <p:cNvSpPr txBox="1">
              <a:spLocks noChangeArrowheads="1"/>
            </p:cNvSpPr>
            <p:nvPr/>
          </p:nvSpPr>
          <p:spPr bwMode="auto">
            <a:xfrm>
              <a:off x="2381" y="981"/>
              <a:ext cx="680" cy="2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/>
                <a:t>rt</a:t>
              </a:r>
              <a:endParaRPr lang="en-AU" altLang="en-US" sz="2000"/>
            </a:p>
          </p:txBody>
        </p:sp>
        <p:sp>
          <p:nvSpPr>
            <p:cNvPr id="57354" name="Text Box 8"/>
            <p:cNvSpPr txBox="1">
              <a:spLocks noChangeArrowheads="1"/>
            </p:cNvSpPr>
            <p:nvPr/>
          </p:nvSpPr>
          <p:spPr bwMode="auto">
            <a:xfrm>
              <a:off x="3061" y="981"/>
              <a:ext cx="2178" cy="2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/>
                <a:t>constant or address</a:t>
              </a:r>
              <a:endParaRPr lang="en-AU" altLang="en-US" sz="2000"/>
            </a:p>
          </p:txBody>
        </p:sp>
        <p:sp>
          <p:nvSpPr>
            <p:cNvPr id="57355" name="Text Box 9"/>
            <p:cNvSpPr txBox="1">
              <a:spLocks noChangeArrowheads="1"/>
            </p:cNvSpPr>
            <p:nvPr/>
          </p:nvSpPr>
          <p:spPr bwMode="auto">
            <a:xfrm>
              <a:off x="1067" y="1256"/>
              <a:ext cx="4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600"/>
                <a:t>6 bits</a:t>
              </a:r>
              <a:endParaRPr lang="en-AU" altLang="en-US" sz="1600"/>
            </a:p>
          </p:txBody>
        </p:sp>
        <p:sp>
          <p:nvSpPr>
            <p:cNvPr id="57356" name="Text Box 10"/>
            <p:cNvSpPr txBox="1">
              <a:spLocks noChangeArrowheads="1"/>
            </p:cNvSpPr>
            <p:nvPr/>
          </p:nvSpPr>
          <p:spPr bwMode="auto">
            <a:xfrm>
              <a:off x="1838" y="1256"/>
              <a:ext cx="4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600"/>
                <a:t>5 bits</a:t>
              </a:r>
              <a:endParaRPr lang="en-AU" altLang="en-US" sz="1600"/>
            </a:p>
          </p:txBody>
        </p:sp>
        <p:sp>
          <p:nvSpPr>
            <p:cNvPr id="57357" name="Text Box 11"/>
            <p:cNvSpPr txBox="1">
              <a:spLocks noChangeArrowheads="1"/>
            </p:cNvSpPr>
            <p:nvPr/>
          </p:nvSpPr>
          <p:spPr bwMode="auto">
            <a:xfrm>
              <a:off x="2519" y="1256"/>
              <a:ext cx="4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600"/>
                <a:t>5 bits</a:t>
              </a:r>
              <a:endParaRPr lang="en-AU" altLang="en-US" sz="1600"/>
            </a:p>
          </p:txBody>
        </p:sp>
        <p:sp>
          <p:nvSpPr>
            <p:cNvPr id="57358" name="Text Box 12"/>
            <p:cNvSpPr txBox="1">
              <a:spLocks noChangeArrowheads="1"/>
            </p:cNvSpPr>
            <p:nvPr/>
          </p:nvSpPr>
          <p:spPr bwMode="auto">
            <a:xfrm>
              <a:off x="3935" y="1256"/>
              <a:ext cx="49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600"/>
                <a:t>16 bits</a:t>
              </a:r>
              <a:endParaRPr lang="en-AU" altLang="en-US" sz="1600"/>
            </a:p>
          </p:txBody>
        </p:sp>
      </p:grpSp>
      <p:sp>
        <p:nvSpPr>
          <p:cNvPr id="57350" name="Rectangle 13"/>
          <p:cNvSpPr>
            <a:spLocks noChangeArrowheads="1"/>
          </p:cNvSpPr>
          <p:nvPr/>
        </p:nvSpPr>
        <p:spPr bwMode="auto">
          <a:xfrm>
            <a:off x="1182688" y="4625975"/>
            <a:ext cx="7772400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en-US" sz="3200"/>
              <a:t>PC-relative addressing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2800"/>
              <a:t>Target address = PC + offset × 4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2800"/>
              <a:t>PC already incremented by 4 by this time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0343C28B-8D90-42CE-8825-854BE697FE60}" type="slidenum">
              <a:rPr lang="en-AU" altLang="en-US"/>
              <a:pPr/>
              <a:t>36</a:t>
            </a:fld>
            <a:endParaRPr lang="en-AU" altLang="en-US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Jump Addressing</a:t>
            </a:r>
            <a:endParaRPr lang="en-AU" altLang="en-US"/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1843087"/>
          </a:xfrm>
        </p:spPr>
        <p:txBody>
          <a:bodyPr/>
          <a:lstStyle/>
          <a:p>
            <a:pPr eaLnBrk="1" hangingPunct="1"/>
            <a:r>
              <a:rPr lang="en-US" altLang="en-US"/>
              <a:t>Jump (</a:t>
            </a:r>
            <a:r>
              <a:rPr lang="en-US" altLang="en-US">
                <a:latin typeface="Lucida Console" panose="020B0609040504020204" pitchFamily="49" charset="0"/>
              </a:rPr>
              <a:t>j</a:t>
            </a:r>
            <a:r>
              <a:rPr lang="en-US" altLang="en-US"/>
              <a:t> and </a:t>
            </a:r>
            <a:r>
              <a:rPr lang="en-US" altLang="en-US">
                <a:latin typeface="Lucida Console" panose="020B0609040504020204" pitchFamily="49" charset="0"/>
              </a:rPr>
              <a:t>jal</a:t>
            </a:r>
            <a:r>
              <a:rPr lang="en-US" altLang="en-US"/>
              <a:t>) targets could be anywhere in text segment</a:t>
            </a:r>
          </a:p>
          <a:p>
            <a:pPr lvl="1" eaLnBrk="1" hangingPunct="1"/>
            <a:r>
              <a:rPr lang="en-US" altLang="en-US"/>
              <a:t>Encode full address in instruction</a:t>
            </a:r>
            <a:endParaRPr lang="en-AU" altLang="en-US"/>
          </a:p>
        </p:txBody>
      </p:sp>
      <p:grpSp>
        <p:nvGrpSpPr>
          <p:cNvPr id="58373" name="Group 4"/>
          <p:cNvGrpSpPr>
            <a:grpSpLocks/>
          </p:cNvGrpSpPr>
          <p:nvPr/>
        </p:nvGrpSpPr>
        <p:grpSpPr bwMode="auto">
          <a:xfrm>
            <a:off x="1403350" y="3165475"/>
            <a:ext cx="6913563" cy="773113"/>
            <a:chOff x="884" y="2356"/>
            <a:chExt cx="4355" cy="487"/>
          </a:xfrm>
        </p:grpSpPr>
        <p:sp>
          <p:nvSpPr>
            <p:cNvPr id="58375" name="Text Box 5"/>
            <p:cNvSpPr txBox="1">
              <a:spLocks noChangeArrowheads="1"/>
            </p:cNvSpPr>
            <p:nvPr/>
          </p:nvSpPr>
          <p:spPr bwMode="auto">
            <a:xfrm>
              <a:off x="884" y="2356"/>
              <a:ext cx="817" cy="2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/>
                <a:t>op</a:t>
              </a:r>
              <a:endParaRPr lang="en-AU" altLang="en-US" sz="2000"/>
            </a:p>
          </p:txBody>
        </p:sp>
        <p:sp>
          <p:nvSpPr>
            <p:cNvPr id="58376" name="Text Box 6"/>
            <p:cNvSpPr txBox="1">
              <a:spLocks noChangeArrowheads="1"/>
            </p:cNvSpPr>
            <p:nvPr/>
          </p:nvSpPr>
          <p:spPr bwMode="auto">
            <a:xfrm>
              <a:off x="1701" y="2356"/>
              <a:ext cx="3538" cy="2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/>
                <a:t>address</a:t>
              </a:r>
              <a:endParaRPr lang="en-AU" altLang="en-US" sz="2000"/>
            </a:p>
          </p:txBody>
        </p:sp>
        <p:sp>
          <p:nvSpPr>
            <p:cNvPr id="58377" name="Text Box 7"/>
            <p:cNvSpPr txBox="1">
              <a:spLocks noChangeArrowheads="1"/>
            </p:cNvSpPr>
            <p:nvPr/>
          </p:nvSpPr>
          <p:spPr bwMode="auto">
            <a:xfrm>
              <a:off x="1067" y="2631"/>
              <a:ext cx="4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600"/>
                <a:t>6 bits</a:t>
              </a:r>
              <a:endParaRPr lang="en-AU" altLang="en-US" sz="1600"/>
            </a:p>
          </p:txBody>
        </p:sp>
        <p:sp>
          <p:nvSpPr>
            <p:cNvPr id="58378" name="Text Box 8"/>
            <p:cNvSpPr txBox="1">
              <a:spLocks noChangeArrowheads="1"/>
            </p:cNvSpPr>
            <p:nvPr/>
          </p:nvSpPr>
          <p:spPr bwMode="auto">
            <a:xfrm>
              <a:off x="3244" y="2617"/>
              <a:ext cx="49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600"/>
                <a:t>26 bits</a:t>
              </a:r>
              <a:endParaRPr lang="en-AU" altLang="en-US" sz="1600"/>
            </a:p>
          </p:txBody>
        </p:sp>
      </p:grpSp>
      <p:sp>
        <p:nvSpPr>
          <p:cNvPr id="58374" name="Rectangle 9"/>
          <p:cNvSpPr>
            <a:spLocks noChangeArrowheads="1"/>
          </p:cNvSpPr>
          <p:nvPr/>
        </p:nvSpPr>
        <p:spPr bwMode="auto">
          <a:xfrm>
            <a:off x="684213" y="4076700"/>
            <a:ext cx="7772400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en-US" sz="3200"/>
              <a:t>(Pseudo)Direct jump addressing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2800"/>
              <a:t>Target address = PC</a:t>
            </a:r>
            <a:r>
              <a:rPr lang="en-US" altLang="en-US" sz="2800" baseline="-25000"/>
              <a:t>31…28</a:t>
            </a:r>
            <a:r>
              <a:rPr lang="en-US" altLang="en-US" sz="2800"/>
              <a:t> : (address × 4)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7C7D731B-8107-430A-9D51-FDA5D8B76D0A}" type="slidenum">
              <a:rPr lang="en-AU" altLang="en-US"/>
              <a:pPr/>
              <a:t>37</a:t>
            </a:fld>
            <a:endParaRPr lang="en-AU" altLang="en-US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Target Addressing Example</a:t>
            </a:r>
            <a:endParaRPr lang="en-AU" altLang="en-US"/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1228725"/>
          </a:xfrm>
        </p:spPr>
        <p:txBody>
          <a:bodyPr/>
          <a:lstStyle/>
          <a:p>
            <a:pPr eaLnBrk="1" hangingPunct="1"/>
            <a:r>
              <a:rPr lang="en-US" altLang="en-US"/>
              <a:t>Loop code from earlier example</a:t>
            </a:r>
          </a:p>
          <a:p>
            <a:pPr lvl="1" eaLnBrk="1" hangingPunct="1"/>
            <a:r>
              <a:rPr lang="en-US" altLang="en-US"/>
              <a:t>Assume Loop at location 80000</a:t>
            </a:r>
            <a:endParaRPr lang="en-AU" altLang="en-US" sz="2000">
              <a:solidFill>
                <a:schemeClr val="folHlink"/>
              </a:solidFill>
              <a:latin typeface="Lucida Console" panose="020B0609040504020204" pitchFamily="49" charset="0"/>
            </a:endParaRPr>
          </a:p>
        </p:txBody>
      </p:sp>
      <p:graphicFrame>
        <p:nvGraphicFramePr>
          <p:cNvPr id="332877" name="Group 77"/>
          <p:cNvGraphicFramePr>
            <a:graphicFrameLocks noGrp="1"/>
          </p:cNvGraphicFramePr>
          <p:nvPr/>
        </p:nvGraphicFramePr>
        <p:xfrm>
          <a:off x="684213" y="2708275"/>
          <a:ext cx="8202612" cy="2952751"/>
        </p:xfrm>
        <a:graphic>
          <a:graphicData uri="http://schemas.openxmlformats.org/drawingml/2006/table">
            <a:tbl>
              <a:tblPr/>
              <a:tblGrid>
                <a:gridCol w="3671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11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11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11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</a:rPr>
                        <a:t>Loop: sll  $t1, $s3, 2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Consol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80000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</a:rPr>
                        <a:t>      add  $t1, $t1, $s6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Consol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80004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</a:rPr>
                        <a:t>      lw   $t0, 0($t1)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Consol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80008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</a:rPr>
                        <a:t>      bne  $t0, $s5, Exit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Consol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80012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</a:rPr>
                        <a:t>      addi $s3, $s3, 1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Consol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80016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</a:rPr>
                        <a:t>      j    Loop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Consol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80020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</a:rPr>
                        <a:t>Exit: …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Consol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80024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464" name="Line 71"/>
          <p:cNvSpPr>
            <a:spLocks noChangeShapeType="1"/>
          </p:cNvSpPr>
          <p:nvPr/>
        </p:nvSpPr>
        <p:spPr bwMode="auto">
          <a:xfrm flipH="1" flipV="1">
            <a:off x="5003800" y="2997200"/>
            <a:ext cx="2016125" cy="2016125"/>
          </a:xfrm>
          <a:prstGeom prst="line">
            <a:avLst/>
          </a:prstGeom>
          <a:noFill/>
          <a:ln w="28575">
            <a:solidFill>
              <a:schemeClr val="accent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65" name="Line 72"/>
          <p:cNvSpPr>
            <a:spLocks noChangeShapeType="1"/>
          </p:cNvSpPr>
          <p:nvPr/>
        </p:nvSpPr>
        <p:spPr bwMode="auto">
          <a:xfrm flipH="1">
            <a:off x="5076825" y="4149725"/>
            <a:ext cx="2808288" cy="1150938"/>
          </a:xfrm>
          <a:prstGeom prst="line">
            <a:avLst/>
          </a:prstGeom>
          <a:noFill/>
          <a:ln w="28575">
            <a:solidFill>
              <a:schemeClr val="accent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2AD2EC8E-4852-41FB-AA76-24C5B9532A7B}" type="slidenum">
              <a:rPr lang="en-AU" altLang="en-US"/>
              <a:pPr/>
              <a:t>38</a:t>
            </a:fld>
            <a:endParaRPr lang="en-AU" altLang="en-US"/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Branching Far Away</a:t>
            </a: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tabLst>
                <a:tab pos="1619250" algn="l"/>
              </a:tabLst>
            </a:pPr>
            <a:r>
              <a:rPr lang="en-AU" altLang="en-US"/>
              <a:t>If branch target is too far to encode with 16-bit offset, assembler rewrites the code</a:t>
            </a:r>
          </a:p>
          <a:p>
            <a:pPr eaLnBrk="1" hangingPunct="1">
              <a:tabLst>
                <a:tab pos="1619250" algn="l"/>
              </a:tabLst>
            </a:pPr>
            <a:r>
              <a:rPr lang="en-AU" altLang="en-US"/>
              <a:t>Example</a:t>
            </a:r>
          </a:p>
          <a:p>
            <a:pPr lvl="1" eaLnBrk="1" hangingPunct="1">
              <a:buFont typeface="Wingdings" panose="05000000000000000000" pitchFamily="2" charset="2"/>
              <a:buNone/>
              <a:tabLst>
                <a:tab pos="1619250" algn="l"/>
              </a:tabLst>
            </a:pPr>
            <a:r>
              <a:rPr lang="en-AU" altLang="en-US">
                <a:latin typeface="Lucida Console" panose="020B0609040504020204" pitchFamily="49" charset="0"/>
              </a:rPr>
              <a:t>		beq $s0,$s1, L1</a:t>
            </a:r>
          </a:p>
          <a:p>
            <a:pPr lvl="1" eaLnBrk="1" hangingPunct="1">
              <a:buFont typeface="Wingdings" panose="05000000000000000000" pitchFamily="2" charset="2"/>
              <a:buNone/>
              <a:tabLst>
                <a:tab pos="1619250" algn="l"/>
              </a:tabLst>
            </a:pPr>
            <a:r>
              <a:rPr lang="en-AU" altLang="en-US">
                <a:cs typeface="Arial" panose="020B0604020202020204" pitchFamily="34" charset="0"/>
              </a:rPr>
              <a:t>				↓</a:t>
            </a:r>
          </a:p>
          <a:p>
            <a:pPr lvl="1" eaLnBrk="1" hangingPunct="1">
              <a:buFont typeface="Wingdings" panose="05000000000000000000" pitchFamily="2" charset="2"/>
              <a:buNone/>
              <a:tabLst>
                <a:tab pos="1619250" algn="l"/>
              </a:tabLst>
            </a:pPr>
            <a:r>
              <a:rPr lang="en-AU" altLang="en-US">
                <a:latin typeface="Lucida Console" panose="020B0609040504020204" pitchFamily="49" charset="0"/>
              </a:rPr>
              <a:t>		bne $s0,$s1, L2</a:t>
            </a:r>
            <a:br>
              <a:rPr lang="en-AU" altLang="en-US">
                <a:latin typeface="Lucida Console" panose="020B0609040504020204" pitchFamily="49" charset="0"/>
              </a:rPr>
            </a:br>
            <a:r>
              <a:rPr lang="en-AU" altLang="en-US">
                <a:latin typeface="Lucida Console" panose="020B0609040504020204" pitchFamily="49" charset="0"/>
              </a:rPr>
              <a:t>	j L1</a:t>
            </a:r>
            <a:br>
              <a:rPr lang="en-AU" altLang="en-US">
                <a:latin typeface="Lucida Console" panose="020B0609040504020204" pitchFamily="49" charset="0"/>
              </a:rPr>
            </a:br>
            <a:r>
              <a:rPr lang="en-AU" altLang="en-US">
                <a:latin typeface="Lucida Console" panose="020B0609040504020204" pitchFamily="49" charset="0"/>
              </a:rPr>
              <a:t>L2:	…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93428A0C-2AB1-4A9D-8069-63408F7FDC01}" type="slidenum">
              <a:rPr lang="en-AU" altLang="en-US"/>
              <a:pPr/>
              <a:t>39</a:t>
            </a:fld>
            <a:endParaRPr lang="en-AU" altLang="en-US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Addressing Mode Summary</a:t>
            </a:r>
            <a:endParaRPr lang="en-AU" altLang="en-US"/>
          </a:p>
        </p:txBody>
      </p:sp>
      <p:pic>
        <p:nvPicPr>
          <p:cNvPr id="61444" name="Picture 6" descr="f02-18-P37449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268413"/>
            <a:ext cx="4106862" cy="492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94005600-4C02-4769-834A-5013AA058AA8}" type="slidenum">
              <a:rPr lang="en-AU" altLang="en-US"/>
              <a:pPr/>
              <a:t>4</a:t>
            </a:fld>
            <a:endParaRPr lang="en-AU" altLang="en-US"/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Arithmetic Operations</a:t>
            </a:r>
            <a:endParaRPr lang="en-AU" alt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Add and subtract, three operands</a:t>
            </a:r>
          </a:p>
          <a:p>
            <a:pPr lvl="1" eaLnBrk="1" hangingPunct="1"/>
            <a:r>
              <a:rPr lang="en-US" altLang="en-US"/>
              <a:t>Two sources and one destination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Lucida Console" panose="020B0609040504020204" pitchFamily="49" charset="0"/>
              </a:rPr>
              <a:t>	add a, b, c  # a gets b + c</a:t>
            </a:r>
          </a:p>
          <a:p>
            <a:pPr eaLnBrk="1" hangingPunct="1"/>
            <a:r>
              <a:rPr lang="en-US" altLang="en-US"/>
              <a:t>All arithmetic operations have this form</a:t>
            </a:r>
          </a:p>
          <a:p>
            <a:pPr eaLnBrk="1" hangingPunct="1"/>
            <a:r>
              <a:rPr lang="en-US" altLang="en-US" i="1"/>
              <a:t>Design Principle 1:</a:t>
            </a:r>
            <a:r>
              <a:rPr lang="en-US" altLang="en-US"/>
              <a:t> Simplicity favours regularity</a:t>
            </a:r>
          </a:p>
          <a:p>
            <a:pPr lvl="1" eaLnBrk="1" hangingPunct="1"/>
            <a:r>
              <a:rPr lang="en-US" altLang="en-US"/>
              <a:t>Regularity makes implementation simpler</a:t>
            </a:r>
          </a:p>
          <a:p>
            <a:pPr lvl="1" eaLnBrk="1" hangingPunct="1"/>
            <a:r>
              <a:rPr lang="en-US" altLang="en-US"/>
              <a:t>Simplicity enables higher performance at lower cost</a:t>
            </a:r>
            <a:endParaRPr lang="en-AU" altLang="en-US"/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 rot="5400000">
            <a:off x="6677819" y="2099469"/>
            <a:ext cx="456565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folHlink"/>
                </a:solidFill>
              </a:rPr>
              <a:t>§2.2 Operations of the Computer Hardware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6ED43896-A191-49ED-9AAD-7886E05EE9BB}" type="slidenum">
              <a:rPr lang="en-AU" altLang="en-US"/>
              <a:pPr/>
              <a:t>40</a:t>
            </a:fld>
            <a:endParaRPr lang="en-AU" altLang="en-US"/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Synchronization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altLang="en-US" sz="2800"/>
              <a:t>Two processors sharing an area of memory</a:t>
            </a:r>
          </a:p>
          <a:p>
            <a:pPr lvl="1" eaLnBrk="1" hangingPunct="1"/>
            <a:r>
              <a:rPr lang="en-AU" altLang="en-US" sz="2400"/>
              <a:t>P1 writes, then P2 reads</a:t>
            </a:r>
          </a:p>
          <a:p>
            <a:pPr lvl="1" eaLnBrk="1" hangingPunct="1"/>
            <a:r>
              <a:rPr lang="en-AU" altLang="en-US" sz="2400"/>
              <a:t>Data race if P1 and P2 don’t synchronize</a:t>
            </a:r>
          </a:p>
          <a:p>
            <a:pPr lvl="2" eaLnBrk="1" hangingPunct="1"/>
            <a:r>
              <a:rPr lang="en-AU" altLang="en-US" sz="2000"/>
              <a:t>Result depends of order of accesses</a:t>
            </a:r>
          </a:p>
          <a:p>
            <a:pPr eaLnBrk="1" hangingPunct="1"/>
            <a:r>
              <a:rPr lang="en-AU" altLang="en-US" sz="2800"/>
              <a:t>Hardware support required</a:t>
            </a:r>
          </a:p>
          <a:p>
            <a:pPr lvl="1" eaLnBrk="1" hangingPunct="1"/>
            <a:r>
              <a:rPr lang="en-AU" altLang="en-US" sz="2400"/>
              <a:t>Atomic read/write memory operation</a:t>
            </a:r>
          </a:p>
          <a:p>
            <a:pPr lvl="1" eaLnBrk="1" hangingPunct="1"/>
            <a:r>
              <a:rPr lang="en-AU" altLang="en-US" sz="2400"/>
              <a:t>No other access to the location allowed between the read and write</a:t>
            </a:r>
          </a:p>
          <a:p>
            <a:pPr eaLnBrk="1" hangingPunct="1"/>
            <a:r>
              <a:rPr lang="en-AU" altLang="en-US" sz="2800"/>
              <a:t>Could be a single instruction</a:t>
            </a:r>
          </a:p>
          <a:p>
            <a:pPr lvl="1" eaLnBrk="1" hangingPunct="1"/>
            <a:r>
              <a:rPr lang="en-AU" altLang="en-US" sz="2400"/>
              <a:t>E.g., atomic swap of register </a:t>
            </a:r>
            <a:r>
              <a:rPr lang="en-AU" altLang="en-US" sz="2400">
                <a:cs typeface="Arial" panose="020B0604020202020204" pitchFamily="34" charset="0"/>
              </a:rPr>
              <a:t>↔ memory</a:t>
            </a:r>
          </a:p>
          <a:p>
            <a:pPr lvl="1" eaLnBrk="1" hangingPunct="1"/>
            <a:r>
              <a:rPr lang="en-AU" altLang="en-US" sz="2400">
                <a:cs typeface="Arial" panose="020B0604020202020204" pitchFamily="34" charset="0"/>
              </a:rPr>
              <a:t>Or an atomic pair of instructions</a:t>
            </a:r>
          </a:p>
        </p:txBody>
      </p:sp>
      <p:sp>
        <p:nvSpPr>
          <p:cNvPr id="62469" name="Text Box 4"/>
          <p:cNvSpPr txBox="1">
            <a:spLocks noChangeArrowheads="1"/>
          </p:cNvSpPr>
          <p:nvPr/>
        </p:nvSpPr>
        <p:spPr bwMode="auto">
          <a:xfrm rot="5400000">
            <a:off x="6277769" y="2499519"/>
            <a:ext cx="536575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folHlink"/>
                </a:solidFill>
              </a:rPr>
              <a:t>§2.11 Parallelism and Instructions: Synchronization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50D8C37B-BC7B-4104-8623-1B28AE61AC5D}" type="slidenum">
              <a:rPr lang="en-AU" altLang="en-US"/>
              <a:pPr/>
              <a:t>41</a:t>
            </a:fld>
            <a:endParaRPr lang="en-AU" altLang="en-US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Synchronization in MIPS 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AU" altLang="en-US" sz="2800"/>
              <a:t>Load linked: </a:t>
            </a:r>
            <a:r>
              <a:rPr lang="en-AU" altLang="en-US" sz="2800">
                <a:latin typeface="Lucida Console" panose="020B0609040504020204" pitchFamily="49" charset="0"/>
              </a:rPr>
              <a:t>ll </a:t>
            </a:r>
            <a:r>
              <a:rPr lang="en-US" altLang="en-US" sz="2800">
                <a:latin typeface="Lucida Console" panose="020B0609040504020204" pitchFamily="49" charset="0"/>
              </a:rPr>
              <a:t>rt, offset(rs)</a:t>
            </a:r>
          </a:p>
          <a:p>
            <a:pPr eaLnBrk="1" hangingPunct="1">
              <a:lnSpc>
                <a:spcPct val="90000"/>
              </a:lnSpc>
            </a:pPr>
            <a:r>
              <a:rPr lang="en-AU" altLang="en-US" sz="2800"/>
              <a:t>Store conditional: </a:t>
            </a:r>
            <a:r>
              <a:rPr lang="en-AU" altLang="en-US" sz="2800">
                <a:latin typeface="Lucida Console" panose="020B0609040504020204" pitchFamily="49" charset="0"/>
              </a:rPr>
              <a:t>sc rt, </a:t>
            </a:r>
            <a:r>
              <a:rPr lang="en-US" altLang="en-US" sz="2800">
                <a:latin typeface="Lucida Console" panose="020B0609040504020204" pitchFamily="49" charset="0"/>
              </a:rPr>
              <a:t>offset(rs)</a:t>
            </a:r>
          </a:p>
          <a:p>
            <a:pPr lvl="1" eaLnBrk="1" hangingPunct="1">
              <a:lnSpc>
                <a:spcPct val="90000"/>
              </a:lnSpc>
            </a:pPr>
            <a:r>
              <a:rPr lang="en-AU" altLang="en-US" sz="2400"/>
              <a:t>Succeeds if location not changed since the </a:t>
            </a:r>
            <a:r>
              <a:rPr lang="en-AU" altLang="en-US" sz="2400">
                <a:latin typeface="Lucida Console" panose="020B0609040504020204" pitchFamily="49" charset="0"/>
              </a:rPr>
              <a:t>ll</a:t>
            </a:r>
          </a:p>
          <a:p>
            <a:pPr lvl="2" eaLnBrk="1" hangingPunct="1">
              <a:lnSpc>
                <a:spcPct val="90000"/>
              </a:lnSpc>
            </a:pPr>
            <a:r>
              <a:rPr lang="en-AU" altLang="en-US" sz="2000"/>
              <a:t>Returns 1 in rt</a:t>
            </a:r>
          </a:p>
          <a:p>
            <a:pPr lvl="1" eaLnBrk="1" hangingPunct="1">
              <a:lnSpc>
                <a:spcPct val="90000"/>
              </a:lnSpc>
            </a:pPr>
            <a:r>
              <a:rPr lang="en-AU" altLang="en-US" sz="2400"/>
              <a:t>Fails if location is changed</a:t>
            </a:r>
          </a:p>
          <a:p>
            <a:pPr lvl="2" eaLnBrk="1" hangingPunct="1">
              <a:lnSpc>
                <a:spcPct val="90000"/>
              </a:lnSpc>
            </a:pPr>
            <a:r>
              <a:rPr lang="en-AU" altLang="en-US" sz="2000"/>
              <a:t>Returns 0 in rt</a:t>
            </a:r>
          </a:p>
          <a:p>
            <a:pPr eaLnBrk="1" hangingPunct="1">
              <a:lnSpc>
                <a:spcPct val="90000"/>
              </a:lnSpc>
            </a:pPr>
            <a:r>
              <a:rPr lang="en-AU" altLang="en-US" sz="2800"/>
              <a:t>Example: atomic swap (to test/set lock variable)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AU" altLang="en-US" sz="2200">
                <a:latin typeface="Lucida Console" panose="020B0609040504020204" pitchFamily="49" charset="0"/>
              </a:rPr>
              <a:t>try: add $t0,$zero,$s4 ;copy exchange value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AU" altLang="en-US" sz="2200">
                <a:latin typeface="Lucida Console" panose="020B0609040504020204" pitchFamily="49" charset="0"/>
              </a:rPr>
              <a:t>     ll  $t1,0($s1)    ;load linked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AU" altLang="en-US" sz="2200">
                <a:latin typeface="Lucida Console" panose="020B0609040504020204" pitchFamily="49" charset="0"/>
              </a:rPr>
              <a:t>     sc  $t0,0($s1)    ;store conditional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AU" altLang="en-US" sz="2200">
                <a:latin typeface="Lucida Console" panose="020B0609040504020204" pitchFamily="49" charset="0"/>
              </a:rPr>
              <a:t>     beq $t0,$zero,try ;branch store fails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AU" altLang="en-US" sz="2200">
                <a:latin typeface="Lucida Console" panose="020B0609040504020204" pitchFamily="49" charset="0"/>
              </a:rPr>
              <a:t>     add $s4,$zero,$t1 ;put load value in $s4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31C4C3CB-FFD1-4C02-9A9E-81A92639528F}" type="slidenum">
              <a:rPr lang="en-AU" altLang="en-US"/>
              <a:pPr/>
              <a:t>42</a:t>
            </a:fld>
            <a:endParaRPr lang="en-AU" altLang="en-US"/>
          </a:p>
        </p:txBody>
      </p:sp>
      <p:pic>
        <p:nvPicPr>
          <p:cNvPr id="64515" name="Picture 10" descr="f02-21-P37449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700213"/>
            <a:ext cx="6030913" cy="441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Translation and Startup</a:t>
            </a:r>
            <a:endParaRPr lang="en-AU" altLang="en-US"/>
          </a:p>
        </p:txBody>
      </p:sp>
      <p:sp>
        <p:nvSpPr>
          <p:cNvPr id="64517" name="Text Box 4"/>
          <p:cNvSpPr txBox="1">
            <a:spLocks noChangeArrowheads="1"/>
          </p:cNvSpPr>
          <p:nvPr/>
        </p:nvSpPr>
        <p:spPr bwMode="auto">
          <a:xfrm>
            <a:off x="3563938" y="1989138"/>
            <a:ext cx="2736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Many compilers produce object modules directly</a:t>
            </a:r>
            <a:endParaRPr lang="en-AU" altLang="en-US"/>
          </a:p>
        </p:txBody>
      </p:sp>
      <p:sp>
        <p:nvSpPr>
          <p:cNvPr id="64518" name="AutoShape 5"/>
          <p:cNvSpPr>
            <a:spLocks/>
          </p:cNvSpPr>
          <p:nvPr/>
        </p:nvSpPr>
        <p:spPr bwMode="auto">
          <a:xfrm rot="-2520133">
            <a:off x="3276600" y="1557338"/>
            <a:ext cx="215900" cy="1800225"/>
          </a:xfrm>
          <a:prstGeom prst="rightBrace">
            <a:avLst>
              <a:gd name="adj1" fmla="val 6948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4519" name="Text Box 6"/>
          <p:cNvSpPr txBox="1">
            <a:spLocks noChangeArrowheads="1"/>
          </p:cNvSpPr>
          <p:nvPr/>
        </p:nvSpPr>
        <p:spPr bwMode="auto">
          <a:xfrm>
            <a:off x="7164388" y="4149725"/>
            <a:ext cx="1554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Static linking</a:t>
            </a:r>
            <a:endParaRPr lang="en-AU" altLang="en-US"/>
          </a:p>
        </p:txBody>
      </p:sp>
      <p:sp>
        <p:nvSpPr>
          <p:cNvPr id="64520" name="AutoShape 7"/>
          <p:cNvSpPr>
            <a:spLocks/>
          </p:cNvSpPr>
          <p:nvPr/>
        </p:nvSpPr>
        <p:spPr bwMode="auto">
          <a:xfrm>
            <a:off x="6948488" y="3573463"/>
            <a:ext cx="215900" cy="1511300"/>
          </a:xfrm>
          <a:prstGeom prst="righ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4521" name="Text Box 8"/>
          <p:cNvSpPr txBox="1">
            <a:spLocks noChangeArrowheads="1"/>
          </p:cNvSpPr>
          <p:nvPr/>
        </p:nvSpPr>
        <p:spPr bwMode="auto">
          <a:xfrm rot="5400000">
            <a:off x="6773069" y="2004219"/>
            <a:ext cx="437515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folHlink"/>
                </a:solidFill>
              </a:rPr>
              <a:t>§2.12 Translating and Starting a Program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B3381300-D3AF-4147-8751-4C53CD360AF6}" type="slidenum">
              <a:rPr lang="en-AU" altLang="en-US"/>
              <a:pPr/>
              <a:t>43</a:t>
            </a:fld>
            <a:endParaRPr lang="en-AU" altLang="en-US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Producing an Object Module</a:t>
            </a:r>
            <a:endParaRPr lang="en-AU" altLang="en-US"/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Assembler (or compiler) translates program into machine instructions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Provides information for building a complete program from the pieces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Header: described contents of object module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Text segment: translated instructions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Static data segment: data allocated for the life of the program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Relocation info: for contents that depend on absolute location of loaded program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Symbol table: global definitions and external refs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Debug info: for associating with source code</a:t>
            </a:r>
            <a:endParaRPr lang="en-AU" altLang="en-US" sz="240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3DAF0B28-36E3-4972-A1A0-EF6A2D5D9CAA}" type="slidenum">
              <a:rPr lang="en-AU" altLang="en-US"/>
              <a:pPr/>
              <a:t>44</a:t>
            </a:fld>
            <a:endParaRPr lang="en-AU" altLang="en-US"/>
          </a:p>
        </p:txBody>
      </p:sp>
      <p:sp>
        <p:nvSpPr>
          <p:cNvPr id="6758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Linking Object Modules</a:t>
            </a:r>
            <a:endParaRPr lang="en-AU" altLang="en-US"/>
          </a:p>
        </p:txBody>
      </p:sp>
      <p:sp>
        <p:nvSpPr>
          <p:cNvPr id="6758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Produces an executable image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hlink"/>
                </a:solidFill>
              </a:rPr>
              <a:t>1.</a:t>
            </a:r>
            <a:r>
              <a:rPr lang="en-US" altLang="en-US"/>
              <a:t>	Merges segments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hlink"/>
                </a:solidFill>
              </a:rPr>
              <a:t>2.</a:t>
            </a:r>
            <a:r>
              <a:rPr lang="en-US" altLang="en-US"/>
              <a:t>	Resolve labels (determine their addresses)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hlink"/>
                </a:solidFill>
              </a:rPr>
              <a:t>3.</a:t>
            </a:r>
            <a:r>
              <a:rPr lang="en-US" altLang="en-US"/>
              <a:t>	Patch location-dependent and external refs</a:t>
            </a:r>
          </a:p>
          <a:p>
            <a:pPr eaLnBrk="1" hangingPunct="1"/>
            <a:r>
              <a:rPr lang="en-US" altLang="en-US"/>
              <a:t>Could leave location dependencies for fixing by a relocating loader</a:t>
            </a:r>
          </a:p>
          <a:p>
            <a:pPr lvl="1" eaLnBrk="1" hangingPunct="1"/>
            <a:r>
              <a:rPr lang="en-US" altLang="en-US"/>
              <a:t>But with virtual memory, no need to do this</a:t>
            </a:r>
          </a:p>
          <a:p>
            <a:pPr lvl="1" eaLnBrk="1" hangingPunct="1"/>
            <a:r>
              <a:rPr lang="en-US" altLang="en-US"/>
              <a:t>Program can be loaded into absolute location in virtual memory space</a:t>
            </a:r>
            <a:endParaRPr lang="en-AU" alt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779AAF66-DD5A-438A-9AB8-F5EF579E3012}" type="slidenum">
              <a:rPr lang="en-AU" altLang="en-US"/>
              <a:pPr/>
              <a:t>45</a:t>
            </a:fld>
            <a:endParaRPr lang="en-AU" altLang="en-US"/>
          </a:p>
        </p:txBody>
      </p:sp>
      <p:sp>
        <p:nvSpPr>
          <p:cNvPr id="6861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Loading a Program</a:t>
            </a:r>
            <a:endParaRPr lang="en-AU" altLang="en-US"/>
          </a:p>
        </p:txBody>
      </p:sp>
      <p:sp>
        <p:nvSpPr>
          <p:cNvPr id="68612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Load from image file on disk into memory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hlink"/>
                </a:solidFill>
              </a:rPr>
              <a:t>1.</a:t>
            </a:r>
            <a:r>
              <a:rPr lang="en-US" altLang="en-US"/>
              <a:t>	Read header to determine segment sizes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hlink"/>
                </a:solidFill>
              </a:rPr>
              <a:t>2.</a:t>
            </a:r>
            <a:r>
              <a:rPr lang="en-US" altLang="en-US"/>
              <a:t>	Create virtual address space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hlink"/>
                </a:solidFill>
              </a:rPr>
              <a:t>3.</a:t>
            </a:r>
            <a:r>
              <a:rPr lang="en-US" altLang="en-US"/>
              <a:t>	Copy text and initialized data into memory</a:t>
            </a:r>
          </a:p>
          <a:p>
            <a:pPr lvl="2" eaLnBrk="1" hangingPunct="1"/>
            <a:r>
              <a:rPr lang="en-US" altLang="en-US"/>
              <a:t>Or set page table entries so they can be faulted in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hlink"/>
                </a:solidFill>
              </a:rPr>
              <a:t>4.</a:t>
            </a:r>
            <a:r>
              <a:rPr lang="en-US" altLang="en-US"/>
              <a:t>	Set up arguments on stack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hlink"/>
                </a:solidFill>
              </a:rPr>
              <a:t>5.</a:t>
            </a:r>
            <a:r>
              <a:rPr lang="en-US" altLang="en-US"/>
              <a:t>	Initialize registers (including $sp, $fp, $gp)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hlink"/>
                </a:solidFill>
              </a:rPr>
              <a:t>6.</a:t>
            </a:r>
            <a:r>
              <a:rPr lang="en-US" altLang="en-US"/>
              <a:t>	Jump to startup routine</a:t>
            </a:r>
          </a:p>
          <a:p>
            <a:pPr lvl="2" eaLnBrk="1" hangingPunct="1"/>
            <a:r>
              <a:rPr lang="en-US" altLang="en-US"/>
              <a:t>Copies arguments to $a0, … and calls main</a:t>
            </a:r>
          </a:p>
          <a:p>
            <a:pPr lvl="2" eaLnBrk="1" hangingPunct="1"/>
            <a:r>
              <a:rPr lang="en-US" altLang="en-US"/>
              <a:t>When main returns, do exit syscall</a:t>
            </a:r>
            <a:endParaRPr lang="en-AU" alt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69E96B5F-DB61-41A5-90E5-A965E60EA2EF}" type="slidenum">
              <a:rPr lang="en-AU" altLang="en-US"/>
              <a:pPr/>
              <a:t>46</a:t>
            </a:fld>
            <a:endParaRPr lang="en-AU" altLang="en-US"/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Dynamic Linking</a:t>
            </a:r>
            <a:endParaRPr lang="en-AU" altLang="en-US"/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Only link/load library procedure when it is called</a:t>
            </a:r>
          </a:p>
          <a:p>
            <a:pPr lvl="1" eaLnBrk="1" hangingPunct="1"/>
            <a:r>
              <a:rPr lang="en-US" altLang="en-US"/>
              <a:t>Requires procedure code to be relocatable</a:t>
            </a:r>
          </a:p>
          <a:p>
            <a:pPr lvl="1" eaLnBrk="1" hangingPunct="1"/>
            <a:r>
              <a:rPr lang="en-US" altLang="en-US"/>
              <a:t>Avoids image bloat caused by static linking of all (transitively) referenced libraries</a:t>
            </a:r>
          </a:p>
          <a:p>
            <a:pPr lvl="1" eaLnBrk="1" hangingPunct="1"/>
            <a:r>
              <a:rPr lang="en-US" altLang="en-US"/>
              <a:t>Automatically picks up new library versions</a:t>
            </a:r>
            <a:endParaRPr lang="en-AU" alt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21E15DEC-094C-45F3-BCA4-A68A0B2C8225}" type="slidenum">
              <a:rPr lang="en-AU" altLang="en-US"/>
              <a:pPr/>
              <a:t>47</a:t>
            </a:fld>
            <a:endParaRPr lang="en-AU" altLang="en-US"/>
          </a:p>
        </p:txBody>
      </p:sp>
      <p:pic>
        <p:nvPicPr>
          <p:cNvPr id="70659" name="Picture 10" descr="f02-22-P37449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1196975"/>
            <a:ext cx="4005263" cy="501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Lazy Linkage</a:t>
            </a:r>
            <a:endParaRPr lang="en-AU" altLang="en-US"/>
          </a:p>
        </p:txBody>
      </p:sp>
      <p:sp>
        <p:nvSpPr>
          <p:cNvPr id="70661" name="Text Box 4"/>
          <p:cNvSpPr txBox="1">
            <a:spLocks noChangeArrowheads="1"/>
          </p:cNvSpPr>
          <p:nvPr/>
        </p:nvSpPr>
        <p:spPr bwMode="auto">
          <a:xfrm>
            <a:off x="1042988" y="2497138"/>
            <a:ext cx="1797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Indirection table</a:t>
            </a:r>
            <a:endParaRPr lang="en-AU" altLang="en-US"/>
          </a:p>
        </p:txBody>
      </p:sp>
      <p:sp>
        <p:nvSpPr>
          <p:cNvPr id="70662" name="Text Box 5"/>
          <p:cNvSpPr txBox="1">
            <a:spLocks noChangeArrowheads="1"/>
          </p:cNvSpPr>
          <p:nvPr/>
        </p:nvSpPr>
        <p:spPr bwMode="auto">
          <a:xfrm>
            <a:off x="1042988" y="3305175"/>
            <a:ext cx="2520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Stub: Loads routine ID,</a:t>
            </a:r>
            <a:br>
              <a:rPr lang="en-US" altLang="en-US"/>
            </a:br>
            <a:r>
              <a:rPr lang="en-US" altLang="en-US"/>
              <a:t>Jump to linker/loader</a:t>
            </a:r>
            <a:endParaRPr lang="en-AU" altLang="en-US"/>
          </a:p>
        </p:txBody>
      </p:sp>
      <p:sp>
        <p:nvSpPr>
          <p:cNvPr id="70663" name="Text Box 6"/>
          <p:cNvSpPr txBox="1">
            <a:spLocks noChangeArrowheads="1"/>
          </p:cNvSpPr>
          <p:nvPr/>
        </p:nvSpPr>
        <p:spPr bwMode="auto">
          <a:xfrm>
            <a:off x="1042988" y="4370388"/>
            <a:ext cx="2063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Linker/loader code</a:t>
            </a:r>
            <a:endParaRPr lang="en-AU" altLang="en-US"/>
          </a:p>
        </p:txBody>
      </p:sp>
      <p:sp>
        <p:nvSpPr>
          <p:cNvPr id="70664" name="Text Box 7"/>
          <p:cNvSpPr txBox="1">
            <a:spLocks noChangeArrowheads="1"/>
          </p:cNvSpPr>
          <p:nvPr/>
        </p:nvSpPr>
        <p:spPr bwMode="auto">
          <a:xfrm>
            <a:off x="1042988" y="5233988"/>
            <a:ext cx="1568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Dynamically</a:t>
            </a:r>
            <a:br>
              <a:rPr lang="en-US" altLang="en-US"/>
            </a:br>
            <a:r>
              <a:rPr lang="en-US" altLang="en-US"/>
              <a:t>mapped code</a:t>
            </a:r>
            <a:endParaRPr lang="en-AU" alt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A5C2B670-7B80-4AA3-8550-94EE60EB6318}" type="slidenum">
              <a:rPr lang="en-AU" altLang="en-US"/>
              <a:pPr/>
              <a:t>48</a:t>
            </a:fld>
            <a:endParaRPr lang="en-AU" altLang="en-US"/>
          </a:p>
        </p:txBody>
      </p:sp>
      <p:pic>
        <p:nvPicPr>
          <p:cNvPr id="71683" name="Picture 8" descr="f02-23-P37449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1989138"/>
            <a:ext cx="6416675" cy="27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Starting Java Applications</a:t>
            </a:r>
            <a:endParaRPr lang="en-AU" altLang="en-US"/>
          </a:p>
        </p:txBody>
      </p:sp>
      <p:sp>
        <p:nvSpPr>
          <p:cNvPr id="71685" name="AutoShape 4"/>
          <p:cNvSpPr>
            <a:spLocks/>
          </p:cNvSpPr>
          <p:nvPr/>
        </p:nvSpPr>
        <p:spPr bwMode="auto">
          <a:xfrm>
            <a:off x="6003925" y="1844675"/>
            <a:ext cx="1939925" cy="906463"/>
          </a:xfrm>
          <a:prstGeom prst="borderCallout1">
            <a:avLst>
              <a:gd name="adj1" fmla="val 12611"/>
              <a:gd name="adj2" fmla="val -3926"/>
              <a:gd name="adj3" fmla="val 138005"/>
              <a:gd name="adj4" fmla="val -506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/>
              <a:t>Simple portable instruction set for the JVM</a:t>
            </a:r>
            <a:endParaRPr lang="en-AU" altLang="en-US"/>
          </a:p>
        </p:txBody>
      </p:sp>
      <p:sp>
        <p:nvSpPr>
          <p:cNvPr id="71686" name="AutoShape 5"/>
          <p:cNvSpPr>
            <a:spLocks/>
          </p:cNvSpPr>
          <p:nvPr/>
        </p:nvSpPr>
        <p:spPr bwMode="auto">
          <a:xfrm>
            <a:off x="7156450" y="4149725"/>
            <a:ext cx="1584325" cy="647700"/>
          </a:xfrm>
          <a:prstGeom prst="borderCallout1">
            <a:avLst>
              <a:gd name="adj1" fmla="val 17648"/>
              <a:gd name="adj2" fmla="val -4810"/>
              <a:gd name="adj3" fmla="val -23528"/>
              <a:gd name="adj4" fmla="val -5941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/>
              <a:t>Interprets bytecodes</a:t>
            </a:r>
            <a:endParaRPr lang="en-AU" altLang="en-US"/>
          </a:p>
        </p:txBody>
      </p:sp>
      <p:sp>
        <p:nvSpPr>
          <p:cNvPr id="71687" name="AutoShape 6"/>
          <p:cNvSpPr>
            <a:spLocks/>
          </p:cNvSpPr>
          <p:nvPr/>
        </p:nvSpPr>
        <p:spPr bwMode="auto">
          <a:xfrm>
            <a:off x="179388" y="4005263"/>
            <a:ext cx="1704975" cy="1728787"/>
          </a:xfrm>
          <a:prstGeom prst="borderCallout1">
            <a:avLst>
              <a:gd name="adj1" fmla="val 6611"/>
              <a:gd name="adj2" fmla="val 104468"/>
              <a:gd name="adj3" fmla="val -2019"/>
              <a:gd name="adj4" fmla="val 12783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/>
              <a:t>Compiles bytecodes of “hot” methods into native code for host machine</a:t>
            </a:r>
            <a:endParaRPr lang="en-AU" alt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108C367F-623B-4D9D-AE7D-4EB1271D81FA}" type="slidenum">
              <a:rPr lang="en-AU" altLang="en-US"/>
              <a:pPr/>
              <a:t>49</a:t>
            </a:fld>
            <a:endParaRPr lang="en-AU" altLang="en-US"/>
          </a:p>
        </p:txBody>
      </p:sp>
      <p:sp>
        <p:nvSpPr>
          <p:cNvPr id="41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Effect of Compiler Optimization</a:t>
            </a:r>
            <a:endParaRPr lang="en-AU" altLang="en-US" sz="4000"/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400050" y="1774825"/>
          <a:ext cx="3829050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Chart" r:id="rId4" imgW="3828963" imgH="2333625" progId="MSGraph.Chart.8">
                  <p:embed followColorScheme="full"/>
                </p:oleObj>
              </mc:Choice>
              <mc:Fallback>
                <p:oleObj name="Chart" r:id="rId4" imgW="3828963" imgH="2333625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774825"/>
                        <a:ext cx="3829050" cy="233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4"/>
          <p:cNvGraphicFramePr>
            <a:graphicFrameLocks noChangeAspect="1"/>
          </p:cNvGraphicFramePr>
          <p:nvPr/>
        </p:nvGraphicFramePr>
        <p:xfrm>
          <a:off x="400050" y="4044950"/>
          <a:ext cx="3771900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Chart" r:id="rId6" imgW="3771987" imgH="2333625" progId="MSGraph.Chart.8">
                  <p:embed followColorScheme="full"/>
                </p:oleObj>
              </mc:Choice>
              <mc:Fallback>
                <p:oleObj name="Chart" r:id="rId6" imgW="3771987" imgH="2333625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4044950"/>
                        <a:ext cx="3771900" cy="233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5"/>
          <p:cNvGraphicFramePr>
            <a:graphicFrameLocks noChangeAspect="1"/>
          </p:cNvGraphicFramePr>
          <p:nvPr/>
        </p:nvGraphicFramePr>
        <p:xfrm>
          <a:off x="4284663" y="1773238"/>
          <a:ext cx="3771900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Chart" r:id="rId8" imgW="3771987" imgH="2333625" progId="MSGraph.Chart.8">
                  <p:embed followColorScheme="full"/>
                </p:oleObj>
              </mc:Choice>
              <mc:Fallback>
                <p:oleObj name="Chart" r:id="rId8" imgW="3771987" imgH="2333625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1773238"/>
                        <a:ext cx="3771900" cy="233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6"/>
          <p:cNvGraphicFramePr>
            <a:graphicFrameLocks noChangeAspect="1"/>
          </p:cNvGraphicFramePr>
          <p:nvPr/>
        </p:nvGraphicFramePr>
        <p:xfrm>
          <a:off x="4427538" y="4048125"/>
          <a:ext cx="3829050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Chart" r:id="rId10" imgW="3828963" imgH="2333625" progId="MSGraph.Chart.8">
                  <p:embed followColorScheme="full"/>
                </p:oleObj>
              </mc:Choice>
              <mc:Fallback>
                <p:oleObj name="Chart" r:id="rId10" imgW="3828963" imgH="2333625" progId="MSGraph.Chart.8">
                  <p:embed followColorScheme="full"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4048125"/>
                        <a:ext cx="3829050" cy="233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1908175" y="1268413"/>
            <a:ext cx="473075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ahoma" panose="020B0604030504040204" pitchFamily="34" charset="0"/>
              </a:rPr>
              <a:t>Compiled with gcc for Pentium 4 under Linux</a:t>
            </a:r>
            <a:endParaRPr lang="en-AU" altLang="en-US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9ED9481E-48B7-4EF2-BE7E-24395F7D6855}" type="slidenum">
              <a:rPr lang="en-AU" altLang="en-US"/>
              <a:pPr/>
              <a:t>5</a:t>
            </a:fld>
            <a:endParaRPr lang="en-AU" alt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Arithmetic Example</a:t>
            </a:r>
            <a:endParaRPr lang="en-AU" altLang="en-US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 code:</a:t>
            </a:r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 typeface="Wingdings" panose="05000000000000000000" pitchFamily="2" charset="2"/>
              <a:buNone/>
            </a:pPr>
            <a:r>
              <a:rPr lang="en-US" altLang="en-US" sz="2800" dirty="0">
                <a:latin typeface="Lucida Console" panose="020B0609040504020204" pitchFamily="49" charset="0"/>
              </a:rPr>
              <a:t>	f = (g + h) - (</a:t>
            </a:r>
            <a:r>
              <a:rPr lang="en-US" altLang="en-US" sz="2800" dirty="0" err="1">
                <a:latin typeface="Lucida Console" panose="020B0609040504020204" pitchFamily="49" charset="0"/>
              </a:rPr>
              <a:t>i</a:t>
            </a:r>
            <a:r>
              <a:rPr lang="en-US" altLang="en-US" sz="2800" dirty="0">
                <a:latin typeface="Lucida Console" panose="020B0609040504020204" pitchFamily="49" charset="0"/>
              </a:rPr>
              <a:t> + j);</a:t>
            </a:r>
          </a:p>
          <a:p>
            <a:pPr eaLnBrk="1" hangingPunct="1"/>
            <a:r>
              <a:rPr lang="en-US" altLang="en-US" dirty="0"/>
              <a:t>Compiled MIPS code:</a:t>
            </a:r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 typeface="Wingdings" panose="05000000000000000000" pitchFamily="2" charset="2"/>
              <a:buNone/>
            </a:pPr>
            <a:r>
              <a:rPr lang="en-US" altLang="en-US" sz="2800" dirty="0">
                <a:latin typeface="Lucida Console" panose="020B0609040504020204" pitchFamily="49" charset="0"/>
              </a:rPr>
              <a:t>	add $t0, g, h   # temp t0 = g + h</a:t>
            </a:r>
            <a:br>
              <a:rPr lang="en-US" altLang="en-US" sz="2800" dirty="0">
                <a:latin typeface="Lucida Console" panose="020B0609040504020204" pitchFamily="49" charset="0"/>
              </a:rPr>
            </a:br>
            <a:r>
              <a:rPr lang="en-US" altLang="en-US" sz="2800" dirty="0">
                <a:latin typeface="Lucida Console" panose="020B0609040504020204" pitchFamily="49" charset="0"/>
              </a:rPr>
              <a:t>add $t1, </a:t>
            </a:r>
            <a:r>
              <a:rPr lang="en-US" altLang="en-US" sz="2800" dirty="0" err="1">
                <a:latin typeface="Lucida Console" panose="020B0609040504020204" pitchFamily="49" charset="0"/>
              </a:rPr>
              <a:t>i</a:t>
            </a:r>
            <a:r>
              <a:rPr lang="en-US" altLang="en-US" sz="2800" dirty="0">
                <a:latin typeface="Lucida Console" panose="020B0609040504020204" pitchFamily="49" charset="0"/>
              </a:rPr>
              <a:t>, j   # temp t1 = </a:t>
            </a:r>
            <a:r>
              <a:rPr lang="en-US" altLang="en-US" sz="2800" dirty="0" err="1">
                <a:latin typeface="Lucida Console" panose="020B0609040504020204" pitchFamily="49" charset="0"/>
              </a:rPr>
              <a:t>i</a:t>
            </a:r>
            <a:r>
              <a:rPr lang="en-US" altLang="en-US" sz="2800" dirty="0">
                <a:latin typeface="Lucida Console" panose="020B0609040504020204" pitchFamily="49" charset="0"/>
              </a:rPr>
              <a:t> + j</a:t>
            </a:r>
            <a:br>
              <a:rPr lang="en-US" altLang="en-US" sz="2800" dirty="0">
                <a:latin typeface="Lucida Console" panose="020B0609040504020204" pitchFamily="49" charset="0"/>
              </a:rPr>
            </a:br>
            <a:r>
              <a:rPr lang="en-US" altLang="en-US" sz="2800" dirty="0">
                <a:latin typeface="Lucida Console" panose="020B0609040504020204" pitchFamily="49" charset="0"/>
              </a:rPr>
              <a:t>sub f</a:t>
            </a:r>
            <a:r>
              <a:rPr lang="en-US" altLang="en-US" sz="2800">
                <a:latin typeface="Lucida Console" panose="020B0609040504020204" pitchFamily="49" charset="0"/>
              </a:rPr>
              <a:t>, $t0, $t1  </a:t>
            </a:r>
            <a:r>
              <a:rPr lang="en-US" altLang="en-US" sz="2800" dirty="0">
                <a:latin typeface="Lucida Console" panose="020B0609040504020204" pitchFamily="49" charset="0"/>
              </a:rPr>
              <a:t># f = t0 - t1</a:t>
            </a:r>
            <a:endParaRPr lang="en-AU" alt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A650512D-460E-4DCA-BFBA-7F0870C40D8C}" type="slidenum">
              <a:rPr lang="en-AU" altLang="en-US"/>
              <a:pPr/>
              <a:t>50</a:t>
            </a:fld>
            <a:endParaRPr lang="en-AU" altLang="en-US"/>
          </a:p>
        </p:txBody>
      </p:sp>
      <p:sp>
        <p:nvSpPr>
          <p:cNvPr id="51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6700"/>
            <a:ext cx="8259762" cy="641350"/>
          </a:xfrm>
        </p:spPr>
        <p:txBody>
          <a:bodyPr/>
          <a:lstStyle/>
          <a:p>
            <a:pPr eaLnBrk="1" hangingPunct="1"/>
            <a:r>
              <a:rPr lang="en-US" altLang="en-US" sz="3600"/>
              <a:t>Effect of Language and Algorithm</a:t>
            </a:r>
            <a:endParaRPr lang="en-AU" altLang="en-US" sz="3600"/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1647825" y="1125538"/>
          <a:ext cx="5086350" cy="179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Chart" r:id="rId4" imgW="5086393" imgH="1942970" progId="MSGraph.Chart.8">
                  <p:embed followColorScheme="full"/>
                </p:oleObj>
              </mc:Choice>
              <mc:Fallback>
                <p:oleObj name="Chart" r:id="rId4" imgW="5086393" imgH="194297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7825" y="1125538"/>
                        <a:ext cx="5086350" cy="179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4"/>
          <p:cNvGraphicFramePr>
            <a:graphicFrameLocks noChangeAspect="1"/>
          </p:cNvGraphicFramePr>
          <p:nvPr/>
        </p:nvGraphicFramePr>
        <p:xfrm>
          <a:off x="1647825" y="2852738"/>
          <a:ext cx="5086350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Chart" r:id="rId6" imgW="5086393" imgH="1942970" progId="MSGraph.Chart.8">
                  <p:embed followColorScheme="full"/>
                </p:oleObj>
              </mc:Choice>
              <mc:Fallback>
                <p:oleObj name="Chart" r:id="rId6" imgW="5086393" imgH="1942970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7825" y="2852738"/>
                        <a:ext cx="5086350" cy="180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5"/>
          <p:cNvGraphicFramePr>
            <a:graphicFrameLocks noChangeAspect="1"/>
          </p:cNvGraphicFramePr>
          <p:nvPr/>
        </p:nvGraphicFramePr>
        <p:xfrm>
          <a:off x="1619250" y="4652963"/>
          <a:ext cx="5086350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Chart" r:id="rId8" imgW="5086393" imgH="1942970" progId="MSGraph.Chart.8">
                  <p:embed followColorScheme="full"/>
                </p:oleObj>
              </mc:Choice>
              <mc:Fallback>
                <p:oleObj name="Chart" r:id="rId8" imgW="5086393" imgH="194297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4652963"/>
                        <a:ext cx="5086350" cy="180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C1A98B01-62B5-46BC-A845-5E66A9D0211C}" type="slidenum">
              <a:rPr lang="en-AU" altLang="en-US"/>
              <a:pPr/>
              <a:t>51</a:t>
            </a:fld>
            <a:endParaRPr lang="en-AU" altLang="en-US"/>
          </a:p>
        </p:txBody>
      </p:sp>
      <p:sp>
        <p:nvSpPr>
          <p:cNvPr id="7782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Lessons Learnt</a:t>
            </a:r>
            <a:endParaRPr lang="en-AU" altLang="en-US"/>
          </a:p>
        </p:txBody>
      </p:sp>
      <p:sp>
        <p:nvSpPr>
          <p:cNvPr id="7782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Instruction count and CPI are not good performance indicators in isolation</a:t>
            </a:r>
          </a:p>
          <a:p>
            <a:pPr eaLnBrk="1" hangingPunct="1"/>
            <a:r>
              <a:rPr lang="en-US" altLang="en-US"/>
              <a:t>Compiler optimizations are sensitive to the algorithm</a:t>
            </a:r>
          </a:p>
          <a:p>
            <a:pPr eaLnBrk="1" hangingPunct="1"/>
            <a:r>
              <a:rPr lang="en-US" altLang="en-US"/>
              <a:t>Java/JIT compiled code is significantly faster than JVM interpreted</a:t>
            </a:r>
          </a:p>
          <a:p>
            <a:pPr lvl="1" eaLnBrk="1" hangingPunct="1"/>
            <a:r>
              <a:rPr lang="en-US" altLang="en-US"/>
              <a:t>Comparable to optimized C in some cases</a:t>
            </a:r>
            <a:endParaRPr lang="en-AU" altLang="en-US"/>
          </a:p>
          <a:p>
            <a:pPr eaLnBrk="1" hangingPunct="1"/>
            <a:r>
              <a:rPr lang="en-US" altLang="en-US"/>
              <a:t>Nothing can fix a dumb algorithm!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processor architectures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/>
              <a:t>Chapter 2 — Instructions: Language of the Computer — </a:t>
            </a:r>
            <a:fld id="{BD2B826F-B20F-43C0-A035-488E48E122B8}" type="slidenum">
              <a:rPr lang="en-AU" altLang="en-US" smtClean="0"/>
              <a:pPr/>
              <a:t>52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32133703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E481F9BD-1A12-4C6C-92D2-09C336D7A044}" type="slidenum">
              <a:rPr lang="en-AU" altLang="en-US"/>
              <a:pPr/>
              <a:t>53</a:t>
            </a:fld>
            <a:endParaRPr lang="en-AU" altLang="en-US"/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ARM &amp; MIPS Similarities</a:t>
            </a:r>
          </a:p>
        </p:txBody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9350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AU" altLang="en-US" sz="2800"/>
              <a:t>ARM: the most popular embedded core</a:t>
            </a:r>
          </a:p>
          <a:p>
            <a:pPr eaLnBrk="1" hangingPunct="1">
              <a:lnSpc>
                <a:spcPct val="80000"/>
              </a:lnSpc>
            </a:pPr>
            <a:r>
              <a:rPr lang="en-AU" altLang="en-US" sz="2800"/>
              <a:t>Similar basic set of instructions to MIPS</a:t>
            </a:r>
          </a:p>
        </p:txBody>
      </p:sp>
      <p:sp>
        <p:nvSpPr>
          <p:cNvPr id="81925" name="Text Box 4"/>
          <p:cNvSpPr txBox="1">
            <a:spLocks noChangeArrowheads="1"/>
          </p:cNvSpPr>
          <p:nvPr/>
        </p:nvSpPr>
        <p:spPr bwMode="auto">
          <a:xfrm rot="5400000">
            <a:off x="7115969" y="1661319"/>
            <a:ext cx="368935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folHlink"/>
                </a:solidFill>
              </a:rPr>
              <a:t>§2.16 Real Stuff: ARM Instructions</a:t>
            </a:r>
          </a:p>
        </p:txBody>
      </p:sp>
      <p:graphicFrame>
        <p:nvGraphicFramePr>
          <p:cNvPr id="420939" name="Group 75"/>
          <p:cNvGraphicFramePr>
            <a:graphicFrameLocks noGrp="1"/>
          </p:cNvGraphicFramePr>
          <p:nvPr/>
        </p:nvGraphicFramePr>
        <p:xfrm>
          <a:off x="755650" y="2133600"/>
          <a:ext cx="7632700" cy="3976688"/>
        </p:xfrm>
        <a:graphic>
          <a:graphicData uri="http://schemas.openxmlformats.org/drawingml/2006/table">
            <a:tbl>
              <a:tblPr/>
              <a:tblGrid>
                <a:gridCol w="3482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3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AU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 announced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Instruction size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 bits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 bits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Address space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32-bit flat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32-bit flat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 alignment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Aligned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Aligned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 addressing modes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Registers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</a:t>
                      </a: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× 32-bit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 </a:t>
                      </a: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× 32-bit</a:t>
                      </a:r>
                      <a:endParaRPr kumimoji="0" lang="en-AU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Input/output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Memory mapped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Memory mapped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9977FB95-9D17-45C4-B37C-5A46AC2A7866}" type="slidenum">
              <a:rPr lang="en-AU" altLang="en-US"/>
              <a:pPr/>
              <a:t>54</a:t>
            </a:fld>
            <a:endParaRPr lang="en-AU" altLang="en-US"/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Compare and Branch in ARM</a:t>
            </a:r>
          </a:p>
        </p:txBody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Uses condition codes for result of an arithmetic/logical instruction</a:t>
            </a:r>
          </a:p>
          <a:p>
            <a:pPr lvl="1" eaLnBrk="1" hangingPunct="1"/>
            <a:r>
              <a:rPr lang="en-AU" altLang="en-US"/>
              <a:t>Negative, zero, carry, overflow</a:t>
            </a:r>
          </a:p>
          <a:p>
            <a:pPr lvl="1" eaLnBrk="1" hangingPunct="1"/>
            <a:r>
              <a:rPr lang="en-AU" altLang="en-US"/>
              <a:t>Compare instructions to set condition codes without keeping the result</a:t>
            </a:r>
          </a:p>
          <a:p>
            <a:pPr eaLnBrk="1" hangingPunct="1"/>
            <a:r>
              <a:rPr lang="en-AU" altLang="en-US"/>
              <a:t>Each instruction can be conditional</a:t>
            </a:r>
          </a:p>
          <a:p>
            <a:pPr lvl="1" eaLnBrk="1" hangingPunct="1"/>
            <a:r>
              <a:rPr lang="en-AU" altLang="en-US"/>
              <a:t>Top 4 bits of instruction word: condition value</a:t>
            </a:r>
          </a:p>
          <a:p>
            <a:pPr lvl="1" eaLnBrk="1" hangingPunct="1"/>
            <a:r>
              <a:rPr lang="en-AU" altLang="en-US"/>
              <a:t>Can avoid branches over single instructions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9ED45B7C-2BD3-43E2-9816-903E18B04046}" type="slidenum">
              <a:rPr lang="en-AU" altLang="en-US"/>
              <a:pPr/>
              <a:t>55</a:t>
            </a:fld>
            <a:endParaRPr lang="en-AU" altLang="en-US"/>
          </a:p>
        </p:txBody>
      </p:sp>
      <p:sp>
        <p:nvSpPr>
          <p:cNvPr id="839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Instruction Encoding</a:t>
            </a:r>
          </a:p>
        </p:txBody>
      </p:sp>
      <p:pic>
        <p:nvPicPr>
          <p:cNvPr id="83972" name="Picture 4" descr="f02-34-P37449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412875"/>
            <a:ext cx="5453063" cy="458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892BB9A3-A515-40ED-9F63-D4FF73CA2AD1}" type="slidenum">
              <a:rPr lang="en-AU" altLang="en-US"/>
              <a:pPr/>
              <a:t>56</a:t>
            </a:fld>
            <a:endParaRPr lang="en-AU" altLang="en-US"/>
          </a:p>
        </p:txBody>
      </p:sp>
      <p:sp>
        <p:nvSpPr>
          <p:cNvPr id="849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Intel x86 ISA</a:t>
            </a:r>
            <a:endParaRPr lang="en-AU" altLang="en-US"/>
          </a:p>
        </p:txBody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Evolution with backward compatibility</a:t>
            </a:r>
          </a:p>
          <a:p>
            <a:pPr lvl="1" eaLnBrk="1" hangingPunct="1"/>
            <a:r>
              <a:rPr lang="en-US" altLang="en-US" sz="2400"/>
              <a:t>8080 (1974): 8-bit microprocessor</a:t>
            </a:r>
          </a:p>
          <a:p>
            <a:pPr lvl="2" eaLnBrk="1" hangingPunct="1"/>
            <a:r>
              <a:rPr lang="en-US" altLang="en-US" sz="2000"/>
              <a:t>Accumulator, plus 3 index-register pairs</a:t>
            </a:r>
          </a:p>
          <a:p>
            <a:pPr lvl="1" eaLnBrk="1" hangingPunct="1"/>
            <a:r>
              <a:rPr lang="en-US" altLang="en-US" sz="2400"/>
              <a:t>8086 (1978): 16-bit extension to 8080</a:t>
            </a:r>
          </a:p>
          <a:p>
            <a:pPr lvl="2" eaLnBrk="1" hangingPunct="1"/>
            <a:r>
              <a:rPr lang="en-US" altLang="en-US" sz="2000"/>
              <a:t>Complex instruction set (CISC)</a:t>
            </a:r>
          </a:p>
          <a:p>
            <a:pPr lvl="1" eaLnBrk="1" hangingPunct="1"/>
            <a:r>
              <a:rPr lang="en-US" altLang="en-US" sz="2400"/>
              <a:t>8087 (1980): floating-point coprocessor</a:t>
            </a:r>
          </a:p>
          <a:p>
            <a:pPr lvl="2" eaLnBrk="1" hangingPunct="1"/>
            <a:r>
              <a:rPr lang="en-US" altLang="en-US" sz="2000"/>
              <a:t>Adds FP instructions and register stack</a:t>
            </a:r>
          </a:p>
          <a:p>
            <a:pPr lvl="1" eaLnBrk="1" hangingPunct="1"/>
            <a:r>
              <a:rPr lang="en-US" altLang="en-US" sz="2400"/>
              <a:t>80286 (1982): 24-bit addresses, MMU</a:t>
            </a:r>
          </a:p>
          <a:p>
            <a:pPr lvl="2" eaLnBrk="1" hangingPunct="1"/>
            <a:r>
              <a:rPr lang="en-US" altLang="en-US" sz="2000"/>
              <a:t>Segmented memory mapping and protection</a:t>
            </a:r>
          </a:p>
          <a:p>
            <a:pPr lvl="1" eaLnBrk="1" hangingPunct="1"/>
            <a:r>
              <a:rPr lang="en-US" altLang="en-US" sz="2400"/>
              <a:t>80386 (1985): 32-bit extension (now IA-32)</a:t>
            </a:r>
          </a:p>
          <a:p>
            <a:pPr lvl="2" eaLnBrk="1" hangingPunct="1"/>
            <a:r>
              <a:rPr lang="en-US" altLang="en-US" sz="2000"/>
              <a:t>Additional addressing modes and operations</a:t>
            </a:r>
          </a:p>
          <a:p>
            <a:pPr lvl="2" eaLnBrk="1" hangingPunct="1"/>
            <a:r>
              <a:rPr lang="en-US" altLang="en-US" sz="2000"/>
              <a:t>Paged memory mapping as well as segments</a:t>
            </a:r>
            <a:endParaRPr lang="en-AU" altLang="en-US" sz="2000"/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 rot="5400000">
            <a:off x="7185819" y="1591469"/>
            <a:ext cx="354965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folHlink"/>
                </a:solidFill>
              </a:rPr>
              <a:t>§2.17 Real Stuff: x86 Instructions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43A2466B-D723-438E-8CA3-7704A511CABF}" type="slidenum">
              <a:rPr lang="en-AU" altLang="en-US"/>
              <a:pPr/>
              <a:t>57</a:t>
            </a:fld>
            <a:endParaRPr lang="en-AU" alt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Intel x86 ISA</a:t>
            </a:r>
            <a:endParaRPr lang="en-AU" altLang="en-US"/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/>
              <a:t>Further evolution…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i486 (1989): pipelined, on-chip caches and FPU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/>
              <a:t>Compatible competitors: AMD, Cyrix, …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Pentium (1993): superscalar, 64-bit datapath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/>
              <a:t>Later versions added MMX (Multi-Media eXtension) instructions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/>
              <a:t>The infamous FDIV bug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Pentium Pro (1995), Pentium II (1997)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/>
              <a:t>New microarchitecture (see Colwell, </a:t>
            </a:r>
            <a:r>
              <a:rPr lang="en-US" altLang="en-US" sz="2000" i="1"/>
              <a:t>The Pentium Chronicles</a:t>
            </a:r>
            <a:r>
              <a:rPr lang="en-US" altLang="en-US" sz="200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Pentium III (1999)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/>
              <a:t>Added SSE (Streaming SIMD Extensions) and associated registers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Pentium 4 (2001)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/>
              <a:t>New microarchitecture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/>
              <a:t>Added SSE2 instructions</a:t>
            </a:r>
            <a:endParaRPr lang="en-AU" altLang="en-US" sz="200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7454B2D0-2249-43E0-8716-0ABC5FD5BBBD}" type="slidenum">
              <a:rPr lang="en-AU" altLang="en-US"/>
              <a:pPr/>
              <a:t>58</a:t>
            </a:fld>
            <a:endParaRPr lang="en-AU" altLang="en-US"/>
          </a:p>
        </p:txBody>
      </p:sp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Intel x86 ISA</a:t>
            </a:r>
            <a:endParaRPr lang="en-AU" altLang="en-US"/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/>
              <a:t>And further…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>
                <a:solidFill>
                  <a:schemeClr val="hlink"/>
                </a:solidFill>
              </a:rPr>
              <a:t>AMD64 (2003): extended architecture to 64 bits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EM64T </a:t>
            </a:r>
            <a:r>
              <a:rPr lang="en-US" altLang="en-US" sz="2400">
                <a:cs typeface="Arial" panose="020B0604020202020204" pitchFamily="34" charset="0"/>
              </a:rPr>
              <a:t>– </a:t>
            </a:r>
            <a:r>
              <a:rPr lang="en-US" altLang="en-US" sz="2400"/>
              <a:t>Extended Memory 64 Technology (2004)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/>
              <a:t>AMD64 adopted by Intel (with refinements)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/>
              <a:t>Added SSE3 instructions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Intel Core (2006)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/>
              <a:t>Added SSE4 instructions, virtual machine support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>
                <a:solidFill>
                  <a:schemeClr val="hlink"/>
                </a:solidFill>
              </a:rPr>
              <a:t>AMD64 (announced 2007): SSE5 instructions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>
                <a:solidFill>
                  <a:schemeClr val="hlink"/>
                </a:solidFill>
              </a:rPr>
              <a:t>Intel declined to follow, instead…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Advanced Vector Extension (announced 2008)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/>
              <a:t>Longer SSE registers, more instructions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If Intel didn’t extend with compatibility, its competitors would!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Technical elegance ≠ market success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C20FEEEA-9E91-4037-81BE-7F7C5FE2A0AE}" type="slidenum">
              <a:rPr lang="en-AU" altLang="en-US"/>
              <a:pPr/>
              <a:t>59</a:t>
            </a:fld>
            <a:endParaRPr lang="en-AU" altLang="en-US"/>
          </a:p>
        </p:txBody>
      </p:sp>
      <p:sp>
        <p:nvSpPr>
          <p:cNvPr id="880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Basic x86 Registers</a:t>
            </a:r>
          </a:p>
        </p:txBody>
      </p:sp>
      <p:pic>
        <p:nvPicPr>
          <p:cNvPr id="88068" name="Picture 5" descr="f02-36-P37449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196975"/>
            <a:ext cx="5024438" cy="507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F5CC6AE7-F68E-49FA-B1F3-3814D5C717BE}" type="slidenum">
              <a:rPr lang="en-AU" altLang="en-US"/>
              <a:pPr/>
              <a:t>6</a:t>
            </a:fld>
            <a:endParaRPr lang="en-AU" altLang="en-US"/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Register Operands</a:t>
            </a:r>
            <a:endParaRPr lang="en-AU" altLang="en-US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Arithmetic instructions use register</a:t>
            </a:r>
            <a:br>
              <a:rPr lang="en-US" altLang="en-US" sz="2800"/>
            </a:br>
            <a:r>
              <a:rPr lang="en-US" altLang="en-US" sz="2800"/>
              <a:t>operands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MIPS has a 32 × 32-bit register file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Use for frequently accessed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Numbered 0 to 31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32-bit data called a “word”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Assembler names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$t0, $t1, …, $t9 for temporary values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$s0, $s1, …, $s7 for saved variables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i="1"/>
              <a:t>Design Principle 2:</a:t>
            </a:r>
            <a:r>
              <a:rPr lang="en-US" altLang="en-US" sz="2800"/>
              <a:t> Smaller is faster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c.f. main memory: millions of locations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 rot="5400000">
            <a:off x="6734969" y="2042319"/>
            <a:ext cx="445135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folHlink"/>
                </a:solidFill>
              </a:rPr>
              <a:t>§2.3 Operands of the Computer Hardware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93C81419-0C43-4C0D-B6B9-3DD857121FD0}" type="slidenum">
              <a:rPr lang="en-AU" altLang="en-US"/>
              <a:pPr/>
              <a:t>60</a:t>
            </a:fld>
            <a:endParaRPr lang="en-AU" altLang="en-US"/>
          </a:p>
        </p:txBody>
      </p:sp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Basic x86 Addressing Modes</a:t>
            </a:r>
          </a:p>
        </p:txBody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647700"/>
          </a:xfrm>
        </p:spPr>
        <p:txBody>
          <a:bodyPr/>
          <a:lstStyle/>
          <a:p>
            <a:pPr eaLnBrk="1" hangingPunct="1"/>
            <a:r>
              <a:rPr lang="en-AU" altLang="en-US" sz="2800"/>
              <a:t>Two operands per instruction</a:t>
            </a:r>
          </a:p>
        </p:txBody>
      </p:sp>
      <p:graphicFrame>
        <p:nvGraphicFramePr>
          <p:cNvPr id="471080" name="Group 40"/>
          <p:cNvGraphicFramePr>
            <a:graphicFrameLocks noGrp="1"/>
          </p:cNvGraphicFramePr>
          <p:nvPr/>
        </p:nvGraphicFramePr>
        <p:xfrm>
          <a:off x="1187450" y="1700213"/>
          <a:ext cx="6697663" cy="2194284"/>
        </p:xfrm>
        <a:graphic>
          <a:graphicData uri="http://schemas.openxmlformats.org/drawingml/2006/table">
            <a:tbl>
              <a:tblPr/>
              <a:tblGrid>
                <a:gridCol w="3349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80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Source/dest operand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Second source operand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Register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Register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Register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Immediate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Register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Memory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Memory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Register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Memory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Immediate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9116" name="Rectangle 41"/>
          <p:cNvSpPr>
            <a:spLocks noChangeArrowheads="1"/>
          </p:cNvSpPr>
          <p:nvPr/>
        </p:nvSpPr>
        <p:spPr bwMode="auto">
          <a:xfrm>
            <a:off x="684213" y="3933825"/>
            <a:ext cx="8270875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AU" altLang="en-US" sz="2800"/>
              <a:t>Memory addressing modes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lang="en-AU" altLang="en-US" sz="2400"/>
              <a:t>Address in register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lang="en-AU" altLang="en-US" sz="2400"/>
              <a:t>Address = R</a:t>
            </a:r>
            <a:r>
              <a:rPr lang="en-AU" altLang="en-US" sz="2400" baseline="-25000"/>
              <a:t>base</a:t>
            </a:r>
            <a:r>
              <a:rPr lang="en-AU" altLang="en-US" sz="2400"/>
              <a:t> + displacement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lang="en-AU" altLang="en-US" sz="2400"/>
              <a:t>Address = R</a:t>
            </a:r>
            <a:r>
              <a:rPr lang="en-AU" altLang="en-US" sz="2400" baseline="-25000"/>
              <a:t>base</a:t>
            </a:r>
            <a:r>
              <a:rPr lang="en-AU" altLang="en-US" sz="2400"/>
              <a:t> + 2</a:t>
            </a:r>
            <a:r>
              <a:rPr lang="en-AU" altLang="en-US" sz="2400" baseline="30000"/>
              <a:t>scale</a:t>
            </a:r>
            <a:r>
              <a:rPr lang="en-AU" altLang="en-US" sz="2400"/>
              <a:t> </a:t>
            </a:r>
            <a:r>
              <a:rPr lang="en-US" altLang="en-US" sz="2400">
                <a:cs typeface="Arial" panose="020B0604020202020204" pitchFamily="34" charset="0"/>
              </a:rPr>
              <a:t>×</a:t>
            </a:r>
            <a:r>
              <a:rPr lang="en-AU" altLang="en-US" sz="2400"/>
              <a:t> R</a:t>
            </a:r>
            <a:r>
              <a:rPr lang="en-AU" altLang="en-US" sz="2400" baseline="-25000"/>
              <a:t>index</a:t>
            </a:r>
            <a:r>
              <a:rPr lang="en-AU" altLang="en-US" sz="2400"/>
              <a:t> (scale = 0, 1, 2, or 3)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lang="en-AU" altLang="en-US" sz="2400"/>
              <a:t>Address =  R</a:t>
            </a:r>
            <a:r>
              <a:rPr lang="en-AU" altLang="en-US" sz="2400" baseline="-25000"/>
              <a:t>base</a:t>
            </a:r>
            <a:r>
              <a:rPr lang="en-AU" altLang="en-US" sz="2400"/>
              <a:t> + 2</a:t>
            </a:r>
            <a:r>
              <a:rPr lang="en-AU" altLang="en-US" sz="2400" baseline="30000"/>
              <a:t>scale</a:t>
            </a:r>
            <a:r>
              <a:rPr lang="en-AU" altLang="en-US" sz="2400"/>
              <a:t> </a:t>
            </a:r>
            <a:r>
              <a:rPr lang="en-US" altLang="en-US" sz="2400">
                <a:cs typeface="Arial" panose="020B0604020202020204" pitchFamily="34" charset="0"/>
              </a:rPr>
              <a:t>×</a:t>
            </a:r>
            <a:r>
              <a:rPr lang="en-AU" altLang="en-US" sz="2400"/>
              <a:t> R</a:t>
            </a:r>
            <a:r>
              <a:rPr lang="en-AU" altLang="en-US" sz="2400" baseline="-25000"/>
              <a:t>index</a:t>
            </a:r>
            <a:r>
              <a:rPr lang="en-AU" altLang="en-US" sz="2400"/>
              <a:t> + displacement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6E0A3BAE-C147-4786-956A-50B4AAF1CE25}" type="slidenum">
              <a:rPr lang="en-AU" altLang="en-US"/>
              <a:pPr/>
              <a:t>61</a:t>
            </a:fld>
            <a:endParaRPr lang="en-AU" altLang="en-US"/>
          </a:p>
        </p:txBody>
      </p:sp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x86 Instruction Encoding</a:t>
            </a:r>
          </a:p>
        </p:txBody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0" y="1125538"/>
            <a:ext cx="4383088" cy="5111750"/>
          </a:xfrm>
        </p:spPr>
        <p:txBody>
          <a:bodyPr/>
          <a:lstStyle/>
          <a:p>
            <a:pPr eaLnBrk="1" hangingPunct="1"/>
            <a:r>
              <a:rPr lang="en-AU" altLang="en-US"/>
              <a:t>Variable length encoding</a:t>
            </a:r>
          </a:p>
          <a:p>
            <a:pPr lvl="1" eaLnBrk="1" hangingPunct="1"/>
            <a:r>
              <a:rPr lang="en-AU" altLang="en-US"/>
              <a:t>Postfix bytes specify addressing mode</a:t>
            </a:r>
          </a:p>
          <a:p>
            <a:pPr lvl="1" eaLnBrk="1" hangingPunct="1"/>
            <a:r>
              <a:rPr lang="en-AU" altLang="en-US"/>
              <a:t>Prefix bytes modify operation</a:t>
            </a:r>
          </a:p>
          <a:p>
            <a:pPr lvl="2" eaLnBrk="1" hangingPunct="1"/>
            <a:r>
              <a:rPr lang="en-AU" altLang="en-US"/>
              <a:t>Operand length, repetition, locking, …</a:t>
            </a:r>
          </a:p>
        </p:txBody>
      </p:sp>
      <p:pic>
        <p:nvPicPr>
          <p:cNvPr id="90117" name="Picture 4" descr="f02-41-P37449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" y="1341438"/>
            <a:ext cx="4410075" cy="421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6C128F7D-9CE0-49C5-A404-16FACADABD62}" type="slidenum">
              <a:rPr lang="en-AU" altLang="en-US"/>
              <a:pPr/>
              <a:t>62</a:t>
            </a:fld>
            <a:endParaRPr lang="en-AU" altLang="en-US"/>
          </a:p>
        </p:txBody>
      </p:sp>
      <p:sp>
        <p:nvSpPr>
          <p:cNvPr id="911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Implementing IA-32</a:t>
            </a:r>
            <a:endParaRPr lang="en-AU" altLang="en-US"/>
          </a:p>
        </p:txBody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Complex instruction set makes implementation difficult</a:t>
            </a:r>
          </a:p>
          <a:p>
            <a:pPr lvl="1" eaLnBrk="1" hangingPunct="1"/>
            <a:r>
              <a:rPr lang="en-US" altLang="en-US"/>
              <a:t>Hardware translates instructions to simpler microoperations</a:t>
            </a:r>
          </a:p>
          <a:p>
            <a:pPr lvl="2" eaLnBrk="1" hangingPunct="1"/>
            <a:r>
              <a:rPr lang="en-US" altLang="en-US"/>
              <a:t>Simple instructions: 1–1</a:t>
            </a:r>
          </a:p>
          <a:p>
            <a:pPr lvl="2" eaLnBrk="1" hangingPunct="1"/>
            <a:r>
              <a:rPr lang="en-US" altLang="en-US"/>
              <a:t>Complex instructions: 1–many</a:t>
            </a:r>
          </a:p>
          <a:p>
            <a:pPr lvl="1" eaLnBrk="1" hangingPunct="1"/>
            <a:r>
              <a:rPr lang="en-US" altLang="en-US"/>
              <a:t>Microengine similar to RISC</a:t>
            </a:r>
          </a:p>
          <a:p>
            <a:pPr lvl="1" eaLnBrk="1" hangingPunct="1"/>
            <a:r>
              <a:rPr lang="en-US" altLang="en-US"/>
              <a:t>Market share makes this economically viable</a:t>
            </a:r>
          </a:p>
          <a:p>
            <a:pPr eaLnBrk="1" hangingPunct="1"/>
            <a:r>
              <a:rPr lang="en-US" altLang="en-US"/>
              <a:t>Comparable performance to RISC</a:t>
            </a:r>
          </a:p>
          <a:p>
            <a:pPr lvl="1" eaLnBrk="1" hangingPunct="1"/>
            <a:r>
              <a:rPr lang="en-US" altLang="en-US"/>
              <a:t>Compilers avoid complex instructions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ARM v8 Instructions</a:t>
            </a:r>
          </a:p>
        </p:txBody>
      </p:sp>
      <p:sp>
        <p:nvSpPr>
          <p:cNvPr id="921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In moving to 64-bit, ARM did a complete overhaul</a:t>
            </a:r>
          </a:p>
          <a:p>
            <a:r>
              <a:rPr lang="en-US" altLang="en-US"/>
              <a:t>ARM v8 resembles MIPS</a:t>
            </a:r>
          </a:p>
          <a:p>
            <a:pPr lvl="1"/>
            <a:r>
              <a:rPr lang="en-US" altLang="en-US" sz="2400"/>
              <a:t>Changes from v7:</a:t>
            </a:r>
          </a:p>
          <a:p>
            <a:pPr lvl="2"/>
            <a:r>
              <a:rPr lang="en-US" altLang="en-US" sz="2000"/>
              <a:t>No conditional execution field</a:t>
            </a:r>
          </a:p>
          <a:p>
            <a:pPr lvl="2"/>
            <a:r>
              <a:rPr lang="en-US" altLang="en-US" sz="2000"/>
              <a:t>Immediate field is 12-bit constant</a:t>
            </a:r>
          </a:p>
          <a:p>
            <a:pPr lvl="2"/>
            <a:r>
              <a:rPr lang="en-US" altLang="en-US" sz="2000"/>
              <a:t>Dropped load/store multiple</a:t>
            </a:r>
          </a:p>
          <a:p>
            <a:pPr lvl="2"/>
            <a:r>
              <a:rPr lang="en-US" altLang="en-US" sz="2000"/>
              <a:t>PC is no longer a GPR</a:t>
            </a:r>
          </a:p>
          <a:p>
            <a:pPr lvl="2"/>
            <a:r>
              <a:rPr lang="en-US" altLang="en-US" sz="2000"/>
              <a:t>GPR set expanded to 32</a:t>
            </a:r>
          </a:p>
          <a:p>
            <a:pPr lvl="2"/>
            <a:r>
              <a:rPr lang="en-US" altLang="en-US" sz="2000"/>
              <a:t>Addressing modes work for all word sizes</a:t>
            </a:r>
          </a:p>
          <a:p>
            <a:pPr lvl="2"/>
            <a:r>
              <a:rPr lang="en-US" altLang="en-US" sz="2000"/>
              <a:t>Divide instruction</a:t>
            </a:r>
          </a:p>
          <a:p>
            <a:pPr lvl="2"/>
            <a:r>
              <a:rPr lang="en-US" altLang="en-US" sz="2000"/>
              <a:t>Branch if equal/branch if not equal instructions</a:t>
            </a:r>
            <a:endParaRPr lang="en-US" altLang="en-US"/>
          </a:p>
        </p:txBody>
      </p:sp>
      <p:sp>
        <p:nvSpPr>
          <p:cNvPr id="9216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83759A9A-BEC2-4E84-8D00-447A41555CDE}" type="slidenum">
              <a:rPr lang="en-AU" altLang="en-US"/>
              <a:pPr/>
              <a:t>63</a:t>
            </a:fld>
            <a:endParaRPr lang="en-AU" altLang="en-US"/>
          </a:p>
        </p:txBody>
      </p:sp>
      <p:sp>
        <p:nvSpPr>
          <p:cNvPr id="92165" name="Text Box 4"/>
          <p:cNvSpPr txBox="1">
            <a:spLocks noChangeArrowheads="1"/>
          </p:cNvSpPr>
          <p:nvPr/>
        </p:nvSpPr>
        <p:spPr bwMode="auto">
          <a:xfrm rot="5400000">
            <a:off x="6523831" y="2255044"/>
            <a:ext cx="4873625" cy="3698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folHlink"/>
                </a:solidFill>
              </a:rPr>
              <a:t>§2.18 Real Stuff:  ARM v8 (64-bit) Instructions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F4943634-987A-4EFA-96E2-E0061B026FC9}" type="slidenum">
              <a:rPr lang="en-AU" altLang="en-US"/>
              <a:pPr/>
              <a:t>64</a:t>
            </a:fld>
            <a:endParaRPr lang="en-AU" altLang="en-US"/>
          </a:p>
        </p:txBody>
      </p:sp>
      <p:sp>
        <p:nvSpPr>
          <p:cNvPr id="931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Fallacies</a:t>
            </a:r>
            <a:endParaRPr lang="en-AU" altLang="en-US"/>
          </a:p>
        </p:txBody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Powerful instruction </a:t>
            </a:r>
            <a:r>
              <a:rPr lang="en-US" altLang="en-US" sz="2800">
                <a:sym typeface="Symbol" panose="05050102010706020507" pitchFamily="18" charset="2"/>
              </a:rPr>
              <a:t> higher performance</a:t>
            </a:r>
          </a:p>
          <a:p>
            <a:pPr lvl="1" eaLnBrk="1" hangingPunct="1"/>
            <a:r>
              <a:rPr lang="en-US" altLang="en-US" sz="2400">
                <a:sym typeface="Symbol" panose="05050102010706020507" pitchFamily="18" charset="2"/>
              </a:rPr>
              <a:t>Fewer instructions required</a:t>
            </a:r>
          </a:p>
          <a:p>
            <a:pPr lvl="1" eaLnBrk="1" hangingPunct="1"/>
            <a:r>
              <a:rPr lang="en-US" altLang="en-US" sz="2400">
                <a:sym typeface="Symbol" panose="05050102010706020507" pitchFamily="18" charset="2"/>
              </a:rPr>
              <a:t>But complex instructions are hard to implement</a:t>
            </a:r>
          </a:p>
          <a:p>
            <a:pPr lvl="2" eaLnBrk="1" hangingPunct="1"/>
            <a:r>
              <a:rPr lang="en-US" altLang="en-US" sz="2000">
                <a:sym typeface="Symbol" panose="05050102010706020507" pitchFamily="18" charset="2"/>
              </a:rPr>
              <a:t>May slow down all instructions, including simple ones</a:t>
            </a:r>
          </a:p>
          <a:p>
            <a:pPr lvl="1" eaLnBrk="1" hangingPunct="1"/>
            <a:r>
              <a:rPr lang="en-US" altLang="en-US" sz="2400">
                <a:sym typeface="Symbol" panose="05050102010706020507" pitchFamily="18" charset="2"/>
              </a:rPr>
              <a:t>Compilers are good at making fast code from simple instructions</a:t>
            </a:r>
          </a:p>
          <a:p>
            <a:pPr eaLnBrk="1" hangingPunct="1"/>
            <a:r>
              <a:rPr lang="en-US" altLang="en-US" sz="2800">
                <a:sym typeface="Symbol" panose="05050102010706020507" pitchFamily="18" charset="2"/>
              </a:rPr>
              <a:t>Use assembly code for high performance</a:t>
            </a:r>
          </a:p>
          <a:p>
            <a:pPr lvl="1" eaLnBrk="1" hangingPunct="1"/>
            <a:r>
              <a:rPr lang="en-US" altLang="en-US" sz="2400">
                <a:sym typeface="Symbol" panose="05050102010706020507" pitchFamily="18" charset="2"/>
              </a:rPr>
              <a:t>But modern compilers are better at dealing with modern processors</a:t>
            </a:r>
          </a:p>
          <a:p>
            <a:pPr lvl="1" eaLnBrk="1" hangingPunct="1"/>
            <a:r>
              <a:rPr lang="en-US" altLang="en-US" sz="2400">
                <a:sym typeface="Symbol" panose="05050102010706020507" pitchFamily="18" charset="2"/>
              </a:rPr>
              <a:t>More lines of code  more errors and less productivity</a:t>
            </a:r>
          </a:p>
        </p:txBody>
      </p:sp>
      <p:sp>
        <p:nvSpPr>
          <p:cNvPr id="93189" name="Text Box 4"/>
          <p:cNvSpPr txBox="1">
            <a:spLocks noChangeArrowheads="1"/>
          </p:cNvSpPr>
          <p:nvPr/>
        </p:nvSpPr>
        <p:spPr bwMode="auto">
          <a:xfrm rot="5400000">
            <a:off x="7509669" y="1267619"/>
            <a:ext cx="290195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folHlink"/>
                </a:solidFill>
              </a:rPr>
              <a:t>§2.19 Fallacies and Pitfalls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118DEE77-06B8-46DB-8F51-79F48FE375F0}" type="slidenum">
              <a:rPr lang="en-AU" altLang="en-US"/>
              <a:pPr/>
              <a:t>65</a:t>
            </a:fld>
            <a:endParaRPr lang="en-AU" altLang="en-US"/>
          </a:p>
        </p:txBody>
      </p:sp>
      <p:sp>
        <p:nvSpPr>
          <p:cNvPr id="942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Fallacies</a:t>
            </a:r>
          </a:p>
        </p:txBody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1727200"/>
          </a:xfrm>
        </p:spPr>
        <p:txBody>
          <a:bodyPr/>
          <a:lstStyle/>
          <a:p>
            <a:pPr eaLnBrk="1" hangingPunct="1"/>
            <a:r>
              <a:rPr lang="en-AU" altLang="en-US"/>
              <a:t>Backward compatibility </a:t>
            </a:r>
            <a:r>
              <a:rPr lang="en-US" altLang="en-US">
                <a:sym typeface="Symbol" panose="05050102010706020507" pitchFamily="18" charset="2"/>
              </a:rPr>
              <a:t> instruction set doesn’t change</a:t>
            </a:r>
          </a:p>
          <a:p>
            <a:pPr lvl="1" eaLnBrk="1" hangingPunct="1"/>
            <a:r>
              <a:rPr lang="en-AU" altLang="en-US">
                <a:sym typeface="Symbol" panose="05050102010706020507" pitchFamily="18" charset="2"/>
              </a:rPr>
              <a:t>But they do accrete more instructions</a:t>
            </a:r>
          </a:p>
        </p:txBody>
      </p:sp>
      <p:pic>
        <p:nvPicPr>
          <p:cNvPr id="9421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781300"/>
            <a:ext cx="5543550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14" name="Text Box 5"/>
          <p:cNvSpPr txBox="1">
            <a:spLocks noChangeArrowheads="1"/>
          </p:cNvSpPr>
          <p:nvPr/>
        </p:nvSpPr>
        <p:spPr bwMode="auto">
          <a:xfrm>
            <a:off x="6300788" y="4149725"/>
            <a:ext cx="2035175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x86 instruction set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4337B82A-B8F6-4EDC-B6C2-E050ACC14EBF}" type="slidenum">
              <a:rPr lang="en-AU" altLang="en-US"/>
              <a:pPr/>
              <a:t>66</a:t>
            </a:fld>
            <a:endParaRPr lang="en-AU" altLang="en-US"/>
          </a:p>
        </p:txBody>
      </p:sp>
      <p:sp>
        <p:nvSpPr>
          <p:cNvPr id="962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Concluding Remarks</a:t>
            </a:r>
            <a:endParaRPr lang="en-AU" altLang="en-US"/>
          </a:p>
        </p:txBody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Design principles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hlink"/>
                </a:solidFill>
              </a:rPr>
              <a:t>1.</a:t>
            </a:r>
            <a:r>
              <a:rPr lang="en-US" altLang="en-US"/>
              <a:t>	Simplicity favors regularity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hlink"/>
                </a:solidFill>
              </a:rPr>
              <a:t>2.</a:t>
            </a:r>
            <a:r>
              <a:rPr lang="en-US" altLang="en-US"/>
              <a:t>	Smaller is faster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hlink"/>
                </a:solidFill>
              </a:rPr>
              <a:t>3.</a:t>
            </a:r>
            <a:r>
              <a:rPr lang="en-US" altLang="en-US"/>
              <a:t>	Make the common case fast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hlink"/>
                </a:solidFill>
              </a:rPr>
              <a:t>4.</a:t>
            </a:r>
            <a:r>
              <a:rPr lang="en-US" altLang="en-US"/>
              <a:t>	Good design demands good compromises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Layers of software/hardware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Compiler, assembler, hardware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MIPS: typical of RISC ISAs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c.f. x86</a:t>
            </a:r>
            <a:endParaRPr lang="en-AU" altLang="en-US"/>
          </a:p>
        </p:txBody>
      </p:sp>
      <p:sp>
        <p:nvSpPr>
          <p:cNvPr id="96261" name="Text Box 4"/>
          <p:cNvSpPr txBox="1">
            <a:spLocks noChangeArrowheads="1"/>
          </p:cNvSpPr>
          <p:nvPr/>
        </p:nvSpPr>
        <p:spPr bwMode="auto">
          <a:xfrm rot="5400000">
            <a:off x="7477125" y="1295400"/>
            <a:ext cx="2967038" cy="3698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folHlink"/>
                </a:solidFill>
              </a:rPr>
              <a:t>§2.20 Concluding Remarks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61FE86DF-1097-48BF-A490-E63D10B1A417}" type="slidenum">
              <a:rPr lang="en-AU" altLang="en-US"/>
              <a:pPr/>
              <a:t>7</a:t>
            </a:fld>
            <a:endParaRPr lang="en-AU" altLang="en-US"/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Register Operand Example</a:t>
            </a:r>
            <a:endParaRPr lang="en-AU" altLang="en-US"/>
          </a:p>
        </p:txBody>
      </p:sp>
      <p:sp>
        <p:nvSpPr>
          <p:cNvPr id="1434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 code: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f = (g + h) - (i + j);</a:t>
            </a:r>
          </a:p>
          <a:p>
            <a:pPr lvl="1" eaLnBrk="1" hangingPunct="1"/>
            <a:r>
              <a:rPr lang="en-US" altLang="en-US"/>
              <a:t>f, …, j in $s0, …, $s4</a:t>
            </a:r>
          </a:p>
          <a:p>
            <a:pPr eaLnBrk="1" hangingPunct="1"/>
            <a:r>
              <a:rPr lang="en-US" altLang="en-US"/>
              <a:t>Compiled MIPS code: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add $t0, $s1, $s2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add $t1, $s3, $s4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sub $s0, $t0, $t1</a:t>
            </a:r>
            <a:endParaRPr lang="en-AU" altLang="en-US" sz="2800">
              <a:latin typeface="Lucida Console" panose="020B0609040504020204" pitchFamily="49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F41908A7-1DE8-47FA-8E62-19B79732358A}" type="slidenum">
              <a:rPr lang="en-AU" altLang="en-US"/>
              <a:pPr/>
              <a:t>8</a:t>
            </a:fld>
            <a:endParaRPr lang="en-AU" altLang="en-US"/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Memory Operands</a:t>
            </a:r>
            <a:endParaRPr lang="en-AU" altLang="en-US"/>
          </a:p>
        </p:txBody>
      </p:sp>
      <p:sp>
        <p:nvSpPr>
          <p:cNvPr id="15364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/>
              <a:t>Main memory used for composite data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Arrays, structures, dynamic data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To apply arithmetic operations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Load values from memory into registers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Store result from register to memory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Memory is byte addressed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Each address identifies an 8-bit byte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Words are aligned in memory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Address must be a multiple of 4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MIPS is Big Endian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Most-significant byte at least address of a word</a:t>
            </a:r>
          </a:p>
          <a:p>
            <a:pPr lvl="1" eaLnBrk="1" hangingPunct="1">
              <a:lnSpc>
                <a:spcPct val="80000"/>
              </a:lnSpc>
            </a:pPr>
            <a:r>
              <a:rPr lang="en-AU" altLang="en-US" sz="2400" i="1"/>
              <a:t>c.f.</a:t>
            </a:r>
            <a:r>
              <a:rPr lang="en-AU" altLang="en-US" sz="2400"/>
              <a:t> Little Endian: least-significant byte at least address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7C8CEC29-88C0-42C2-93B8-A92B26328DD6}" type="slidenum">
              <a:rPr lang="en-AU" altLang="en-US"/>
              <a:pPr/>
              <a:t>9</a:t>
            </a:fld>
            <a:endParaRPr lang="en-AU" altLang="en-US"/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Memory Operand Example 1</a:t>
            </a:r>
            <a:endParaRPr lang="en-AU" altLang="en-US"/>
          </a:p>
        </p:txBody>
      </p:sp>
      <p:sp>
        <p:nvSpPr>
          <p:cNvPr id="1638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 code: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g = h + A[8];</a:t>
            </a:r>
          </a:p>
          <a:p>
            <a:pPr lvl="1" eaLnBrk="1" hangingPunct="1"/>
            <a:r>
              <a:rPr lang="en-US" altLang="en-US"/>
              <a:t>g in $s1, h in $s2, base address of A in $s3</a:t>
            </a:r>
          </a:p>
          <a:p>
            <a:pPr eaLnBrk="1" hangingPunct="1"/>
            <a:r>
              <a:rPr lang="en-US" altLang="en-US"/>
              <a:t>Compiled MIPS code:</a:t>
            </a:r>
          </a:p>
          <a:p>
            <a:pPr lvl="1" eaLnBrk="1" hangingPunct="1"/>
            <a:r>
              <a:rPr lang="en-US" altLang="en-US"/>
              <a:t>Index 8 requires offset of 32</a:t>
            </a:r>
          </a:p>
          <a:p>
            <a:pPr lvl="2" eaLnBrk="1" hangingPunct="1"/>
            <a:r>
              <a:rPr lang="en-US" altLang="en-US"/>
              <a:t>4 bytes per word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lw  $t0, 32($s3)    # load word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add $s1, $s2, $t0</a:t>
            </a:r>
            <a:endParaRPr lang="en-AU" altLang="en-US" sz="2800">
              <a:latin typeface="Lucida Console" panose="020B0609040504020204" pitchFamily="49" charset="0"/>
            </a:endParaRPr>
          </a:p>
        </p:txBody>
      </p:sp>
      <p:sp>
        <p:nvSpPr>
          <p:cNvPr id="16389" name="AutoShape 6"/>
          <p:cNvSpPr>
            <a:spLocks/>
          </p:cNvSpPr>
          <p:nvPr/>
        </p:nvSpPr>
        <p:spPr bwMode="auto">
          <a:xfrm>
            <a:off x="1619250" y="5445125"/>
            <a:ext cx="914400" cy="403225"/>
          </a:xfrm>
          <a:prstGeom prst="borderCallout1">
            <a:avLst>
              <a:gd name="adj1" fmla="val 28347"/>
              <a:gd name="adj2" fmla="val 108333"/>
              <a:gd name="adj3" fmla="val -190944"/>
              <a:gd name="adj4" fmla="val 1600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AU" altLang="en-US"/>
              <a:t>offset</a:t>
            </a:r>
          </a:p>
        </p:txBody>
      </p:sp>
      <p:sp>
        <p:nvSpPr>
          <p:cNvPr id="16390" name="AutoShape 7"/>
          <p:cNvSpPr>
            <a:spLocks/>
          </p:cNvSpPr>
          <p:nvPr/>
        </p:nvSpPr>
        <p:spPr bwMode="auto">
          <a:xfrm>
            <a:off x="4140200" y="5445125"/>
            <a:ext cx="1655763" cy="403225"/>
          </a:xfrm>
          <a:prstGeom prst="borderCallout1">
            <a:avLst>
              <a:gd name="adj1" fmla="val 28347"/>
              <a:gd name="adj2" fmla="val -4602"/>
              <a:gd name="adj3" fmla="val -180708"/>
              <a:gd name="adj4" fmla="val -853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AU" altLang="en-US"/>
              <a:t>base register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od4e">
  <a:themeElements>
    <a:clrScheme name="1_cod4e 7">
      <a:dk1>
        <a:srgbClr val="000000"/>
      </a:dk1>
      <a:lt1>
        <a:srgbClr val="FFFFFF"/>
      </a:lt1>
      <a:dk2>
        <a:srgbClr val="0039A6"/>
      </a:dk2>
      <a:lt2>
        <a:srgbClr val="808080"/>
      </a:lt2>
      <a:accent1>
        <a:srgbClr val="9FCAD3"/>
      </a:accent1>
      <a:accent2>
        <a:srgbClr val="C0C0C0"/>
      </a:accent2>
      <a:accent3>
        <a:srgbClr val="FFFFFF"/>
      </a:accent3>
      <a:accent4>
        <a:srgbClr val="000000"/>
      </a:accent4>
      <a:accent5>
        <a:srgbClr val="CDE1E6"/>
      </a:accent5>
      <a:accent6>
        <a:srgbClr val="AEAEAE"/>
      </a:accent6>
      <a:hlink>
        <a:srgbClr val="91AFBF"/>
      </a:hlink>
      <a:folHlink>
        <a:srgbClr val="ECEAAC"/>
      </a:folHlink>
    </a:clrScheme>
    <a:fontScheme name="1_cod4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od4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d4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d4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7">
        <a:dk1>
          <a:srgbClr val="000000"/>
        </a:dk1>
        <a:lt1>
          <a:srgbClr val="FFFFFF"/>
        </a:lt1>
        <a:dk2>
          <a:srgbClr val="0039A6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cod4e</Template>
  <TotalTime>13564</TotalTime>
  <Words>4500</Words>
  <Application>Microsoft Office PowerPoint</Application>
  <PresentationFormat>On-screen Show (4:3)</PresentationFormat>
  <Paragraphs>922</Paragraphs>
  <Slides>66</Slides>
  <Notes>64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6" baseType="lpstr">
      <vt:lpstr>Arial</vt:lpstr>
      <vt:lpstr>Arial Black</vt:lpstr>
      <vt:lpstr>Corbel</vt:lpstr>
      <vt:lpstr>Lucida Console</vt:lpstr>
      <vt:lpstr>Symbol</vt:lpstr>
      <vt:lpstr>Tahoma</vt:lpstr>
      <vt:lpstr>Times New Roman</vt:lpstr>
      <vt:lpstr>Wingdings</vt:lpstr>
      <vt:lpstr>1_cod4e</vt:lpstr>
      <vt:lpstr>Chart</vt:lpstr>
      <vt:lpstr>Chapter 2</vt:lpstr>
      <vt:lpstr>Instruction Set</vt:lpstr>
      <vt:lpstr>The MIPS Instruction Set</vt:lpstr>
      <vt:lpstr>Arithmetic Operations</vt:lpstr>
      <vt:lpstr>Arithmetic Example</vt:lpstr>
      <vt:lpstr>Register Operands</vt:lpstr>
      <vt:lpstr>Register Operand Example</vt:lpstr>
      <vt:lpstr>Memory Operands</vt:lpstr>
      <vt:lpstr>Memory Operand Example 1</vt:lpstr>
      <vt:lpstr>Memory Operand Example 2</vt:lpstr>
      <vt:lpstr>Registers vs. Memory</vt:lpstr>
      <vt:lpstr>Immediate Operands</vt:lpstr>
      <vt:lpstr>The Constant Zero</vt:lpstr>
      <vt:lpstr>Logical Operations</vt:lpstr>
      <vt:lpstr>Shift Operations</vt:lpstr>
      <vt:lpstr>AND Operations</vt:lpstr>
      <vt:lpstr>OR Operations</vt:lpstr>
      <vt:lpstr>NOT Operations</vt:lpstr>
      <vt:lpstr>Conditional Operations</vt:lpstr>
      <vt:lpstr>Compiling If Statements</vt:lpstr>
      <vt:lpstr>Compiling Loop Statements</vt:lpstr>
      <vt:lpstr>Basic Blocks</vt:lpstr>
      <vt:lpstr>More Conditional Operations</vt:lpstr>
      <vt:lpstr>Branch Instruction Design</vt:lpstr>
      <vt:lpstr>Procedure Calling</vt:lpstr>
      <vt:lpstr>Register Usage</vt:lpstr>
      <vt:lpstr>Procedure Call Instructions</vt:lpstr>
      <vt:lpstr>Leaf Procedure Example</vt:lpstr>
      <vt:lpstr>Leaf Procedure Example</vt:lpstr>
      <vt:lpstr>Non-Leaf Procedures</vt:lpstr>
      <vt:lpstr>Non-Leaf Procedure Example</vt:lpstr>
      <vt:lpstr>Non-Leaf Procedure Example</vt:lpstr>
      <vt:lpstr>Local Data on the Stack</vt:lpstr>
      <vt:lpstr>Memory Layout</vt:lpstr>
      <vt:lpstr>Branch Addressing</vt:lpstr>
      <vt:lpstr>Jump Addressing</vt:lpstr>
      <vt:lpstr>Target Addressing Example</vt:lpstr>
      <vt:lpstr>Branching Far Away</vt:lpstr>
      <vt:lpstr>Addressing Mode Summary</vt:lpstr>
      <vt:lpstr>Synchronization</vt:lpstr>
      <vt:lpstr>Synchronization in MIPS </vt:lpstr>
      <vt:lpstr>Translation and Startup</vt:lpstr>
      <vt:lpstr>Producing an Object Module</vt:lpstr>
      <vt:lpstr>Linking Object Modules</vt:lpstr>
      <vt:lpstr>Loading a Program</vt:lpstr>
      <vt:lpstr>Dynamic Linking</vt:lpstr>
      <vt:lpstr>Lazy Linkage</vt:lpstr>
      <vt:lpstr>Starting Java Applications</vt:lpstr>
      <vt:lpstr>Effect of Compiler Optimization</vt:lpstr>
      <vt:lpstr>Effect of Language and Algorithm</vt:lpstr>
      <vt:lpstr>Lessons Learnt</vt:lpstr>
      <vt:lpstr>Different processor architectures</vt:lpstr>
      <vt:lpstr>ARM &amp; MIPS Similarities</vt:lpstr>
      <vt:lpstr>Compare and Branch in ARM</vt:lpstr>
      <vt:lpstr>Instruction Encoding</vt:lpstr>
      <vt:lpstr>The Intel x86 ISA</vt:lpstr>
      <vt:lpstr>The Intel x86 ISA</vt:lpstr>
      <vt:lpstr>The Intel x86 ISA</vt:lpstr>
      <vt:lpstr>Basic x86 Registers</vt:lpstr>
      <vt:lpstr>Basic x86 Addressing Modes</vt:lpstr>
      <vt:lpstr>x86 Instruction Encoding</vt:lpstr>
      <vt:lpstr>Implementing IA-32</vt:lpstr>
      <vt:lpstr>ARM v8 Instructions</vt:lpstr>
      <vt:lpstr>Fallacies</vt:lpstr>
      <vt:lpstr>Fallacies</vt:lpstr>
      <vt:lpstr>Concluding Remarks</vt:lpstr>
    </vt:vector>
  </TitlesOfParts>
  <Company>Ashenden Designs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Peter Ashenden</dc:creator>
  <cp:lastModifiedBy>Ladislau Boloni</cp:lastModifiedBy>
  <cp:revision>99</cp:revision>
  <dcterms:created xsi:type="dcterms:W3CDTF">2008-07-27T22:34:41Z</dcterms:created>
  <dcterms:modified xsi:type="dcterms:W3CDTF">2017-08-30T14:52:19Z</dcterms:modified>
</cp:coreProperties>
</file>