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1" r:id="rId1"/>
  </p:sldMasterIdLst>
  <p:notesMasterIdLst>
    <p:notesMasterId r:id="rId36"/>
  </p:notesMasterIdLst>
  <p:handoutMasterIdLst>
    <p:handoutMasterId r:id="rId37"/>
  </p:handoutMasterIdLst>
  <p:sldIdLst>
    <p:sldId id="267" r:id="rId2"/>
    <p:sldId id="287" r:id="rId3"/>
    <p:sldId id="325" r:id="rId4"/>
    <p:sldId id="284" r:id="rId5"/>
    <p:sldId id="326" r:id="rId6"/>
    <p:sldId id="331" r:id="rId7"/>
    <p:sldId id="332" r:id="rId8"/>
    <p:sldId id="271" r:id="rId9"/>
    <p:sldId id="273" r:id="rId10"/>
    <p:sldId id="294" r:id="rId11"/>
    <p:sldId id="295" r:id="rId12"/>
    <p:sldId id="293" r:id="rId13"/>
    <p:sldId id="316" r:id="rId14"/>
    <p:sldId id="328" r:id="rId15"/>
    <p:sldId id="301" r:id="rId16"/>
    <p:sldId id="302" r:id="rId17"/>
    <p:sldId id="303" r:id="rId18"/>
    <p:sldId id="304" r:id="rId19"/>
    <p:sldId id="329" r:id="rId20"/>
    <p:sldId id="330" r:id="rId21"/>
    <p:sldId id="305" r:id="rId22"/>
    <p:sldId id="306" r:id="rId23"/>
    <p:sldId id="308" r:id="rId24"/>
    <p:sldId id="309" r:id="rId25"/>
    <p:sldId id="310" r:id="rId26"/>
    <p:sldId id="312" r:id="rId27"/>
    <p:sldId id="299" r:id="rId28"/>
    <p:sldId id="314" r:id="rId29"/>
    <p:sldId id="280" r:id="rId30"/>
    <p:sldId id="333" r:id="rId31"/>
    <p:sldId id="334" r:id="rId32"/>
    <p:sldId id="335" r:id="rId33"/>
    <p:sldId id="327" r:id="rId34"/>
    <p:sldId id="283" r:id="rId35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B50B"/>
    <a:srgbClr val="FF0000"/>
    <a:srgbClr val="CCFFFF"/>
    <a:srgbClr val="66FF66"/>
    <a:srgbClr val="00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aximized">
    <p:restoredLeft sz="18216" autoAdjust="0"/>
    <p:restoredTop sz="94710" autoAdjust="0"/>
  </p:normalViewPr>
  <p:slideViewPr>
    <p:cSldViewPr>
      <p:cViewPr varScale="1">
        <p:scale>
          <a:sx n="73" d="100"/>
          <a:sy n="73" d="100"/>
        </p:scale>
        <p:origin x="4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68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Morgan Kaufmann Publishers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75300" y="0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A10E2EBE-6D08-48DC-906A-5044A0BEFEB7}" type="datetime4">
              <a:rPr lang="en-US"/>
              <a:pPr>
                <a:defRPr/>
              </a:pPr>
              <a:t>August 23, 2017</a:t>
            </a:fld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Chapter 1 — Computer Abstractions and Technology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75300" y="9723438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E230B49-A18D-4A07-9616-9E9C65508F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Morgan Kaufmann Publishers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7314838A-4065-4067-9DE8-1D24A5A575E8}" type="datetime4">
              <a:rPr lang="en-US"/>
              <a:pPr>
                <a:defRPr/>
              </a:pPr>
              <a:t>August 23, 2017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Chapter 1 — Computer Abstractions and Technology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8D3B113-8B36-4F43-9038-B562533A9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EE344B-3C24-47D9-AE91-39665BFFC51A}" type="datetime4">
              <a:rPr lang="en-US" altLang="en-US" smtClean="0">
                <a:latin typeface="Times New Roman" panose="02020603050405020304" pitchFamily="18" charset="0"/>
              </a:rPr>
              <a:pPr/>
              <a:t>August 23, 2017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773E48-C67D-4A2E-A3E3-31E64265D645}" type="slidenum">
              <a:rPr lang="en-US" altLang="en-US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DCD548-D0A8-4EBF-A8ED-DD9356FC05F3}" type="datetime4">
              <a:rPr lang="en-US" altLang="en-US" smtClean="0">
                <a:latin typeface="Times New Roman" panose="02020603050405020304" pitchFamily="18" charset="0"/>
              </a:rPr>
              <a:pPr/>
              <a:t>August 23, 2017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17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317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5AF9DB-2BBB-489E-A975-B9E0CD0C3D47}" type="slidenum">
              <a:rPr lang="en-US" altLang="en-US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17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A0E0AB-821F-4CDC-8164-C28EC9CC0355}" type="datetime4">
              <a:rPr lang="en-US" altLang="en-US" smtClean="0">
                <a:latin typeface="Times New Roman" panose="02020603050405020304" pitchFamily="18" charset="0"/>
              </a:rPr>
              <a:pPr/>
              <a:t>August 23, 2017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337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011AC5-27F3-4558-B962-AE14DC3DC91A}" type="slidenum">
              <a:rPr lang="en-US" altLang="en-US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4A390F-9CB6-418F-AE61-BBDB6F350852}" type="datetime4">
              <a:rPr lang="en-US" altLang="en-US" smtClean="0">
                <a:latin typeface="Times New Roman" panose="02020603050405020304" pitchFamily="18" charset="0"/>
              </a:rPr>
              <a:pPr/>
              <a:t>August 23, 2017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58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358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054603-25BA-4EF0-93B4-0FE379C6B8C8}" type="slidenum">
              <a:rPr lang="en-US" altLang="en-US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58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370EE3-1550-45E7-9C4B-309F3574DF05}" type="datetime4">
              <a:rPr lang="en-US" altLang="en-US" smtClean="0">
                <a:latin typeface="Times New Roman" panose="02020603050405020304" pitchFamily="18" charset="0"/>
              </a:rPr>
              <a:pPr/>
              <a:t>August 23, 2017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378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F76EFC-FC25-4808-A5D2-61FA3A7655D8}" type="slidenum">
              <a:rPr lang="en-US" altLang="en-US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A7B215-C929-4087-8058-18ADA27C097F}" type="datetime4">
              <a:rPr lang="en-US" altLang="en-US" smtClean="0">
                <a:latin typeface="Times New Roman" panose="02020603050405020304" pitchFamily="18" charset="0"/>
              </a:rPr>
              <a:pPr/>
              <a:t>August 23, 2017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99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399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A85B89-8D04-4503-BA74-F0C6A07FA3F1}" type="slidenum">
              <a:rPr lang="en-US" altLang="en-US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9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ED2933-045A-4790-9CA6-13067555A0A9}" type="datetime4">
              <a:rPr lang="en-US" altLang="en-US" smtClean="0">
                <a:latin typeface="Times New Roman" panose="02020603050405020304" pitchFamily="18" charset="0"/>
              </a:rPr>
              <a:pPr/>
              <a:t>August 23, 2017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01BCD5-8E0C-4EE3-BE03-4C49220F4E80}" type="slidenum">
              <a:rPr lang="en-US" altLang="en-US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59298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860F76-F3DC-4B05-BA2E-28B18A675E10}" type="datetime4">
              <a:rPr lang="en-US" altLang="en-US" smtClean="0">
                <a:latin typeface="Times New Roman" panose="02020603050405020304" pitchFamily="18" charset="0"/>
              </a:rPr>
              <a:pPr/>
              <a:t>August 23, 2017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E317C7-23FB-4B7A-B04B-0F8B57773F88}" type="slidenum">
              <a:rPr lang="en-US" altLang="en-US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E8AFA2-79BF-4A96-8300-BD40EF5956A6}" type="datetime4">
              <a:rPr lang="en-US" altLang="en-US" smtClean="0">
                <a:latin typeface="Times New Roman" panose="02020603050405020304" pitchFamily="18" charset="0"/>
              </a:rPr>
              <a:pPr/>
              <a:t>August 23, 2017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40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440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C36F1A-73A1-4426-9E72-7295FA23AA3A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40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9B2E21-E23C-419E-8EEA-AF7FD2F20BE0}" type="datetime4">
              <a:rPr lang="en-US" altLang="en-US" smtClean="0">
                <a:latin typeface="Times New Roman" panose="02020603050405020304" pitchFamily="18" charset="0"/>
              </a:rPr>
              <a:pPr/>
              <a:t>August 23, 2017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460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F1B77A-177A-4611-BCD5-FCC72C5139CA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D22EC6-B399-4810-B605-A78CA0E57EAB}" type="datetime4">
              <a:rPr lang="en-US" altLang="en-US" smtClean="0">
                <a:latin typeface="Times New Roman" panose="02020603050405020304" pitchFamily="18" charset="0"/>
              </a:rPr>
              <a:pPr/>
              <a:t>August 23, 2017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81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481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72A960-CF73-4919-9856-A5AEF6EDFBBF}" type="slidenum">
              <a:rPr lang="en-US" altLang="en-US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81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007271-126C-42E4-A05E-08783ECD2C2C}" type="datetime4">
              <a:rPr lang="en-US" altLang="en-US" smtClean="0">
                <a:latin typeface="Times New Roman" panose="02020603050405020304" pitchFamily="18" charset="0"/>
              </a:rPr>
              <a:pPr/>
              <a:t>August 23, 2017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33C8F1-5C48-4E1E-93D1-5BBF700EFA46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AE168E-8F86-4335-801D-1D1DDD241B3B}" type="datetime4">
              <a:rPr lang="en-US" altLang="en-US" smtClean="0">
                <a:latin typeface="Times New Roman" panose="02020603050405020304" pitchFamily="18" charset="0"/>
              </a:rPr>
              <a:pPr/>
              <a:t>August 23, 2017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501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D82484-D546-4ACA-BF89-91130702BFE7}" type="slidenum">
              <a:rPr lang="en-US" altLang="en-US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516B5C-67B0-4A27-BD8C-2D0988D02ADA}" type="datetime4">
              <a:rPr lang="en-US" altLang="en-US" smtClean="0">
                <a:latin typeface="Times New Roman" panose="02020603050405020304" pitchFamily="18" charset="0"/>
              </a:rPr>
              <a:pPr/>
              <a:t>August 23, 2017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22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522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DBCDF9-08AF-4EED-ABF5-F049E0CD5C39}" type="slidenum">
              <a:rPr lang="en-US" altLang="en-US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22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0AFD0D-366E-4C0F-AEB0-6C04A2CA7CFF}" type="datetime4">
              <a:rPr lang="en-US" altLang="en-US" smtClean="0">
                <a:latin typeface="Times New Roman" panose="02020603050405020304" pitchFamily="18" charset="0"/>
              </a:rPr>
              <a:pPr/>
              <a:t>August 23, 2017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83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583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48AE58-B854-4BCB-8D86-1EFD388AEE95}" type="slidenum">
              <a:rPr lang="en-US" altLang="en-US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83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188EF1-CB49-44F8-A784-299B8DA6A05A}" type="datetime4">
              <a:rPr lang="en-US" altLang="en-US" smtClean="0">
                <a:latin typeface="Times New Roman" panose="02020603050405020304" pitchFamily="18" charset="0"/>
              </a:rPr>
              <a:pPr/>
              <a:t>August 23, 2017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04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604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A17618-B6FD-4193-8A08-09C86896A846}" type="slidenum">
              <a:rPr lang="en-US" altLang="en-US"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04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4C5A33-D617-4CD6-B390-CC1BE1C26053}" type="datetime4">
              <a:rPr lang="en-US" altLang="en-US" smtClean="0">
                <a:latin typeface="Times New Roman" panose="02020603050405020304" pitchFamily="18" charset="0"/>
              </a:rPr>
              <a:pPr/>
              <a:t>August 23, 2017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24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624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853E76-B5A8-4A18-B8F9-4A4C805B7A6A}" type="slidenum">
              <a:rPr lang="en-US" altLang="en-US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24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7C535D-66EE-429E-9D0C-47EF24B6314E}" type="datetime4">
              <a:rPr lang="en-US" altLang="en-US" smtClean="0">
                <a:latin typeface="Times New Roman" panose="02020603050405020304" pitchFamily="18" charset="0"/>
              </a:rPr>
              <a:pPr/>
              <a:t>August 23, 2017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42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542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321ACC-0B05-4095-93FD-F15205E82BF3}" type="slidenum">
              <a:rPr lang="en-US" altLang="en-US"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42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7895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A88A91-E234-4604-805F-0E9E2BEE0BE1}" type="datetime4">
              <a:rPr lang="en-US" altLang="en-US" smtClean="0">
                <a:latin typeface="Times New Roman" panose="02020603050405020304" pitchFamily="18" charset="0"/>
              </a:rPr>
              <a:pPr/>
              <a:t>August 23, 2017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6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56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9377FF-99C1-4B6D-AF62-C1BE5645F44B}" type="slidenum">
              <a:rPr lang="en-US" altLang="en-US"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6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313224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6C8B92-DA67-4F2A-B024-6819522AD973}" type="datetime4">
              <a:rPr lang="en-US" altLang="en-US" smtClean="0">
                <a:latin typeface="Times New Roman" panose="02020603050405020304" pitchFamily="18" charset="0"/>
              </a:rPr>
              <a:pPr/>
              <a:t>August 23, 2017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45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645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3F6F79-5464-4646-9E27-0EE85EF36FAA}" type="slidenum">
              <a:rPr lang="en-US" altLang="en-US">
                <a:latin typeface="Times New Roman" panose="02020603050405020304" pitchFamily="18" charset="0"/>
              </a:rPr>
              <a:pPr/>
              <a:t>34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45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38EA59-3B79-4361-A59F-1A41308BB5F5}" type="datetime4">
              <a:rPr lang="en-US" altLang="en-US" smtClean="0">
                <a:latin typeface="Times New Roman" panose="02020603050405020304" pitchFamily="18" charset="0"/>
              </a:rPr>
              <a:pPr/>
              <a:t>August 23, 2017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0C4FB7-50B4-497D-B753-EC44A60CB4D9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36111C-5980-4B1F-A9C9-081021EE50DF}" type="datetime4">
              <a:rPr lang="en-US" altLang="en-US" smtClean="0">
                <a:latin typeface="Times New Roman" panose="02020603050405020304" pitchFamily="18" charset="0"/>
              </a:rPr>
              <a:pPr/>
              <a:t>August 23, 2017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EDBBBA-61CB-480D-B415-B59F2368C97D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21485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CEA356-378B-4330-AA22-7BAD00D17307}" type="datetime4">
              <a:rPr lang="en-US" altLang="en-US" smtClean="0">
                <a:latin typeface="Times New Roman" panose="02020603050405020304" pitchFamily="18" charset="0"/>
              </a:rPr>
              <a:pPr/>
              <a:t>August 23, 2017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0FC5BE-FF52-40B0-8F53-74C8DBFDEACC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A9AC0A-2582-4D24-8811-AB143B777D16}" type="datetime4">
              <a:rPr lang="en-US" altLang="en-US" smtClean="0">
                <a:latin typeface="Times New Roman" panose="02020603050405020304" pitchFamily="18" charset="0"/>
              </a:rPr>
              <a:pPr/>
              <a:t>August 23, 2017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15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215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1609D-0437-486D-96D3-1AB4BB36A4FB}" type="slidenum">
              <a:rPr lang="en-US" altLang="en-US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15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CA2690-4A8F-4A16-AFA4-58845408808A}" type="datetime4">
              <a:rPr lang="en-US" altLang="en-US" smtClean="0">
                <a:latin typeface="Times New Roman" panose="02020603050405020304" pitchFamily="18" charset="0"/>
              </a:rPr>
              <a:pPr/>
              <a:t>August 23, 2017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76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276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3F7A98-7D90-4CE8-80A4-35DE9ACA17BC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76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B767D4-4E7C-478C-B598-BA4CCB41D12C}" type="datetime4">
              <a:rPr lang="en-US" altLang="en-US" smtClean="0">
                <a:latin typeface="Times New Roman" panose="02020603050405020304" pitchFamily="18" charset="0"/>
              </a:rPr>
              <a:pPr/>
              <a:t>August 23, 2017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297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88E50D-8A7A-49CB-8A91-7C62B6A8E239}" type="slidenum">
              <a:rPr lang="en-US" altLang="en-US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7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6E1A89-69AB-47B6-9210-5EC344D97A33}" type="datetime4">
              <a:rPr lang="en-US" altLang="en-US" smtClean="0">
                <a:latin typeface="Times New Roman" panose="02020603050405020304" pitchFamily="18" charset="0"/>
              </a:rPr>
              <a:pPr/>
              <a:t>August 23, 2017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256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2DC015-0D38-41FD-BFE2-7956316A0B4A}" type="slidenum">
              <a:rPr lang="en-US" altLang="en-US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5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19250" y="1125538"/>
            <a:ext cx="28575" cy="573246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981200" y="1987550"/>
            <a:ext cx="36513" cy="38163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763713" y="2708275"/>
            <a:ext cx="7380287" cy="7302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125538"/>
            <a:ext cx="9144000" cy="174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619250" y="549275"/>
            <a:ext cx="28575" cy="57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0" name="Picture 14" descr="MK Logo (2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1938"/>
            <a:ext cx="1155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30"/>
          <p:cNvGrpSpPr>
            <a:grpSpLocks/>
          </p:cNvGrpSpPr>
          <p:nvPr userDrawn="1"/>
        </p:nvGrpSpPr>
        <p:grpSpPr bwMode="auto">
          <a:xfrm>
            <a:off x="1774825" y="104775"/>
            <a:ext cx="6084888" cy="868363"/>
            <a:chOff x="1774113" y="104757"/>
            <a:chExt cx="6084936" cy="86854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1774113" y="104757"/>
              <a:ext cx="6084936" cy="5541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000" b="1" cap="small" dirty="0">
                  <a:solidFill>
                    <a:schemeClr val="bg1"/>
                  </a:solidFill>
                  <a:latin typeface="Corbel" pitchFamily="34" charset="0"/>
                </a:rPr>
                <a:t>Computer Organization and Design</a:t>
              </a:r>
              <a:endParaRPr lang="en-US" sz="3000" b="1" cap="small" dirty="0">
                <a:solidFill>
                  <a:schemeClr val="bg1"/>
                </a:solidFill>
                <a:latin typeface="Corbel" pitchFamily="34" charset="0"/>
              </a:endParaRPr>
            </a:p>
          </p:txBody>
        </p:sp>
        <p:sp>
          <p:nvSpPr>
            <p:cNvPr id="13" name="TextBox 16"/>
            <p:cNvSpPr txBox="1">
              <a:spLocks noChangeArrowheads="1"/>
            </p:cNvSpPr>
            <p:nvPr userDrawn="1"/>
          </p:nvSpPr>
          <p:spPr bwMode="auto">
            <a:xfrm>
              <a:off x="2844096" y="573166"/>
              <a:ext cx="3957669" cy="40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n-US" sz="2000">
                  <a:solidFill>
                    <a:schemeClr val="bg1"/>
                  </a:solidFill>
                </a:rPr>
                <a:t>The Hardware/Software Interface</a:t>
              </a:r>
              <a:endParaRPr lang="en-US" altLang="en-US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29"/>
          <p:cNvGrpSpPr>
            <a:grpSpLocks/>
          </p:cNvGrpSpPr>
          <p:nvPr userDrawn="1"/>
        </p:nvGrpSpPr>
        <p:grpSpPr bwMode="auto">
          <a:xfrm>
            <a:off x="8004175" y="93663"/>
            <a:ext cx="935038" cy="935037"/>
            <a:chOff x="7956376" y="116632"/>
            <a:chExt cx="936104" cy="936104"/>
          </a:xfrm>
        </p:grpSpPr>
        <p:sp>
          <p:nvSpPr>
            <p:cNvPr id="15" name="32-Point Star 18"/>
            <p:cNvSpPr>
              <a:spLocks noChangeArrowheads="1"/>
            </p:cNvSpPr>
            <p:nvPr userDrawn="1"/>
          </p:nvSpPr>
          <p:spPr bwMode="auto">
            <a:xfrm>
              <a:off x="7956376" y="116632"/>
              <a:ext cx="936104" cy="936104"/>
            </a:xfrm>
            <a:prstGeom prst="star32">
              <a:avLst>
                <a:gd name="adj" fmla="val 37500"/>
              </a:avLst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TextBox 19"/>
            <p:cNvSpPr txBox="1">
              <a:spLocks noChangeArrowheads="1"/>
            </p:cNvSpPr>
            <p:nvPr userDrawn="1"/>
          </p:nvSpPr>
          <p:spPr bwMode="auto">
            <a:xfrm>
              <a:off x="8112128" y="262849"/>
              <a:ext cx="642081" cy="70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2000">
                  <a:solidFill>
                    <a:schemeClr val="bg1"/>
                  </a:solidFill>
                  <a:latin typeface="Arial Black" panose="020B0A04020102020204" pitchFamily="34" charset="0"/>
                </a:rPr>
                <a:t>5</a:t>
              </a:r>
              <a:r>
                <a:rPr lang="en-GB" altLang="en-US" sz="2000" baseline="30000">
                  <a:solidFill>
                    <a:schemeClr val="bg1"/>
                  </a:solidFill>
                  <a:latin typeface="Arial Black" panose="020B0A04020102020204" pitchFamily="34" charset="0"/>
                </a:rPr>
                <a:t>th</a:t>
              </a:r>
              <a:endParaRPr lang="en-GB" altLang="en-US" sz="200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endParaRPr lang="en-US" altLang="en-US" sz="200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7" name="TextBox 20"/>
            <p:cNvSpPr txBox="1">
              <a:spLocks noChangeArrowheads="1"/>
            </p:cNvSpPr>
            <p:nvPr userDrawn="1"/>
          </p:nvSpPr>
          <p:spPr bwMode="auto">
            <a:xfrm>
              <a:off x="8064449" y="517139"/>
              <a:ext cx="732672" cy="308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400">
                  <a:solidFill>
                    <a:schemeClr val="bg1"/>
                  </a:solidFill>
                </a:rPr>
                <a:t>Edition</a:t>
              </a:r>
              <a:endParaRPr lang="en-US" altLang="en-US" sz="1400">
                <a:solidFill>
                  <a:schemeClr val="bg1"/>
                </a:solidFill>
              </a:endParaRPr>
            </a:p>
          </p:txBody>
        </p:sp>
      </p:grpSp>
      <p:sp>
        <p:nvSpPr>
          <p:cNvPr id="295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09825" y="1844675"/>
            <a:ext cx="5832475" cy="762000"/>
          </a:xfrm>
        </p:spPr>
        <p:txBody>
          <a:bodyPr anchor="t"/>
          <a:lstStyle>
            <a:lvl1pPr>
              <a:defRPr>
                <a:latin typeface="Arial Black" pitchFamily="34" charset="0"/>
              </a:defRPr>
            </a:lvl1pPr>
          </a:lstStyle>
          <a:p>
            <a:r>
              <a:rPr lang="en-AU"/>
              <a:t>Chapter …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09825" y="2924175"/>
            <a:ext cx="5832475" cy="579438"/>
          </a:xfrm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AU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7954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Chapter 1 — Computer Abstractions and Technology — </a:t>
            </a:r>
            <a:fld id="{FEE1EA4F-1124-43A1-8B87-6850D30C4137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4104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8163" y="146050"/>
            <a:ext cx="2066925" cy="60912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46050"/>
            <a:ext cx="6051550" cy="60912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Chapter 1 — Computer Abstractions and Technology — </a:t>
            </a:r>
            <a:fld id="{A1EE94F7-5FE1-4A8A-80D3-D37700D244B5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2080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46050"/>
            <a:ext cx="8259762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Chapter 1 — Computer Abstractions and Technology — </a:t>
            </a:r>
            <a:fld id="{DE09B4E1-FDDF-42DB-A5D9-5567101D16F1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58389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46050"/>
            <a:ext cx="8259762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Chapter 1 — Computer Abstractions and Technology — </a:t>
            </a:r>
            <a:fld id="{63A9AE3C-18BB-4D1E-9FB4-A6D42C4E348A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09832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46050"/>
            <a:ext cx="8259762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125538"/>
            <a:ext cx="8270875" cy="2479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3757613"/>
            <a:ext cx="8270875" cy="2479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Chapter 1 — Computer Abstractions and Technology — </a:t>
            </a:r>
            <a:fld id="{FD5B4DAE-9B57-4144-81D2-67BCB925A381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0281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Chapter 1 — Computer Abstractions and Technology — </a:t>
            </a:r>
            <a:fld id="{006A47E1-7FE3-4996-8CB4-4EA217F35525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548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Chapter 1 — Computer Abstractions and Technology — </a:t>
            </a:r>
            <a:fld id="{639FDA07-6B4B-4FA0-B73D-D736A060D7C4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51001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Chapter 1 — Computer Abstractions and Technology — </a:t>
            </a:r>
            <a:fld id="{821CB14C-FD22-4064-B02C-851A8CC88C30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9855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Chapter 1 — Computer Abstractions and Technology — </a:t>
            </a:r>
            <a:fld id="{1CD82D04-C50F-48C1-B8EA-AAF52AEA7D53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2168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Chapter 1 — Computer Abstractions and Technology — </a:t>
            </a:r>
            <a:fld id="{873CD620-ED22-4D94-891D-D71057F4877D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3044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Chapter 1 — Computer Abstractions and Technology — </a:t>
            </a:r>
            <a:fld id="{EBC33454-AFE4-49A7-B4F7-1780C5420C41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3856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Chapter 1 — Computer Abstractions and Technology — </a:t>
            </a:r>
            <a:fld id="{5FF98F38-8A40-42F7-8FFF-75C70EC0142D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4738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Chapter 1 — Computer Abstractions and Technology — </a:t>
            </a:r>
            <a:fld id="{72F295DC-5A05-4671-9CCA-D9AC7BB6E10D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76018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68313" y="260350"/>
            <a:ext cx="36512" cy="38163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6050"/>
            <a:ext cx="82597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294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92275" y="6381750"/>
            <a:ext cx="72723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pPr>
              <a:defRPr/>
            </a:pPr>
            <a:r>
              <a:rPr lang="en-AU" altLang="en-US"/>
              <a:t>Chapter 1 — Computer Abstractions and Technology — </a:t>
            </a:r>
            <a:fld id="{697A22E7-4D16-4C80-9328-E5968BB076C3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250825" y="981075"/>
            <a:ext cx="8569325" cy="7143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031" name="Picture 7" descr="MK Logo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0625"/>
            <a:ext cx="16192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png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6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Chapter 1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3068638"/>
            <a:ext cx="5832475" cy="1066800"/>
          </a:xfrm>
        </p:spPr>
        <p:txBody>
          <a:bodyPr/>
          <a:lstStyle/>
          <a:p>
            <a:pPr eaLnBrk="1" hangingPunct="1"/>
            <a:r>
              <a:rPr lang="en-US" altLang="en-US"/>
              <a:t>Computer Abstractions and Technology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C982E52A-9FA8-40C3-9387-50A094EACFE3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AU" altLang="en-US" sz="1400"/>
          </a:p>
        </p:txBody>
      </p:sp>
      <p:pic>
        <p:nvPicPr>
          <p:cNvPr id="26627" name="Picture 11" descr="flash-ca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1196975"/>
            <a:ext cx="269557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Safe Place for Data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Volatile main memory</a:t>
            </a:r>
          </a:p>
          <a:p>
            <a:pPr lvl="1" eaLnBrk="1" hangingPunct="1"/>
            <a:r>
              <a:rPr lang="en-US" altLang="en-US" sz="2000"/>
              <a:t>Loses instructions and data when power off</a:t>
            </a:r>
          </a:p>
          <a:p>
            <a:pPr eaLnBrk="1" hangingPunct="1"/>
            <a:r>
              <a:rPr lang="en-US" altLang="en-US" sz="2400"/>
              <a:t>Non-volatile secondary memory</a:t>
            </a:r>
          </a:p>
          <a:p>
            <a:pPr lvl="1" eaLnBrk="1" hangingPunct="1"/>
            <a:r>
              <a:rPr lang="en-US" altLang="en-US" sz="2000"/>
              <a:t>Magnetic disk</a:t>
            </a:r>
          </a:p>
          <a:p>
            <a:pPr lvl="1" eaLnBrk="1" hangingPunct="1"/>
            <a:r>
              <a:rPr lang="en-US" altLang="en-US" sz="2000"/>
              <a:t>Flash memory</a:t>
            </a:r>
          </a:p>
          <a:p>
            <a:pPr lvl="1" eaLnBrk="1" hangingPunct="1"/>
            <a:r>
              <a:rPr lang="en-US" altLang="en-US" sz="2000"/>
              <a:t>Optical disk (CDROM, DVD)</a:t>
            </a:r>
          </a:p>
        </p:txBody>
      </p:sp>
      <p:pic>
        <p:nvPicPr>
          <p:cNvPr id="26630" name="Picture 9" descr="hard-disk-dri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16338"/>
            <a:ext cx="4537075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0" descr="flash-memory-explod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141663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2" descr="dvd-driv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797425"/>
            <a:ext cx="245427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8819CB73-BD1D-49A4-8F36-D39F0C40677A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AU" altLang="en-US" sz="14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Networks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879725"/>
          </a:xfrm>
        </p:spPr>
        <p:txBody>
          <a:bodyPr/>
          <a:lstStyle/>
          <a:p>
            <a:pPr eaLnBrk="1" hangingPunct="1"/>
            <a:r>
              <a:rPr lang="en-US" altLang="en-US"/>
              <a:t>Communication, resource sharing, nonlocal access</a:t>
            </a:r>
          </a:p>
          <a:p>
            <a:pPr eaLnBrk="1" hangingPunct="1"/>
            <a:r>
              <a:rPr lang="en-US" altLang="en-US"/>
              <a:t>Local area network (LAN): Ethernet</a:t>
            </a:r>
          </a:p>
          <a:p>
            <a:pPr eaLnBrk="1" hangingPunct="1"/>
            <a:r>
              <a:rPr lang="en-US" altLang="en-US"/>
              <a:t>Wide area network (WAN): the Internet</a:t>
            </a:r>
          </a:p>
          <a:p>
            <a:pPr eaLnBrk="1" hangingPunct="1"/>
            <a:r>
              <a:rPr lang="en-US" altLang="en-US"/>
              <a:t>Wireless network: WiFi, Bluetooth</a:t>
            </a:r>
          </a:p>
        </p:txBody>
      </p:sp>
      <p:pic>
        <p:nvPicPr>
          <p:cNvPr id="28677" name="Picture 6" descr="ethernet-cab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365625"/>
            <a:ext cx="228917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 descr="wireless-ro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860800"/>
            <a:ext cx="25241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873F752B-A857-437E-86DD-8C9C1B842102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AU" altLang="en-US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Abstractions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8270875" cy="4537075"/>
          </a:xfrm>
        </p:spPr>
        <p:txBody>
          <a:bodyPr/>
          <a:lstStyle/>
          <a:p>
            <a:pPr eaLnBrk="1" hangingPunct="1"/>
            <a:r>
              <a:rPr lang="en-US" altLang="en-US"/>
              <a:t>Abstraction helps us deal with complexity</a:t>
            </a:r>
          </a:p>
          <a:p>
            <a:pPr lvl="1" eaLnBrk="1" hangingPunct="1"/>
            <a:r>
              <a:rPr lang="en-US" altLang="en-US"/>
              <a:t>Hide lower-level detail</a:t>
            </a:r>
          </a:p>
          <a:p>
            <a:pPr eaLnBrk="1" hangingPunct="1"/>
            <a:r>
              <a:rPr lang="en-US" altLang="en-US"/>
              <a:t>Instruction set architecture (ISA)</a:t>
            </a:r>
          </a:p>
          <a:p>
            <a:pPr lvl="1" eaLnBrk="1" hangingPunct="1"/>
            <a:r>
              <a:rPr lang="en-US" altLang="en-US"/>
              <a:t>The hardware/software interface</a:t>
            </a:r>
          </a:p>
          <a:p>
            <a:pPr eaLnBrk="1" hangingPunct="1"/>
            <a:r>
              <a:rPr lang="en-US" altLang="en-US"/>
              <a:t>Application binary interface</a:t>
            </a:r>
          </a:p>
          <a:p>
            <a:pPr lvl="1" eaLnBrk="1" hangingPunct="1"/>
            <a:r>
              <a:rPr lang="en-US" altLang="en-US"/>
              <a:t>The ISA plus system software interface</a:t>
            </a:r>
          </a:p>
          <a:p>
            <a:pPr eaLnBrk="1" hangingPunct="1"/>
            <a:r>
              <a:rPr lang="en-US" altLang="en-US"/>
              <a:t>Implementation</a:t>
            </a:r>
          </a:p>
          <a:p>
            <a:pPr lvl="1" eaLnBrk="1" hangingPunct="1"/>
            <a:r>
              <a:rPr lang="en-US" altLang="en-US"/>
              <a:t>The details underlying and interface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84213" y="1187450"/>
            <a:ext cx="28257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  <a:latin typeface="Arial Black" panose="020B0A04020102020204" pitchFamily="34" charset="0"/>
              </a:rPr>
              <a:t>The BIG Picture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67179CAB-E62C-4946-A229-A4C251366B33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AU" altLang="en-US" sz="14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Integrated Circuit Cost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005263"/>
            <a:ext cx="8270875" cy="2232025"/>
          </a:xfrm>
        </p:spPr>
        <p:txBody>
          <a:bodyPr/>
          <a:lstStyle/>
          <a:p>
            <a:pPr eaLnBrk="1" hangingPunct="1"/>
            <a:r>
              <a:rPr lang="en-AU" altLang="en-US" sz="2800"/>
              <a:t>Nonlinear relation to area and defect rate</a:t>
            </a:r>
          </a:p>
          <a:p>
            <a:pPr lvl="1" eaLnBrk="1" hangingPunct="1"/>
            <a:r>
              <a:rPr lang="en-AU" altLang="en-US" sz="2400"/>
              <a:t>Wafer cost and area are fixed</a:t>
            </a:r>
          </a:p>
          <a:p>
            <a:pPr lvl="1" eaLnBrk="1" hangingPunct="1"/>
            <a:r>
              <a:rPr lang="en-AU" altLang="en-US" sz="2400"/>
              <a:t>Defect rate determined by manufacturing process</a:t>
            </a:r>
          </a:p>
          <a:p>
            <a:pPr lvl="1" eaLnBrk="1" hangingPunct="1"/>
            <a:r>
              <a:rPr lang="en-AU" altLang="en-US" sz="2400"/>
              <a:t>Die area determined by architecture and circuit design</a:t>
            </a:r>
          </a:p>
        </p:txBody>
      </p:sp>
      <p:graphicFrame>
        <p:nvGraphicFramePr>
          <p:cNvPr id="30725" name="Object 4"/>
          <p:cNvGraphicFramePr>
            <a:graphicFrameLocks noChangeAspect="1"/>
          </p:cNvGraphicFramePr>
          <p:nvPr/>
        </p:nvGraphicFramePr>
        <p:xfrm>
          <a:off x="1692275" y="1355725"/>
          <a:ext cx="5862638" cy="236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Equation" r:id="rId4" imgW="2933700" imgH="1181100" progId="Equation.3">
                  <p:embed/>
                </p:oleObj>
              </mc:Choice>
              <mc:Fallback>
                <p:oleObj name="Equation" r:id="rId4" imgW="2933700" imgH="1181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355725"/>
                        <a:ext cx="5862638" cy="23606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707886"/>
          </a:xfrm>
        </p:spPr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/>
              <a:t>Chapter 1 — Computer Abstractions and Technology — </a:t>
            </a:r>
            <a:fld id="{639FDA07-6B4B-4FA0-B73D-D736A060D7C4}" type="slidenum">
              <a:rPr lang="en-AU" altLang="en-US" smtClean="0"/>
              <a:pPr>
                <a:defRPr/>
              </a:pPr>
              <a:t>14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91923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30561625-61CE-45CC-84A1-0B04280432E3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AU" altLang="en-US" sz="1400"/>
          </a:p>
        </p:txBody>
      </p:sp>
      <p:sp>
        <p:nvSpPr>
          <p:cNvPr id="3277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Defining Performance</a:t>
            </a:r>
            <a:endParaRPr lang="en-AU" altLang="en-US"/>
          </a:p>
        </p:txBody>
      </p:sp>
      <p:sp>
        <p:nvSpPr>
          <p:cNvPr id="3277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5032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en-US" sz="2800"/>
              <a:t>Which airplane has the best performance?</a:t>
            </a:r>
          </a:p>
        </p:txBody>
      </p:sp>
      <p:graphicFrame>
        <p:nvGraphicFramePr>
          <p:cNvPr id="32773" name="Object 3"/>
          <p:cNvGraphicFramePr>
            <a:graphicFrameLocks noChangeAspect="1"/>
          </p:cNvGraphicFramePr>
          <p:nvPr/>
        </p:nvGraphicFramePr>
        <p:xfrm>
          <a:off x="900113" y="1839913"/>
          <a:ext cx="3167062" cy="209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" name="Chart" r:id="rId4" imgW="3247982" imgH="2152693" progId="MSGraph.Chart.8">
                  <p:embed followColorScheme="full"/>
                </p:oleObj>
              </mc:Choice>
              <mc:Fallback>
                <p:oleObj name="Chart" r:id="rId4" imgW="3247982" imgH="2152693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839913"/>
                        <a:ext cx="3167062" cy="20986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4"/>
          <p:cNvGraphicFramePr>
            <a:graphicFrameLocks noChangeAspect="1"/>
          </p:cNvGraphicFramePr>
          <p:nvPr/>
        </p:nvGraphicFramePr>
        <p:xfrm>
          <a:off x="4356100" y="1836738"/>
          <a:ext cx="3352800" cy="209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7" name="Chart" r:id="rId6" imgW="3438612" imgH="2152693" progId="MSGraph.Chart.8">
                  <p:embed followColorScheme="full"/>
                </p:oleObj>
              </mc:Choice>
              <mc:Fallback>
                <p:oleObj name="Chart" r:id="rId6" imgW="3438612" imgH="2152693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1836738"/>
                        <a:ext cx="3352800" cy="20986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5"/>
          <p:cNvGraphicFramePr>
            <a:graphicFrameLocks noChangeAspect="1"/>
          </p:cNvGraphicFramePr>
          <p:nvPr/>
        </p:nvGraphicFramePr>
        <p:xfrm>
          <a:off x="900113" y="4065588"/>
          <a:ext cx="3167062" cy="209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" name="Chart" r:id="rId8" imgW="3247982" imgH="2152693" progId="MSGraph.Chart.8">
                  <p:embed followColorScheme="full"/>
                </p:oleObj>
              </mc:Choice>
              <mc:Fallback>
                <p:oleObj name="Chart" r:id="rId8" imgW="3247982" imgH="2152693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065588"/>
                        <a:ext cx="3167062" cy="20986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6"/>
          <p:cNvGraphicFramePr>
            <a:graphicFrameLocks noChangeAspect="1"/>
          </p:cNvGraphicFramePr>
          <p:nvPr/>
        </p:nvGraphicFramePr>
        <p:xfrm>
          <a:off x="4356100" y="4056063"/>
          <a:ext cx="3379788" cy="210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" name="Chart" r:id="rId10" imgW="3448007" imgH="2152693" progId="MSGraph.Chart.8">
                  <p:embed followColorScheme="full"/>
                </p:oleObj>
              </mc:Choice>
              <mc:Fallback>
                <p:oleObj name="Chart" r:id="rId10" imgW="3448007" imgH="2152693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056063"/>
                        <a:ext cx="3379788" cy="21097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7" name="Text Box 7"/>
          <p:cNvSpPr txBox="1">
            <a:spLocks noChangeArrowheads="1"/>
          </p:cNvSpPr>
          <p:nvPr/>
        </p:nvSpPr>
        <p:spPr bwMode="auto">
          <a:xfrm rot="5400000">
            <a:off x="7951787" y="822325"/>
            <a:ext cx="2017713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§1.6 Performance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369B3CA9-A5E4-4FEE-A997-9BE0B54E9260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AU" altLang="en-US" sz="14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Response Time and Throughput</a:t>
            </a:r>
            <a:endParaRPr lang="en-AU" altLang="en-US" sz="400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Response time</a:t>
            </a:r>
          </a:p>
          <a:p>
            <a:pPr lvl="1" eaLnBrk="1" hangingPunct="1"/>
            <a:r>
              <a:rPr lang="en-US" altLang="en-US" sz="2400"/>
              <a:t>How long it takes to do a task</a:t>
            </a:r>
          </a:p>
          <a:p>
            <a:pPr eaLnBrk="1" hangingPunct="1"/>
            <a:r>
              <a:rPr lang="en-US" altLang="en-US" sz="2800"/>
              <a:t>Throughput</a:t>
            </a:r>
          </a:p>
          <a:p>
            <a:pPr lvl="1" eaLnBrk="1" hangingPunct="1"/>
            <a:r>
              <a:rPr lang="en-US" altLang="en-US" sz="2400"/>
              <a:t>Total work done per unit time</a:t>
            </a:r>
          </a:p>
          <a:p>
            <a:pPr lvl="2" eaLnBrk="1" hangingPunct="1"/>
            <a:r>
              <a:rPr lang="en-US" altLang="en-US" sz="2000"/>
              <a:t>e.g., tasks/transactions/… per hour</a:t>
            </a:r>
          </a:p>
          <a:p>
            <a:pPr eaLnBrk="1" hangingPunct="1"/>
            <a:r>
              <a:rPr lang="en-US" altLang="en-US" sz="2800"/>
              <a:t>How are response time and throughput affected by</a:t>
            </a:r>
          </a:p>
          <a:p>
            <a:pPr lvl="1" eaLnBrk="1" hangingPunct="1"/>
            <a:r>
              <a:rPr lang="en-US" altLang="en-US" sz="2400"/>
              <a:t>Replacing the processor with a faster version?</a:t>
            </a:r>
          </a:p>
          <a:p>
            <a:pPr lvl="1" eaLnBrk="1" hangingPunct="1"/>
            <a:r>
              <a:rPr lang="en-US" altLang="en-US" sz="2400"/>
              <a:t>Adding more processors?</a:t>
            </a:r>
          </a:p>
          <a:p>
            <a:pPr eaLnBrk="1" hangingPunct="1"/>
            <a:r>
              <a:rPr lang="en-US" altLang="en-US" sz="2800"/>
              <a:t>We’ll focus on response time for now…</a:t>
            </a:r>
            <a:endParaRPr lang="en-AU" altLang="en-US"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F1B4FCA6-55C4-4FAD-A0F7-E6A47A7078C1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AU" altLang="en-US" sz="140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Relative Performance</a:t>
            </a:r>
            <a:endParaRPr lang="en-AU" altLang="en-US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223962"/>
          </a:xfrm>
        </p:spPr>
        <p:txBody>
          <a:bodyPr/>
          <a:lstStyle/>
          <a:p>
            <a:pPr eaLnBrk="1" hangingPunct="1"/>
            <a:r>
              <a:rPr lang="en-US" altLang="en-US"/>
              <a:t>Define Performance = 1/Execution Time</a:t>
            </a:r>
          </a:p>
          <a:p>
            <a:pPr eaLnBrk="1" hangingPunct="1"/>
            <a:r>
              <a:rPr lang="en-US" altLang="en-US"/>
              <a:t>“X is </a:t>
            </a:r>
            <a:r>
              <a:rPr lang="en-US" altLang="en-US" i="1">
                <a:latin typeface="Times New Roman" panose="02020603050405020304" pitchFamily="18" charset="0"/>
              </a:rPr>
              <a:t>n</a:t>
            </a:r>
            <a:r>
              <a:rPr lang="en-US" altLang="en-US"/>
              <a:t> time faster than Y”</a:t>
            </a:r>
          </a:p>
        </p:txBody>
      </p:sp>
      <p:graphicFrame>
        <p:nvGraphicFramePr>
          <p:cNvPr id="36869" name="Object 4"/>
          <p:cNvGraphicFramePr>
            <a:graphicFrameLocks noChangeAspect="1"/>
          </p:cNvGraphicFramePr>
          <p:nvPr/>
        </p:nvGraphicFramePr>
        <p:xfrm>
          <a:off x="1547813" y="2420938"/>
          <a:ext cx="576580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Equation" r:id="rId4" imgW="2616200" imgH="457200" progId="Equation.3">
                  <p:embed/>
                </p:oleObj>
              </mc:Choice>
              <mc:Fallback>
                <p:oleObj name="Equation" r:id="rId4" imgW="26162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420938"/>
                        <a:ext cx="5765800" cy="100806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684213" y="3573463"/>
            <a:ext cx="82708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Example: time taken to run a program</a:t>
            </a:r>
          </a:p>
          <a:p>
            <a:pPr lvl="1" eaLnBrk="1" hangingPunct="1"/>
            <a:r>
              <a:rPr lang="en-US" altLang="en-US"/>
              <a:t>10s on A, 15s on B</a:t>
            </a:r>
          </a:p>
          <a:p>
            <a:pPr lvl="1" eaLnBrk="1" hangingPunct="1"/>
            <a:r>
              <a:rPr lang="en-US" altLang="en-US"/>
              <a:t>Execution Time</a:t>
            </a:r>
            <a:r>
              <a:rPr lang="en-US" altLang="en-US" baseline="-25000"/>
              <a:t>B</a:t>
            </a:r>
            <a:r>
              <a:rPr lang="en-US" altLang="en-US"/>
              <a:t> / Execution Time</a:t>
            </a:r>
            <a:r>
              <a:rPr lang="en-US" altLang="en-US" baseline="-25000"/>
              <a:t>A</a:t>
            </a:r>
            <a:br>
              <a:rPr lang="en-US" altLang="en-US"/>
            </a:br>
            <a:r>
              <a:rPr lang="en-US" altLang="en-US"/>
              <a:t>= 15s / 10s = 1.5</a:t>
            </a:r>
          </a:p>
          <a:p>
            <a:pPr lvl="1" eaLnBrk="1" hangingPunct="1"/>
            <a:r>
              <a:rPr lang="en-US" altLang="en-US"/>
              <a:t>So A is 1.5 times faster than B</a:t>
            </a:r>
            <a:endParaRPr lang="en-AU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FF0CBED2-3365-4730-B287-C39DEBDCF991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AU" altLang="en-US" sz="140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Measuring Execution Time</a:t>
            </a:r>
            <a:endParaRPr lang="en-AU" altLang="en-US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Elapsed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Total response time, including all aspects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Processing, I/O, OS overhead, idle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Determines system performance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CPU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Time spent processing a given job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Discounts I/O time, other jobs’ shares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Comprises user CPU time and system CPU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Different programs are affected differently by CPU and system performance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323275"/>
            <a:ext cx="8259762" cy="584775"/>
          </a:xfrm>
        </p:spPr>
        <p:txBody>
          <a:bodyPr/>
          <a:lstStyle/>
          <a:p>
            <a:r>
              <a:rPr lang="en-US" sz="3200" dirty="0"/>
              <a:t>Measuring performance on benchmarks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Benchmark: agreed upon application, used for performance studies</a:t>
            </a:r>
          </a:p>
          <a:p>
            <a:r>
              <a:rPr lang="en-US" sz="2400" dirty="0"/>
              <a:t>Real application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Most representative</a:t>
            </a:r>
          </a:p>
          <a:p>
            <a:pPr lvl="1"/>
            <a:r>
              <a:rPr lang="en-US" sz="2000" dirty="0"/>
              <a:t>Most difficult to set up</a:t>
            </a:r>
          </a:p>
          <a:p>
            <a:r>
              <a:rPr lang="en-US" sz="2400" dirty="0"/>
              <a:t>Application kernels</a:t>
            </a:r>
          </a:p>
          <a:p>
            <a:pPr lvl="1"/>
            <a:r>
              <a:rPr lang="en-US" sz="2000" dirty="0"/>
              <a:t>Find the most time consuming part of an app</a:t>
            </a:r>
          </a:p>
          <a:p>
            <a:r>
              <a:rPr lang="en-US" sz="2400" dirty="0"/>
              <a:t>Synthetic benchmarks</a:t>
            </a:r>
          </a:p>
          <a:p>
            <a:pPr lvl="1"/>
            <a:r>
              <a:rPr lang="en-US" sz="2000" dirty="0"/>
              <a:t>Simplified kernels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Useful for design studies</a:t>
            </a:r>
          </a:p>
          <a:p>
            <a:r>
              <a:rPr lang="en-US" sz="2400" dirty="0"/>
              <a:t>Peak performance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Only useful in marketing slides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/>
              <a:t>Chapter 1 — Computer Abstractions and Technology — </a:t>
            </a:r>
            <a:fld id="{006A47E1-7FE3-4996-8CB4-4EA217F35525}" type="slidenum">
              <a:rPr lang="en-AU" altLang="en-US" smtClean="0"/>
              <a:pPr>
                <a:defRPr/>
              </a:pPr>
              <a:t>19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56992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D38F4DCE-46AB-4AB4-9819-78873F520CC5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AU" altLang="en-US" sz="14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Classes of Computers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Personal computers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General purpose, variety of software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Subject to cost/performance tradeoff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Server computers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Network based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High capacity, performance, reliability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Range from small servers to building sized</a:t>
            </a:r>
          </a:p>
          <a:p>
            <a:pPr eaLnBrk="1" hangingPunct="1">
              <a:lnSpc>
                <a:spcPct val="90000"/>
              </a:lnSpc>
            </a:pPr>
            <a:endParaRPr lang="en-AU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A9254EDE-A41B-4FA7-B238-EEDBAC6C13B7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AU" altLang="en-US" sz="14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Understanding Performance</a:t>
            </a:r>
            <a:endParaRPr lang="en-AU" altLang="en-US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Algorithm</a:t>
            </a:r>
          </a:p>
          <a:p>
            <a:pPr lvl="1" eaLnBrk="1" hangingPunct="1"/>
            <a:r>
              <a:rPr lang="en-US" altLang="en-US" sz="2400"/>
              <a:t>Determines number of operations executed</a:t>
            </a:r>
          </a:p>
          <a:p>
            <a:pPr eaLnBrk="1" hangingPunct="1"/>
            <a:r>
              <a:rPr lang="en-US" altLang="en-US" sz="2800"/>
              <a:t>Programming language, compiler, architecture</a:t>
            </a:r>
          </a:p>
          <a:p>
            <a:pPr lvl="1" eaLnBrk="1" hangingPunct="1"/>
            <a:r>
              <a:rPr lang="en-US" altLang="en-US" sz="2400"/>
              <a:t>Determine the number of machine instructions executed per operation</a:t>
            </a:r>
          </a:p>
          <a:p>
            <a:pPr eaLnBrk="1" hangingPunct="1"/>
            <a:r>
              <a:rPr lang="en-US" altLang="en-US" sz="2800"/>
              <a:t>Processor and memory system</a:t>
            </a:r>
          </a:p>
          <a:p>
            <a:pPr lvl="1" eaLnBrk="1" hangingPunct="1"/>
            <a:r>
              <a:rPr lang="en-US" altLang="en-US" sz="2400"/>
              <a:t>Determine how fast instructions are executed</a:t>
            </a:r>
          </a:p>
          <a:p>
            <a:pPr eaLnBrk="1" hangingPunct="1"/>
            <a:r>
              <a:rPr lang="en-US" altLang="en-US" sz="2800"/>
              <a:t>I/O system (including OS)</a:t>
            </a:r>
          </a:p>
          <a:p>
            <a:pPr lvl="1" eaLnBrk="1" hangingPunct="1"/>
            <a:r>
              <a:rPr lang="en-US" altLang="en-US" sz="2400"/>
              <a:t>Determines how fast I/O operations are executed</a:t>
            </a:r>
            <a:endParaRPr lang="en-AU" altLang="en-US" sz="2400"/>
          </a:p>
        </p:txBody>
      </p:sp>
    </p:spTree>
    <p:extLst>
      <p:ext uri="{BB962C8B-B14F-4D97-AF65-F5344CB8AC3E}">
        <p14:creationId xmlns:p14="http://schemas.microsoft.com/office/powerpoint/2010/main" val="2348555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71D25245-CE0A-4BD3-8EF2-9D7B3D88C186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AU" altLang="en-US" sz="1400"/>
          </a:p>
        </p:txBody>
      </p:sp>
      <p:sp>
        <p:nvSpPr>
          <p:cNvPr id="40963" name="Line 2"/>
          <p:cNvSpPr>
            <a:spLocks noChangeShapeType="1"/>
          </p:cNvSpPr>
          <p:nvPr/>
        </p:nvSpPr>
        <p:spPr bwMode="auto">
          <a:xfrm>
            <a:off x="2627313" y="2493963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4" name="Line 3"/>
          <p:cNvSpPr>
            <a:spLocks noChangeShapeType="1"/>
          </p:cNvSpPr>
          <p:nvPr/>
        </p:nvSpPr>
        <p:spPr bwMode="auto">
          <a:xfrm>
            <a:off x="2627313" y="256540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Line 4"/>
          <p:cNvSpPr>
            <a:spLocks noChangeShapeType="1"/>
          </p:cNvSpPr>
          <p:nvPr/>
        </p:nvSpPr>
        <p:spPr bwMode="auto">
          <a:xfrm>
            <a:off x="4356100" y="256540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Line 5"/>
          <p:cNvSpPr>
            <a:spLocks noChangeShapeType="1"/>
          </p:cNvSpPr>
          <p:nvPr/>
        </p:nvSpPr>
        <p:spPr bwMode="auto">
          <a:xfrm>
            <a:off x="6083300" y="256540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Line 6"/>
          <p:cNvSpPr>
            <a:spLocks noChangeShapeType="1"/>
          </p:cNvSpPr>
          <p:nvPr/>
        </p:nvSpPr>
        <p:spPr bwMode="auto">
          <a:xfrm>
            <a:off x="7812088" y="256540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CPU Clocking</a:t>
            </a:r>
            <a:endParaRPr lang="en-AU" altLang="en-US"/>
          </a:p>
        </p:txBody>
      </p:sp>
      <p:sp>
        <p:nvSpPr>
          <p:cNvPr id="4096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228725"/>
          </a:xfrm>
        </p:spPr>
        <p:txBody>
          <a:bodyPr/>
          <a:lstStyle/>
          <a:p>
            <a:pPr eaLnBrk="1" hangingPunct="1"/>
            <a:r>
              <a:rPr lang="en-US" altLang="en-US" sz="2800"/>
              <a:t>Operation of digital hardware governed by a constant-rate clock</a:t>
            </a:r>
            <a:endParaRPr lang="en-AU" altLang="en-US" sz="2800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2627313" y="2709863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2627313" y="27098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>
            <a:off x="3490913" y="27098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3490913" y="299720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2339975" y="2997200"/>
            <a:ext cx="2873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>
            <a:off x="4356100" y="2709863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>
            <a:off x="4356100" y="27098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>
            <a:off x="5219700" y="27098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>
            <a:off x="5219700" y="299720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>
            <a:off x="6083300" y="2709863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>
            <a:off x="6083300" y="27098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>
            <a:off x="6946900" y="27098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>
            <a:off x="6946900" y="299720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3" name="Line 23"/>
          <p:cNvSpPr>
            <a:spLocks noChangeShapeType="1"/>
          </p:cNvSpPr>
          <p:nvPr/>
        </p:nvSpPr>
        <p:spPr bwMode="auto">
          <a:xfrm>
            <a:off x="7812088" y="27098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4" name="Line 24"/>
          <p:cNvSpPr>
            <a:spLocks noChangeShapeType="1"/>
          </p:cNvSpPr>
          <p:nvPr/>
        </p:nvSpPr>
        <p:spPr bwMode="auto">
          <a:xfrm>
            <a:off x="7812088" y="2709863"/>
            <a:ext cx="2873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5" name="Freeform 25"/>
          <p:cNvSpPr>
            <a:spLocks/>
          </p:cNvSpPr>
          <p:nvPr/>
        </p:nvSpPr>
        <p:spPr bwMode="auto">
          <a:xfrm>
            <a:off x="4211638" y="3789363"/>
            <a:ext cx="288925" cy="287337"/>
          </a:xfrm>
          <a:custGeom>
            <a:avLst/>
            <a:gdLst>
              <a:gd name="T0" fmla="*/ 0 w 182"/>
              <a:gd name="T1" fmla="*/ 2147483646 h 181"/>
              <a:gd name="T2" fmla="*/ 2147483646 w 182"/>
              <a:gd name="T3" fmla="*/ 0 h 181"/>
              <a:gd name="T4" fmla="*/ 2147483646 w 182"/>
              <a:gd name="T5" fmla="*/ 0 h 181"/>
              <a:gd name="T6" fmla="*/ 2147483646 w 182"/>
              <a:gd name="T7" fmla="*/ 2147483646 h 181"/>
              <a:gd name="T8" fmla="*/ 2147483646 w 182"/>
              <a:gd name="T9" fmla="*/ 2147483646 h 181"/>
              <a:gd name="T10" fmla="*/ 2147483646 w 182"/>
              <a:gd name="T11" fmla="*/ 2147483646 h 181"/>
              <a:gd name="T12" fmla="*/ 0 w 182"/>
              <a:gd name="T13" fmla="*/ 2147483646 h 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2"/>
              <a:gd name="T22" fmla="*/ 0 h 181"/>
              <a:gd name="T23" fmla="*/ 182 w 182"/>
              <a:gd name="T24" fmla="*/ 181 h 1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2" h="181">
                <a:moveTo>
                  <a:pt x="0" y="91"/>
                </a:moveTo>
                <a:lnTo>
                  <a:pt x="46" y="0"/>
                </a:lnTo>
                <a:lnTo>
                  <a:pt x="136" y="0"/>
                </a:lnTo>
                <a:lnTo>
                  <a:pt x="182" y="91"/>
                </a:lnTo>
                <a:lnTo>
                  <a:pt x="136" y="181"/>
                </a:lnTo>
                <a:lnTo>
                  <a:pt x="46" y="181"/>
                </a:lnTo>
                <a:lnTo>
                  <a:pt x="0" y="9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6" name="Freeform 26"/>
          <p:cNvSpPr>
            <a:spLocks/>
          </p:cNvSpPr>
          <p:nvPr/>
        </p:nvSpPr>
        <p:spPr bwMode="auto">
          <a:xfrm>
            <a:off x="5940425" y="3789363"/>
            <a:ext cx="288925" cy="287337"/>
          </a:xfrm>
          <a:custGeom>
            <a:avLst/>
            <a:gdLst>
              <a:gd name="T0" fmla="*/ 0 w 182"/>
              <a:gd name="T1" fmla="*/ 2147483646 h 181"/>
              <a:gd name="T2" fmla="*/ 2147483646 w 182"/>
              <a:gd name="T3" fmla="*/ 0 h 181"/>
              <a:gd name="T4" fmla="*/ 2147483646 w 182"/>
              <a:gd name="T5" fmla="*/ 0 h 181"/>
              <a:gd name="T6" fmla="*/ 2147483646 w 182"/>
              <a:gd name="T7" fmla="*/ 2147483646 h 181"/>
              <a:gd name="T8" fmla="*/ 2147483646 w 182"/>
              <a:gd name="T9" fmla="*/ 2147483646 h 181"/>
              <a:gd name="T10" fmla="*/ 2147483646 w 182"/>
              <a:gd name="T11" fmla="*/ 2147483646 h 181"/>
              <a:gd name="T12" fmla="*/ 0 w 182"/>
              <a:gd name="T13" fmla="*/ 2147483646 h 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2"/>
              <a:gd name="T22" fmla="*/ 0 h 181"/>
              <a:gd name="T23" fmla="*/ 182 w 182"/>
              <a:gd name="T24" fmla="*/ 181 h 1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2" h="181">
                <a:moveTo>
                  <a:pt x="0" y="91"/>
                </a:moveTo>
                <a:lnTo>
                  <a:pt x="46" y="0"/>
                </a:lnTo>
                <a:lnTo>
                  <a:pt x="136" y="0"/>
                </a:lnTo>
                <a:lnTo>
                  <a:pt x="182" y="91"/>
                </a:lnTo>
                <a:lnTo>
                  <a:pt x="136" y="181"/>
                </a:lnTo>
                <a:lnTo>
                  <a:pt x="46" y="181"/>
                </a:lnTo>
                <a:lnTo>
                  <a:pt x="0" y="9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7" name="Freeform 27"/>
          <p:cNvSpPr>
            <a:spLocks/>
          </p:cNvSpPr>
          <p:nvPr/>
        </p:nvSpPr>
        <p:spPr bwMode="auto">
          <a:xfrm>
            <a:off x="7667625" y="3789363"/>
            <a:ext cx="288925" cy="287337"/>
          </a:xfrm>
          <a:custGeom>
            <a:avLst/>
            <a:gdLst>
              <a:gd name="T0" fmla="*/ 0 w 182"/>
              <a:gd name="T1" fmla="*/ 2147483646 h 181"/>
              <a:gd name="T2" fmla="*/ 2147483646 w 182"/>
              <a:gd name="T3" fmla="*/ 0 h 181"/>
              <a:gd name="T4" fmla="*/ 2147483646 w 182"/>
              <a:gd name="T5" fmla="*/ 0 h 181"/>
              <a:gd name="T6" fmla="*/ 2147483646 w 182"/>
              <a:gd name="T7" fmla="*/ 2147483646 h 181"/>
              <a:gd name="T8" fmla="*/ 2147483646 w 182"/>
              <a:gd name="T9" fmla="*/ 2147483646 h 181"/>
              <a:gd name="T10" fmla="*/ 2147483646 w 182"/>
              <a:gd name="T11" fmla="*/ 2147483646 h 181"/>
              <a:gd name="T12" fmla="*/ 0 w 182"/>
              <a:gd name="T13" fmla="*/ 2147483646 h 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2"/>
              <a:gd name="T22" fmla="*/ 0 h 181"/>
              <a:gd name="T23" fmla="*/ 182 w 182"/>
              <a:gd name="T24" fmla="*/ 181 h 1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2" h="181">
                <a:moveTo>
                  <a:pt x="0" y="91"/>
                </a:moveTo>
                <a:lnTo>
                  <a:pt x="46" y="0"/>
                </a:lnTo>
                <a:lnTo>
                  <a:pt x="136" y="0"/>
                </a:lnTo>
                <a:lnTo>
                  <a:pt x="182" y="91"/>
                </a:lnTo>
                <a:lnTo>
                  <a:pt x="136" y="181"/>
                </a:lnTo>
                <a:lnTo>
                  <a:pt x="46" y="181"/>
                </a:lnTo>
                <a:lnTo>
                  <a:pt x="0" y="9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>
            <a:off x="2339975" y="4221163"/>
            <a:ext cx="5903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9" name="Line 29"/>
          <p:cNvSpPr>
            <a:spLocks noChangeShapeType="1"/>
          </p:cNvSpPr>
          <p:nvPr/>
        </p:nvSpPr>
        <p:spPr bwMode="auto">
          <a:xfrm flipV="1">
            <a:off x="2339975" y="256540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auto">
          <a:xfrm>
            <a:off x="684213" y="2714625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Clock (cycles)</a:t>
            </a:r>
            <a:endParaRPr lang="en-AU" altLang="en-US" sz="1600"/>
          </a:p>
        </p:txBody>
      </p:sp>
      <p:sp>
        <p:nvSpPr>
          <p:cNvPr id="40991" name="Text Box 31"/>
          <p:cNvSpPr txBox="1">
            <a:spLocks noChangeArrowheads="1"/>
          </p:cNvSpPr>
          <p:nvPr/>
        </p:nvSpPr>
        <p:spPr bwMode="auto">
          <a:xfrm>
            <a:off x="684213" y="3146425"/>
            <a:ext cx="16859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Data transfer</a:t>
            </a:r>
            <a:br>
              <a:rPr lang="en-US" altLang="en-US" sz="1600"/>
            </a:br>
            <a:r>
              <a:rPr lang="en-US" altLang="en-US" sz="1600"/>
              <a:t>and computation</a:t>
            </a:r>
            <a:endParaRPr lang="en-AU" altLang="en-US" sz="1600"/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684213" y="3794125"/>
            <a:ext cx="133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Update state</a:t>
            </a:r>
            <a:endParaRPr lang="en-AU" altLang="en-US" sz="1600"/>
          </a:p>
        </p:txBody>
      </p:sp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2916238" y="2420938"/>
            <a:ext cx="1150937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0994" name="Text Box 34"/>
          <p:cNvSpPr txBox="1">
            <a:spLocks noChangeArrowheads="1"/>
          </p:cNvSpPr>
          <p:nvPr/>
        </p:nvSpPr>
        <p:spPr bwMode="auto">
          <a:xfrm>
            <a:off x="2843213" y="2281238"/>
            <a:ext cx="1311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Clock period</a:t>
            </a:r>
            <a:endParaRPr lang="en-AU" altLang="en-US" sz="1600"/>
          </a:p>
        </p:txBody>
      </p:sp>
      <p:sp>
        <p:nvSpPr>
          <p:cNvPr id="40995" name="Rectangle 35"/>
          <p:cNvSpPr>
            <a:spLocks noChangeArrowheads="1"/>
          </p:cNvSpPr>
          <p:nvPr/>
        </p:nvSpPr>
        <p:spPr bwMode="auto">
          <a:xfrm>
            <a:off x="1182688" y="4437063"/>
            <a:ext cx="77724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Clock period: duration of a clock cycle</a:t>
            </a:r>
          </a:p>
          <a:p>
            <a:pPr lvl="1" eaLnBrk="1" hangingPunct="1"/>
            <a:r>
              <a:rPr lang="en-US" altLang="en-US" sz="2400"/>
              <a:t>e.g., 250ps = 0.25ns = 250×10</a:t>
            </a:r>
            <a:r>
              <a:rPr lang="en-US" altLang="en-US" sz="2400" baseline="30000"/>
              <a:t>–12</a:t>
            </a:r>
            <a:r>
              <a:rPr lang="en-US" altLang="en-US" sz="2400"/>
              <a:t>s</a:t>
            </a:r>
          </a:p>
          <a:p>
            <a:pPr eaLnBrk="1" hangingPunct="1"/>
            <a:r>
              <a:rPr lang="en-US" altLang="en-US" sz="2800"/>
              <a:t>Clock frequency (rate): cycles per second</a:t>
            </a:r>
          </a:p>
          <a:p>
            <a:pPr lvl="1" eaLnBrk="1" hangingPunct="1"/>
            <a:r>
              <a:rPr lang="en-US" altLang="en-US" sz="2400"/>
              <a:t>e.g., 4.0GHz = 4000MHz = 4.0×10</a:t>
            </a:r>
            <a:r>
              <a:rPr lang="en-US" altLang="en-US" sz="2400" baseline="30000"/>
              <a:t>9</a:t>
            </a:r>
            <a:r>
              <a:rPr lang="en-US" altLang="en-US" sz="2400"/>
              <a:t>Hz</a:t>
            </a:r>
            <a:endParaRPr lang="en-AU" altLang="en-US" sz="2400"/>
          </a:p>
        </p:txBody>
      </p:sp>
      <p:sp>
        <p:nvSpPr>
          <p:cNvPr id="40996" name="Freeform 36"/>
          <p:cNvSpPr>
            <a:spLocks/>
          </p:cNvSpPr>
          <p:nvPr/>
        </p:nvSpPr>
        <p:spPr bwMode="auto">
          <a:xfrm>
            <a:off x="4356100" y="3284538"/>
            <a:ext cx="1727200" cy="287337"/>
          </a:xfrm>
          <a:custGeom>
            <a:avLst/>
            <a:gdLst>
              <a:gd name="T0" fmla="*/ 0 w 1088"/>
              <a:gd name="T1" fmla="*/ 2147483646 h 181"/>
              <a:gd name="T2" fmla="*/ 2147483646 w 1088"/>
              <a:gd name="T3" fmla="*/ 0 h 181"/>
              <a:gd name="T4" fmla="*/ 2147483646 w 1088"/>
              <a:gd name="T5" fmla="*/ 0 h 181"/>
              <a:gd name="T6" fmla="*/ 2147483646 w 1088"/>
              <a:gd name="T7" fmla="*/ 2147483646 h 181"/>
              <a:gd name="T8" fmla="*/ 2147483646 w 1088"/>
              <a:gd name="T9" fmla="*/ 2147483646 h 181"/>
              <a:gd name="T10" fmla="*/ 2147483646 w 1088"/>
              <a:gd name="T11" fmla="*/ 2147483646 h 181"/>
              <a:gd name="T12" fmla="*/ 0 w 1088"/>
              <a:gd name="T13" fmla="*/ 2147483646 h 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8"/>
              <a:gd name="T22" fmla="*/ 0 h 181"/>
              <a:gd name="T23" fmla="*/ 1088 w 1088"/>
              <a:gd name="T24" fmla="*/ 181 h 1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8" h="181">
                <a:moveTo>
                  <a:pt x="0" y="90"/>
                </a:moveTo>
                <a:lnTo>
                  <a:pt x="45" y="0"/>
                </a:lnTo>
                <a:lnTo>
                  <a:pt x="1043" y="0"/>
                </a:lnTo>
                <a:lnTo>
                  <a:pt x="1088" y="90"/>
                </a:lnTo>
                <a:lnTo>
                  <a:pt x="1043" y="181"/>
                </a:lnTo>
                <a:lnTo>
                  <a:pt x="45" y="181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7" name="Freeform 37"/>
          <p:cNvSpPr>
            <a:spLocks/>
          </p:cNvSpPr>
          <p:nvPr/>
        </p:nvSpPr>
        <p:spPr bwMode="auto">
          <a:xfrm>
            <a:off x="2627313" y="3284538"/>
            <a:ext cx="1727200" cy="287337"/>
          </a:xfrm>
          <a:custGeom>
            <a:avLst/>
            <a:gdLst>
              <a:gd name="T0" fmla="*/ 0 w 1088"/>
              <a:gd name="T1" fmla="*/ 2147483646 h 181"/>
              <a:gd name="T2" fmla="*/ 2147483646 w 1088"/>
              <a:gd name="T3" fmla="*/ 0 h 181"/>
              <a:gd name="T4" fmla="*/ 2147483646 w 1088"/>
              <a:gd name="T5" fmla="*/ 0 h 181"/>
              <a:gd name="T6" fmla="*/ 2147483646 w 1088"/>
              <a:gd name="T7" fmla="*/ 2147483646 h 181"/>
              <a:gd name="T8" fmla="*/ 2147483646 w 1088"/>
              <a:gd name="T9" fmla="*/ 2147483646 h 181"/>
              <a:gd name="T10" fmla="*/ 2147483646 w 1088"/>
              <a:gd name="T11" fmla="*/ 2147483646 h 181"/>
              <a:gd name="T12" fmla="*/ 0 w 1088"/>
              <a:gd name="T13" fmla="*/ 2147483646 h 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8"/>
              <a:gd name="T22" fmla="*/ 0 h 181"/>
              <a:gd name="T23" fmla="*/ 1088 w 1088"/>
              <a:gd name="T24" fmla="*/ 181 h 1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8" h="181">
                <a:moveTo>
                  <a:pt x="0" y="90"/>
                </a:moveTo>
                <a:lnTo>
                  <a:pt x="45" y="0"/>
                </a:lnTo>
                <a:lnTo>
                  <a:pt x="1043" y="0"/>
                </a:lnTo>
                <a:lnTo>
                  <a:pt x="1088" y="90"/>
                </a:lnTo>
                <a:lnTo>
                  <a:pt x="1043" y="181"/>
                </a:lnTo>
                <a:lnTo>
                  <a:pt x="45" y="181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8" name="Freeform 38"/>
          <p:cNvSpPr>
            <a:spLocks/>
          </p:cNvSpPr>
          <p:nvPr/>
        </p:nvSpPr>
        <p:spPr bwMode="auto">
          <a:xfrm>
            <a:off x="6083300" y="3284538"/>
            <a:ext cx="1727200" cy="287337"/>
          </a:xfrm>
          <a:custGeom>
            <a:avLst/>
            <a:gdLst>
              <a:gd name="T0" fmla="*/ 0 w 1088"/>
              <a:gd name="T1" fmla="*/ 2147483646 h 181"/>
              <a:gd name="T2" fmla="*/ 2147483646 w 1088"/>
              <a:gd name="T3" fmla="*/ 0 h 181"/>
              <a:gd name="T4" fmla="*/ 2147483646 w 1088"/>
              <a:gd name="T5" fmla="*/ 0 h 181"/>
              <a:gd name="T6" fmla="*/ 2147483646 w 1088"/>
              <a:gd name="T7" fmla="*/ 2147483646 h 181"/>
              <a:gd name="T8" fmla="*/ 2147483646 w 1088"/>
              <a:gd name="T9" fmla="*/ 2147483646 h 181"/>
              <a:gd name="T10" fmla="*/ 2147483646 w 1088"/>
              <a:gd name="T11" fmla="*/ 2147483646 h 181"/>
              <a:gd name="T12" fmla="*/ 0 w 1088"/>
              <a:gd name="T13" fmla="*/ 2147483646 h 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8"/>
              <a:gd name="T22" fmla="*/ 0 h 181"/>
              <a:gd name="T23" fmla="*/ 1088 w 1088"/>
              <a:gd name="T24" fmla="*/ 181 h 1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8" h="181">
                <a:moveTo>
                  <a:pt x="0" y="90"/>
                </a:moveTo>
                <a:lnTo>
                  <a:pt x="45" y="0"/>
                </a:lnTo>
                <a:lnTo>
                  <a:pt x="1043" y="0"/>
                </a:lnTo>
                <a:lnTo>
                  <a:pt x="1088" y="90"/>
                </a:lnTo>
                <a:lnTo>
                  <a:pt x="1043" y="181"/>
                </a:lnTo>
                <a:lnTo>
                  <a:pt x="45" y="181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BE292110-5F7E-46ED-97B3-5BBF3A4EB950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AU" altLang="en-US" sz="140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CPU Time</a:t>
            </a:r>
            <a:endParaRPr lang="en-AU" altLang="en-US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968625"/>
            <a:ext cx="8270875" cy="3268663"/>
          </a:xfrm>
        </p:spPr>
        <p:txBody>
          <a:bodyPr/>
          <a:lstStyle/>
          <a:p>
            <a:pPr eaLnBrk="1" hangingPunct="1"/>
            <a:r>
              <a:rPr lang="en-US" altLang="en-US"/>
              <a:t>Performance improved by</a:t>
            </a:r>
          </a:p>
          <a:p>
            <a:pPr lvl="1" eaLnBrk="1" hangingPunct="1"/>
            <a:r>
              <a:rPr lang="en-US" altLang="en-US"/>
              <a:t>Reducing number of clock cycles</a:t>
            </a:r>
          </a:p>
          <a:p>
            <a:pPr lvl="1" eaLnBrk="1" hangingPunct="1"/>
            <a:r>
              <a:rPr lang="en-US" altLang="en-US"/>
              <a:t>Increasing clock rate</a:t>
            </a:r>
          </a:p>
          <a:p>
            <a:pPr lvl="1" eaLnBrk="1" hangingPunct="1"/>
            <a:r>
              <a:rPr lang="en-US" altLang="en-US"/>
              <a:t>Hardware designer must often trade off clock rate against cycle count</a:t>
            </a:r>
            <a:endParaRPr lang="en-AU" altLang="en-US"/>
          </a:p>
        </p:txBody>
      </p:sp>
      <p:graphicFrame>
        <p:nvGraphicFramePr>
          <p:cNvPr id="43013" name="Object 4"/>
          <p:cNvGraphicFramePr>
            <a:graphicFrameLocks noChangeAspect="1"/>
          </p:cNvGraphicFramePr>
          <p:nvPr/>
        </p:nvGraphicFramePr>
        <p:xfrm>
          <a:off x="1036638" y="1428750"/>
          <a:ext cx="7459662" cy="145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6" name="Equation" r:id="rId4" imgW="3390900" imgH="660400" progId="Equation.3">
                  <p:embed/>
                </p:oleObj>
              </mc:Choice>
              <mc:Fallback>
                <p:oleObj name="Equation" r:id="rId4" imgW="3390900" imgH="660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1428750"/>
                        <a:ext cx="7459662" cy="145256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966937CF-7310-4CF2-B636-0BB699FDA3CF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AU" altLang="en-US" sz="140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Instruction Count and CPI</a:t>
            </a:r>
            <a:endParaRPr lang="en-AU" altLang="en-US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3462338"/>
            <a:ext cx="7772400" cy="2774950"/>
          </a:xfrm>
        </p:spPr>
        <p:txBody>
          <a:bodyPr/>
          <a:lstStyle/>
          <a:p>
            <a:pPr eaLnBrk="1" hangingPunct="1"/>
            <a:r>
              <a:rPr lang="en-US" altLang="en-US" sz="2800"/>
              <a:t>Instruction Count for a program</a:t>
            </a:r>
          </a:p>
          <a:p>
            <a:pPr lvl="1" eaLnBrk="1" hangingPunct="1"/>
            <a:r>
              <a:rPr lang="en-US" altLang="en-US" sz="2400"/>
              <a:t>Determined by program, ISA and compiler</a:t>
            </a:r>
          </a:p>
          <a:p>
            <a:pPr eaLnBrk="1" hangingPunct="1"/>
            <a:r>
              <a:rPr lang="en-US" altLang="en-US" sz="2800"/>
              <a:t>Average cycles per instruction</a:t>
            </a:r>
          </a:p>
          <a:p>
            <a:pPr lvl="1" eaLnBrk="1" hangingPunct="1"/>
            <a:r>
              <a:rPr lang="en-US" altLang="en-US" sz="2400"/>
              <a:t>Determined by CPU hardware</a:t>
            </a:r>
          </a:p>
          <a:p>
            <a:pPr lvl="1" eaLnBrk="1" hangingPunct="1"/>
            <a:r>
              <a:rPr lang="en-US" altLang="en-US" sz="2400"/>
              <a:t>If different instructions have different CPI</a:t>
            </a:r>
          </a:p>
          <a:p>
            <a:pPr lvl="2" eaLnBrk="1" hangingPunct="1"/>
            <a:r>
              <a:rPr lang="en-US" altLang="en-US" sz="2000"/>
              <a:t>Average CPI affected by instruction mix</a:t>
            </a:r>
            <a:endParaRPr lang="en-AU" altLang="en-US" sz="2000"/>
          </a:p>
        </p:txBody>
      </p:sp>
      <p:graphicFrame>
        <p:nvGraphicFramePr>
          <p:cNvPr id="45061" name="Object 4"/>
          <p:cNvGraphicFramePr>
            <a:graphicFrameLocks noChangeAspect="1"/>
          </p:cNvGraphicFramePr>
          <p:nvPr/>
        </p:nvGraphicFramePr>
        <p:xfrm>
          <a:off x="706438" y="1319213"/>
          <a:ext cx="8129587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" name="Equation" r:id="rId4" imgW="3695700" imgH="939800" progId="Equation.3">
                  <p:embed/>
                </p:oleObj>
              </mc:Choice>
              <mc:Fallback>
                <p:oleObj name="Equation" r:id="rId4" imgW="3695700" imgH="93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1319213"/>
                        <a:ext cx="8129587" cy="20637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B95E6D6A-340A-4743-BB6F-18F08BCE098A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AU" altLang="en-US" sz="140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CPI Example</a:t>
            </a:r>
            <a:endParaRPr lang="en-AU" altLang="en-US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016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Computer A: Cycle Time = 250ps, CPI = 2.0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Computer B: Cycle Time = 500ps, CPI = 1.2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Same ISA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Which is faster, and by how much?</a:t>
            </a:r>
            <a:endParaRPr lang="en-AU" altLang="en-US" sz="2800"/>
          </a:p>
        </p:txBody>
      </p:sp>
      <p:graphicFrame>
        <p:nvGraphicFramePr>
          <p:cNvPr id="47109" name="Object 4"/>
          <p:cNvGraphicFramePr>
            <a:graphicFrameLocks noChangeAspect="1"/>
          </p:cNvGraphicFramePr>
          <p:nvPr/>
        </p:nvGraphicFramePr>
        <p:xfrm>
          <a:off x="1066800" y="3141663"/>
          <a:ext cx="7034213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4" name="Equation" r:id="rId4" imgW="3517900" imgH="1498600" progId="Equation.3">
                  <p:embed/>
                </p:oleObj>
              </mc:Choice>
              <mc:Fallback>
                <p:oleObj name="Equation" r:id="rId4" imgW="3517900" imgH="149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141663"/>
                        <a:ext cx="7034213" cy="29972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0" name="AutoShape 5"/>
          <p:cNvSpPr>
            <a:spLocks/>
          </p:cNvSpPr>
          <p:nvPr/>
        </p:nvSpPr>
        <p:spPr bwMode="auto">
          <a:xfrm>
            <a:off x="7164388" y="3717925"/>
            <a:ext cx="1722437" cy="360363"/>
          </a:xfrm>
          <a:prstGeom prst="borderCallout1">
            <a:avLst>
              <a:gd name="adj1" fmla="val 31718"/>
              <a:gd name="adj2" fmla="val -4426"/>
              <a:gd name="adj3" fmla="val 48019"/>
              <a:gd name="adj4" fmla="val -555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 is faster…</a:t>
            </a:r>
            <a:endParaRPr lang="en-AU" altLang="en-US" sz="1800"/>
          </a:p>
        </p:txBody>
      </p:sp>
      <p:sp>
        <p:nvSpPr>
          <p:cNvPr id="47111" name="AutoShape 6"/>
          <p:cNvSpPr>
            <a:spLocks/>
          </p:cNvSpPr>
          <p:nvPr/>
        </p:nvSpPr>
        <p:spPr bwMode="auto">
          <a:xfrm>
            <a:off x="7164388" y="5518150"/>
            <a:ext cx="1722437" cy="360363"/>
          </a:xfrm>
          <a:prstGeom prst="borderCallout1">
            <a:avLst>
              <a:gd name="adj1" fmla="val 31718"/>
              <a:gd name="adj2" fmla="val -4426"/>
              <a:gd name="adj3" fmla="val 22468"/>
              <a:gd name="adj4" fmla="val -1294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…by this much</a:t>
            </a:r>
            <a:endParaRPr lang="en-AU" altLang="en-US"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E6BE234C-6123-4332-91A8-D5FB28E8673E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AU" altLang="en-US" sz="140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CPI in More Detail</a:t>
            </a:r>
            <a:endParaRPr lang="en-AU" altLang="en-US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228725"/>
          </a:xfrm>
        </p:spPr>
        <p:txBody>
          <a:bodyPr/>
          <a:lstStyle/>
          <a:p>
            <a:pPr eaLnBrk="1" hangingPunct="1"/>
            <a:r>
              <a:rPr lang="en-US" altLang="en-US"/>
              <a:t>If different instruction classes take different numbers of cycles</a:t>
            </a:r>
            <a:endParaRPr lang="en-AU" altLang="en-US"/>
          </a:p>
        </p:txBody>
      </p:sp>
      <p:graphicFrame>
        <p:nvGraphicFramePr>
          <p:cNvPr id="49157" name="Object 4"/>
          <p:cNvGraphicFramePr>
            <a:graphicFrameLocks noChangeAspect="1"/>
          </p:cNvGraphicFramePr>
          <p:nvPr/>
        </p:nvGraphicFramePr>
        <p:xfrm>
          <a:off x="1436688" y="2420938"/>
          <a:ext cx="6427787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6" name="Equation" r:id="rId4" imgW="2921000" imgH="431800" progId="Equation.3">
                  <p:embed/>
                </p:oleObj>
              </mc:Choice>
              <mc:Fallback>
                <p:oleObj name="Equation" r:id="rId4" imgW="29210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8" y="2420938"/>
                        <a:ext cx="6427787" cy="9493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Rectangle 5"/>
          <p:cNvSpPr>
            <a:spLocks noChangeArrowheads="1"/>
          </p:cNvSpPr>
          <p:nvPr/>
        </p:nvSpPr>
        <p:spPr bwMode="auto">
          <a:xfrm>
            <a:off x="1182688" y="3573463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Weighted average CPI</a:t>
            </a:r>
            <a:endParaRPr lang="en-AU" altLang="en-US"/>
          </a:p>
        </p:txBody>
      </p:sp>
      <p:graphicFrame>
        <p:nvGraphicFramePr>
          <p:cNvPr id="49159" name="Object 6"/>
          <p:cNvGraphicFramePr>
            <a:graphicFrameLocks noChangeAspect="1"/>
          </p:cNvGraphicFramePr>
          <p:nvPr/>
        </p:nvGraphicFramePr>
        <p:xfrm>
          <a:off x="588963" y="4292600"/>
          <a:ext cx="810577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7" name="Equation" r:id="rId6" imgW="3683000" imgH="431800" progId="Equation.3">
                  <p:embed/>
                </p:oleObj>
              </mc:Choice>
              <mc:Fallback>
                <p:oleObj name="Equation" r:id="rId6" imgW="3683000" imgH="431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3" y="4292600"/>
                        <a:ext cx="8105775" cy="9493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0" name="AutoShape 7"/>
          <p:cNvSpPr>
            <a:spLocks/>
          </p:cNvSpPr>
          <p:nvPr/>
        </p:nvSpPr>
        <p:spPr bwMode="auto">
          <a:xfrm rot="5400000">
            <a:off x="6947694" y="4293394"/>
            <a:ext cx="215900" cy="2376488"/>
          </a:xfrm>
          <a:prstGeom prst="rightBrace">
            <a:avLst>
              <a:gd name="adj1" fmla="val 9172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9161" name="Text Box 8"/>
          <p:cNvSpPr txBox="1">
            <a:spLocks noChangeArrowheads="1"/>
          </p:cNvSpPr>
          <p:nvPr/>
        </p:nvSpPr>
        <p:spPr bwMode="auto">
          <a:xfrm>
            <a:off x="5994400" y="5649913"/>
            <a:ext cx="2085975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Relative frequency</a:t>
            </a:r>
            <a:endParaRPr lang="en-AU" altLang="en-US" sz="1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78AE0A9F-ED0C-4D0B-A544-0500EB568BDB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AU" altLang="en-US" sz="140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Performance Summary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3284538"/>
            <a:ext cx="8270875" cy="2952750"/>
          </a:xfrm>
        </p:spPr>
        <p:txBody>
          <a:bodyPr/>
          <a:lstStyle/>
          <a:p>
            <a:pPr eaLnBrk="1" hangingPunct="1"/>
            <a:r>
              <a:rPr lang="en-AU" altLang="en-US"/>
              <a:t>Performance depends on</a:t>
            </a:r>
          </a:p>
          <a:p>
            <a:pPr lvl="1" eaLnBrk="1" hangingPunct="1"/>
            <a:r>
              <a:rPr lang="en-AU" altLang="en-US"/>
              <a:t>Algorithm: affects IC, possibly CPI</a:t>
            </a:r>
          </a:p>
          <a:p>
            <a:pPr lvl="1" eaLnBrk="1" hangingPunct="1"/>
            <a:r>
              <a:rPr lang="en-AU" altLang="en-US"/>
              <a:t>Programming language: affects IC, CPI</a:t>
            </a:r>
          </a:p>
          <a:p>
            <a:pPr lvl="1" eaLnBrk="1" hangingPunct="1"/>
            <a:r>
              <a:rPr lang="en-AU" altLang="en-US"/>
              <a:t>Compiler: affects IC, CPI</a:t>
            </a:r>
          </a:p>
          <a:p>
            <a:pPr lvl="1" eaLnBrk="1" hangingPunct="1"/>
            <a:r>
              <a:rPr lang="en-AU" altLang="en-US"/>
              <a:t>Instruction set architecture: affects IC, CPI, T</a:t>
            </a:r>
            <a:r>
              <a:rPr lang="en-AU" altLang="en-US" baseline="-25000"/>
              <a:t>c</a:t>
            </a: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684213" y="1258888"/>
            <a:ext cx="28257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  <a:latin typeface="Arial Black" panose="020B0A04020102020204" pitchFamily="34" charset="0"/>
              </a:rPr>
              <a:t>The BIG Picture</a:t>
            </a:r>
          </a:p>
        </p:txBody>
      </p:sp>
      <p:graphicFrame>
        <p:nvGraphicFramePr>
          <p:cNvPr id="51206" name="Object 5"/>
          <p:cNvGraphicFramePr>
            <a:graphicFrameLocks noChangeAspect="1"/>
          </p:cNvGraphicFramePr>
          <p:nvPr/>
        </p:nvGraphicFramePr>
        <p:xfrm>
          <a:off x="827088" y="2060575"/>
          <a:ext cx="7848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9" name="Equation" r:id="rId4" imgW="3568700" imgH="419100" progId="Equation.3">
                  <p:embed/>
                </p:oleObj>
              </mc:Choice>
              <mc:Fallback>
                <p:oleObj name="Equation" r:id="rId4" imgW="35687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060575"/>
                        <a:ext cx="7848600" cy="9207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C6F3F331-2574-4AE7-9A4B-CF53831DD09B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AU" altLang="en-US" sz="140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Uniprocessor Performance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 rot="5400000">
            <a:off x="6163469" y="2613819"/>
            <a:ext cx="55943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§1.8 The Sea Change: The Switch to Multiprocessors</a:t>
            </a:r>
          </a:p>
        </p:txBody>
      </p:sp>
      <p:pic>
        <p:nvPicPr>
          <p:cNvPr id="573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77913"/>
            <a:ext cx="7632700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AutoShape 7"/>
          <p:cNvSpPr>
            <a:spLocks/>
          </p:cNvSpPr>
          <p:nvPr/>
        </p:nvSpPr>
        <p:spPr bwMode="auto">
          <a:xfrm>
            <a:off x="1116013" y="5516563"/>
            <a:ext cx="5400675" cy="649287"/>
          </a:xfrm>
          <a:prstGeom prst="borderCallout1">
            <a:avLst>
              <a:gd name="adj1" fmla="val 17602"/>
              <a:gd name="adj2" fmla="val 101412"/>
              <a:gd name="adj3" fmla="val -147431"/>
              <a:gd name="adj4" fmla="val 1074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AU" altLang="en-US" sz="1600"/>
              <a:t>Constrained by power, instruction-level parallelism, memory latency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5965165D-D7C5-4E93-8EE8-EFD81E459353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AU" altLang="en-US" sz="140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Multiprocessors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Multicore microprocessors</a:t>
            </a:r>
          </a:p>
          <a:p>
            <a:pPr lvl="1" eaLnBrk="1" hangingPunct="1"/>
            <a:r>
              <a:rPr lang="en-AU" altLang="en-US"/>
              <a:t>More than one processor per chip</a:t>
            </a:r>
          </a:p>
          <a:p>
            <a:pPr eaLnBrk="1" hangingPunct="1"/>
            <a:r>
              <a:rPr lang="en-AU" altLang="en-US"/>
              <a:t>Requires explicitly parallel programming</a:t>
            </a:r>
          </a:p>
          <a:p>
            <a:pPr lvl="1" eaLnBrk="1" hangingPunct="1"/>
            <a:r>
              <a:rPr lang="en-AU" altLang="en-US"/>
              <a:t>Compare with instruction level parallelism</a:t>
            </a:r>
          </a:p>
          <a:p>
            <a:pPr lvl="2" eaLnBrk="1" hangingPunct="1"/>
            <a:r>
              <a:rPr lang="en-AU" altLang="en-US"/>
              <a:t>Hardware executes multiple instructions at once</a:t>
            </a:r>
          </a:p>
          <a:p>
            <a:pPr lvl="2" eaLnBrk="1" hangingPunct="1"/>
            <a:r>
              <a:rPr lang="en-AU" altLang="en-US"/>
              <a:t>Hidden from the programmer</a:t>
            </a:r>
          </a:p>
          <a:p>
            <a:pPr lvl="1" eaLnBrk="1" hangingPunct="1"/>
            <a:r>
              <a:rPr lang="en-AU" altLang="en-US"/>
              <a:t>Hard to do</a:t>
            </a:r>
          </a:p>
          <a:p>
            <a:pPr lvl="2" eaLnBrk="1" hangingPunct="1"/>
            <a:r>
              <a:rPr lang="en-AU" altLang="en-US"/>
              <a:t>Programming for performance</a:t>
            </a:r>
          </a:p>
          <a:p>
            <a:pPr lvl="2" eaLnBrk="1" hangingPunct="1"/>
            <a:r>
              <a:rPr lang="en-AU" altLang="en-US"/>
              <a:t>Load balancing</a:t>
            </a:r>
          </a:p>
          <a:p>
            <a:pPr lvl="2" eaLnBrk="1" hangingPunct="1"/>
            <a:r>
              <a:rPr lang="en-AU" altLang="en-US"/>
              <a:t>Optimizing communication and synchronization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0158DFCE-4691-47B2-A738-BE3BC5CD6535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AU" altLang="en-US" sz="140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Pitfall: Amdahl’s Law</a:t>
            </a:r>
            <a:endParaRPr lang="en-AU" altLang="en-US"/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991475" cy="1439862"/>
          </a:xfrm>
        </p:spPr>
        <p:txBody>
          <a:bodyPr/>
          <a:lstStyle/>
          <a:p>
            <a:pPr eaLnBrk="1" hangingPunct="1"/>
            <a:r>
              <a:rPr lang="en-US" altLang="en-US" sz="2800"/>
              <a:t>Improving an aspect of a computer and expecting a proportional improvement in overall performance</a:t>
            </a:r>
            <a:endParaRPr lang="en-US" altLang="en-US" sz="2800">
              <a:sym typeface="Wingdings" panose="05000000000000000000" pitchFamily="2" charset="2"/>
            </a:endParaRPr>
          </a:p>
        </p:txBody>
      </p:sp>
      <p:sp>
        <p:nvSpPr>
          <p:cNvPr id="61445" name="Text Box 4"/>
          <p:cNvSpPr txBox="1">
            <a:spLocks noChangeArrowheads="1"/>
          </p:cNvSpPr>
          <p:nvPr/>
        </p:nvSpPr>
        <p:spPr bwMode="auto">
          <a:xfrm rot="5400000">
            <a:off x="7496175" y="1279525"/>
            <a:ext cx="2928938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§1.10 Fallacies and Pitfalls</a:t>
            </a:r>
          </a:p>
        </p:txBody>
      </p:sp>
      <p:graphicFrame>
        <p:nvGraphicFramePr>
          <p:cNvPr id="61446" name="Object 5"/>
          <p:cNvGraphicFramePr>
            <a:graphicFrameLocks noChangeAspect="1"/>
          </p:cNvGraphicFramePr>
          <p:nvPr/>
        </p:nvGraphicFramePr>
        <p:xfrm>
          <a:off x="2987675" y="4868863"/>
          <a:ext cx="1728788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5" name="Equation" r:id="rId4" imgW="863225" imgH="393529" progId="Equation.3">
                  <p:embed/>
                </p:oleObj>
              </mc:Choice>
              <mc:Fallback>
                <p:oleObj name="Equation" r:id="rId4" imgW="863225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868863"/>
                        <a:ext cx="1728788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7" name="Rectangle 6"/>
          <p:cNvSpPr>
            <a:spLocks noChangeArrowheads="1"/>
          </p:cNvSpPr>
          <p:nvPr/>
        </p:nvSpPr>
        <p:spPr bwMode="auto">
          <a:xfrm>
            <a:off x="4787900" y="4941888"/>
            <a:ext cx="34559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2400"/>
              <a:t>Can’t be done!</a:t>
            </a:r>
            <a:endParaRPr lang="en-US" altLang="en-US" sz="2400">
              <a:cs typeface="Tahoma" panose="020B0604030504040204" pitchFamily="34" charset="0"/>
            </a:endParaRPr>
          </a:p>
        </p:txBody>
      </p:sp>
      <p:graphicFrame>
        <p:nvGraphicFramePr>
          <p:cNvPr id="61448" name="Object 7"/>
          <p:cNvGraphicFramePr>
            <a:graphicFrameLocks noChangeAspect="1"/>
          </p:cNvGraphicFramePr>
          <p:nvPr/>
        </p:nvGraphicFramePr>
        <p:xfrm>
          <a:off x="1763713" y="2565400"/>
          <a:ext cx="5287962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6" name="Equation" r:id="rId6" imgW="2641600" imgH="419100" progId="Equation.3">
                  <p:embed/>
                </p:oleObj>
              </mc:Choice>
              <mc:Fallback>
                <p:oleObj name="Equation" r:id="rId6" imgW="2641600" imgH="4191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565400"/>
                        <a:ext cx="5287962" cy="83978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9" name="Rectangle 8"/>
          <p:cNvSpPr>
            <a:spLocks noChangeArrowheads="1"/>
          </p:cNvSpPr>
          <p:nvPr/>
        </p:nvSpPr>
        <p:spPr bwMode="auto">
          <a:xfrm>
            <a:off x="684213" y="3500438"/>
            <a:ext cx="79914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ym typeface="Wingdings" panose="05000000000000000000" pitchFamily="2" charset="2"/>
              </a:rPr>
              <a:t>Example: multiply accounts for 80s/100s</a:t>
            </a:r>
          </a:p>
          <a:p>
            <a:pPr lvl="1" eaLnBrk="1" hangingPunct="1"/>
            <a:r>
              <a:rPr lang="en-US" altLang="en-US" sz="2400"/>
              <a:t>How much improvement in multiply performance to get 5× overall?</a:t>
            </a:r>
          </a:p>
        </p:txBody>
      </p:sp>
      <p:sp>
        <p:nvSpPr>
          <p:cNvPr id="61450" name="Rectangle 9"/>
          <p:cNvSpPr>
            <a:spLocks noChangeArrowheads="1"/>
          </p:cNvSpPr>
          <p:nvPr/>
        </p:nvSpPr>
        <p:spPr bwMode="auto">
          <a:xfrm>
            <a:off x="684213" y="5661025"/>
            <a:ext cx="79914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ym typeface="Wingdings" panose="05000000000000000000" pitchFamily="2" charset="2"/>
              </a:rPr>
              <a:t>Corollary: make the common case fast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Classes of Computers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Supercomputers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High-end scientific and engineering calculations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Highest capability but represent a small fraction of the overall computer market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Embedded computers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Hidden as components of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Stringent power/performance/cost constraints</a:t>
            </a:r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53AE4C06-9F10-43E4-8757-0DD3CA93C62B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AU" altLang="en-US" sz="1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707886"/>
          </a:xfrm>
        </p:spPr>
        <p:txBody>
          <a:bodyPr/>
          <a:lstStyle/>
          <a:p>
            <a:r>
              <a:rPr lang="en-US" dirty="0"/>
              <a:t>POWER CONSUMPTION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/>
              <a:t>Chapter 1 — Computer Abstractions and Technology — </a:t>
            </a:r>
            <a:fld id="{006A47E1-7FE3-4996-8CB4-4EA217F35525}" type="slidenum">
              <a:rPr lang="en-AU" altLang="en-US" smtClean="0"/>
              <a:pPr>
                <a:defRPr/>
              </a:pPr>
              <a:t>30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073165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66B862F9-46EF-407C-AD8E-6D32DD68AC63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AU" altLang="en-US" sz="140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Power Trends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149725"/>
            <a:ext cx="8270875" cy="647700"/>
          </a:xfrm>
        </p:spPr>
        <p:txBody>
          <a:bodyPr/>
          <a:lstStyle/>
          <a:p>
            <a:pPr eaLnBrk="1" hangingPunct="1"/>
            <a:r>
              <a:rPr lang="en-US" altLang="en-US"/>
              <a:t>In CMOS IC technology</a:t>
            </a:r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 rot="5400000">
            <a:off x="7804150" y="974725"/>
            <a:ext cx="2312988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§1.7 The Power Wall</a:t>
            </a:r>
          </a:p>
        </p:txBody>
      </p:sp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1331913" y="4941888"/>
          <a:ext cx="70818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6" name="Equation" r:id="rId4" imgW="3213100" imgH="228600" progId="Equation.3">
                  <p:embed/>
                </p:oleObj>
              </mc:Choice>
              <mc:Fallback>
                <p:oleObj name="Equation" r:id="rId4" imgW="3213100" imgH="228600" progId="Equation.3">
                  <p:embed/>
                  <p:pic>
                    <p:nvPicPr>
                      <p:cNvPr id="532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941888"/>
                        <a:ext cx="7081837" cy="50323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5" name="AutoShape 7"/>
          <p:cNvSpPr>
            <a:spLocks/>
          </p:cNvSpPr>
          <p:nvPr/>
        </p:nvSpPr>
        <p:spPr bwMode="auto">
          <a:xfrm>
            <a:off x="7740650" y="5805488"/>
            <a:ext cx="1003300" cy="403225"/>
          </a:xfrm>
          <a:prstGeom prst="borderCallout1">
            <a:avLst>
              <a:gd name="adj1" fmla="val 28347"/>
              <a:gd name="adj2" fmla="val -7597"/>
              <a:gd name="adj3" fmla="val -83463"/>
              <a:gd name="adj4" fmla="val -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×</a:t>
            </a:r>
            <a:r>
              <a:rPr lang="en-AU" altLang="en-US" sz="1800"/>
              <a:t>1000</a:t>
            </a:r>
          </a:p>
        </p:txBody>
      </p:sp>
      <p:sp>
        <p:nvSpPr>
          <p:cNvPr id="53256" name="AutoShape 8"/>
          <p:cNvSpPr>
            <a:spLocks/>
          </p:cNvSpPr>
          <p:nvPr/>
        </p:nvSpPr>
        <p:spPr bwMode="auto">
          <a:xfrm>
            <a:off x="2051050" y="5805488"/>
            <a:ext cx="1003300" cy="403225"/>
          </a:xfrm>
          <a:prstGeom prst="borderCallout1">
            <a:avLst>
              <a:gd name="adj1" fmla="val 28347"/>
              <a:gd name="adj2" fmla="val -7597"/>
              <a:gd name="adj3" fmla="val -84250"/>
              <a:gd name="adj4" fmla="val -292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×</a:t>
            </a:r>
            <a:r>
              <a:rPr lang="en-AU" altLang="en-US" sz="1800"/>
              <a:t>30</a:t>
            </a:r>
          </a:p>
        </p:txBody>
      </p:sp>
      <p:sp>
        <p:nvSpPr>
          <p:cNvPr id="53257" name="AutoShape 9"/>
          <p:cNvSpPr>
            <a:spLocks/>
          </p:cNvSpPr>
          <p:nvPr/>
        </p:nvSpPr>
        <p:spPr bwMode="auto">
          <a:xfrm>
            <a:off x="5867400" y="5805488"/>
            <a:ext cx="1223963" cy="403225"/>
          </a:xfrm>
          <a:prstGeom prst="borderCallout1">
            <a:avLst>
              <a:gd name="adj1" fmla="val 28347"/>
              <a:gd name="adj2" fmla="val -6227"/>
              <a:gd name="adj3" fmla="val -81495"/>
              <a:gd name="adj4" fmla="val -277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5V → 1V</a:t>
            </a:r>
            <a:endParaRPr lang="en-AU" altLang="en-US" sz="1800"/>
          </a:p>
        </p:txBody>
      </p:sp>
      <p:pic>
        <p:nvPicPr>
          <p:cNvPr id="5325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68413"/>
            <a:ext cx="69056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012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25A6AC45-BB34-41D9-957E-727DCF92C4DC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AU" altLang="en-US" sz="140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Reducing Power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727200"/>
          </a:xfrm>
        </p:spPr>
        <p:txBody>
          <a:bodyPr/>
          <a:lstStyle/>
          <a:p>
            <a:pPr eaLnBrk="1" hangingPunct="1"/>
            <a:r>
              <a:rPr lang="en-AU" altLang="en-US"/>
              <a:t>Suppose a new CPU has</a:t>
            </a:r>
          </a:p>
          <a:p>
            <a:pPr lvl="1" eaLnBrk="1" hangingPunct="1"/>
            <a:r>
              <a:rPr lang="en-AU" altLang="en-US"/>
              <a:t>85% of capacitive load of old CPU</a:t>
            </a:r>
          </a:p>
          <a:p>
            <a:pPr lvl="1" eaLnBrk="1" hangingPunct="1"/>
            <a:r>
              <a:rPr lang="en-AU" altLang="en-US"/>
              <a:t>15% voltage and 15% frequency reduction</a:t>
            </a:r>
          </a:p>
        </p:txBody>
      </p:sp>
      <p:graphicFrame>
        <p:nvGraphicFramePr>
          <p:cNvPr id="55301" name="Object 4"/>
          <p:cNvGraphicFramePr>
            <a:graphicFrameLocks noChangeAspect="1"/>
          </p:cNvGraphicFramePr>
          <p:nvPr/>
        </p:nvGraphicFramePr>
        <p:xfrm>
          <a:off x="1187450" y="2924175"/>
          <a:ext cx="75612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0" name="Equation" r:id="rId4" imgW="3784600" imgH="469900" progId="Equation.3">
                  <p:embed/>
                </p:oleObj>
              </mc:Choice>
              <mc:Fallback>
                <p:oleObj name="Equation" r:id="rId4" imgW="3784600" imgH="469900" progId="Equation.3">
                  <p:embed/>
                  <p:pic>
                    <p:nvPicPr>
                      <p:cNvPr id="5530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924175"/>
                        <a:ext cx="756126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2" name="Rectangle 5"/>
          <p:cNvSpPr>
            <a:spLocks noChangeArrowheads="1"/>
          </p:cNvSpPr>
          <p:nvPr/>
        </p:nvSpPr>
        <p:spPr bwMode="auto">
          <a:xfrm>
            <a:off x="684213" y="3933825"/>
            <a:ext cx="82708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The power wall</a:t>
            </a:r>
          </a:p>
          <a:p>
            <a:pPr lvl="1" eaLnBrk="1" hangingPunct="1"/>
            <a:r>
              <a:rPr lang="en-AU" altLang="en-US"/>
              <a:t>We can’t reduce voltage further</a:t>
            </a:r>
          </a:p>
          <a:p>
            <a:pPr lvl="1" eaLnBrk="1" hangingPunct="1"/>
            <a:r>
              <a:rPr lang="en-AU" altLang="en-US"/>
              <a:t>We can’t remove more heat</a:t>
            </a:r>
          </a:p>
          <a:p>
            <a:pPr eaLnBrk="1" hangingPunct="1"/>
            <a:r>
              <a:rPr lang="en-AU" altLang="en-US"/>
              <a:t>How else can we improve performance?</a:t>
            </a:r>
          </a:p>
        </p:txBody>
      </p:sp>
    </p:spTree>
    <p:extLst>
      <p:ext uri="{BB962C8B-B14F-4D97-AF65-F5344CB8AC3E}">
        <p14:creationId xmlns:p14="http://schemas.microsoft.com/office/powerpoint/2010/main" val="2283389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Eight Great Ideas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400"/>
              <a:t>Design for </a:t>
            </a:r>
            <a:r>
              <a:rPr lang="en-US" altLang="en-US" sz="2400" b="1" i="1"/>
              <a:t>Moore’s Law</a:t>
            </a:r>
          </a:p>
          <a:p>
            <a:pPr>
              <a:lnSpc>
                <a:spcPct val="150000"/>
              </a:lnSpc>
            </a:pPr>
            <a:r>
              <a:rPr lang="en-US" altLang="en-US" sz="2400"/>
              <a:t>Use </a:t>
            </a:r>
            <a:r>
              <a:rPr lang="en-US" altLang="en-US" sz="2400" b="1" i="1"/>
              <a:t>abstraction</a:t>
            </a:r>
            <a:r>
              <a:rPr lang="en-US" altLang="en-US" sz="2400"/>
              <a:t> to simplify design</a:t>
            </a:r>
          </a:p>
          <a:p>
            <a:pPr>
              <a:lnSpc>
                <a:spcPct val="150000"/>
              </a:lnSpc>
            </a:pPr>
            <a:r>
              <a:rPr lang="en-US" altLang="en-US" sz="2400"/>
              <a:t>Make the </a:t>
            </a:r>
            <a:r>
              <a:rPr lang="en-US" altLang="en-US" sz="2400" b="1" i="1"/>
              <a:t>common case fast</a:t>
            </a:r>
          </a:p>
          <a:p>
            <a:pPr>
              <a:lnSpc>
                <a:spcPct val="150000"/>
              </a:lnSpc>
            </a:pPr>
            <a:r>
              <a:rPr lang="en-US" altLang="en-US" sz="2400"/>
              <a:t>Performance </a:t>
            </a:r>
            <a:r>
              <a:rPr lang="en-US" altLang="en-US" sz="2400" i="1"/>
              <a:t>via</a:t>
            </a:r>
            <a:r>
              <a:rPr lang="en-US" altLang="en-US" sz="2400"/>
              <a:t> </a:t>
            </a:r>
            <a:r>
              <a:rPr lang="en-US" altLang="en-US" sz="2400" b="1" i="1"/>
              <a:t>parallelism</a:t>
            </a:r>
          </a:p>
          <a:p>
            <a:pPr>
              <a:lnSpc>
                <a:spcPct val="150000"/>
              </a:lnSpc>
            </a:pPr>
            <a:r>
              <a:rPr lang="en-US" altLang="en-US" sz="2400"/>
              <a:t>Performance </a:t>
            </a:r>
            <a:r>
              <a:rPr lang="en-US" altLang="en-US" sz="2400" i="1"/>
              <a:t>via</a:t>
            </a:r>
            <a:r>
              <a:rPr lang="en-US" altLang="en-US" sz="2400"/>
              <a:t> </a:t>
            </a:r>
            <a:r>
              <a:rPr lang="en-US" altLang="en-US" sz="2400" b="1" i="1"/>
              <a:t>pipelining</a:t>
            </a:r>
          </a:p>
          <a:p>
            <a:pPr>
              <a:lnSpc>
                <a:spcPct val="150000"/>
              </a:lnSpc>
            </a:pPr>
            <a:r>
              <a:rPr lang="en-US" altLang="en-US" sz="2400"/>
              <a:t>Performance </a:t>
            </a:r>
            <a:r>
              <a:rPr lang="en-US" altLang="en-US" sz="2400" i="1"/>
              <a:t>via</a:t>
            </a:r>
            <a:r>
              <a:rPr lang="en-US" altLang="en-US" sz="2400"/>
              <a:t> </a:t>
            </a:r>
            <a:r>
              <a:rPr lang="en-US" altLang="en-US" sz="2400" b="1" i="1"/>
              <a:t>prediction</a:t>
            </a:r>
          </a:p>
          <a:p>
            <a:pPr>
              <a:lnSpc>
                <a:spcPct val="150000"/>
              </a:lnSpc>
            </a:pPr>
            <a:r>
              <a:rPr lang="en-US" altLang="en-US" sz="2400" b="1" i="1"/>
              <a:t>Hierarchy</a:t>
            </a:r>
            <a:r>
              <a:rPr lang="en-US" altLang="en-US" sz="2400"/>
              <a:t> of memories</a:t>
            </a:r>
          </a:p>
          <a:p>
            <a:pPr>
              <a:lnSpc>
                <a:spcPct val="150000"/>
              </a:lnSpc>
            </a:pPr>
            <a:r>
              <a:rPr lang="en-US" altLang="en-US" sz="2400" b="1" i="1"/>
              <a:t>Dependability</a:t>
            </a:r>
            <a:r>
              <a:rPr lang="en-US" altLang="en-US" sz="2400"/>
              <a:t> </a:t>
            </a:r>
            <a:r>
              <a:rPr lang="en-US" altLang="en-US" sz="2400" i="1"/>
              <a:t>via</a:t>
            </a:r>
            <a:r>
              <a:rPr lang="en-US" altLang="en-US" sz="2400"/>
              <a:t> redundancy</a:t>
            </a: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EC692C52-8396-4269-A188-B28B12F1B48A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AU" altLang="en-US" sz="1400"/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 rot="5400000">
            <a:off x="6418262" y="2357438"/>
            <a:ext cx="5084763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§1.2 Eight Great Ideas in Computer Architecture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112838"/>
            <a:ext cx="6477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1760538"/>
            <a:ext cx="576262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2389188"/>
            <a:ext cx="8588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997200"/>
            <a:ext cx="719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597275"/>
            <a:ext cx="6985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4197350"/>
            <a:ext cx="69056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808538"/>
            <a:ext cx="787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586413"/>
            <a:ext cx="92233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92DAABE7-EBE7-4635-B56B-BE5D73E3BE53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AU" altLang="en-US" sz="140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Concluding Remarks</a:t>
            </a:r>
            <a:endParaRPr lang="en-AU" altLang="en-US"/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Cost/performance is improving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Due to underlying technology development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Hierarchical layers of abstraction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In both hardware and software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Instruction set architecture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The hardware/software interface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Execution time: the best performance measure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Power is a limiting factor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Use parallelism to improve performance</a:t>
            </a:r>
          </a:p>
        </p:txBody>
      </p:sp>
      <p:sp>
        <p:nvSpPr>
          <p:cNvPr id="63493" name="Text Box 4"/>
          <p:cNvSpPr txBox="1">
            <a:spLocks noChangeArrowheads="1"/>
          </p:cNvSpPr>
          <p:nvPr/>
        </p:nvSpPr>
        <p:spPr bwMode="auto">
          <a:xfrm rot="5400000">
            <a:off x="7554119" y="1223169"/>
            <a:ext cx="28130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§1.9 Concluding Remarks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D8FB9783-4D6C-4870-ABE3-80D2B5D10190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AU" altLang="en-US" sz="14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PostPC Era</a:t>
            </a:r>
            <a:endParaRPr lang="en-AU" altLang="en-US"/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67691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PostPC Era</a:t>
            </a:r>
          </a:p>
        </p:txBody>
      </p:sp>
      <p:sp>
        <p:nvSpPr>
          <p:cNvPr id="14339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3D29C28D-5D40-4E3A-9755-69F86FE70DBF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AU" altLang="en-US" sz="140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4213" y="1125538"/>
            <a:ext cx="8270875" cy="5111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2800" kern="0" dirty="0"/>
              <a:t>Personal Mobile Device (PMD)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kern="0" dirty="0"/>
              <a:t>Battery operated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kern="0" dirty="0"/>
              <a:t>Connects to the Internet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kern="0" dirty="0"/>
              <a:t>Hundreds of dollars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kern="0" dirty="0"/>
              <a:t>Smart phones, tablets, electronic glasses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kern="0" dirty="0"/>
              <a:t>Cloud computing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kern="0" dirty="0"/>
              <a:t>Warehouse Scale Computers (WSC)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kern="0" dirty="0"/>
              <a:t>Software as a Service (</a:t>
            </a:r>
            <a:r>
              <a:rPr lang="en-US" sz="2400" kern="0" dirty="0" err="1"/>
              <a:t>SaaS</a:t>
            </a:r>
            <a:r>
              <a:rPr lang="en-US" sz="2400" kern="0" dirty="0"/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kern="0" dirty="0"/>
              <a:t>Portion of software run on a PMD and a portion run in the Cloud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kern="0" dirty="0"/>
              <a:t>Amazon AWS, Google Compute Engine, Microsoft Azure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23439"/>
          </a:xfrm>
        </p:spPr>
        <p:txBody>
          <a:bodyPr/>
          <a:lstStyle/>
          <a:p>
            <a:r>
              <a:rPr lang="en-US" dirty="0"/>
              <a:t>Computer HARDWARE and SOFTWARE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/>
              <a:t>Chapter 1 — Computer Abstractions and Technology — </a:t>
            </a:r>
            <a:fld id="{639FDA07-6B4B-4FA0-B73D-D736A060D7C4}" type="slidenum">
              <a:rPr lang="en-AU" altLang="en-US" smtClean="0"/>
              <a:pPr>
                <a:defRPr/>
              </a:pPr>
              <a:t>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16590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2AC31366-BBE5-4BDC-8601-64DC22EFB8EE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AU" altLang="en-US" sz="1400"/>
          </a:p>
        </p:txBody>
      </p:sp>
      <p:pic>
        <p:nvPicPr>
          <p:cNvPr id="22531" name="Picture 13" descr="f01-04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60575"/>
            <a:ext cx="3973513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Components of a Computer</a:t>
            </a:r>
            <a:endParaRPr lang="en-AU" altLang="en-US"/>
          </a:p>
        </p:txBody>
      </p:sp>
      <p:sp>
        <p:nvSpPr>
          <p:cNvPr id="2253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125538"/>
            <a:ext cx="4598988" cy="5111750"/>
          </a:xfrm>
        </p:spPr>
        <p:txBody>
          <a:bodyPr/>
          <a:lstStyle/>
          <a:p>
            <a:pPr eaLnBrk="1" hangingPunct="1"/>
            <a:r>
              <a:rPr lang="en-US" altLang="en-US" sz="2800"/>
              <a:t>Same components for</a:t>
            </a:r>
            <a:br>
              <a:rPr lang="en-US" altLang="en-US" sz="2800"/>
            </a:br>
            <a:r>
              <a:rPr lang="en-US" altLang="en-US" sz="2800"/>
              <a:t>all kinds of computer</a:t>
            </a:r>
          </a:p>
          <a:p>
            <a:pPr lvl="1" eaLnBrk="1" hangingPunct="1"/>
            <a:r>
              <a:rPr lang="en-US" altLang="en-US" sz="2400"/>
              <a:t>Desktop, server,</a:t>
            </a:r>
            <a:br>
              <a:rPr lang="en-US" altLang="en-US" sz="2400"/>
            </a:br>
            <a:r>
              <a:rPr lang="en-US" altLang="en-US" sz="2400"/>
              <a:t>embedded</a:t>
            </a:r>
          </a:p>
          <a:p>
            <a:pPr eaLnBrk="1" hangingPunct="1"/>
            <a:r>
              <a:rPr lang="en-US" altLang="en-US" sz="2800"/>
              <a:t>Input/output includes</a:t>
            </a:r>
          </a:p>
          <a:p>
            <a:pPr lvl="1" eaLnBrk="1" hangingPunct="1"/>
            <a:r>
              <a:rPr lang="en-US" altLang="en-US" sz="2400"/>
              <a:t>User-interface devices</a:t>
            </a:r>
          </a:p>
          <a:p>
            <a:pPr lvl="2" eaLnBrk="1" hangingPunct="1"/>
            <a:r>
              <a:rPr lang="en-US" altLang="en-US" sz="2000"/>
              <a:t>Display, keyboard, mouse</a:t>
            </a:r>
          </a:p>
          <a:p>
            <a:pPr lvl="1" eaLnBrk="1" hangingPunct="1"/>
            <a:r>
              <a:rPr lang="en-US" altLang="en-US" sz="2400"/>
              <a:t>Storage devices</a:t>
            </a:r>
          </a:p>
          <a:p>
            <a:pPr lvl="2" eaLnBrk="1" hangingPunct="1"/>
            <a:r>
              <a:rPr lang="en-US" altLang="en-US" sz="2000"/>
              <a:t>Hard disk, CD/DVD, flash</a:t>
            </a:r>
          </a:p>
          <a:p>
            <a:pPr lvl="1" eaLnBrk="1" hangingPunct="1"/>
            <a:r>
              <a:rPr lang="en-US" altLang="en-US" sz="2400"/>
              <a:t>Network adapters</a:t>
            </a:r>
          </a:p>
          <a:p>
            <a:pPr lvl="2" eaLnBrk="1" hangingPunct="1"/>
            <a:r>
              <a:rPr lang="en-US" altLang="en-US" sz="2000"/>
              <a:t>For communicating with other computers</a:t>
            </a:r>
            <a:endParaRPr lang="en-AU" altLang="en-US" sz="2000"/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 rot="5400000">
            <a:off x="7708106" y="1064419"/>
            <a:ext cx="2505075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§1.4 Under the Covers</a:t>
            </a:r>
          </a:p>
        </p:txBody>
      </p:sp>
      <p:sp>
        <p:nvSpPr>
          <p:cNvPr id="22535" name="Text Box 11"/>
          <p:cNvSpPr txBox="1">
            <a:spLocks noChangeArrowheads="1"/>
          </p:cNvSpPr>
          <p:nvPr/>
        </p:nvSpPr>
        <p:spPr bwMode="auto">
          <a:xfrm>
            <a:off x="684213" y="1258888"/>
            <a:ext cx="28257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  <a:latin typeface="Arial Black" panose="020B0A04020102020204" pitchFamily="34" charset="0"/>
              </a:rPr>
              <a:t>The BIG Picture</a:t>
            </a:r>
          </a:p>
        </p:txBody>
      </p:sp>
    </p:spTree>
    <p:extLst>
      <p:ext uri="{BB962C8B-B14F-4D97-AF65-F5344CB8AC3E}">
        <p14:creationId xmlns:p14="http://schemas.microsoft.com/office/powerpoint/2010/main" val="3938609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5FEAAF05-6118-4804-A5F0-ABFE2AE931DA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AU" altLang="en-US" sz="1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Below Your Program</a:t>
            </a:r>
            <a:endParaRPr lang="en-AU" alt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132138" y="1125538"/>
            <a:ext cx="5822950" cy="5111750"/>
          </a:xfrm>
        </p:spPr>
        <p:txBody>
          <a:bodyPr/>
          <a:lstStyle/>
          <a:p>
            <a:pPr eaLnBrk="1" hangingPunct="1"/>
            <a:r>
              <a:rPr lang="en-US" altLang="en-US" sz="2800"/>
              <a:t>Application software</a:t>
            </a:r>
          </a:p>
          <a:p>
            <a:pPr lvl="1" eaLnBrk="1" hangingPunct="1"/>
            <a:r>
              <a:rPr lang="en-US" altLang="en-US" sz="2400"/>
              <a:t>Written in high-level language</a:t>
            </a:r>
          </a:p>
          <a:p>
            <a:pPr eaLnBrk="1" hangingPunct="1"/>
            <a:r>
              <a:rPr lang="en-US" altLang="en-US" sz="2800"/>
              <a:t>System software</a:t>
            </a:r>
          </a:p>
          <a:p>
            <a:pPr lvl="1" eaLnBrk="1" hangingPunct="1"/>
            <a:r>
              <a:rPr lang="en-US" altLang="en-US" sz="2400"/>
              <a:t>Compiler: translates HLL code to machine code</a:t>
            </a:r>
          </a:p>
          <a:p>
            <a:pPr lvl="1" eaLnBrk="1" hangingPunct="1"/>
            <a:r>
              <a:rPr lang="en-US" altLang="en-US" sz="2400"/>
              <a:t>Operating System: service code</a:t>
            </a:r>
          </a:p>
          <a:p>
            <a:pPr lvl="2" eaLnBrk="1" hangingPunct="1"/>
            <a:r>
              <a:rPr lang="en-US" altLang="en-US" sz="2000"/>
              <a:t>Handling input/output</a:t>
            </a:r>
          </a:p>
          <a:p>
            <a:pPr lvl="2" eaLnBrk="1" hangingPunct="1"/>
            <a:r>
              <a:rPr lang="en-US" altLang="en-US" sz="2000"/>
              <a:t>Managing memory and storage</a:t>
            </a:r>
          </a:p>
          <a:p>
            <a:pPr lvl="2" eaLnBrk="1" hangingPunct="1"/>
            <a:r>
              <a:rPr lang="en-US" altLang="en-US" sz="2000"/>
              <a:t>Scheduling tasks &amp; sharing resources</a:t>
            </a:r>
          </a:p>
          <a:p>
            <a:pPr eaLnBrk="1" hangingPunct="1"/>
            <a:r>
              <a:rPr lang="en-US" altLang="en-US" sz="2800"/>
              <a:t>Hardware</a:t>
            </a:r>
          </a:p>
          <a:p>
            <a:pPr lvl="1" eaLnBrk="1" hangingPunct="1"/>
            <a:r>
              <a:rPr lang="en-US" altLang="en-US" sz="2400"/>
              <a:t>Processor, memory, I/O controllers</a:t>
            </a:r>
            <a:endParaRPr lang="en-AU" altLang="en-US" sz="2400"/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 rot="5400000">
            <a:off x="7560469" y="1215231"/>
            <a:ext cx="2800350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§1.3 Below Your Program</a:t>
            </a:r>
          </a:p>
        </p:txBody>
      </p:sp>
      <p:pic>
        <p:nvPicPr>
          <p:cNvPr id="18438" name="Picture 11" descr="f01-02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81300"/>
            <a:ext cx="24003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297F7C42-7070-45EF-AB97-D2BE003978B0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AU" altLang="en-US" sz="1400"/>
          </a:p>
        </p:txBody>
      </p:sp>
      <p:sp>
        <p:nvSpPr>
          <p:cNvPr id="2048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Levels of Program Code</a:t>
            </a:r>
            <a:endParaRPr lang="en-AU" altLang="en-US"/>
          </a:p>
        </p:txBody>
      </p:sp>
      <p:sp>
        <p:nvSpPr>
          <p:cNvPr id="2048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4751387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High-level language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Level of abstraction closer to problem domain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Provides for productivity and portability </a:t>
            </a:r>
            <a:endParaRPr lang="en-AU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Assembly language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Textual representation of instructions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Hardware representation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Binary digits (bits)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Encoded instructions and data</a:t>
            </a:r>
          </a:p>
        </p:txBody>
      </p:sp>
      <p:pic>
        <p:nvPicPr>
          <p:cNvPr id="20485" name="Picture 10" descr="f01-03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268413"/>
            <a:ext cx="3228975" cy="505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Blends">
  <a:themeElements>
    <a:clrScheme name="2_Blends 7">
      <a:dk1>
        <a:srgbClr val="000000"/>
      </a:dk1>
      <a:lt1>
        <a:srgbClr val="FFFFFF"/>
      </a:lt1>
      <a:dk2>
        <a:srgbClr val="0039A6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2_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ends 7">
        <a:dk1>
          <a:srgbClr val="000000"/>
        </a:dk1>
        <a:lt1>
          <a:srgbClr val="FFFFFF"/>
        </a:lt1>
        <a:dk2>
          <a:srgbClr val="0039A6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9963</TotalTime>
  <Words>1747</Words>
  <Application>Microsoft Office PowerPoint</Application>
  <PresentationFormat>On-screen Show (4:3)</PresentationFormat>
  <Paragraphs>382</Paragraphs>
  <Slides>34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Arial Black</vt:lpstr>
      <vt:lpstr>Corbel</vt:lpstr>
      <vt:lpstr>Tahoma</vt:lpstr>
      <vt:lpstr>Times New Roman</vt:lpstr>
      <vt:lpstr>Wingdings</vt:lpstr>
      <vt:lpstr>2_Blends</vt:lpstr>
      <vt:lpstr>Equation</vt:lpstr>
      <vt:lpstr>Chart</vt:lpstr>
      <vt:lpstr>Chapter 1</vt:lpstr>
      <vt:lpstr>Classes of Computers</vt:lpstr>
      <vt:lpstr>Classes of Computers</vt:lpstr>
      <vt:lpstr>The PostPC Era</vt:lpstr>
      <vt:lpstr>The PostPC Era</vt:lpstr>
      <vt:lpstr>Computer HARDWARE and SOFTWARE</vt:lpstr>
      <vt:lpstr>Components of a Computer</vt:lpstr>
      <vt:lpstr>Below Your Program</vt:lpstr>
      <vt:lpstr>Levels of Program Code</vt:lpstr>
      <vt:lpstr>A Safe Place for Data</vt:lpstr>
      <vt:lpstr>Networks</vt:lpstr>
      <vt:lpstr>Abstractions</vt:lpstr>
      <vt:lpstr>Integrated Circuit Cost</vt:lpstr>
      <vt:lpstr>Performance</vt:lpstr>
      <vt:lpstr>Defining Performance</vt:lpstr>
      <vt:lpstr>Response Time and Throughput</vt:lpstr>
      <vt:lpstr>Relative Performance</vt:lpstr>
      <vt:lpstr>Measuring Execution Time</vt:lpstr>
      <vt:lpstr>Measuring performance on benchmarks</vt:lpstr>
      <vt:lpstr>Understanding Performance</vt:lpstr>
      <vt:lpstr>CPU Clocking</vt:lpstr>
      <vt:lpstr>CPU Time</vt:lpstr>
      <vt:lpstr>Instruction Count and CPI</vt:lpstr>
      <vt:lpstr>CPI Example</vt:lpstr>
      <vt:lpstr>CPI in More Detail</vt:lpstr>
      <vt:lpstr>Performance Summary</vt:lpstr>
      <vt:lpstr>Uniprocessor Performance</vt:lpstr>
      <vt:lpstr>Multiprocessors</vt:lpstr>
      <vt:lpstr>Pitfall: Amdahl’s Law</vt:lpstr>
      <vt:lpstr>POWER CONSUMPTION</vt:lpstr>
      <vt:lpstr>Power Trends</vt:lpstr>
      <vt:lpstr>Reducing Power</vt:lpstr>
      <vt:lpstr>Eight Great Ideas</vt:lpstr>
      <vt:lpstr>Concluding Remarks</vt:lpstr>
    </vt:vector>
  </TitlesOfParts>
  <Company>Ashenden Designs Pty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Rosetta Demostrator Project MASC, Adelaide University and Ashenden Designs</dc:title>
  <dc:creator>Peter J. Ashenden</dc:creator>
  <cp:lastModifiedBy>Ladislau Boloni</cp:lastModifiedBy>
  <cp:revision>157</cp:revision>
  <dcterms:created xsi:type="dcterms:W3CDTF">2001-07-25T06:45:25Z</dcterms:created>
  <dcterms:modified xsi:type="dcterms:W3CDTF">2017-08-23T18:02:09Z</dcterms:modified>
</cp:coreProperties>
</file>