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2"/>
    <p:sldMasterId id="2147484074" r:id="rId3"/>
    <p:sldMasterId id="2147484086" r:id="rId4"/>
  </p:sldMasterIdLst>
  <p:notesMasterIdLst>
    <p:notesMasterId r:id="rId67"/>
  </p:notesMasterIdLst>
  <p:sldIdLst>
    <p:sldId id="480" r:id="rId5"/>
    <p:sldId id="515" r:id="rId6"/>
    <p:sldId id="516" r:id="rId7"/>
    <p:sldId id="393" r:id="rId8"/>
    <p:sldId id="514" r:id="rId9"/>
    <p:sldId id="363" r:id="rId10"/>
    <p:sldId id="360" r:id="rId11"/>
    <p:sldId id="508" r:id="rId12"/>
    <p:sldId id="361" r:id="rId13"/>
    <p:sldId id="364" r:id="rId14"/>
    <p:sldId id="430" r:id="rId15"/>
    <p:sldId id="431" r:id="rId16"/>
    <p:sldId id="432" r:id="rId17"/>
    <p:sldId id="509" r:id="rId18"/>
    <p:sldId id="510" r:id="rId19"/>
    <p:sldId id="369" r:id="rId20"/>
    <p:sldId id="370" r:id="rId21"/>
    <p:sldId id="371" r:id="rId22"/>
    <p:sldId id="372" r:id="rId23"/>
    <p:sldId id="373" r:id="rId24"/>
    <p:sldId id="374" r:id="rId25"/>
    <p:sldId id="375" r:id="rId26"/>
    <p:sldId id="379" r:id="rId27"/>
    <p:sldId id="409" r:id="rId28"/>
    <p:sldId id="415" r:id="rId29"/>
    <p:sldId id="404" r:id="rId30"/>
    <p:sldId id="519" r:id="rId31"/>
    <p:sldId id="495" r:id="rId32"/>
    <p:sldId id="434" r:id="rId33"/>
    <p:sldId id="435" r:id="rId34"/>
    <p:sldId id="436" r:id="rId35"/>
    <p:sldId id="437" r:id="rId36"/>
    <p:sldId id="438" r:id="rId37"/>
    <p:sldId id="439" r:id="rId38"/>
    <p:sldId id="440" r:id="rId39"/>
    <p:sldId id="442" r:id="rId40"/>
    <p:sldId id="443" r:id="rId41"/>
    <p:sldId id="444" r:id="rId42"/>
    <p:sldId id="445" r:id="rId43"/>
    <p:sldId id="446" r:id="rId44"/>
    <p:sldId id="511" r:id="rId45"/>
    <p:sldId id="447" r:id="rId46"/>
    <p:sldId id="448" r:id="rId47"/>
    <p:sldId id="450" r:id="rId48"/>
    <p:sldId id="452" r:id="rId49"/>
    <p:sldId id="453" r:id="rId50"/>
    <p:sldId id="485" r:id="rId51"/>
    <p:sldId id="455" r:id="rId52"/>
    <p:sldId id="486" r:id="rId53"/>
    <p:sldId id="456" r:id="rId54"/>
    <p:sldId id="460" r:id="rId55"/>
    <p:sldId id="461" r:id="rId56"/>
    <p:sldId id="462" r:id="rId57"/>
    <p:sldId id="463" r:id="rId58"/>
    <p:sldId id="464" r:id="rId59"/>
    <p:sldId id="466" r:id="rId60"/>
    <p:sldId id="518" r:id="rId61"/>
    <p:sldId id="482" r:id="rId62"/>
    <p:sldId id="483" r:id="rId63"/>
    <p:sldId id="471" r:id="rId64"/>
    <p:sldId id="489" r:id="rId65"/>
    <p:sldId id="488"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74EDAA-9C97-45AD-8E58-292CF33B7823}">
          <p14:sldIdLst>
            <p14:sldId id="480"/>
            <p14:sldId id="515"/>
            <p14:sldId id="516"/>
            <p14:sldId id="393"/>
            <p14:sldId id="514"/>
            <p14:sldId id="363"/>
            <p14:sldId id="360"/>
            <p14:sldId id="508"/>
            <p14:sldId id="361"/>
            <p14:sldId id="364"/>
            <p14:sldId id="430"/>
            <p14:sldId id="431"/>
            <p14:sldId id="432"/>
            <p14:sldId id="509"/>
            <p14:sldId id="510"/>
            <p14:sldId id="369"/>
            <p14:sldId id="370"/>
            <p14:sldId id="371"/>
            <p14:sldId id="372"/>
            <p14:sldId id="373"/>
            <p14:sldId id="374"/>
            <p14:sldId id="375"/>
            <p14:sldId id="379"/>
            <p14:sldId id="409"/>
            <p14:sldId id="415"/>
            <p14:sldId id="404"/>
            <p14:sldId id="519"/>
            <p14:sldId id="495"/>
            <p14:sldId id="434"/>
            <p14:sldId id="435"/>
            <p14:sldId id="436"/>
            <p14:sldId id="437"/>
            <p14:sldId id="438"/>
            <p14:sldId id="439"/>
            <p14:sldId id="440"/>
            <p14:sldId id="442"/>
            <p14:sldId id="443"/>
            <p14:sldId id="444"/>
            <p14:sldId id="445"/>
            <p14:sldId id="446"/>
            <p14:sldId id="511"/>
            <p14:sldId id="447"/>
            <p14:sldId id="448"/>
            <p14:sldId id="450"/>
            <p14:sldId id="452"/>
            <p14:sldId id="453"/>
            <p14:sldId id="485"/>
            <p14:sldId id="455"/>
            <p14:sldId id="486"/>
            <p14:sldId id="456"/>
            <p14:sldId id="460"/>
            <p14:sldId id="461"/>
            <p14:sldId id="462"/>
            <p14:sldId id="463"/>
            <p14:sldId id="464"/>
            <p14:sldId id="466"/>
            <p14:sldId id="518"/>
            <p14:sldId id="482"/>
            <p14:sldId id="483"/>
            <p14:sldId id="471"/>
            <p14:sldId id="489"/>
            <p14:sldId id="48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C1FF"/>
    <a:srgbClr val="FF7171"/>
    <a:srgbClr val="545E86"/>
    <a:srgbClr val="54647A"/>
    <a:srgbClr val="444760"/>
    <a:srgbClr val="174559"/>
    <a:srgbClr val="173A59"/>
    <a:srgbClr val="993434"/>
    <a:srgbClr val="B200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754" autoAdjust="0"/>
    <p:restoredTop sz="91851" autoAdjust="0"/>
  </p:normalViewPr>
  <p:slideViewPr>
    <p:cSldViewPr snapToGrid="0">
      <p:cViewPr varScale="1">
        <p:scale>
          <a:sx n="122" d="100"/>
          <a:sy n="122" d="100"/>
        </p:scale>
        <p:origin x="933" y="291"/>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3.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11606F-6CCE-4D2C-913A-C17299BBB805}" type="doc">
      <dgm:prSet loTypeId="urn:microsoft.com/office/officeart/2005/8/layout/gear1" loCatId="process" qsTypeId="urn:microsoft.com/office/officeart/2005/8/quickstyle/simple1" qsCatId="simple" csTypeId="urn:microsoft.com/office/officeart/2005/8/colors/accent1_2" csCatId="accent1" phldr="1"/>
      <dgm:spPr/>
    </dgm:pt>
    <dgm:pt modelId="{F1A9584A-B434-44B1-BB48-662908D0ABB2}">
      <dgm:prSet phldrT="[Text]"/>
      <dgm:spPr/>
      <dgm:t>
        <a:bodyPr/>
        <a:lstStyle/>
        <a:p>
          <a:r>
            <a:rPr lang="en-US" dirty="0"/>
            <a:t>3</a:t>
          </a:r>
        </a:p>
      </dgm:t>
    </dgm:pt>
    <dgm:pt modelId="{1A6C4B70-7823-4CCF-94B2-7DC680CBA982}" type="parTrans" cxnId="{807A325F-1799-4A84-A7E8-1278B20DDFDB}">
      <dgm:prSet/>
      <dgm:spPr/>
      <dgm:t>
        <a:bodyPr/>
        <a:lstStyle/>
        <a:p>
          <a:endParaRPr lang="en-US"/>
        </a:p>
      </dgm:t>
    </dgm:pt>
    <dgm:pt modelId="{A7789C18-F2D1-4CA8-8EF1-96A8594A69EF}" type="sibTrans" cxnId="{807A325F-1799-4A84-A7E8-1278B20DDFDB}">
      <dgm:prSet/>
      <dgm:spPr/>
      <dgm:t>
        <a:bodyPr/>
        <a:lstStyle/>
        <a:p>
          <a:endParaRPr lang="en-US"/>
        </a:p>
      </dgm:t>
    </dgm:pt>
    <dgm:pt modelId="{196B9C0A-2ED5-4A66-9177-9AC521F71EC5}">
      <dgm:prSet phldrT="[Text]"/>
      <dgm:spPr/>
      <dgm:t>
        <a:bodyPr/>
        <a:lstStyle/>
        <a:p>
          <a:r>
            <a:rPr lang="en-US" dirty="0"/>
            <a:t>2</a:t>
          </a:r>
        </a:p>
      </dgm:t>
    </dgm:pt>
    <dgm:pt modelId="{296AA7CB-48D0-4918-907F-C4C70D2F143B}" type="parTrans" cxnId="{E09106F4-FBED-418F-97A7-E94D2557DD3F}">
      <dgm:prSet/>
      <dgm:spPr/>
      <dgm:t>
        <a:bodyPr/>
        <a:lstStyle/>
        <a:p>
          <a:endParaRPr lang="en-US"/>
        </a:p>
      </dgm:t>
    </dgm:pt>
    <dgm:pt modelId="{FB7A126B-5A64-469C-A90B-1C9A21B3C044}" type="sibTrans" cxnId="{E09106F4-FBED-418F-97A7-E94D2557DD3F}">
      <dgm:prSet/>
      <dgm:spPr/>
      <dgm:t>
        <a:bodyPr/>
        <a:lstStyle/>
        <a:p>
          <a:endParaRPr lang="en-US"/>
        </a:p>
      </dgm:t>
    </dgm:pt>
    <dgm:pt modelId="{C5597152-5DDE-4AD4-A230-173656AFC5D3}">
      <dgm:prSet phldrT="[Text]"/>
      <dgm:spPr/>
      <dgm:t>
        <a:bodyPr/>
        <a:lstStyle/>
        <a:p>
          <a:r>
            <a:rPr lang="en-US" dirty="0"/>
            <a:t>1</a:t>
          </a:r>
        </a:p>
      </dgm:t>
    </dgm:pt>
    <dgm:pt modelId="{EDB8828A-7943-45B9-8D0F-D6860427CF88}" type="parTrans" cxnId="{3B10E4CE-DB9C-4AF5-AEF8-66A5D22D66E1}">
      <dgm:prSet/>
      <dgm:spPr/>
      <dgm:t>
        <a:bodyPr/>
        <a:lstStyle/>
        <a:p>
          <a:endParaRPr lang="en-US"/>
        </a:p>
      </dgm:t>
    </dgm:pt>
    <dgm:pt modelId="{D049C086-4B0A-488B-96D6-8BF26D020FC8}" type="sibTrans" cxnId="{3B10E4CE-DB9C-4AF5-AEF8-66A5D22D66E1}">
      <dgm:prSet/>
      <dgm:spPr/>
      <dgm:t>
        <a:bodyPr/>
        <a:lstStyle/>
        <a:p>
          <a:endParaRPr lang="en-US"/>
        </a:p>
      </dgm:t>
    </dgm:pt>
    <dgm:pt modelId="{D33AC36B-E335-4B3F-9ED5-3CD7D0806228}" type="pres">
      <dgm:prSet presAssocID="{3511606F-6CCE-4D2C-913A-C17299BBB805}" presName="composite" presStyleCnt="0">
        <dgm:presLayoutVars>
          <dgm:chMax val="3"/>
          <dgm:animLvl val="lvl"/>
          <dgm:resizeHandles val="exact"/>
        </dgm:presLayoutVars>
      </dgm:prSet>
      <dgm:spPr/>
    </dgm:pt>
    <dgm:pt modelId="{CE90ED5C-2447-43F3-B008-1395A91CAA5E}" type="pres">
      <dgm:prSet presAssocID="{F1A9584A-B434-44B1-BB48-662908D0ABB2}" presName="gear1" presStyleLbl="node1" presStyleIdx="0" presStyleCnt="3">
        <dgm:presLayoutVars>
          <dgm:chMax val="1"/>
          <dgm:bulletEnabled val="1"/>
        </dgm:presLayoutVars>
      </dgm:prSet>
      <dgm:spPr/>
    </dgm:pt>
    <dgm:pt modelId="{ABFC8AD9-7AA1-4AFD-921F-CB6F0E263EE9}" type="pres">
      <dgm:prSet presAssocID="{F1A9584A-B434-44B1-BB48-662908D0ABB2}" presName="gear1srcNode" presStyleLbl="node1" presStyleIdx="0" presStyleCnt="3"/>
      <dgm:spPr/>
    </dgm:pt>
    <dgm:pt modelId="{B5E2E67F-2CF5-489B-B625-3BCACC8EADC1}" type="pres">
      <dgm:prSet presAssocID="{F1A9584A-B434-44B1-BB48-662908D0ABB2}" presName="gear1dstNode" presStyleLbl="node1" presStyleIdx="0" presStyleCnt="3"/>
      <dgm:spPr/>
    </dgm:pt>
    <dgm:pt modelId="{DD7E065D-7324-4084-A868-B59748CADF76}" type="pres">
      <dgm:prSet presAssocID="{196B9C0A-2ED5-4A66-9177-9AC521F71EC5}" presName="gear2" presStyleLbl="node1" presStyleIdx="1" presStyleCnt="3" custLinFactNeighborX="7863" custLinFactNeighborY="-8825">
        <dgm:presLayoutVars>
          <dgm:chMax val="1"/>
          <dgm:bulletEnabled val="1"/>
        </dgm:presLayoutVars>
      </dgm:prSet>
      <dgm:spPr/>
    </dgm:pt>
    <dgm:pt modelId="{3AF313FA-C67D-4165-A57F-6A3AB9E45D6D}" type="pres">
      <dgm:prSet presAssocID="{196B9C0A-2ED5-4A66-9177-9AC521F71EC5}" presName="gear2srcNode" presStyleLbl="node1" presStyleIdx="1" presStyleCnt="3"/>
      <dgm:spPr/>
    </dgm:pt>
    <dgm:pt modelId="{057A7E4E-E5E3-41BB-B6A6-69C0D75489A3}" type="pres">
      <dgm:prSet presAssocID="{196B9C0A-2ED5-4A66-9177-9AC521F71EC5}" presName="gear2dstNode" presStyleLbl="node1" presStyleIdx="1" presStyleCnt="3"/>
      <dgm:spPr/>
    </dgm:pt>
    <dgm:pt modelId="{D8205375-7EB0-40B7-AD1E-65A69909FCA5}" type="pres">
      <dgm:prSet presAssocID="{C5597152-5DDE-4AD4-A230-173656AFC5D3}" presName="gear3" presStyleLbl="node1" presStyleIdx="2" presStyleCnt="3"/>
      <dgm:spPr/>
    </dgm:pt>
    <dgm:pt modelId="{45F9FFAE-426B-4F02-94A5-BACA5C8EFE27}" type="pres">
      <dgm:prSet presAssocID="{C5597152-5DDE-4AD4-A230-173656AFC5D3}" presName="gear3tx" presStyleLbl="node1" presStyleIdx="2" presStyleCnt="3">
        <dgm:presLayoutVars>
          <dgm:chMax val="1"/>
          <dgm:bulletEnabled val="1"/>
        </dgm:presLayoutVars>
      </dgm:prSet>
      <dgm:spPr/>
    </dgm:pt>
    <dgm:pt modelId="{E3A7285A-47CD-4F88-8260-22ED12A5844E}" type="pres">
      <dgm:prSet presAssocID="{C5597152-5DDE-4AD4-A230-173656AFC5D3}" presName="gear3srcNode" presStyleLbl="node1" presStyleIdx="2" presStyleCnt="3"/>
      <dgm:spPr/>
    </dgm:pt>
    <dgm:pt modelId="{3F689EFC-92C9-4CF4-A806-194BA5619209}" type="pres">
      <dgm:prSet presAssocID="{C5597152-5DDE-4AD4-A230-173656AFC5D3}" presName="gear3dstNode" presStyleLbl="node1" presStyleIdx="2" presStyleCnt="3"/>
      <dgm:spPr/>
    </dgm:pt>
    <dgm:pt modelId="{32E87EE1-9069-4DA7-B681-CE9BE4EB1690}" type="pres">
      <dgm:prSet presAssocID="{A7789C18-F2D1-4CA8-8EF1-96A8594A69EF}" presName="connector1" presStyleLbl="sibTrans2D1" presStyleIdx="0" presStyleCnt="3"/>
      <dgm:spPr/>
    </dgm:pt>
    <dgm:pt modelId="{9B40C042-468F-4241-B074-25001B1A52BE}" type="pres">
      <dgm:prSet presAssocID="{FB7A126B-5A64-469C-A90B-1C9A21B3C044}" presName="connector2" presStyleLbl="sibTrans2D1" presStyleIdx="1" presStyleCnt="3"/>
      <dgm:spPr/>
    </dgm:pt>
    <dgm:pt modelId="{64AC5CDA-9B66-4A7D-B1FB-DD2D551487AE}" type="pres">
      <dgm:prSet presAssocID="{D049C086-4B0A-488B-96D6-8BF26D020FC8}" presName="connector3" presStyleLbl="sibTrans2D1" presStyleIdx="2" presStyleCnt="3"/>
      <dgm:spPr/>
    </dgm:pt>
  </dgm:ptLst>
  <dgm:cxnLst>
    <dgm:cxn modelId="{E8692000-BAB5-4F8B-9A55-BC0758B8413F}" type="presOf" srcId="{F1A9584A-B434-44B1-BB48-662908D0ABB2}" destId="{B5E2E67F-2CF5-489B-B625-3BCACC8EADC1}" srcOrd="2" destOrd="0" presId="urn:microsoft.com/office/officeart/2005/8/layout/gear1"/>
    <dgm:cxn modelId="{1C007202-210C-4864-B0A3-D00E1AEA2388}" type="presOf" srcId="{F1A9584A-B434-44B1-BB48-662908D0ABB2}" destId="{CE90ED5C-2447-43F3-B008-1395A91CAA5E}" srcOrd="0" destOrd="0" presId="urn:microsoft.com/office/officeart/2005/8/layout/gear1"/>
    <dgm:cxn modelId="{AA96FC08-46F2-4FD2-B82D-D4A63093D692}" type="presOf" srcId="{A7789C18-F2D1-4CA8-8EF1-96A8594A69EF}" destId="{32E87EE1-9069-4DA7-B681-CE9BE4EB1690}" srcOrd="0" destOrd="0" presId="urn:microsoft.com/office/officeart/2005/8/layout/gear1"/>
    <dgm:cxn modelId="{BEC5091D-5E43-46F4-B51B-729863D12ED8}" type="presOf" srcId="{3511606F-6CCE-4D2C-913A-C17299BBB805}" destId="{D33AC36B-E335-4B3F-9ED5-3CD7D0806228}" srcOrd="0" destOrd="0" presId="urn:microsoft.com/office/officeart/2005/8/layout/gear1"/>
    <dgm:cxn modelId="{015BC625-0FA5-4D48-807A-9147680C6D9A}" type="presOf" srcId="{C5597152-5DDE-4AD4-A230-173656AFC5D3}" destId="{D8205375-7EB0-40B7-AD1E-65A69909FCA5}" srcOrd="0" destOrd="0" presId="urn:microsoft.com/office/officeart/2005/8/layout/gear1"/>
    <dgm:cxn modelId="{B4777A27-42E6-418D-9BC4-6626708EF10A}" type="presOf" srcId="{196B9C0A-2ED5-4A66-9177-9AC521F71EC5}" destId="{DD7E065D-7324-4084-A868-B59748CADF76}" srcOrd="0" destOrd="0" presId="urn:microsoft.com/office/officeart/2005/8/layout/gear1"/>
    <dgm:cxn modelId="{807A325F-1799-4A84-A7E8-1278B20DDFDB}" srcId="{3511606F-6CCE-4D2C-913A-C17299BBB805}" destId="{F1A9584A-B434-44B1-BB48-662908D0ABB2}" srcOrd="0" destOrd="0" parTransId="{1A6C4B70-7823-4CCF-94B2-7DC680CBA982}" sibTransId="{A7789C18-F2D1-4CA8-8EF1-96A8594A69EF}"/>
    <dgm:cxn modelId="{8E6D1369-53FB-4A43-A246-4026BBB77D32}" type="presOf" srcId="{FB7A126B-5A64-469C-A90B-1C9A21B3C044}" destId="{9B40C042-468F-4241-B074-25001B1A52BE}" srcOrd="0" destOrd="0" presId="urn:microsoft.com/office/officeart/2005/8/layout/gear1"/>
    <dgm:cxn modelId="{61AE4953-9760-4DCF-9219-07E95489C49C}" type="presOf" srcId="{D049C086-4B0A-488B-96D6-8BF26D020FC8}" destId="{64AC5CDA-9B66-4A7D-B1FB-DD2D551487AE}" srcOrd="0" destOrd="0" presId="urn:microsoft.com/office/officeart/2005/8/layout/gear1"/>
    <dgm:cxn modelId="{E090C577-8B4A-435B-B75C-47F1CAF210A3}" type="presOf" srcId="{C5597152-5DDE-4AD4-A230-173656AFC5D3}" destId="{45F9FFAE-426B-4F02-94A5-BACA5C8EFE27}" srcOrd="1" destOrd="0" presId="urn:microsoft.com/office/officeart/2005/8/layout/gear1"/>
    <dgm:cxn modelId="{D0EFC698-9BFD-4015-8800-CD10628A9676}" type="presOf" srcId="{C5597152-5DDE-4AD4-A230-173656AFC5D3}" destId="{3F689EFC-92C9-4CF4-A806-194BA5619209}" srcOrd="3" destOrd="0" presId="urn:microsoft.com/office/officeart/2005/8/layout/gear1"/>
    <dgm:cxn modelId="{EF3680AB-29EE-415A-881D-D0D43A6E75D9}" type="presOf" srcId="{196B9C0A-2ED5-4A66-9177-9AC521F71EC5}" destId="{057A7E4E-E5E3-41BB-B6A6-69C0D75489A3}" srcOrd="2" destOrd="0" presId="urn:microsoft.com/office/officeart/2005/8/layout/gear1"/>
    <dgm:cxn modelId="{EE1590CC-D7FB-4DBB-BF25-722F3F60520F}" type="presOf" srcId="{F1A9584A-B434-44B1-BB48-662908D0ABB2}" destId="{ABFC8AD9-7AA1-4AFD-921F-CB6F0E263EE9}" srcOrd="1" destOrd="0" presId="urn:microsoft.com/office/officeart/2005/8/layout/gear1"/>
    <dgm:cxn modelId="{3B10E4CE-DB9C-4AF5-AEF8-66A5D22D66E1}" srcId="{3511606F-6CCE-4D2C-913A-C17299BBB805}" destId="{C5597152-5DDE-4AD4-A230-173656AFC5D3}" srcOrd="2" destOrd="0" parTransId="{EDB8828A-7943-45B9-8D0F-D6860427CF88}" sibTransId="{D049C086-4B0A-488B-96D6-8BF26D020FC8}"/>
    <dgm:cxn modelId="{E4993ACF-4F9E-420F-9369-CB2B2524C216}" type="presOf" srcId="{C5597152-5DDE-4AD4-A230-173656AFC5D3}" destId="{E3A7285A-47CD-4F88-8260-22ED12A5844E}" srcOrd="2" destOrd="0" presId="urn:microsoft.com/office/officeart/2005/8/layout/gear1"/>
    <dgm:cxn modelId="{E09106F4-FBED-418F-97A7-E94D2557DD3F}" srcId="{3511606F-6CCE-4D2C-913A-C17299BBB805}" destId="{196B9C0A-2ED5-4A66-9177-9AC521F71EC5}" srcOrd="1" destOrd="0" parTransId="{296AA7CB-48D0-4918-907F-C4C70D2F143B}" sibTransId="{FB7A126B-5A64-469C-A90B-1C9A21B3C044}"/>
    <dgm:cxn modelId="{B86B71F9-C595-4561-81C3-361A052962FB}" type="presOf" srcId="{196B9C0A-2ED5-4A66-9177-9AC521F71EC5}" destId="{3AF313FA-C67D-4165-A57F-6A3AB9E45D6D}" srcOrd="1" destOrd="0" presId="urn:microsoft.com/office/officeart/2005/8/layout/gear1"/>
    <dgm:cxn modelId="{AB2CF4D3-7A03-4FA5-BB1F-7B8A71DE5789}" type="presParOf" srcId="{D33AC36B-E335-4B3F-9ED5-3CD7D0806228}" destId="{CE90ED5C-2447-43F3-B008-1395A91CAA5E}" srcOrd="0" destOrd="0" presId="urn:microsoft.com/office/officeart/2005/8/layout/gear1"/>
    <dgm:cxn modelId="{8D8493BB-F448-4EBA-AB1E-1F58CD6B1EA2}" type="presParOf" srcId="{D33AC36B-E335-4B3F-9ED5-3CD7D0806228}" destId="{ABFC8AD9-7AA1-4AFD-921F-CB6F0E263EE9}" srcOrd="1" destOrd="0" presId="urn:microsoft.com/office/officeart/2005/8/layout/gear1"/>
    <dgm:cxn modelId="{21B0B32F-7CE9-429D-87A7-95A62B45A38B}" type="presParOf" srcId="{D33AC36B-E335-4B3F-9ED5-3CD7D0806228}" destId="{B5E2E67F-2CF5-489B-B625-3BCACC8EADC1}" srcOrd="2" destOrd="0" presId="urn:microsoft.com/office/officeart/2005/8/layout/gear1"/>
    <dgm:cxn modelId="{FB5FF910-C38D-45CB-AA53-4BAC20F8C994}" type="presParOf" srcId="{D33AC36B-E335-4B3F-9ED5-3CD7D0806228}" destId="{DD7E065D-7324-4084-A868-B59748CADF76}" srcOrd="3" destOrd="0" presId="urn:microsoft.com/office/officeart/2005/8/layout/gear1"/>
    <dgm:cxn modelId="{BF7986B8-785A-4BA4-827C-455B0C343FFE}" type="presParOf" srcId="{D33AC36B-E335-4B3F-9ED5-3CD7D0806228}" destId="{3AF313FA-C67D-4165-A57F-6A3AB9E45D6D}" srcOrd="4" destOrd="0" presId="urn:microsoft.com/office/officeart/2005/8/layout/gear1"/>
    <dgm:cxn modelId="{A49108DA-A535-464D-8D87-992631A62DFD}" type="presParOf" srcId="{D33AC36B-E335-4B3F-9ED5-3CD7D0806228}" destId="{057A7E4E-E5E3-41BB-B6A6-69C0D75489A3}" srcOrd="5" destOrd="0" presId="urn:microsoft.com/office/officeart/2005/8/layout/gear1"/>
    <dgm:cxn modelId="{43A4E810-F082-42C9-A6D8-3CBCD4BCB4F6}" type="presParOf" srcId="{D33AC36B-E335-4B3F-9ED5-3CD7D0806228}" destId="{D8205375-7EB0-40B7-AD1E-65A69909FCA5}" srcOrd="6" destOrd="0" presId="urn:microsoft.com/office/officeart/2005/8/layout/gear1"/>
    <dgm:cxn modelId="{62E54848-6B2B-49BB-AC24-7C83305F66F1}" type="presParOf" srcId="{D33AC36B-E335-4B3F-9ED5-3CD7D0806228}" destId="{45F9FFAE-426B-4F02-94A5-BACA5C8EFE27}" srcOrd="7" destOrd="0" presId="urn:microsoft.com/office/officeart/2005/8/layout/gear1"/>
    <dgm:cxn modelId="{D3016CAD-8ADC-4E66-9003-04D62C84E410}" type="presParOf" srcId="{D33AC36B-E335-4B3F-9ED5-3CD7D0806228}" destId="{E3A7285A-47CD-4F88-8260-22ED12A5844E}" srcOrd="8" destOrd="0" presId="urn:microsoft.com/office/officeart/2005/8/layout/gear1"/>
    <dgm:cxn modelId="{93FF037C-2305-43CE-810B-56312C083192}" type="presParOf" srcId="{D33AC36B-E335-4B3F-9ED5-3CD7D0806228}" destId="{3F689EFC-92C9-4CF4-A806-194BA5619209}" srcOrd="9" destOrd="0" presId="urn:microsoft.com/office/officeart/2005/8/layout/gear1"/>
    <dgm:cxn modelId="{899F2CD1-EE2C-4D3E-9110-D83E9514CCAA}" type="presParOf" srcId="{D33AC36B-E335-4B3F-9ED5-3CD7D0806228}" destId="{32E87EE1-9069-4DA7-B681-CE9BE4EB1690}" srcOrd="10" destOrd="0" presId="urn:microsoft.com/office/officeart/2005/8/layout/gear1"/>
    <dgm:cxn modelId="{312FD507-E269-4275-B223-0910230F30BC}" type="presParOf" srcId="{D33AC36B-E335-4B3F-9ED5-3CD7D0806228}" destId="{9B40C042-468F-4241-B074-25001B1A52BE}" srcOrd="11" destOrd="0" presId="urn:microsoft.com/office/officeart/2005/8/layout/gear1"/>
    <dgm:cxn modelId="{89C6413E-5848-44C0-A84F-B178E74DBED1}" type="presParOf" srcId="{D33AC36B-E335-4B3F-9ED5-3CD7D0806228}" destId="{64AC5CDA-9B66-4A7D-B1FB-DD2D551487AE}" srcOrd="12" destOrd="0" presId="urn:microsoft.com/office/officeart/2005/8/layout/gear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11606F-6CCE-4D2C-913A-C17299BBB805}" type="doc">
      <dgm:prSet loTypeId="urn:microsoft.com/office/officeart/2005/8/layout/gear1" loCatId="process" qsTypeId="urn:microsoft.com/office/officeart/2005/8/quickstyle/simple1" qsCatId="simple" csTypeId="urn:microsoft.com/office/officeart/2005/8/colors/accent1_2" csCatId="accent1" phldr="1"/>
      <dgm:spPr/>
    </dgm:pt>
    <dgm:pt modelId="{F1A9584A-B434-44B1-BB48-662908D0ABB2}">
      <dgm:prSet phldrT="[Text]"/>
      <dgm:spPr/>
      <dgm:t>
        <a:bodyPr/>
        <a:lstStyle/>
        <a:p>
          <a:r>
            <a:rPr lang="en-US" dirty="0"/>
            <a:t>3</a:t>
          </a:r>
        </a:p>
      </dgm:t>
    </dgm:pt>
    <dgm:pt modelId="{1A6C4B70-7823-4CCF-94B2-7DC680CBA982}" type="parTrans" cxnId="{807A325F-1799-4A84-A7E8-1278B20DDFDB}">
      <dgm:prSet/>
      <dgm:spPr/>
      <dgm:t>
        <a:bodyPr/>
        <a:lstStyle/>
        <a:p>
          <a:endParaRPr lang="en-US"/>
        </a:p>
      </dgm:t>
    </dgm:pt>
    <dgm:pt modelId="{A7789C18-F2D1-4CA8-8EF1-96A8594A69EF}" type="sibTrans" cxnId="{807A325F-1799-4A84-A7E8-1278B20DDFDB}">
      <dgm:prSet/>
      <dgm:spPr/>
      <dgm:t>
        <a:bodyPr/>
        <a:lstStyle/>
        <a:p>
          <a:endParaRPr lang="en-US"/>
        </a:p>
      </dgm:t>
    </dgm:pt>
    <dgm:pt modelId="{196B9C0A-2ED5-4A66-9177-9AC521F71EC5}">
      <dgm:prSet phldrT="[Text]"/>
      <dgm:spPr/>
      <dgm:t>
        <a:bodyPr/>
        <a:lstStyle/>
        <a:p>
          <a:r>
            <a:rPr lang="en-US" dirty="0"/>
            <a:t>2</a:t>
          </a:r>
        </a:p>
      </dgm:t>
    </dgm:pt>
    <dgm:pt modelId="{296AA7CB-48D0-4918-907F-C4C70D2F143B}" type="parTrans" cxnId="{E09106F4-FBED-418F-97A7-E94D2557DD3F}">
      <dgm:prSet/>
      <dgm:spPr/>
      <dgm:t>
        <a:bodyPr/>
        <a:lstStyle/>
        <a:p>
          <a:endParaRPr lang="en-US"/>
        </a:p>
      </dgm:t>
    </dgm:pt>
    <dgm:pt modelId="{FB7A126B-5A64-469C-A90B-1C9A21B3C044}" type="sibTrans" cxnId="{E09106F4-FBED-418F-97A7-E94D2557DD3F}">
      <dgm:prSet/>
      <dgm:spPr/>
      <dgm:t>
        <a:bodyPr/>
        <a:lstStyle/>
        <a:p>
          <a:endParaRPr lang="en-US"/>
        </a:p>
      </dgm:t>
    </dgm:pt>
    <dgm:pt modelId="{C5597152-5DDE-4AD4-A230-173656AFC5D3}">
      <dgm:prSet phldrT="[Text]"/>
      <dgm:spPr/>
      <dgm:t>
        <a:bodyPr/>
        <a:lstStyle/>
        <a:p>
          <a:r>
            <a:rPr lang="en-US" dirty="0"/>
            <a:t>1</a:t>
          </a:r>
        </a:p>
      </dgm:t>
    </dgm:pt>
    <dgm:pt modelId="{EDB8828A-7943-45B9-8D0F-D6860427CF88}" type="parTrans" cxnId="{3B10E4CE-DB9C-4AF5-AEF8-66A5D22D66E1}">
      <dgm:prSet/>
      <dgm:spPr/>
      <dgm:t>
        <a:bodyPr/>
        <a:lstStyle/>
        <a:p>
          <a:endParaRPr lang="en-US"/>
        </a:p>
      </dgm:t>
    </dgm:pt>
    <dgm:pt modelId="{D049C086-4B0A-488B-96D6-8BF26D020FC8}" type="sibTrans" cxnId="{3B10E4CE-DB9C-4AF5-AEF8-66A5D22D66E1}">
      <dgm:prSet/>
      <dgm:spPr/>
      <dgm:t>
        <a:bodyPr/>
        <a:lstStyle/>
        <a:p>
          <a:endParaRPr lang="en-US"/>
        </a:p>
      </dgm:t>
    </dgm:pt>
    <dgm:pt modelId="{D33AC36B-E335-4B3F-9ED5-3CD7D0806228}" type="pres">
      <dgm:prSet presAssocID="{3511606F-6CCE-4D2C-913A-C17299BBB805}" presName="composite" presStyleCnt="0">
        <dgm:presLayoutVars>
          <dgm:chMax val="3"/>
          <dgm:animLvl val="lvl"/>
          <dgm:resizeHandles val="exact"/>
        </dgm:presLayoutVars>
      </dgm:prSet>
      <dgm:spPr/>
    </dgm:pt>
    <dgm:pt modelId="{CE90ED5C-2447-43F3-B008-1395A91CAA5E}" type="pres">
      <dgm:prSet presAssocID="{F1A9584A-B434-44B1-BB48-662908D0ABB2}" presName="gear1" presStyleLbl="node1" presStyleIdx="0" presStyleCnt="3">
        <dgm:presLayoutVars>
          <dgm:chMax val="1"/>
          <dgm:bulletEnabled val="1"/>
        </dgm:presLayoutVars>
      </dgm:prSet>
      <dgm:spPr/>
    </dgm:pt>
    <dgm:pt modelId="{ABFC8AD9-7AA1-4AFD-921F-CB6F0E263EE9}" type="pres">
      <dgm:prSet presAssocID="{F1A9584A-B434-44B1-BB48-662908D0ABB2}" presName="gear1srcNode" presStyleLbl="node1" presStyleIdx="0" presStyleCnt="3"/>
      <dgm:spPr/>
    </dgm:pt>
    <dgm:pt modelId="{B5E2E67F-2CF5-489B-B625-3BCACC8EADC1}" type="pres">
      <dgm:prSet presAssocID="{F1A9584A-B434-44B1-BB48-662908D0ABB2}" presName="gear1dstNode" presStyleLbl="node1" presStyleIdx="0" presStyleCnt="3"/>
      <dgm:spPr/>
    </dgm:pt>
    <dgm:pt modelId="{DD7E065D-7324-4084-A868-B59748CADF76}" type="pres">
      <dgm:prSet presAssocID="{196B9C0A-2ED5-4A66-9177-9AC521F71EC5}" presName="gear2" presStyleLbl="node1" presStyleIdx="1" presStyleCnt="3" custLinFactNeighborX="7863" custLinFactNeighborY="-8825">
        <dgm:presLayoutVars>
          <dgm:chMax val="1"/>
          <dgm:bulletEnabled val="1"/>
        </dgm:presLayoutVars>
      </dgm:prSet>
      <dgm:spPr/>
    </dgm:pt>
    <dgm:pt modelId="{3AF313FA-C67D-4165-A57F-6A3AB9E45D6D}" type="pres">
      <dgm:prSet presAssocID="{196B9C0A-2ED5-4A66-9177-9AC521F71EC5}" presName="gear2srcNode" presStyleLbl="node1" presStyleIdx="1" presStyleCnt="3"/>
      <dgm:spPr/>
    </dgm:pt>
    <dgm:pt modelId="{057A7E4E-E5E3-41BB-B6A6-69C0D75489A3}" type="pres">
      <dgm:prSet presAssocID="{196B9C0A-2ED5-4A66-9177-9AC521F71EC5}" presName="gear2dstNode" presStyleLbl="node1" presStyleIdx="1" presStyleCnt="3"/>
      <dgm:spPr/>
    </dgm:pt>
    <dgm:pt modelId="{D8205375-7EB0-40B7-AD1E-65A69909FCA5}" type="pres">
      <dgm:prSet presAssocID="{C5597152-5DDE-4AD4-A230-173656AFC5D3}" presName="gear3" presStyleLbl="node1" presStyleIdx="2" presStyleCnt="3"/>
      <dgm:spPr/>
    </dgm:pt>
    <dgm:pt modelId="{45F9FFAE-426B-4F02-94A5-BACA5C8EFE27}" type="pres">
      <dgm:prSet presAssocID="{C5597152-5DDE-4AD4-A230-173656AFC5D3}" presName="gear3tx" presStyleLbl="node1" presStyleIdx="2" presStyleCnt="3">
        <dgm:presLayoutVars>
          <dgm:chMax val="1"/>
          <dgm:bulletEnabled val="1"/>
        </dgm:presLayoutVars>
      </dgm:prSet>
      <dgm:spPr/>
    </dgm:pt>
    <dgm:pt modelId="{E3A7285A-47CD-4F88-8260-22ED12A5844E}" type="pres">
      <dgm:prSet presAssocID="{C5597152-5DDE-4AD4-A230-173656AFC5D3}" presName="gear3srcNode" presStyleLbl="node1" presStyleIdx="2" presStyleCnt="3"/>
      <dgm:spPr/>
    </dgm:pt>
    <dgm:pt modelId="{3F689EFC-92C9-4CF4-A806-194BA5619209}" type="pres">
      <dgm:prSet presAssocID="{C5597152-5DDE-4AD4-A230-173656AFC5D3}" presName="gear3dstNode" presStyleLbl="node1" presStyleIdx="2" presStyleCnt="3"/>
      <dgm:spPr/>
    </dgm:pt>
    <dgm:pt modelId="{32E87EE1-9069-4DA7-B681-CE9BE4EB1690}" type="pres">
      <dgm:prSet presAssocID="{A7789C18-F2D1-4CA8-8EF1-96A8594A69EF}" presName="connector1" presStyleLbl="sibTrans2D1" presStyleIdx="0" presStyleCnt="3"/>
      <dgm:spPr/>
    </dgm:pt>
    <dgm:pt modelId="{9B40C042-468F-4241-B074-25001B1A52BE}" type="pres">
      <dgm:prSet presAssocID="{FB7A126B-5A64-469C-A90B-1C9A21B3C044}" presName="connector2" presStyleLbl="sibTrans2D1" presStyleIdx="1" presStyleCnt="3"/>
      <dgm:spPr/>
    </dgm:pt>
    <dgm:pt modelId="{64AC5CDA-9B66-4A7D-B1FB-DD2D551487AE}" type="pres">
      <dgm:prSet presAssocID="{D049C086-4B0A-488B-96D6-8BF26D020FC8}" presName="connector3" presStyleLbl="sibTrans2D1" presStyleIdx="2" presStyleCnt="3"/>
      <dgm:spPr/>
    </dgm:pt>
  </dgm:ptLst>
  <dgm:cxnLst>
    <dgm:cxn modelId="{18225300-540D-47F9-9D2E-42B9F8A54AC6}" type="presOf" srcId="{196B9C0A-2ED5-4A66-9177-9AC521F71EC5}" destId="{057A7E4E-E5E3-41BB-B6A6-69C0D75489A3}" srcOrd="2" destOrd="0" presId="urn:microsoft.com/office/officeart/2005/8/layout/gear1"/>
    <dgm:cxn modelId="{506A5B11-260C-44B9-8A12-FEAB5E5436CA}" type="presOf" srcId="{3511606F-6CCE-4D2C-913A-C17299BBB805}" destId="{D33AC36B-E335-4B3F-9ED5-3CD7D0806228}" srcOrd="0" destOrd="0" presId="urn:microsoft.com/office/officeart/2005/8/layout/gear1"/>
    <dgm:cxn modelId="{7C6B8E20-4C6E-4A16-B066-9184DF8347DF}" type="presOf" srcId="{F1A9584A-B434-44B1-BB48-662908D0ABB2}" destId="{CE90ED5C-2447-43F3-B008-1395A91CAA5E}" srcOrd="0" destOrd="0" presId="urn:microsoft.com/office/officeart/2005/8/layout/gear1"/>
    <dgm:cxn modelId="{53BB065E-5A97-4A2D-ACC9-BE9C5450C24C}" type="presOf" srcId="{196B9C0A-2ED5-4A66-9177-9AC521F71EC5}" destId="{3AF313FA-C67D-4165-A57F-6A3AB9E45D6D}" srcOrd="1" destOrd="0" presId="urn:microsoft.com/office/officeart/2005/8/layout/gear1"/>
    <dgm:cxn modelId="{807A325F-1799-4A84-A7E8-1278B20DDFDB}" srcId="{3511606F-6CCE-4D2C-913A-C17299BBB805}" destId="{F1A9584A-B434-44B1-BB48-662908D0ABB2}" srcOrd="0" destOrd="0" parTransId="{1A6C4B70-7823-4CCF-94B2-7DC680CBA982}" sibTransId="{A7789C18-F2D1-4CA8-8EF1-96A8594A69EF}"/>
    <dgm:cxn modelId="{76A82447-9363-4576-9F5F-E5E659031973}" type="presOf" srcId="{D049C086-4B0A-488B-96D6-8BF26D020FC8}" destId="{64AC5CDA-9B66-4A7D-B1FB-DD2D551487AE}" srcOrd="0" destOrd="0" presId="urn:microsoft.com/office/officeart/2005/8/layout/gear1"/>
    <dgm:cxn modelId="{3C00F583-78B5-4A4B-A575-747AF8B1A7D2}" type="presOf" srcId="{C5597152-5DDE-4AD4-A230-173656AFC5D3}" destId="{3F689EFC-92C9-4CF4-A806-194BA5619209}" srcOrd="3" destOrd="0" presId="urn:microsoft.com/office/officeart/2005/8/layout/gear1"/>
    <dgm:cxn modelId="{3367368B-8554-4F4A-B41C-C0E4E12645F5}" type="presOf" srcId="{C5597152-5DDE-4AD4-A230-173656AFC5D3}" destId="{45F9FFAE-426B-4F02-94A5-BACA5C8EFE27}" srcOrd="1" destOrd="0" presId="urn:microsoft.com/office/officeart/2005/8/layout/gear1"/>
    <dgm:cxn modelId="{B6423A98-B958-4410-AAAC-7CF7E50CD22E}" type="presOf" srcId="{A7789C18-F2D1-4CA8-8EF1-96A8594A69EF}" destId="{32E87EE1-9069-4DA7-B681-CE9BE4EB1690}" srcOrd="0" destOrd="0" presId="urn:microsoft.com/office/officeart/2005/8/layout/gear1"/>
    <dgm:cxn modelId="{C7C8F29A-ED64-416B-9A24-4ADE4F9BD972}" type="presOf" srcId="{FB7A126B-5A64-469C-A90B-1C9A21B3C044}" destId="{9B40C042-468F-4241-B074-25001B1A52BE}" srcOrd="0" destOrd="0" presId="urn:microsoft.com/office/officeart/2005/8/layout/gear1"/>
    <dgm:cxn modelId="{7B1438A0-F932-4269-BC2E-26B61005BED7}" type="presOf" srcId="{F1A9584A-B434-44B1-BB48-662908D0ABB2}" destId="{ABFC8AD9-7AA1-4AFD-921F-CB6F0E263EE9}" srcOrd="1" destOrd="0" presId="urn:microsoft.com/office/officeart/2005/8/layout/gear1"/>
    <dgm:cxn modelId="{C97496B3-600A-4C40-BE99-BA56FF0AE8F6}" type="presOf" srcId="{196B9C0A-2ED5-4A66-9177-9AC521F71EC5}" destId="{DD7E065D-7324-4084-A868-B59748CADF76}" srcOrd="0" destOrd="0" presId="urn:microsoft.com/office/officeart/2005/8/layout/gear1"/>
    <dgm:cxn modelId="{9E67E2B3-05A3-4538-AAD0-4095AC243D0C}" type="presOf" srcId="{F1A9584A-B434-44B1-BB48-662908D0ABB2}" destId="{B5E2E67F-2CF5-489B-B625-3BCACC8EADC1}" srcOrd="2" destOrd="0" presId="urn:microsoft.com/office/officeart/2005/8/layout/gear1"/>
    <dgm:cxn modelId="{3B10E4CE-DB9C-4AF5-AEF8-66A5D22D66E1}" srcId="{3511606F-6CCE-4D2C-913A-C17299BBB805}" destId="{C5597152-5DDE-4AD4-A230-173656AFC5D3}" srcOrd="2" destOrd="0" parTransId="{EDB8828A-7943-45B9-8D0F-D6860427CF88}" sibTransId="{D049C086-4B0A-488B-96D6-8BF26D020FC8}"/>
    <dgm:cxn modelId="{A8293ED1-D803-4F70-A5FD-BDD63A162827}" type="presOf" srcId="{C5597152-5DDE-4AD4-A230-173656AFC5D3}" destId="{E3A7285A-47CD-4F88-8260-22ED12A5844E}" srcOrd="2" destOrd="0" presId="urn:microsoft.com/office/officeart/2005/8/layout/gear1"/>
    <dgm:cxn modelId="{E09106F4-FBED-418F-97A7-E94D2557DD3F}" srcId="{3511606F-6CCE-4D2C-913A-C17299BBB805}" destId="{196B9C0A-2ED5-4A66-9177-9AC521F71EC5}" srcOrd="1" destOrd="0" parTransId="{296AA7CB-48D0-4918-907F-C4C70D2F143B}" sibTransId="{FB7A126B-5A64-469C-A90B-1C9A21B3C044}"/>
    <dgm:cxn modelId="{64E00FFD-9ECD-4DD1-99EA-1D9468E57D00}" type="presOf" srcId="{C5597152-5DDE-4AD4-A230-173656AFC5D3}" destId="{D8205375-7EB0-40B7-AD1E-65A69909FCA5}" srcOrd="0" destOrd="0" presId="urn:microsoft.com/office/officeart/2005/8/layout/gear1"/>
    <dgm:cxn modelId="{CC3ED941-D056-4747-9759-4C06A54A70DD}" type="presParOf" srcId="{D33AC36B-E335-4B3F-9ED5-3CD7D0806228}" destId="{CE90ED5C-2447-43F3-B008-1395A91CAA5E}" srcOrd="0" destOrd="0" presId="urn:microsoft.com/office/officeart/2005/8/layout/gear1"/>
    <dgm:cxn modelId="{634D81E8-DFAF-47D4-A72D-15CD44E81E6B}" type="presParOf" srcId="{D33AC36B-E335-4B3F-9ED5-3CD7D0806228}" destId="{ABFC8AD9-7AA1-4AFD-921F-CB6F0E263EE9}" srcOrd="1" destOrd="0" presId="urn:microsoft.com/office/officeart/2005/8/layout/gear1"/>
    <dgm:cxn modelId="{8BA2C911-F86A-4F0B-AB31-46279DCA2760}" type="presParOf" srcId="{D33AC36B-E335-4B3F-9ED5-3CD7D0806228}" destId="{B5E2E67F-2CF5-489B-B625-3BCACC8EADC1}" srcOrd="2" destOrd="0" presId="urn:microsoft.com/office/officeart/2005/8/layout/gear1"/>
    <dgm:cxn modelId="{1B241781-3D23-44D9-9058-33945BD1E6F3}" type="presParOf" srcId="{D33AC36B-E335-4B3F-9ED5-3CD7D0806228}" destId="{DD7E065D-7324-4084-A868-B59748CADF76}" srcOrd="3" destOrd="0" presId="urn:microsoft.com/office/officeart/2005/8/layout/gear1"/>
    <dgm:cxn modelId="{6E811412-F8A5-480D-8E31-D78DE3D745F7}" type="presParOf" srcId="{D33AC36B-E335-4B3F-9ED5-3CD7D0806228}" destId="{3AF313FA-C67D-4165-A57F-6A3AB9E45D6D}" srcOrd="4" destOrd="0" presId="urn:microsoft.com/office/officeart/2005/8/layout/gear1"/>
    <dgm:cxn modelId="{7AC97F76-A4B5-4458-AABA-2E04846BBE2F}" type="presParOf" srcId="{D33AC36B-E335-4B3F-9ED5-3CD7D0806228}" destId="{057A7E4E-E5E3-41BB-B6A6-69C0D75489A3}" srcOrd="5" destOrd="0" presId="urn:microsoft.com/office/officeart/2005/8/layout/gear1"/>
    <dgm:cxn modelId="{1A86CFAD-41AA-4FD3-9A73-DC0F4B5D196C}" type="presParOf" srcId="{D33AC36B-E335-4B3F-9ED5-3CD7D0806228}" destId="{D8205375-7EB0-40B7-AD1E-65A69909FCA5}" srcOrd="6" destOrd="0" presId="urn:microsoft.com/office/officeart/2005/8/layout/gear1"/>
    <dgm:cxn modelId="{B876B544-307C-4017-8D98-D62033C00E98}" type="presParOf" srcId="{D33AC36B-E335-4B3F-9ED5-3CD7D0806228}" destId="{45F9FFAE-426B-4F02-94A5-BACA5C8EFE27}" srcOrd="7" destOrd="0" presId="urn:microsoft.com/office/officeart/2005/8/layout/gear1"/>
    <dgm:cxn modelId="{B13DDC60-0A20-44A0-AD39-F73164BBB87C}" type="presParOf" srcId="{D33AC36B-E335-4B3F-9ED5-3CD7D0806228}" destId="{E3A7285A-47CD-4F88-8260-22ED12A5844E}" srcOrd="8" destOrd="0" presId="urn:microsoft.com/office/officeart/2005/8/layout/gear1"/>
    <dgm:cxn modelId="{31E62865-E40E-47C7-A66C-096B19BDB5FF}" type="presParOf" srcId="{D33AC36B-E335-4B3F-9ED5-3CD7D0806228}" destId="{3F689EFC-92C9-4CF4-A806-194BA5619209}" srcOrd="9" destOrd="0" presId="urn:microsoft.com/office/officeart/2005/8/layout/gear1"/>
    <dgm:cxn modelId="{C86580F4-5F58-44F1-AE7E-4E948ABBE47B}" type="presParOf" srcId="{D33AC36B-E335-4B3F-9ED5-3CD7D0806228}" destId="{32E87EE1-9069-4DA7-B681-CE9BE4EB1690}" srcOrd="10" destOrd="0" presId="urn:microsoft.com/office/officeart/2005/8/layout/gear1"/>
    <dgm:cxn modelId="{DE102849-BEE8-4DA9-9CC9-7C8650653057}" type="presParOf" srcId="{D33AC36B-E335-4B3F-9ED5-3CD7D0806228}" destId="{9B40C042-468F-4241-B074-25001B1A52BE}" srcOrd="11" destOrd="0" presId="urn:microsoft.com/office/officeart/2005/8/layout/gear1"/>
    <dgm:cxn modelId="{6882469E-F656-427C-A758-59D251186A79}" type="presParOf" srcId="{D33AC36B-E335-4B3F-9ED5-3CD7D0806228}" destId="{64AC5CDA-9B66-4A7D-B1FB-DD2D551487AE}" srcOrd="12" destOrd="0" presId="urn:microsoft.com/office/officeart/2005/8/layout/gear1"/>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0ED5C-2447-43F3-B008-1395A91CAA5E}">
      <dsp:nvSpPr>
        <dsp:cNvPr id="0" name=""/>
        <dsp:cNvSpPr/>
      </dsp:nvSpPr>
      <dsp:spPr>
        <a:xfrm>
          <a:off x="1047261" y="472937"/>
          <a:ext cx="578034" cy="57803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3</a:t>
          </a:r>
        </a:p>
      </dsp:txBody>
      <dsp:txXfrm>
        <a:off x="1163472" y="608339"/>
        <a:ext cx="345612" cy="297121"/>
      </dsp:txXfrm>
    </dsp:sp>
    <dsp:sp modelId="{DD7E065D-7324-4084-A868-B59748CADF76}">
      <dsp:nvSpPr>
        <dsp:cNvPr id="0" name=""/>
        <dsp:cNvSpPr/>
      </dsp:nvSpPr>
      <dsp:spPr>
        <a:xfrm>
          <a:off x="744006" y="299211"/>
          <a:ext cx="420388" cy="42038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2</a:t>
          </a:r>
        </a:p>
      </dsp:txBody>
      <dsp:txXfrm>
        <a:off x="849840" y="405685"/>
        <a:ext cx="208720" cy="207440"/>
      </dsp:txXfrm>
    </dsp:sp>
    <dsp:sp modelId="{D8205375-7EB0-40B7-AD1E-65A69909FCA5}">
      <dsp:nvSpPr>
        <dsp:cNvPr id="0" name=""/>
        <dsp:cNvSpPr/>
      </dsp:nvSpPr>
      <dsp:spPr>
        <a:xfrm rot="20700000">
          <a:off x="946411" y="46285"/>
          <a:ext cx="411895" cy="41189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1</a:t>
          </a:r>
        </a:p>
      </dsp:txBody>
      <dsp:txXfrm rot="-20700000">
        <a:off x="1036752" y="136626"/>
        <a:ext cx="231213" cy="231213"/>
      </dsp:txXfrm>
    </dsp:sp>
    <dsp:sp modelId="{32E87EE1-9069-4DA7-B681-CE9BE4EB1690}">
      <dsp:nvSpPr>
        <dsp:cNvPr id="0" name=""/>
        <dsp:cNvSpPr/>
      </dsp:nvSpPr>
      <dsp:spPr>
        <a:xfrm>
          <a:off x="974881" y="400074"/>
          <a:ext cx="739884" cy="739884"/>
        </a:xfrm>
        <a:prstGeom prst="circularArrow">
          <a:avLst>
            <a:gd name="adj1" fmla="val 4687"/>
            <a:gd name="adj2" fmla="val 299029"/>
            <a:gd name="adj3" fmla="val 2305538"/>
            <a:gd name="adj4" fmla="val 1642980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40C042-468F-4241-B074-25001B1A52BE}">
      <dsp:nvSpPr>
        <dsp:cNvPr id="0" name=""/>
        <dsp:cNvSpPr/>
      </dsp:nvSpPr>
      <dsp:spPr>
        <a:xfrm>
          <a:off x="636500" y="256784"/>
          <a:ext cx="537572" cy="53757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AC5CDA-9B66-4A7D-B1FB-DD2D551487AE}">
      <dsp:nvSpPr>
        <dsp:cNvPr id="0" name=""/>
        <dsp:cNvSpPr/>
      </dsp:nvSpPr>
      <dsp:spPr>
        <a:xfrm>
          <a:off x="851135" y="-30445"/>
          <a:ext cx="579611" cy="57961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0ED5C-2447-43F3-B008-1395A91CAA5E}">
      <dsp:nvSpPr>
        <dsp:cNvPr id="0" name=""/>
        <dsp:cNvSpPr/>
      </dsp:nvSpPr>
      <dsp:spPr>
        <a:xfrm>
          <a:off x="1047261" y="472937"/>
          <a:ext cx="578034" cy="578034"/>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3</a:t>
          </a:r>
        </a:p>
      </dsp:txBody>
      <dsp:txXfrm>
        <a:off x="1163472" y="608339"/>
        <a:ext cx="345612" cy="297121"/>
      </dsp:txXfrm>
    </dsp:sp>
    <dsp:sp modelId="{DD7E065D-7324-4084-A868-B59748CADF76}">
      <dsp:nvSpPr>
        <dsp:cNvPr id="0" name=""/>
        <dsp:cNvSpPr/>
      </dsp:nvSpPr>
      <dsp:spPr>
        <a:xfrm>
          <a:off x="744006" y="299211"/>
          <a:ext cx="420388" cy="42038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2</a:t>
          </a:r>
        </a:p>
      </dsp:txBody>
      <dsp:txXfrm>
        <a:off x="849840" y="405685"/>
        <a:ext cx="208720" cy="207440"/>
      </dsp:txXfrm>
    </dsp:sp>
    <dsp:sp modelId="{D8205375-7EB0-40B7-AD1E-65A69909FCA5}">
      <dsp:nvSpPr>
        <dsp:cNvPr id="0" name=""/>
        <dsp:cNvSpPr/>
      </dsp:nvSpPr>
      <dsp:spPr>
        <a:xfrm rot="20700000">
          <a:off x="946411" y="46285"/>
          <a:ext cx="411895" cy="41189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1</a:t>
          </a:r>
        </a:p>
      </dsp:txBody>
      <dsp:txXfrm rot="-20700000">
        <a:off x="1036752" y="136626"/>
        <a:ext cx="231213" cy="231213"/>
      </dsp:txXfrm>
    </dsp:sp>
    <dsp:sp modelId="{32E87EE1-9069-4DA7-B681-CE9BE4EB1690}">
      <dsp:nvSpPr>
        <dsp:cNvPr id="0" name=""/>
        <dsp:cNvSpPr/>
      </dsp:nvSpPr>
      <dsp:spPr>
        <a:xfrm>
          <a:off x="974881" y="400074"/>
          <a:ext cx="739884" cy="739884"/>
        </a:xfrm>
        <a:prstGeom prst="circularArrow">
          <a:avLst>
            <a:gd name="adj1" fmla="val 4687"/>
            <a:gd name="adj2" fmla="val 299029"/>
            <a:gd name="adj3" fmla="val 2305538"/>
            <a:gd name="adj4" fmla="val 1642980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40C042-468F-4241-B074-25001B1A52BE}">
      <dsp:nvSpPr>
        <dsp:cNvPr id="0" name=""/>
        <dsp:cNvSpPr/>
      </dsp:nvSpPr>
      <dsp:spPr>
        <a:xfrm>
          <a:off x="636500" y="256784"/>
          <a:ext cx="537572" cy="53757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AC5CDA-9B66-4A7D-B1FB-DD2D551487AE}">
      <dsp:nvSpPr>
        <dsp:cNvPr id="0" name=""/>
        <dsp:cNvSpPr/>
      </dsp:nvSpPr>
      <dsp:spPr>
        <a:xfrm>
          <a:off x="851135" y="-30445"/>
          <a:ext cx="579611" cy="57961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EC851-7E2E-4507-9A37-0497D8D197E1}" type="datetimeFigureOut">
              <a:rPr lang="en-US" smtClean="0"/>
              <a:t>11/19/2025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69D8B-5BF4-4ED4-8D0D-1E9761650315}" type="slidenum">
              <a:rPr lang="en-US" smtClean="0"/>
              <a:t>‹#›</a:t>
            </a:fld>
            <a:endParaRPr lang="en-US"/>
          </a:p>
        </p:txBody>
      </p:sp>
    </p:spTree>
    <p:extLst>
      <p:ext uri="{BB962C8B-B14F-4D97-AF65-F5344CB8AC3E}">
        <p14:creationId xmlns:p14="http://schemas.microsoft.com/office/powerpoint/2010/main" val="1715197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1</a:t>
            </a:fld>
            <a:endParaRPr lang="en-US" dirty="0"/>
          </a:p>
        </p:txBody>
      </p:sp>
    </p:spTree>
    <p:extLst>
      <p:ext uri="{BB962C8B-B14F-4D97-AF65-F5344CB8AC3E}">
        <p14:creationId xmlns:p14="http://schemas.microsoft.com/office/powerpoint/2010/main" val="1590015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384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ABB325F7-CE5E-4382-8F0F-C5189B24E21A}" type="slidenum">
              <a:rPr lang="zh-CN" altLang="en-US" smtClean="0"/>
              <a:pPr>
                <a:lnSpc>
                  <a:spcPct val="100000"/>
                </a:lnSpc>
                <a:spcBef>
                  <a:spcPct val="0"/>
                </a:spcBef>
                <a:spcAft>
                  <a:spcPct val="0"/>
                </a:spcAft>
              </a:pPr>
              <a:t>12</a:t>
            </a:fld>
            <a:endParaRPr lang="en-US" altLang="zh-CN" dirty="0"/>
          </a:p>
        </p:txBody>
      </p:sp>
    </p:spTree>
    <p:extLst>
      <p:ext uri="{BB962C8B-B14F-4D97-AF65-F5344CB8AC3E}">
        <p14:creationId xmlns:p14="http://schemas.microsoft.com/office/powerpoint/2010/main" val="2058972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58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44F258B1-2A65-47BC-8D21-E5F5F6363123}" type="slidenum">
              <a:rPr lang="zh-CN" altLang="en-US" smtClean="0"/>
              <a:pPr>
                <a:lnSpc>
                  <a:spcPct val="100000"/>
                </a:lnSpc>
                <a:spcBef>
                  <a:spcPct val="0"/>
                </a:spcBef>
                <a:spcAft>
                  <a:spcPct val="0"/>
                </a:spcAft>
              </a:pPr>
              <a:t>13</a:t>
            </a:fld>
            <a:endParaRPr lang="en-US" altLang="zh-CN" dirty="0"/>
          </a:p>
        </p:txBody>
      </p:sp>
    </p:spTree>
    <p:extLst>
      <p:ext uri="{BB962C8B-B14F-4D97-AF65-F5344CB8AC3E}">
        <p14:creationId xmlns:p14="http://schemas.microsoft.com/office/powerpoint/2010/main" val="2375498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79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A8D8F900-CF12-440A-9FB6-798F6FD9CC46}" type="slidenum">
              <a:rPr lang="zh-CN" altLang="en-US" smtClean="0"/>
              <a:pPr>
                <a:lnSpc>
                  <a:spcPct val="100000"/>
                </a:lnSpc>
                <a:spcBef>
                  <a:spcPct val="0"/>
                </a:spcBef>
                <a:spcAft>
                  <a:spcPct val="0"/>
                </a:spcAft>
              </a:pPr>
              <a:t>14</a:t>
            </a:fld>
            <a:endParaRPr lang="en-US" altLang="zh-CN"/>
          </a:p>
        </p:txBody>
      </p:sp>
    </p:spTree>
    <p:extLst>
      <p:ext uri="{BB962C8B-B14F-4D97-AF65-F5344CB8AC3E}">
        <p14:creationId xmlns:p14="http://schemas.microsoft.com/office/powerpoint/2010/main" val="266910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794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A8D8F900-CF12-440A-9FB6-798F6FD9CC46}" type="slidenum">
              <a:rPr lang="zh-CN" altLang="en-US" smtClean="0"/>
              <a:pPr>
                <a:lnSpc>
                  <a:spcPct val="100000"/>
                </a:lnSpc>
                <a:spcBef>
                  <a:spcPct val="0"/>
                </a:spcBef>
                <a:spcAft>
                  <a:spcPct val="0"/>
                </a:spcAft>
              </a:pPr>
              <a:t>15</a:t>
            </a:fld>
            <a:endParaRPr lang="en-US" altLang="zh-CN"/>
          </a:p>
        </p:txBody>
      </p:sp>
    </p:spTree>
    <p:extLst>
      <p:ext uri="{BB962C8B-B14F-4D97-AF65-F5344CB8AC3E}">
        <p14:creationId xmlns:p14="http://schemas.microsoft.com/office/powerpoint/2010/main" val="319905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08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22B9DC04-B69D-4AD2-ADDD-55C9852D3007}" type="slidenum">
              <a:rPr lang="zh-CN" altLang="en-US" smtClean="0"/>
              <a:pPr>
                <a:lnSpc>
                  <a:spcPct val="100000"/>
                </a:lnSpc>
                <a:spcBef>
                  <a:spcPct val="0"/>
                </a:spcBef>
                <a:spcAft>
                  <a:spcPct val="0"/>
                </a:spcAft>
              </a:pPr>
              <a:t>16</a:t>
            </a:fld>
            <a:endParaRPr lang="en-US" altLang="zh-CN"/>
          </a:p>
        </p:txBody>
      </p:sp>
    </p:spTree>
    <p:extLst>
      <p:ext uri="{BB962C8B-B14F-4D97-AF65-F5344CB8AC3E}">
        <p14:creationId xmlns:p14="http://schemas.microsoft.com/office/powerpoint/2010/main" val="419789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61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D6917F25-E206-4432-86B2-8351EE312854}" type="slidenum">
              <a:rPr lang="zh-CN" altLang="en-US" smtClean="0"/>
              <a:pPr>
                <a:lnSpc>
                  <a:spcPct val="100000"/>
                </a:lnSpc>
                <a:spcBef>
                  <a:spcPct val="0"/>
                </a:spcBef>
                <a:spcAft>
                  <a:spcPct val="0"/>
                </a:spcAft>
              </a:pPr>
              <a:t>17</a:t>
            </a:fld>
            <a:endParaRPr lang="en-US" altLang="zh-CN"/>
          </a:p>
        </p:txBody>
      </p:sp>
    </p:spTree>
    <p:extLst>
      <p:ext uri="{BB962C8B-B14F-4D97-AF65-F5344CB8AC3E}">
        <p14:creationId xmlns:p14="http://schemas.microsoft.com/office/powerpoint/2010/main" val="4234219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81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EFC2297D-F765-4B2F-9E02-9BF89A4DFD30}" type="slidenum">
              <a:rPr lang="zh-CN" altLang="en-US" smtClean="0"/>
              <a:pPr>
                <a:lnSpc>
                  <a:spcPct val="100000"/>
                </a:lnSpc>
                <a:spcBef>
                  <a:spcPct val="0"/>
                </a:spcBef>
                <a:spcAft>
                  <a:spcPct val="0"/>
                </a:spcAft>
              </a:pPr>
              <a:t>18</a:t>
            </a:fld>
            <a:endParaRPr lang="en-US" altLang="zh-CN"/>
          </a:p>
        </p:txBody>
      </p:sp>
    </p:spTree>
    <p:extLst>
      <p:ext uri="{BB962C8B-B14F-4D97-AF65-F5344CB8AC3E}">
        <p14:creationId xmlns:p14="http://schemas.microsoft.com/office/powerpoint/2010/main" val="977472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02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1941A82B-01F5-44D3-AA47-68CE3ABB020F}" type="slidenum">
              <a:rPr lang="zh-CN" altLang="en-US" smtClean="0"/>
              <a:pPr>
                <a:lnSpc>
                  <a:spcPct val="100000"/>
                </a:lnSpc>
                <a:spcBef>
                  <a:spcPct val="0"/>
                </a:spcBef>
                <a:spcAft>
                  <a:spcPct val="0"/>
                </a:spcAft>
              </a:pPr>
              <a:t>19</a:t>
            </a:fld>
            <a:endParaRPr lang="en-US" altLang="zh-CN"/>
          </a:p>
        </p:txBody>
      </p:sp>
    </p:spTree>
    <p:extLst>
      <p:ext uri="{BB962C8B-B14F-4D97-AF65-F5344CB8AC3E}">
        <p14:creationId xmlns:p14="http://schemas.microsoft.com/office/powerpoint/2010/main" val="4048980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22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1A6078D0-C214-415E-B1D8-0394A01153D9}" type="slidenum">
              <a:rPr lang="zh-CN" altLang="en-US" smtClean="0"/>
              <a:pPr>
                <a:lnSpc>
                  <a:spcPct val="100000"/>
                </a:lnSpc>
                <a:spcBef>
                  <a:spcPct val="0"/>
                </a:spcBef>
                <a:spcAft>
                  <a:spcPct val="0"/>
                </a:spcAft>
              </a:pPr>
              <a:t>20</a:t>
            </a:fld>
            <a:endParaRPr lang="en-US" altLang="zh-CN"/>
          </a:p>
        </p:txBody>
      </p:sp>
    </p:spTree>
    <p:extLst>
      <p:ext uri="{BB962C8B-B14F-4D97-AF65-F5344CB8AC3E}">
        <p14:creationId xmlns:p14="http://schemas.microsoft.com/office/powerpoint/2010/main" val="2596066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0BCDB772-CB7B-4C7B-A7CE-ED05E7642779}" type="slidenum">
              <a:rPr lang="zh-CN" altLang="en-US" smtClean="0"/>
              <a:pPr>
                <a:lnSpc>
                  <a:spcPct val="100000"/>
                </a:lnSpc>
                <a:spcBef>
                  <a:spcPct val="0"/>
                </a:spcBef>
                <a:spcAft>
                  <a:spcPct val="0"/>
                </a:spcAft>
              </a:pPr>
              <a:t>21</a:t>
            </a:fld>
            <a:endParaRPr lang="en-US" altLang="zh-CN"/>
          </a:p>
        </p:txBody>
      </p:sp>
    </p:spTree>
    <p:extLst>
      <p:ext uri="{BB962C8B-B14F-4D97-AF65-F5344CB8AC3E}">
        <p14:creationId xmlns:p14="http://schemas.microsoft.com/office/powerpoint/2010/main" val="144742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2</a:t>
            </a:fld>
            <a:endParaRPr lang="en-US"/>
          </a:p>
        </p:txBody>
      </p:sp>
    </p:spTree>
    <p:extLst>
      <p:ext uri="{BB962C8B-B14F-4D97-AF65-F5344CB8AC3E}">
        <p14:creationId xmlns:p14="http://schemas.microsoft.com/office/powerpoint/2010/main" val="2660081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8637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fld id="{B86AA3E3-8030-427F-A658-8985B3FA2B7D}" type="slidenum">
              <a:rPr lang="en-US" altLang="en-US" sz="1200" smtClean="0"/>
              <a:pPr/>
              <a:t>22</a:t>
            </a:fld>
            <a:endParaRPr lang="en-US" altLang="en-US" sz="1200"/>
          </a:p>
        </p:txBody>
      </p:sp>
    </p:spTree>
    <p:extLst>
      <p:ext uri="{BB962C8B-B14F-4D97-AF65-F5344CB8AC3E}">
        <p14:creationId xmlns:p14="http://schemas.microsoft.com/office/powerpoint/2010/main" val="3335809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There are n+1 users.  One of them requests video </a:t>
            </a:r>
            <a:r>
              <a:rPr lang="en-US" altLang="en-US" i="1">
                <a:latin typeface="Arial" panose="020B0604020202020204" pitchFamily="34" charset="0"/>
              </a:rPr>
              <a:t>x ,</a:t>
            </a:r>
            <a:r>
              <a:rPr lang="en-US" altLang="en-US">
                <a:latin typeface="Arial" panose="020B0604020202020204" pitchFamily="34" charset="0"/>
              </a:rPr>
              <a:t> and all the other users request video </a:t>
            </a:r>
            <a:r>
              <a:rPr lang="en-US" altLang="en-US" i="1">
                <a:latin typeface="Arial" panose="020B0604020202020204" pitchFamily="34" charset="0"/>
              </a:rPr>
              <a:t>y</a:t>
            </a:r>
            <a:r>
              <a:rPr lang="en-US" altLang="en-US">
                <a:latin typeface="Arial" panose="020B0604020202020204" pitchFamily="34" charset="0"/>
              </a:rPr>
              <a:t> at different times.  These users are randomly placed among nodes </a:t>
            </a:r>
            <a:r>
              <a:rPr lang="en-US" altLang="en-US" i="1">
                <a:latin typeface="Arial" panose="020B0604020202020204" pitchFamily="34" charset="0"/>
              </a:rPr>
              <a:t>n</a:t>
            </a:r>
            <a:r>
              <a:rPr lang="en-US" altLang="en-US" i="1" baseline="-25000">
                <a:latin typeface="Arial" panose="020B0604020202020204" pitchFamily="34" charset="0"/>
              </a:rPr>
              <a:t>2 </a:t>
            </a:r>
            <a:r>
              <a:rPr lang="en-US" altLang="en-US">
                <a:latin typeface="Arial" panose="020B0604020202020204" pitchFamily="34" charset="0"/>
              </a:rPr>
              <a:t>, </a:t>
            </a:r>
            <a:r>
              <a:rPr lang="en-US" altLang="en-US" i="1">
                <a:latin typeface="Arial" panose="020B0604020202020204" pitchFamily="34" charset="0"/>
              </a:rPr>
              <a:t>n</a:t>
            </a:r>
            <a:r>
              <a:rPr lang="en-US" altLang="en-US" i="1" baseline="-25000">
                <a:latin typeface="Arial" panose="020B0604020202020204" pitchFamily="34" charset="0"/>
              </a:rPr>
              <a:t>3 </a:t>
            </a:r>
            <a:r>
              <a:rPr lang="en-US" altLang="en-US">
                <a:latin typeface="Arial" panose="020B0604020202020204" pitchFamily="34" charset="0"/>
              </a:rPr>
              <a:t>, and </a:t>
            </a:r>
            <a:r>
              <a:rPr lang="en-US" altLang="en-US" i="1">
                <a:latin typeface="Arial" panose="020B0604020202020204" pitchFamily="34" charset="0"/>
              </a:rPr>
              <a:t>n</a:t>
            </a:r>
            <a:r>
              <a:rPr lang="en-US" altLang="en-US" i="1" baseline="-25000">
                <a:latin typeface="Arial" panose="020B0604020202020204" pitchFamily="34" charset="0"/>
              </a:rPr>
              <a:t>4 </a:t>
            </a:r>
            <a:r>
              <a:rPr lang="en-US" altLang="en-US">
                <a:latin typeface="Arial" panose="020B0604020202020204" pitchFamily="34" charset="0"/>
              </a:rPr>
              <a:t>.</a:t>
            </a:r>
          </a:p>
        </p:txBody>
      </p:sp>
      <p:sp>
        <p:nvSpPr>
          <p:cNvPr id="1966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7DBBFF94-D5B8-4EE6-B7FF-6473972A4953}" type="slidenum">
              <a:rPr lang="en-US" altLang="en-US" smtClean="0"/>
              <a:pPr>
                <a:lnSpc>
                  <a:spcPct val="100000"/>
                </a:lnSpc>
                <a:spcBef>
                  <a:spcPct val="0"/>
                </a:spcBef>
                <a:spcAft>
                  <a:spcPct val="0"/>
                </a:spcAft>
              </a:pPr>
              <a:t>24</a:t>
            </a:fld>
            <a:endParaRPr lang="en-US" altLang="en-US"/>
          </a:p>
        </p:txBody>
      </p:sp>
    </p:spTree>
    <p:extLst>
      <p:ext uri="{BB962C8B-B14F-4D97-AF65-F5344CB8AC3E}">
        <p14:creationId xmlns:p14="http://schemas.microsoft.com/office/powerpoint/2010/main" val="1710763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866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183AEF75-2A25-4B23-B711-35D2443BD5A6}" type="slidenum">
              <a:rPr lang="zh-CN" altLang="en-US" smtClean="0"/>
              <a:pPr>
                <a:lnSpc>
                  <a:spcPct val="100000"/>
                </a:lnSpc>
                <a:spcBef>
                  <a:spcPct val="0"/>
                </a:spcBef>
                <a:spcAft>
                  <a:spcPct val="0"/>
                </a:spcAft>
              </a:pPr>
              <a:t>25</a:t>
            </a:fld>
            <a:endParaRPr lang="en-US" altLang="zh-CN"/>
          </a:p>
        </p:txBody>
      </p:sp>
    </p:spTree>
    <p:extLst>
      <p:ext uri="{BB962C8B-B14F-4D97-AF65-F5344CB8AC3E}">
        <p14:creationId xmlns:p14="http://schemas.microsoft.com/office/powerpoint/2010/main" val="4272982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ln/>
        </p:spPr>
      </p:sp>
      <p:sp>
        <p:nvSpPr>
          <p:cNvPr id="2007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007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0FFE5112-8F66-4ADA-B5D6-CC6252F62B66}" type="slidenum">
              <a:rPr lang="zh-CN" altLang="en-US" smtClean="0"/>
              <a:pPr>
                <a:lnSpc>
                  <a:spcPct val="100000"/>
                </a:lnSpc>
                <a:spcBef>
                  <a:spcPct val="0"/>
                </a:spcBef>
                <a:spcAft>
                  <a:spcPct val="0"/>
                </a:spcAft>
              </a:pPr>
              <a:t>26</a:t>
            </a:fld>
            <a:endParaRPr lang="en-US" altLang="zh-CN"/>
          </a:p>
        </p:txBody>
      </p:sp>
    </p:spTree>
    <p:extLst>
      <p:ext uri="{BB962C8B-B14F-4D97-AF65-F5344CB8AC3E}">
        <p14:creationId xmlns:p14="http://schemas.microsoft.com/office/powerpoint/2010/main" val="3459145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 Merge,” the server takes the same amount of time to transmit the video</a:t>
            </a:r>
            <a:r>
              <a:rPr lang="en-US" baseline="0" dirty="0"/>
              <a:t> 25 times regardless of the level of concurrency among these streams (</a:t>
            </a:r>
            <a:r>
              <a:rPr lang="en-US" baseline="0" dirty="0" err="1"/>
              <a:t>i.e.,the</a:t>
            </a:r>
            <a:r>
              <a:rPr lang="en-US" baseline="0" dirty="0"/>
              <a:t> same amount of total data need to be transmitted).  With merging, the server needs to send less data for the 25 clients.  With merging, the clients can receive data “originated” from many routers beside the server.  As a result, the reduction in the server-transmitting data decreases with increases in the level of concurrency.</a:t>
            </a:r>
          </a:p>
          <a:p>
            <a:endParaRPr lang="en-US" baseline="0" dirty="0"/>
          </a:p>
          <a:p>
            <a:r>
              <a:rPr lang="en-US" sz="1200" dirty="0"/>
              <a:t>The simulation time is shorter for the case with a higher concurrency.</a:t>
            </a:r>
            <a:r>
              <a:rPr lang="en-US" sz="1200" baseline="0" dirty="0"/>
              <a:t>  </a:t>
            </a:r>
            <a:r>
              <a:rPr lang="en-US" sz="1200" dirty="0"/>
              <a:t>Each simulation runs until all 25 streams are done.  The level of concurrency</a:t>
            </a:r>
            <a:r>
              <a:rPr lang="en-US" sz="1200" baseline="0" dirty="0"/>
              <a:t> </a:t>
            </a:r>
            <a:r>
              <a:rPr lang="en-US" sz="1200" dirty="0"/>
              <a:t>is controlled by the video request rare.</a:t>
            </a:r>
          </a:p>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27</a:t>
            </a:fld>
            <a:endParaRPr lang="en-US"/>
          </a:p>
        </p:txBody>
      </p:sp>
    </p:spTree>
    <p:extLst>
      <p:ext uri="{BB962C8B-B14F-4D97-AF65-F5344CB8AC3E}">
        <p14:creationId xmlns:p14="http://schemas.microsoft.com/office/powerpoint/2010/main" val="3866282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417546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813115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509393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820642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321504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3</a:t>
            </a:fld>
            <a:endParaRPr lang="en-US"/>
          </a:p>
        </p:txBody>
      </p:sp>
    </p:spTree>
    <p:extLst>
      <p:ext uri="{BB962C8B-B14F-4D97-AF65-F5344CB8AC3E}">
        <p14:creationId xmlns:p14="http://schemas.microsoft.com/office/powerpoint/2010/main" val="922400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KSC slides</a:t>
            </a:r>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67669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KSC slides</a:t>
            </a:r>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56883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772350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18612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770812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361528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469041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833999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KSC slides</a:t>
            </a:r>
            <a:endParaRPr lang="en-US" dirty="0"/>
          </a:p>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555024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KSC slides</a:t>
            </a:r>
            <a:endParaRPr lang="en-US" dirty="0"/>
          </a:p>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421354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6</a:t>
            </a:fld>
            <a:endParaRPr lang="en-US" dirty="0"/>
          </a:p>
        </p:txBody>
      </p:sp>
    </p:spTree>
    <p:extLst>
      <p:ext uri="{BB962C8B-B14F-4D97-AF65-F5344CB8AC3E}">
        <p14:creationId xmlns:p14="http://schemas.microsoft.com/office/powerpoint/2010/main" val="6724467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From</a:t>
            </a:r>
            <a:r>
              <a:rPr lang="en-US" baseline="0" dirty="0"/>
              <a:t> KSC slides</a:t>
            </a:r>
            <a:endParaRPr lang="en-US" dirty="0"/>
          </a:p>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930230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064550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1799041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4159049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035704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658805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3090902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9817313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7226BE-445B-4CED-8D8F-B4E54FBC0C19}"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630812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56</a:t>
            </a:fld>
            <a:endParaRPr lang="en-US"/>
          </a:p>
        </p:txBody>
      </p:sp>
    </p:spTree>
    <p:extLst>
      <p:ext uri="{BB962C8B-B14F-4D97-AF65-F5344CB8AC3E}">
        <p14:creationId xmlns:p14="http://schemas.microsoft.com/office/powerpoint/2010/main" val="3115466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7</a:t>
            </a:fld>
            <a:endParaRPr lang="en-US" dirty="0"/>
          </a:p>
        </p:txBody>
      </p:sp>
    </p:spTree>
    <p:extLst>
      <p:ext uri="{BB962C8B-B14F-4D97-AF65-F5344CB8AC3E}">
        <p14:creationId xmlns:p14="http://schemas.microsoft.com/office/powerpoint/2010/main" val="11405969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530F4E-5413-4E62-8E1A-8CE4F93604D1}"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8829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8</a:t>
            </a:fld>
            <a:endParaRPr lang="en-US"/>
          </a:p>
        </p:txBody>
      </p:sp>
    </p:spTree>
    <p:extLst>
      <p:ext uri="{BB962C8B-B14F-4D97-AF65-F5344CB8AC3E}">
        <p14:creationId xmlns:p14="http://schemas.microsoft.com/office/powerpoint/2010/main" val="27985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9</a:t>
            </a:fld>
            <a:endParaRPr lang="en-US" dirty="0"/>
          </a:p>
        </p:txBody>
      </p:sp>
    </p:spTree>
    <p:extLst>
      <p:ext uri="{BB962C8B-B14F-4D97-AF65-F5344CB8AC3E}">
        <p14:creationId xmlns:p14="http://schemas.microsoft.com/office/powerpoint/2010/main" val="18418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530F4E-5413-4E62-8E1A-8CE4F93604D1}" type="slidenum">
              <a:rPr lang="en-US" smtClean="0"/>
              <a:t>10</a:t>
            </a:fld>
            <a:endParaRPr lang="en-US" dirty="0"/>
          </a:p>
        </p:txBody>
      </p:sp>
    </p:spTree>
    <p:extLst>
      <p:ext uri="{BB962C8B-B14F-4D97-AF65-F5344CB8AC3E}">
        <p14:creationId xmlns:p14="http://schemas.microsoft.com/office/powerpoint/2010/main" val="73967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ct val="20000"/>
              </a:spcBef>
              <a:spcAft>
                <a:spcPct val="20000"/>
              </a:spcAft>
              <a:defRPr sz="1200">
                <a:solidFill>
                  <a:schemeClr val="tx1"/>
                </a:solidFill>
                <a:latin typeface="Arial" panose="020B0604020202020204" pitchFamily="34" charset="0"/>
              </a:defRPr>
            </a:lvl1pPr>
            <a:lvl2pPr marL="742950" indent="-285750">
              <a:lnSpc>
                <a:spcPct val="90000"/>
              </a:lnSpc>
              <a:spcBef>
                <a:spcPct val="20000"/>
              </a:spcBef>
              <a:spcAft>
                <a:spcPct val="20000"/>
              </a:spcAft>
              <a:defRPr sz="1200">
                <a:solidFill>
                  <a:schemeClr val="tx1"/>
                </a:solidFill>
                <a:latin typeface="Arial" panose="020B0604020202020204" pitchFamily="34" charset="0"/>
              </a:defRPr>
            </a:lvl2pPr>
            <a:lvl3pPr marL="1143000" indent="-228600">
              <a:lnSpc>
                <a:spcPct val="90000"/>
              </a:lnSpc>
              <a:spcBef>
                <a:spcPct val="20000"/>
              </a:spcBef>
              <a:spcAft>
                <a:spcPct val="20000"/>
              </a:spcAft>
              <a:defRPr sz="1200">
                <a:solidFill>
                  <a:schemeClr val="tx1"/>
                </a:solidFill>
                <a:latin typeface="Arial" panose="020B0604020202020204" pitchFamily="34" charset="0"/>
              </a:defRPr>
            </a:lvl3pPr>
            <a:lvl4pPr marL="1600200" indent="-228600">
              <a:lnSpc>
                <a:spcPct val="90000"/>
              </a:lnSpc>
              <a:spcBef>
                <a:spcPct val="20000"/>
              </a:spcBef>
              <a:spcAft>
                <a:spcPct val="20000"/>
              </a:spcAft>
              <a:defRPr sz="1200">
                <a:solidFill>
                  <a:schemeClr val="tx1"/>
                </a:solidFill>
                <a:latin typeface="Arial" panose="020B0604020202020204" pitchFamily="34" charset="0"/>
              </a:defRPr>
            </a:lvl4pPr>
            <a:lvl5pPr marL="2057400" indent="-228600">
              <a:lnSpc>
                <a:spcPct val="90000"/>
              </a:lnSpc>
              <a:spcBef>
                <a:spcPct val="20000"/>
              </a:spcBef>
              <a:spcAft>
                <a:spcPct val="20000"/>
              </a:spcAft>
              <a:defRPr sz="1200">
                <a:solidFill>
                  <a:schemeClr val="tx1"/>
                </a:solidFill>
                <a:latin typeface="Arial" panose="020B0604020202020204" pitchFamily="34" charset="0"/>
              </a:defRPr>
            </a:lvl5pPr>
            <a:lvl6pPr marL="25146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6pPr>
            <a:lvl7pPr marL="29718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7pPr>
            <a:lvl8pPr marL="34290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8pPr>
            <a:lvl9pPr marL="3886200" indent="-228600" eaLnBrk="0" fontAlgn="base" hangingPunct="0">
              <a:lnSpc>
                <a:spcPct val="90000"/>
              </a:lnSpc>
              <a:spcBef>
                <a:spcPct val="20000"/>
              </a:spcBef>
              <a:spcAft>
                <a:spcPct val="20000"/>
              </a:spcAft>
              <a:defRPr sz="1200">
                <a:solidFill>
                  <a:schemeClr val="tx1"/>
                </a:solidFill>
                <a:latin typeface="Arial" panose="020B0604020202020204" pitchFamily="34" charset="0"/>
              </a:defRPr>
            </a:lvl9pPr>
          </a:lstStyle>
          <a:p>
            <a:pPr>
              <a:lnSpc>
                <a:spcPct val="100000"/>
              </a:lnSpc>
              <a:spcBef>
                <a:spcPct val="0"/>
              </a:spcBef>
              <a:spcAft>
                <a:spcPct val="0"/>
              </a:spcAft>
            </a:pPr>
            <a:fld id="{4B727EAD-FAF7-4FAF-B0FA-E4BD2E4ACEAE}" type="slidenum">
              <a:rPr lang="zh-CN" altLang="en-US" smtClean="0"/>
              <a:pPr>
                <a:lnSpc>
                  <a:spcPct val="100000"/>
                </a:lnSpc>
                <a:spcBef>
                  <a:spcPct val="0"/>
                </a:spcBef>
                <a:spcAft>
                  <a:spcPct val="0"/>
                </a:spcAft>
              </a:pPr>
              <a:t>11</a:t>
            </a:fld>
            <a:endParaRPr lang="en-US" altLang="zh-CN" dirty="0"/>
          </a:p>
        </p:txBody>
      </p:sp>
    </p:spTree>
    <p:extLst>
      <p:ext uri="{BB962C8B-B14F-4D97-AF65-F5344CB8AC3E}">
        <p14:creationId xmlns:p14="http://schemas.microsoft.com/office/powerpoint/2010/main" val="3561688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DA9712-5A45-4381-8392-EB92D51AAD74}"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75588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8F2F12-DDA2-4EC3-A451-8D96A55F7230}"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41224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CAEFD3-52C7-4B9D-8E24-DC653FFB35F4}"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83935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D475BA-D95C-4CA8-85F6-D36E5E8A80EA}"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99319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A0A655-1079-4F6B-802D-A7E1A00541E3}"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714684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FEE173-D11A-40D1-ABD5-3258C50C0E17}"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71429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4B5A29-65D5-4818-8906-5B50A36C104C}"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4041705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F66D59-A286-44A0-9C9E-895194A79A39}" type="datetime1">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D9DF7-A7BE-46E3-898F-4EC0FF04C1B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68147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6E232-645F-4C61-9B5C-634784387895}" type="datetime1">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D9DF7-A7BE-46E3-898F-4EC0FF04C1B9}"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5819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4E857-5D4F-45FE-B780-DD39F374BF7D}" type="datetime1">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022693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50F13BE-447B-4D04-B7B3-42B60F74ADF8}"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51294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22D193-24D5-483B-BC21-44DA3E4F7976}"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744363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1BD6DB1-411F-4764-85D9-5286005862D9}"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887172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96398-841A-47F3-BC7E-5D32BEB39C3F}"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686861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D48C8D-BE13-48CE-8C48-50225B1FFA5C}"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750235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EB5046-CDB6-448B-A0F8-18DF4FE3207E}"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083004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428DEF-55F8-42BD-8802-7A07D11E3BB6}"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125077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12A7D1-819F-4D61-AC9C-BDC91E1DF34D}"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770074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FB6008-565F-46C7-AA58-9C9D6B44398E}"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587558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278FFD-B042-4317-94B8-C7F1F017C56A}" type="datetime1">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484844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882696-4394-4807-8942-AEEA8457C910}" type="datetime1">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217091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B142E-E1DB-4E0C-BD70-7C4FAC114E9F}" type="datetime1">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50934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FD0C1B-DFE1-48B8-AF4F-9BAE24477079}"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207844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A72DF11-3AA1-44E7-9928-5A9C0552F7B5}"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07486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62CBAE5-26CC-4E64-92F0-10830A579DF4}"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1233509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DCDDAC-A496-4EAF-B845-EA0A17166F0A}"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674855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E413DF-95DC-4773-A31E-ACE96017FAC1}" type="datetime1">
              <a:rPr lang="en-US" smtClean="0"/>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3819270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0A8FAB-8C8E-4886-A6DF-AB7701AACFB0}"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19211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868A79-211C-40DB-929E-52A839E33C69}" type="datetime1">
              <a:rPr lang="en-US" smtClean="0"/>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1D9DF7-A7BE-46E3-898F-4EC0FF04C1B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9641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D02C134-06BA-402B-B0C4-47D8C49E1426}" type="datetime1">
              <a:rPr lang="en-US" smtClean="0"/>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1D9DF7-A7BE-46E3-898F-4EC0FF04C1B9}"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794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C6F9FE-A2B5-489F-B66D-1FAE05051F41}" type="datetime1">
              <a:rPr lang="en-US" smtClean="0"/>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9497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BDF112C8-FEBD-4F81-A3EA-F4038C23546D}"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04393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F2ACAD1-856A-475A-AE75-161F7B7D2B8C}" type="datetime1">
              <a:rPr lang="en-US" smtClean="0"/>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1D9DF7-A7BE-46E3-898F-4EC0FF04C1B9}" type="slidenum">
              <a:rPr lang="en-US" smtClean="0"/>
              <a:t>‹#›</a:t>
            </a:fld>
            <a:endParaRPr lang="en-US"/>
          </a:p>
        </p:txBody>
      </p:sp>
    </p:spTree>
    <p:extLst>
      <p:ext uri="{BB962C8B-B14F-4D97-AF65-F5344CB8AC3E}">
        <p14:creationId xmlns:p14="http://schemas.microsoft.com/office/powerpoint/2010/main" val="2408736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15406E83-F8D6-4EFB-B0D6-26A98A4FCE5A}" type="datetime1">
              <a:rPr lang="en-US" smtClean="0"/>
              <a:t>11/19/2025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21D9DF7-A7BE-46E3-898F-4EC0FF04C1B9}" type="slidenum">
              <a:rPr lang="en-US" smtClean="0"/>
              <a:t>‹#›</a:t>
            </a:fld>
            <a:endParaRPr lang="en-US"/>
          </a:p>
        </p:txBody>
      </p:sp>
    </p:spTree>
    <p:extLst>
      <p:ext uri="{BB962C8B-B14F-4D97-AF65-F5344CB8AC3E}">
        <p14:creationId xmlns:p14="http://schemas.microsoft.com/office/powerpoint/2010/main" val="118815529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1BED636A-0F4D-4D96-9A98-91E851926291}" type="datetime1">
              <a:rPr lang="en-US" smtClean="0"/>
              <a:t>11/19/2025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321D9DF7-A7BE-46E3-898F-4EC0FF04C1B9}" type="slidenum">
              <a:rPr lang="en-US" smtClean="0"/>
              <a:t>‹#›</a:t>
            </a:fld>
            <a:endParaRPr lang="en-US"/>
          </a:p>
        </p:txBody>
      </p:sp>
    </p:spTree>
    <p:extLst>
      <p:ext uri="{BB962C8B-B14F-4D97-AF65-F5344CB8AC3E}">
        <p14:creationId xmlns:p14="http://schemas.microsoft.com/office/powerpoint/2010/main" val="1261391516"/>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80E062E-1E1D-4D9D-A514-D1AB9D35B08E}" type="datetime1">
              <a:rPr lang="en-US" smtClean="0"/>
              <a:t>11/19/2025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1D9DF7-A7BE-46E3-898F-4EC0FF04C1B9}" type="slidenum">
              <a:rPr lang="en-US" smtClean="0"/>
              <a:t>‹#›</a:t>
            </a:fld>
            <a:endParaRPr lang="en-US"/>
          </a:p>
        </p:txBody>
      </p:sp>
    </p:spTree>
    <p:extLst>
      <p:ext uri="{BB962C8B-B14F-4D97-AF65-F5344CB8AC3E}">
        <p14:creationId xmlns:p14="http://schemas.microsoft.com/office/powerpoint/2010/main" val="1390981334"/>
      </p:ext>
    </p:extLst>
  </p:cSld>
  <p:clrMap bg1="dk1" tx1="lt1" bg2="dk2"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gif"/><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42.png"/><Relationship Id="rId4" Type="http://schemas.openxmlformats.org/officeDocument/2006/relationships/image" Target="../media/image14.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53.png"/><Relationship Id="rId5" Type="http://schemas.openxmlformats.org/officeDocument/2006/relationships/image" Target="../media/image11.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24.xml"/><Relationship Id="rId7" Type="http://schemas.openxmlformats.org/officeDocument/2006/relationships/image" Target="../media/image5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51.png"/><Relationship Id="rId5" Type="http://schemas.openxmlformats.org/officeDocument/2006/relationships/image" Target="../media/image59.png"/><Relationship Id="rId4" Type="http://schemas.openxmlformats.org/officeDocument/2006/relationships/notesSlide" Target="../notesSlides/notesSlide34.xml"/><Relationship Id="rId9"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1.png"/><Relationship Id="rId7" Type="http://schemas.openxmlformats.org/officeDocument/2006/relationships/diagramQuickStyle" Target="../diagrams/quickStyle1.xml"/><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2.png"/><Relationship Id="rId9" Type="http://schemas.microsoft.com/office/2007/relationships/diagramDrawing" Target="../diagrams/drawing1.xml"/></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1.png"/><Relationship Id="rId7" Type="http://schemas.openxmlformats.org/officeDocument/2006/relationships/diagramQuickStyle" Target="../diagrams/quickStyle2.xml"/><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2.png"/><Relationship Id="rId9" Type="http://schemas.microsoft.com/office/2007/relationships/diagramDrawing" Target="../diagrams/drawing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2.png"/><Relationship Id="rId9"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1.png"/><Relationship Id="rId7"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3.png"/><Relationship Id="rId7"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4.xml"/><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80.jpg"/><Relationship Id="rId5" Type="http://schemas.openxmlformats.org/officeDocument/2006/relationships/image" Target="../media/image3.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3.xml"/><Relationship Id="rId6" Type="http://schemas.openxmlformats.org/officeDocument/2006/relationships/image" Target="../media/image61.png"/><Relationship Id="rId11" Type="http://schemas.openxmlformats.org/officeDocument/2006/relationships/image" Target="../media/image88.png"/><Relationship Id="rId5" Type="http://schemas.openxmlformats.org/officeDocument/2006/relationships/image" Target="../media/image60.png"/><Relationship Id="rId10" Type="http://schemas.openxmlformats.org/officeDocument/2006/relationships/image" Target="../media/image87.png"/><Relationship Id="rId4" Type="http://schemas.openxmlformats.org/officeDocument/2006/relationships/image" Target="../media/image52.png"/><Relationship Id="rId9"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png"/><Relationship Id="rId5" Type="http://schemas.openxmlformats.org/officeDocument/2006/relationships/image" Target="../media/image89.png"/><Relationship Id="rId4"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gif"/><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3000"/>
                <a:satMod val="150000"/>
                <a:shade val="98000"/>
                <a:lumMod val="0"/>
                <a:lumOff val="100000"/>
              </a:schemeClr>
            </a:gs>
            <a:gs pos="50000">
              <a:schemeClr val="bg2">
                <a:tint val="98000"/>
                <a:satMod val="130000"/>
                <a:shade val="90000"/>
                <a:lumMod val="103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ectangle 12"/>
          <p:cNvSpPr/>
          <p:nvPr/>
        </p:nvSpPr>
        <p:spPr>
          <a:xfrm>
            <a:off x="-1" y="0"/>
            <a:ext cx="9144000" cy="6858000"/>
          </a:xfrm>
          <a:prstGeom prst="rect">
            <a:avLst/>
          </a:prstGeom>
          <a:solidFill>
            <a:srgbClr val="54647A">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76895" y="810365"/>
            <a:ext cx="8590208" cy="1639993"/>
          </a:xfrm>
        </p:spPr>
        <p:txBody>
          <a:bodyPr>
            <a:noAutofit/>
          </a:bodyPr>
          <a:lstStyle/>
          <a:p>
            <a:pPr>
              <a:lnSpc>
                <a:spcPct val="100000"/>
              </a:lnSpc>
              <a:spcAft>
                <a:spcPts val="1200"/>
              </a:spcAft>
            </a:pPr>
            <a:r>
              <a:rPr lang="en-US" sz="4400" dirty="0">
                <a:solidFill>
                  <a:schemeClr val="accent2">
                    <a:lumMod val="20000"/>
                    <a:lumOff val="80000"/>
                  </a:schemeClr>
                </a:solidFill>
                <a:latin typeface="Arial Rounded MT Bold" panose="020F0704030504030204" pitchFamily="34" charset="0"/>
              </a:rPr>
              <a:t>Internet of Things</a:t>
            </a:r>
            <a:br>
              <a:rPr lang="en-US" sz="4000" dirty="0">
                <a:solidFill>
                  <a:schemeClr val="accent2">
                    <a:lumMod val="20000"/>
                    <a:lumOff val="80000"/>
                  </a:schemeClr>
                </a:solidFill>
                <a:latin typeface="Arial Rounded MT Bold" panose="020F0704030504030204" pitchFamily="34" charset="0"/>
              </a:rPr>
            </a:br>
            <a:r>
              <a:rPr lang="en-US" sz="4200" dirty="0">
                <a:solidFill>
                  <a:schemeClr val="accent6">
                    <a:lumMod val="20000"/>
                    <a:lumOff val="80000"/>
                  </a:schemeClr>
                </a:solidFill>
                <a:latin typeface="Arial Rounded MT Bold" panose="020F0704030504030204" pitchFamily="34" charset="0"/>
              </a:rPr>
              <a:t>A New Frontier of </a:t>
            </a:r>
            <a:r>
              <a:rPr lang="en-US" sz="4200">
                <a:solidFill>
                  <a:schemeClr val="accent6">
                    <a:lumMod val="20000"/>
                    <a:lumOff val="80000"/>
                  </a:schemeClr>
                </a:solidFill>
                <a:latin typeface="Arial Rounded MT Bold" panose="020F0704030504030204" pitchFamily="34" charset="0"/>
              </a:rPr>
              <a:t>Multimedia Research</a:t>
            </a:r>
            <a:endParaRPr lang="en-US" sz="4200" dirty="0">
              <a:solidFill>
                <a:schemeClr val="accent6">
                  <a:lumMod val="20000"/>
                  <a:lumOff val="80000"/>
                </a:schemeClr>
              </a:solidFill>
              <a:latin typeface="Arial Rounded MT Bold" panose="020F0704030504030204" pitchFamily="34" charset="0"/>
            </a:endParaRPr>
          </a:p>
        </p:txBody>
      </p:sp>
      <p:sp>
        <p:nvSpPr>
          <p:cNvPr id="3" name="Subtitle 2"/>
          <p:cNvSpPr>
            <a:spLocks noGrp="1"/>
          </p:cNvSpPr>
          <p:nvPr>
            <p:ph type="subTitle" idx="1"/>
          </p:nvPr>
        </p:nvSpPr>
        <p:spPr>
          <a:xfrm>
            <a:off x="3722263" y="4463605"/>
            <a:ext cx="5241289" cy="1997672"/>
          </a:xfrm>
          <a:noFill/>
        </p:spPr>
        <p:txBody>
          <a:bodyPr>
            <a:normAutofit/>
          </a:bodyPr>
          <a:lstStyle/>
          <a:p>
            <a:pPr algn="l"/>
            <a:r>
              <a:rPr lang="en-US" sz="3200" i="1" dirty="0">
                <a:solidFill>
                  <a:schemeClr val="accent4">
                    <a:lumMod val="60000"/>
                    <a:lumOff val="40000"/>
                  </a:schemeClr>
                </a:solidFill>
                <a:latin typeface="Segoe Print" panose="02000600000000000000" pitchFamily="2" charset="0"/>
              </a:rPr>
              <a:t>Kien A. Hua</a:t>
            </a:r>
          </a:p>
          <a:p>
            <a:pPr algn="l"/>
            <a:endParaRPr lang="en-US" dirty="0">
              <a:solidFill>
                <a:schemeClr val="accent3">
                  <a:lumMod val="60000"/>
                  <a:lumOff val="40000"/>
                </a:schemeClr>
              </a:solidFill>
            </a:endParaRPr>
          </a:p>
          <a:p>
            <a:pPr algn="l">
              <a:spcBef>
                <a:spcPts val="0"/>
              </a:spcBef>
            </a:pPr>
            <a:r>
              <a:rPr lang="en-US" sz="2800" dirty="0">
                <a:solidFill>
                  <a:schemeClr val="accent2">
                    <a:lumMod val="20000"/>
                    <a:lumOff val="80000"/>
                  </a:schemeClr>
                </a:solidFill>
              </a:rPr>
              <a:t>Department of Computer Science</a:t>
            </a:r>
          </a:p>
          <a:p>
            <a:pPr algn="l">
              <a:spcBef>
                <a:spcPts val="0"/>
              </a:spcBef>
            </a:pPr>
            <a:r>
              <a:rPr lang="en-US" sz="2800" dirty="0">
                <a:solidFill>
                  <a:schemeClr val="accent2">
                    <a:lumMod val="20000"/>
                    <a:lumOff val="80000"/>
                  </a:schemeClr>
                </a:solidFill>
              </a:rPr>
              <a:t>University of Central Florida</a:t>
            </a:r>
          </a:p>
          <a:p>
            <a:pPr>
              <a:spcBef>
                <a:spcPts val="0"/>
              </a:spcBef>
            </a:pPr>
            <a:endParaRPr lang="en-US" sz="2800" dirty="0">
              <a:solidFill>
                <a:schemeClr val="accent2">
                  <a:lumMod val="20000"/>
                  <a:lumOff val="80000"/>
                </a:schemeClr>
              </a:solidFill>
            </a:endParaRPr>
          </a:p>
        </p:txBody>
      </p:sp>
      <p:pic>
        <p:nvPicPr>
          <p:cNvPr id="4" name="Picture 3"/>
          <p:cNvPicPr>
            <a:picLocks noChangeAspect="1"/>
          </p:cNvPicPr>
          <p:nvPr/>
        </p:nvPicPr>
        <p:blipFill>
          <a:blip r:embed="rId4"/>
          <a:stretch>
            <a:fillRect/>
          </a:stretch>
        </p:blipFill>
        <p:spPr>
          <a:xfrm>
            <a:off x="7123910" y="3693068"/>
            <a:ext cx="1278961" cy="1268361"/>
          </a:xfrm>
          <a:prstGeom prst="rect">
            <a:avLst/>
          </a:prstGeom>
        </p:spPr>
      </p:pic>
      <p:grpSp>
        <p:nvGrpSpPr>
          <p:cNvPr id="7" name="Group 6"/>
          <p:cNvGrpSpPr/>
          <p:nvPr/>
        </p:nvGrpSpPr>
        <p:grpSpPr>
          <a:xfrm>
            <a:off x="392589" y="3100498"/>
            <a:ext cx="1495930" cy="3476892"/>
            <a:chOff x="425318" y="3171583"/>
            <a:chExt cx="1495930" cy="3476892"/>
          </a:xfrm>
        </p:grpSpPr>
        <p:sp>
          <p:nvSpPr>
            <p:cNvPr id="8" name="Oval 7"/>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10"/>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11"/>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13"/>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14"/>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lowchart: Terminator 15"/>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lowchart: Terminator 16"/>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8" name="Picture 2" descr="http://icons.iconarchive.com/icons/dapino/medical/64/heart-beat-no-sh-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9" name="Picture 2" descr="Image result for person clipart fre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5130" y="2651277"/>
            <a:ext cx="30384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42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02130" y="322087"/>
            <a:ext cx="7698920" cy="797654"/>
          </a:xfrm>
          <a:prstGeom prst="rect">
            <a:avLst/>
          </a:prstGeom>
          <a:noFill/>
        </p:spPr>
        <p:txBody>
          <a:bodyPr wrap="square" lIns="91440" tIns="45720" rIns="91440" bIns="45720">
            <a:spAutoFit/>
          </a:bodyPr>
          <a:lstStyle/>
          <a:p>
            <a:pPr algn="ctr">
              <a:lnSpc>
                <a:spcPts val="5500"/>
              </a:lnSpc>
            </a:pPr>
            <a:r>
              <a:rPr lang="en-US" sz="5000" b="0" cap="none" spc="0" dirty="0">
                <a:ln w="0"/>
                <a:solidFill>
                  <a:schemeClr val="accent4">
                    <a:lumMod val="40000"/>
                    <a:lumOff val="60000"/>
                  </a:schemeClr>
                </a:solidFill>
                <a:effectLst>
                  <a:reflection blurRad="6350" stA="53000" endA="300" endPos="35500" dir="5400000" sy="-90000" algn="bl" rotWithShape="0"/>
                </a:effectLst>
              </a:rPr>
              <a:t>New Pattern</a:t>
            </a:r>
            <a:r>
              <a:rPr lang="en-US" sz="5000" dirty="0">
                <a:ln w="0"/>
                <a:solidFill>
                  <a:schemeClr val="accent4">
                    <a:lumMod val="40000"/>
                    <a:lumOff val="60000"/>
                  </a:schemeClr>
                </a:solidFill>
                <a:effectLst>
                  <a:reflection blurRad="6350" stA="53000" endA="300" endPos="35500" dir="5400000" sy="-90000" algn="bl" rotWithShape="0"/>
                </a:effectLst>
              </a:rPr>
              <a:t> New Solution</a:t>
            </a:r>
            <a:endParaRPr lang="en-US" sz="50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TextBox 3"/>
          <p:cNvSpPr txBox="1"/>
          <p:nvPr/>
        </p:nvSpPr>
        <p:spPr>
          <a:xfrm>
            <a:off x="1870129" y="5499422"/>
            <a:ext cx="6764236" cy="707886"/>
          </a:xfrm>
          <a:prstGeom prst="rect">
            <a:avLst/>
          </a:prstGeom>
          <a:noFill/>
        </p:spPr>
        <p:txBody>
          <a:bodyPr wrap="square" rtlCol="0">
            <a:spAutoFit/>
          </a:bodyPr>
          <a:lstStyle/>
          <a:p>
            <a:pPr marL="2170113" indent="-2170113"/>
            <a:r>
              <a:rPr lang="en-US" sz="4000" dirty="0">
                <a:solidFill>
                  <a:schemeClr val="accent2">
                    <a:lumMod val="60000"/>
                    <a:lumOff val="40000"/>
                  </a:schemeClr>
                </a:solidFill>
              </a:rPr>
              <a:t>An idea:  </a:t>
            </a:r>
            <a:r>
              <a:rPr lang="en-US" sz="3200" b="1" i="1" dirty="0">
                <a:solidFill>
                  <a:schemeClr val="accent2">
                    <a:lumMod val="60000"/>
                    <a:lumOff val="40000"/>
                  </a:schemeClr>
                </a:solidFill>
                <a:latin typeface="Century Gothic" panose="020B0502020202020204" pitchFamily="34" charset="0"/>
              </a:rPr>
              <a:t>Video Streaming Tree</a:t>
            </a:r>
          </a:p>
        </p:txBody>
      </p:sp>
      <p:grpSp>
        <p:nvGrpSpPr>
          <p:cNvPr id="3" name="Group 2"/>
          <p:cNvGrpSpPr/>
          <p:nvPr/>
        </p:nvGrpSpPr>
        <p:grpSpPr>
          <a:xfrm>
            <a:off x="702130" y="2965434"/>
            <a:ext cx="7932235" cy="707886"/>
            <a:chOff x="892098" y="2209749"/>
            <a:chExt cx="7932235" cy="707886"/>
          </a:xfrm>
        </p:grpSpPr>
        <p:sp>
          <p:nvSpPr>
            <p:cNvPr id="5" name="TextBox 4"/>
            <p:cNvSpPr txBox="1"/>
            <p:nvPr/>
          </p:nvSpPr>
          <p:spPr>
            <a:xfrm>
              <a:off x="1486831" y="2209749"/>
              <a:ext cx="7337502" cy="707886"/>
            </a:xfrm>
            <a:prstGeom prst="rect">
              <a:avLst/>
            </a:prstGeom>
            <a:noFill/>
          </p:spPr>
          <p:txBody>
            <a:bodyPr wrap="square" rtlCol="0">
              <a:spAutoFit/>
            </a:bodyPr>
            <a:lstStyle/>
            <a:p>
              <a:r>
                <a:rPr lang="en-US" sz="4000" dirty="0">
                  <a:solidFill>
                    <a:srgbClr val="92D050"/>
                  </a:solidFill>
                </a:rPr>
                <a:t>A lot of “duplicated” video traffic </a:t>
              </a:r>
            </a:p>
          </p:txBody>
        </p:sp>
        <p:sp>
          <p:nvSpPr>
            <p:cNvPr id="2" name="Right Arrow 1"/>
            <p:cNvSpPr/>
            <p:nvPr/>
          </p:nvSpPr>
          <p:spPr>
            <a:xfrm>
              <a:off x="892098" y="2384566"/>
              <a:ext cx="542693" cy="35825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grpSp>
      <p:grpSp>
        <p:nvGrpSpPr>
          <p:cNvPr id="8" name="Group 7"/>
          <p:cNvGrpSpPr/>
          <p:nvPr/>
        </p:nvGrpSpPr>
        <p:grpSpPr>
          <a:xfrm>
            <a:off x="702130" y="3751592"/>
            <a:ext cx="7300331" cy="1323439"/>
            <a:chOff x="892098" y="3074471"/>
            <a:chExt cx="7300331" cy="1323439"/>
          </a:xfrm>
        </p:grpSpPr>
        <p:sp>
          <p:nvSpPr>
            <p:cNvPr id="6" name="TextBox 5"/>
            <p:cNvSpPr txBox="1"/>
            <p:nvPr/>
          </p:nvSpPr>
          <p:spPr>
            <a:xfrm>
              <a:off x="1486830" y="3074471"/>
              <a:ext cx="6705599" cy="1323439"/>
            </a:xfrm>
            <a:prstGeom prst="rect">
              <a:avLst/>
            </a:prstGeom>
            <a:noFill/>
          </p:spPr>
          <p:txBody>
            <a:bodyPr wrap="square" rtlCol="0">
              <a:spAutoFit/>
            </a:bodyPr>
            <a:lstStyle/>
            <a:p>
              <a:r>
                <a:rPr lang="en-US" sz="4000" dirty="0">
                  <a:solidFill>
                    <a:srgbClr val="92D050"/>
                  </a:solidFill>
                </a:rPr>
                <a:t>Moving the duplicated traffic off the network helps, how ?</a:t>
              </a:r>
            </a:p>
          </p:txBody>
        </p:sp>
        <p:sp>
          <p:nvSpPr>
            <p:cNvPr id="9" name="Right Arrow 8"/>
            <p:cNvSpPr/>
            <p:nvPr/>
          </p:nvSpPr>
          <p:spPr>
            <a:xfrm>
              <a:off x="892098" y="3241125"/>
              <a:ext cx="542693" cy="35825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grpSp>
      <p:sp>
        <p:nvSpPr>
          <p:cNvPr id="11" name="TextBox 10"/>
          <p:cNvSpPr txBox="1"/>
          <p:nvPr/>
        </p:nvSpPr>
        <p:spPr>
          <a:xfrm>
            <a:off x="998856" y="1518215"/>
            <a:ext cx="7076087" cy="1323439"/>
          </a:xfrm>
          <a:prstGeom prst="rect">
            <a:avLst/>
          </a:prstGeom>
          <a:noFill/>
        </p:spPr>
        <p:txBody>
          <a:bodyPr wrap="square" rtlCol="0">
            <a:spAutoFit/>
          </a:bodyPr>
          <a:lstStyle/>
          <a:p>
            <a:r>
              <a:rPr lang="en-US" sz="4000" dirty="0"/>
              <a:t>Since 80:20 rule also applies to video streaming </a:t>
            </a:r>
          </a:p>
        </p:txBody>
      </p:sp>
    </p:spTree>
    <p:extLst>
      <p:ext uri="{BB962C8B-B14F-4D97-AF65-F5344CB8AC3E}">
        <p14:creationId xmlns:p14="http://schemas.microsoft.com/office/powerpoint/2010/main" val="1733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060"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3060" y="2124075"/>
            <a:ext cx="304800" cy="145465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50660"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Down Arrow 5"/>
          <p:cNvSpPr/>
          <p:nvPr/>
        </p:nvSpPr>
        <p:spPr>
          <a:xfrm>
            <a:off x="2203060" y="3990975"/>
            <a:ext cx="304800" cy="95250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0774" name="TextBox 8"/>
          <p:cNvSpPr txBox="1">
            <a:spLocks noChangeArrowheads="1"/>
          </p:cNvSpPr>
          <p:nvPr/>
        </p:nvSpPr>
        <p:spPr bwMode="auto">
          <a:xfrm>
            <a:off x="1839523" y="2047875"/>
            <a:ext cx="422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0775" name="TextBox 9"/>
          <p:cNvSpPr txBox="1">
            <a:spLocks noChangeArrowheads="1"/>
          </p:cNvSpPr>
          <p:nvPr/>
        </p:nvSpPr>
        <p:spPr bwMode="auto">
          <a:xfrm>
            <a:off x="1782874" y="4488448"/>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2" name="Oval Callout 11"/>
          <p:cNvSpPr/>
          <p:nvPr/>
        </p:nvSpPr>
        <p:spPr>
          <a:xfrm>
            <a:off x="2783271" y="1837537"/>
            <a:ext cx="1839686" cy="790563"/>
          </a:xfrm>
          <a:prstGeom prst="wedgeEllipseCallout">
            <a:avLst>
              <a:gd name="adj1" fmla="val -35234"/>
              <a:gd name="adj2" fmla="val 6579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eaLnBrk="1" hangingPunct="1">
              <a:lnSpc>
                <a:spcPts val="1900"/>
              </a:lnSpc>
              <a:defRPr/>
            </a:pPr>
            <a:r>
              <a:rPr lang="en-US" dirty="0">
                <a:solidFill>
                  <a:schemeClr val="bg1"/>
                </a:solidFill>
              </a:rPr>
              <a:t>Deduplication</a:t>
            </a:r>
            <a:r>
              <a:rPr lang="en-US" sz="1800" dirty="0">
                <a:solidFill>
                  <a:schemeClr val="bg1"/>
                </a:solidFill>
              </a:rPr>
              <a:t> router</a:t>
            </a:r>
          </a:p>
        </p:txBody>
      </p:sp>
      <p:sp>
        <p:nvSpPr>
          <p:cNvPr id="160782" name="TextBox 13"/>
          <p:cNvSpPr txBox="1">
            <a:spLocks noChangeArrowheads="1"/>
          </p:cNvSpPr>
          <p:nvPr/>
        </p:nvSpPr>
        <p:spPr bwMode="auto">
          <a:xfrm>
            <a:off x="602860" y="5257800"/>
            <a:ext cx="4114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1</a:t>
            </a:r>
            <a:r>
              <a:rPr lang="en-US" altLang="en-US" sz="2400" dirty="0"/>
              <a:t> begins</a:t>
            </a:r>
          </a:p>
        </p:txBody>
      </p:sp>
      <p:sp>
        <p:nvSpPr>
          <p:cNvPr id="14" name="Rectangle 13"/>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15" name="Rectangle 14"/>
          <p:cNvSpPr/>
          <p:nvPr/>
        </p:nvSpPr>
        <p:spPr>
          <a:xfrm>
            <a:off x="2050660" y="3731351"/>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050660" y="3578838"/>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Right Brace 1"/>
          <p:cNvSpPr/>
          <p:nvPr/>
        </p:nvSpPr>
        <p:spPr>
          <a:xfrm>
            <a:off x="2729930" y="3486150"/>
            <a:ext cx="106682" cy="625225"/>
          </a:xfrm>
          <a:prstGeom prst="rightBrace">
            <a:avLst/>
          </a:prstGeom>
          <a:ln w="127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p:cNvSpPr txBox="1"/>
          <p:nvPr/>
        </p:nvSpPr>
        <p:spPr>
          <a:xfrm>
            <a:off x="2836612" y="3515163"/>
            <a:ext cx="794655" cy="584775"/>
          </a:xfrm>
          <a:prstGeom prst="rect">
            <a:avLst/>
          </a:prstGeom>
          <a:noFill/>
        </p:spPr>
        <p:txBody>
          <a:bodyPr wrap="square" rtlCol="0">
            <a:spAutoFit/>
          </a:bodyPr>
          <a:lstStyle/>
          <a:p>
            <a:r>
              <a:rPr lang="en-US" sz="1600" dirty="0">
                <a:solidFill>
                  <a:srgbClr val="FFC000"/>
                </a:solidFill>
              </a:rPr>
              <a:t>Staging buffer</a:t>
            </a:r>
          </a:p>
        </p:txBody>
      </p:sp>
      <p:sp>
        <p:nvSpPr>
          <p:cNvPr id="13" name="Oval Callout 12"/>
          <p:cNvSpPr/>
          <p:nvPr/>
        </p:nvSpPr>
        <p:spPr>
          <a:xfrm>
            <a:off x="773130" y="3152775"/>
            <a:ext cx="1224189" cy="723900"/>
          </a:xfrm>
          <a:prstGeom prst="wedgeEllipseCallout">
            <a:avLst>
              <a:gd name="adj1" fmla="val 55109"/>
              <a:gd name="adj2" fmla="val 60469"/>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defRPr/>
            </a:pPr>
            <a:r>
              <a:rPr lang="en-US" sz="1800" dirty="0">
                <a:solidFill>
                  <a:schemeClr val="bg1"/>
                </a:solidFill>
              </a:rPr>
              <a:t>Packet P</a:t>
            </a:r>
            <a:r>
              <a:rPr lang="en-US" sz="1800" baseline="-25000" dirty="0">
                <a:solidFill>
                  <a:schemeClr val="bg1"/>
                </a:solidFill>
              </a:rPr>
              <a:t>1</a:t>
            </a:r>
            <a:endParaRPr lang="en-US" sz="1800" dirty="0">
              <a:solidFill>
                <a:schemeClr val="bg1"/>
              </a:solidFill>
            </a:endParaRPr>
          </a:p>
        </p:txBody>
      </p:sp>
      <p:sp>
        <p:nvSpPr>
          <p:cNvPr id="8" name="TextBox 7"/>
          <p:cNvSpPr txBox="1"/>
          <p:nvPr/>
        </p:nvSpPr>
        <p:spPr>
          <a:xfrm>
            <a:off x="185099" y="2490875"/>
            <a:ext cx="1865560" cy="646331"/>
          </a:xfrm>
          <a:prstGeom prst="rect">
            <a:avLst/>
          </a:prstGeom>
          <a:noFill/>
        </p:spPr>
        <p:txBody>
          <a:bodyPr wrap="square" rtlCol="0">
            <a:spAutoFit/>
          </a:bodyPr>
          <a:lstStyle/>
          <a:p>
            <a:r>
              <a:rPr lang="en-US" dirty="0">
                <a:solidFill>
                  <a:srgbClr val="FFFF00"/>
                </a:solidFill>
              </a:rPr>
              <a:t>Can also be a video segment</a:t>
            </a:r>
          </a:p>
        </p:txBody>
      </p:sp>
    </p:spTree>
    <p:extLst>
      <p:ext uri="{BB962C8B-B14F-4D97-AF65-F5344CB8AC3E}">
        <p14:creationId xmlns:p14="http://schemas.microsoft.com/office/powerpoint/2010/main" val="4075810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2060"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3060" y="2124075"/>
            <a:ext cx="304800" cy="1458142"/>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50660"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Down Arrow 5"/>
          <p:cNvSpPr/>
          <p:nvPr/>
        </p:nvSpPr>
        <p:spPr>
          <a:xfrm>
            <a:off x="2203060" y="3990975"/>
            <a:ext cx="304800" cy="95250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2822" name="TextBox 8"/>
          <p:cNvSpPr txBox="1">
            <a:spLocks noChangeArrowheads="1"/>
          </p:cNvSpPr>
          <p:nvPr/>
        </p:nvSpPr>
        <p:spPr bwMode="auto">
          <a:xfrm>
            <a:off x="1839523" y="2047875"/>
            <a:ext cx="422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2823" name="TextBox 9"/>
          <p:cNvSpPr txBox="1">
            <a:spLocks noChangeArrowheads="1"/>
          </p:cNvSpPr>
          <p:nvPr/>
        </p:nvSpPr>
        <p:spPr bwMode="auto">
          <a:xfrm>
            <a:off x="1822060" y="4410075"/>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2827" name="TextBox 13"/>
          <p:cNvSpPr txBox="1">
            <a:spLocks noChangeArrowheads="1"/>
          </p:cNvSpPr>
          <p:nvPr/>
        </p:nvSpPr>
        <p:spPr bwMode="auto">
          <a:xfrm>
            <a:off x="602860" y="5257800"/>
            <a:ext cx="4114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2</a:t>
            </a:r>
            <a:r>
              <a:rPr lang="en-US" altLang="en-US" sz="2400" dirty="0"/>
              <a:t> begins</a:t>
            </a:r>
          </a:p>
        </p:txBody>
      </p:sp>
      <p:sp>
        <p:nvSpPr>
          <p:cNvPr id="16" name="Down Arrow 15"/>
          <p:cNvSpPr/>
          <p:nvPr/>
        </p:nvSpPr>
        <p:spPr>
          <a:xfrm>
            <a:off x="2930135" y="2124075"/>
            <a:ext cx="304800" cy="1598612"/>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7" name="Rectangle 16"/>
          <p:cNvSpPr/>
          <p:nvPr/>
        </p:nvSpPr>
        <p:spPr>
          <a:xfrm>
            <a:off x="2777735"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 name="Down Arrow 17"/>
          <p:cNvSpPr/>
          <p:nvPr/>
        </p:nvSpPr>
        <p:spPr>
          <a:xfrm>
            <a:off x="2930135" y="3990975"/>
            <a:ext cx="304800" cy="952500"/>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2832" name="TextBox 18"/>
          <p:cNvSpPr txBox="1">
            <a:spLocks noChangeArrowheads="1"/>
          </p:cNvSpPr>
          <p:nvPr/>
        </p:nvSpPr>
        <p:spPr bwMode="auto">
          <a:xfrm>
            <a:off x="3193660" y="2057400"/>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162833" name="TextBox 19"/>
          <p:cNvSpPr txBox="1">
            <a:spLocks noChangeArrowheads="1"/>
          </p:cNvSpPr>
          <p:nvPr/>
        </p:nvSpPr>
        <p:spPr bwMode="auto">
          <a:xfrm>
            <a:off x="3150798" y="4430713"/>
            <a:ext cx="4238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0" name="Rectangle 19"/>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19" name="Rectangle 18"/>
          <p:cNvSpPr/>
          <p:nvPr/>
        </p:nvSpPr>
        <p:spPr>
          <a:xfrm>
            <a:off x="2050660" y="3729446"/>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1" name="Rectangle 20"/>
          <p:cNvSpPr/>
          <p:nvPr/>
        </p:nvSpPr>
        <p:spPr>
          <a:xfrm>
            <a:off x="2049935" y="357813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916460" y="3228975"/>
            <a:ext cx="1023075" cy="723900"/>
          </a:xfrm>
          <a:prstGeom prst="wedgeEllipseCallout">
            <a:avLst>
              <a:gd name="adj1" fmla="val 63618"/>
              <a:gd name="adj2" fmla="val 50544"/>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2" name="Rectangle 21"/>
          <p:cNvSpPr/>
          <p:nvPr/>
        </p:nvSpPr>
        <p:spPr>
          <a:xfrm>
            <a:off x="2777735" y="3729446"/>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2" name="Oval Callout 11"/>
          <p:cNvSpPr/>
          <p:nvPr/>
        </p:nvSpPr>
        <p:spPr>
          <a:xfrm>
            <a:off x="3361935" y="3124200"/>
            <a:ext cx="1242514" cy="723900"/>
          </a:xfrm>
          <a:prstGeom prst="wedgeEllipseCallout">
            <a:avLst>
              <a:gd name="adj1" fmla="val -54363"/>
              <a:gd name="adj2" fmla="val 62500"/>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defRPr/>
            </a:pPr>
            <a:r>
              <a:rPr lang="en-US" sz="1800" dirty="0">
                <a:solidFill>
                  <a:schemeClr val="bg1"/>
                </a:solidFill>
              </a:rPr>
              <a:t>Packet P</a:t>
            </a:r>
            <a:r>
              <a:rPr lang="en-US" sz="1800" baseline="-25000" dirty="0">
                <a:solidFill>
                  <a:schemeClr val="bg1"/>
                </a:solidFill>
              </a:rPr>
              <a:t>1</a:t>
            </a:r>
            <a:endParaRPr lang="en-US" sz="1800" dirty="0">
              <a:solidFill>
                <a:schemeClr val="bg1"/>
              </a:solidFill>
            </a:endParaRPr>
          </a:p>
        </p:txBody>
      </p:sp>
    </p:spTree>
    <p:extLst>
      <p:ext uri="{BB962C8B-B14F-4D97-AF65-F5344CB8AC3E}">
        <p14:creationId xmlns:p14="http://schemas.microsoft.com/office/powerpoint/2010/main" val="430529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06185"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34785"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4868" name="TextBox 8"/>
          <p:cNvSpPr txBox="1">
            <a:spLocks noChangeArrowheads="1"/>
          </p:cNvSpPr>
          <p:nvPr/>
        </p:nvSpPr>
        <p:spPr bwMode="auto">
          <a:xfrm>
            <a:off x="1823648" y="2047875"/>
            <a:ext cx="423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4869" name="TextBox 9"/>
          <p:cNvSpPr txBox="1">
            <a:spLocks noChangeArrowheads="1"/>
          </p:cNvSpPr>
          <p:nvPr/>
        </p:nvSpPr>
        <p:spPr bwMode="auto">
          <a:xfrm>
            <a:off x="1806185" y="4410075"/>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4870" name="TextBox 13"/>
          <p:cNvSpPr txBox="1">
            <a:spLocks noChangeArrowheads="1"/>
          </p:cNvSpPr>
          <p:nvPr/>
        </p:nvSpPr>
        <p:spPr bwMode="auto">
          <a:xfrm>
            <a:off x="1120385" y="5257800"/>
            <a:ext cx="3200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1</a:t>
            </a:r>
            <a:r>
              <a:rPr lang="en-US" altLang="en-US" sz="2400" dirty="0"/>
              <a:t> is recorded in preparation for merge</a:t>
            </a:r>
          </a:p>
        </p:txBody>
      </p:sp>
      <p:sp>
        <p:nvSpPr>
          <p:cNvPr id="16" name="Down Arrow 15"/>
          <p:cNvSpPr/>
          <p:nvPr/>
        </p:nvSpPr>
        <p:spPr>
          <a:xfrm>
            <a:off x="2915848" y="2124075"/>
            <a:ext cx="304800" cy="1452321"/>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7" name="Rectangle 16"/>
          <p:cNvSpPr/>
          <p:nvPr/>
        </p:nvSpPr>
        <p:spPr>
          <a:xfrm>
            <a:off x="2763448"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8" name="Down Arrow 17"/>
          <p:cNvSpPr/>
          <p:nvPr/>
        </p:nvSpPr>
        <p:spPr>
          <a:xfrm>
            <a:off x="2915848" y="3990975"/>
            <a:ext cx="304800" cy="952500"/>
          </a:xfrm>
          <a:prstGeom prst="down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4875" name="TextBox 18"/>
          <p:cNvSpPr txBox="1">
            <a:spLocks noChangeArrowheads="1"/>
          </p:cNvSpPr>
          <p:nvPr/>
        </p:nvSpPr>
        <p:spPr bwMode="auto">
          <a:xfrm>
            <a:off x="3177785" y="2057400"/>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164876" name="TextBox 19"/>
          <p:cNvSpPr txBox="1">
            <a:spLocks noChangeArrowheads="1"/>
          </p:cNvSpPr>
          <p:nvPr/>
        </p:nvSpPr>
        <p:spPr bwMode="auto">
          <a:xfrm>
            <a:off x="3136510" y="4430713"/>
            <a:ext cx="4222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1" name="Rectangle 20"/>
          <p:cNvSpPr/>
          <p:nvPr/>
        </p:nvSpPr>
        <p:spPr>
          <a:xfrm>
            <a:off x="2034785" y="37338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a:off x="2034785" y="35814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2034785" y="34290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187185" y="2124075"/>
            <a:ext cx="304800" cy="1131888"/>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1120384" y="2743200"/>
            <a:ext cx="930275" cy="723900"/>
          </a:xfrm>
          <a:prstGeom prst="wedgeEllipseCallout">
            <a:avLst>
              <a:gd name="adj1" fmla="val 55050"/>
              <a:gd name="adj2" fmla="val 57763"/>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150</a:t>
            </a:r>
            <a:endParaRPr lang="en-US" sz="1800" dirty="0">
              <a:solidFill>
                <a:schemeClr val="bg1"/>
              </a:solidFill>
            </a:endParaRPr>
          </a:p>
        </p:txBody>
      </p:sp>
      <p:sp>
        <p:nvSpPr>
          <p:cNvPr id="6" name="Down Arrow 5"/>
          <p:cNvSpPr/>
          <p:nvPr/>
        </p:nvSpPr>
        <p:spPr>
          <a:xfrm>
            <a:off x="2187185" y="3533776"/>
            <a:ext cx="304800" cy="1409700"/>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9" name="Oval Callout 18"/>
          <p:cNvSpPr/>
          <p:nvPr/>
        </p:nvSpPr>
        <p:spPr>
          <a:xfrm>
            <a:off x="908714" y="3576396"/>
            <a:ext cx="914934" cy="723900"/>
          </a:xfrm>
          <a:prstGeom prst="wedgeEllipseCallout">
            <a:avLst>
              <a:gd name="adj1" fmla="val 78272"/>
              <a:gd name="adj2" fmla="val 1151"/>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 name="Rectangle 1"/>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24" name="Rectangle 23"/>
          <p:cNvSpPr/>
          <p:nvPr/>
        </p:nvSpPr>
        <p:spPr>
          <a:xfrm>
            <a:off x="2034785" y="3274399"/>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Rectangle 24"/>
          <p:cNvSpPr/>
          <p:nvPr/>
        </p:nvSpPr>
        <p:spPr>
          <a:xfrm>
            <a:off x="2763448" y="3730384"/>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 name="Rectangle 25"/>
          <p:cNvSpPr/>
          <p:nvPr/>
        </p:nvSpPr>
        <p:spPr>
          <a:xfrm>
            <a:off x="2764310" y="3577984"/>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Oval Callout 19"/>
          <p:cNvSpPr/>
          <p:nvPr/>
        </p:nvSpPr>
        <p:spPr>
          <a:xfrm>
            <a:off x="3411148" y="3143250"/>
            <a:ext cx="909637" cy="723900"/>
          </a:xfrm>
          <a:prstGeom prst="wedgeEllipseCallout">
            <a:avLst>
              <a:gd name="adj1" fmla="val -59055"/>
              <a:gd name="adj2" fmla="val 63246"/>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nchorCtr="1"/>
          <a:lstStyle/>
          <a:p>
            <a:pPr algn="ctr" eaLnBrk="1" hangingPunct="1">
              <a:lnSpc>
                <a:spcPts val="1900"/>
              </a:lnSpc>
              <a:defRPr/>
            </a:pPr>
            <a:r>
              <a:rPr lang="en-US" sz="1800" dirty="0">
                <a:solidFill>
                  <a:schemeClr val="bg1"/>
                </a:solidFill>
              </a:rPr>
              <a:t>Packet P</a:t>
            </a:r>
            <a:r>
              <a:rPr lang="en-US" sz="1800" baseline="-25000" dirty="0">
                <a:solidFill>
                  <a:schemeClr val="bg1"/>
                </a:solidFill>
              </a:rPr>
              <a:t>50</a:t>
            </a:r>
            <a:endParaRPr lang="en-US" sz="1800" dirty="0">
              <a:solidFill>
                <a:schemeClr val="bg1"/>
              </a:solidFill>
            </a:endParaRPr>
          </a:p>
        </p:txBody>
      </p:sp>
    </p:spTree>
    <p:extLst>
      <p:ext uri="{BB962C8B-B14F-4D97-AF65-F5344CB8AC3E}">
        <p14:creationId xmlns:p14="http://schemas.microsoft.com/office/powerpoint/2010/main" val="145391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0473"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49073"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6916" name="TextBox 8"/>
          <p:cNvSpPr txBox="1">
            <a:spLocks noChangeArrowheads="1"/>
          </p:cNvSpPr>
          <p:nvPr/>
        </p:nvSpPr>
        <p:spPr bwMode="auto">
          <a:xfrm>
            <a:off x="1836348" y="2047875"/>
            <a:ext cx="423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17" name="TextBox 9"/>
          <p:cNvSpPr txBox="1">
            <a:spLocks noChangeArrowheads="1"/>
          </p:cNvSpPr>
          <p:nvPr/>
        </p:nvSpPr>
        <p:spPr bwMode="auto">
          <a:xfrm>
            <a:off x="1820473" y="4410075"/>
            <a:ext cx="422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20" name="TextBox 19"/>
          <p:cNvSpPr txBox="1">
            <a:spLocks noChangeArrowheads="1"/>
          </p:cNvSpPr>
          <p:nvPr/>
        </p:nvSpPr>
        <p:spPr bwMode="auto">
          <a:xfrm>
            <a:off x="3149210" y="4430713"/>
            <a:ext cx="4238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1" name="Rectangle 20"/>
          <p:cNvSpPr/>
          <p:nvPr/>
        </p:nvSpPr>
        <p:spPr>
          <a:xfrm>
            <a:off x="2049073" y="37338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a:off x="2049073" y="35814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2049073" y="30480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1473" y="2124075"/>
            <a:ext cx="304800" cy="77152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1070946" y="3552825"/>
            <a:ext cx="903514" cy="723900"/>
          </a:xfrm>
          <a:prstGeom prst="wedgeEllipseCallout">
            <a:avLst>
              <a:gd name="adj1" fmla="val 61226"/>
              <a:gd name="adj2" fmla="val 723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4" name="Rectangle 23"/>
          <p:cNvSpPr/>
          <p:nvPr/>
        </p:nvSpPr>
        <p:spPr>
          <a:xfrm>
            <a:off x="2049073" y="3200400"/>
            <a:ext cx="609600" cy="381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Rectangle 24"/>
          <p:cNvSpPr/>
          <p:nvPr/>
        </p:nvSpPr>
        <p:spPr>
          <a:xfrm>
            <a:off x="2049073" y="28956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 name="Oval Callout 25"/>
          <p:cNvSpPr/>
          <p:nvPr/>
        </p:nvSpPr>
        <p:spPr>
          <a:xfrm>
            <a:off x="1070946" y="2533650"/>
            <a:ext cx="903514" cy="723900"/>
          </a:xfrm>
          <a:prstGeom prst="wedgeEllipseCallout">
            <a:avLst>
              <a:gd name="adj1" fmla="val 62109"/>
              <a:gd name="adj2" fmla="val 13553"/>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200</a:t>
            </a:r>
            <a:endParaRPr lang="en-US" sz="1800" dirty="0">
              <a:solidFill>
                <a:schemeClr val="bg1"/>
              </a:solidFill>
            </a:endParaRPr>
          </a:p>
        </p:txBody>
      </p:sp>
      <p:sp>
        <p:nvSpPr>
          <p:cNvPr id="27" name="Oval Callout 26"/>
          <p:cNvSpPr/>
          <p:nvPr/>
        </p:nvSpPr>
        <p:spPr>
          <a:xfrm>
            <a:off x="3601648" y="2256101"/>
            <a:ext cx="1440119" cy="723900"/>
          </a:xfrm>
          <a:prstGeom prst="wedgeEllipseCallout">
            <a:avLst>
              <a:gd name="adj1" fmla="val -74720"/>
              <a:gd name="adj2" fmla="val 53109"/>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bIns="91440" anchor="ctr"/>
          <a:lstStyle/>
          <a:p>
            <a:pPr algn="ctr" eaLnBrk="1" hangingPunct="1">
              <a:lnSpc>
                <a:spcPts val="1900"/>
              </a:lnSpc>
              <a:defRPr/>
            </a:pPr>
            <a:r>
              <a:rPr lang="en-US" sz="1800" dirty="0">
                <a:solidFill>
                  <a:schemeClr val="bg1"/>
                </a:solidFill>
              </a:rPr>
              <a:t>Saving bandwidth</a:t>
            </a:r>
          </a:p>
        </p:txBody>
      </p:sp>
      <p:sp>
        <p:nvSpPr>
          <p:cNvPr id="2" name="Bent Arrow 1"/>
          <p:cNvSpPr/>
          <p:nvPr/>
        </p:nvSpPr>
        <p:spPr>
          <a:xfrm rot="5400000">
            <a:off x="2422135" y="4113213"/>
            <a:ext cx="1049338" cy="595312"/>
          </a:xfrm>
          <a:prstGeom prst="bent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6" name="Down Arrow 5"/>
          <p:cNvSpPr/>
          <p:nvPr/>
        </p:nvSpPr>
        <p:spPr>
          <a:xfrm>
            <a:off x="2201473" y="3048000"/>
            <a:ext cx="304800" cy="189547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Rectangle 19"/>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28" name="Down Arrow 27"/>
          <p:cNvSpPr/>
          <p:nvPr/>
        </p:nvSpPr>
        <p:spPr>
          <a:xfrm>
            <a:off x="2915848" y="2124075"/>
            <a:ext cx="304800" cy="1752600"/>
          </a:xfrm>
          <a:prstGeom prst="downArrow">
            <a:avLst/>
          </a:prstGeom>
          <a:solidFill>
            <a:schemeClr val="accent1">
              <a:lumMod val="20000"/>
              <a:lumOff val="8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8"/>
          <p:cNvSpPr txBox="1">
            <a:spLocks noChangeArrowheads="1"/>
          </p:cNvSpPr>
          <p:nvPr/>
        </p:nvSpPr>
        <p:spPr bwMode="auto">
          <a:xfrm>
            <a:off x="3177785" y="2057400"/>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30" name="Content Placeholder 11"/>
          <p:cNvSpPr>
            <a:spLocks noGrp="1"/>
          </p:cNvSpPr>
          <p:nvPr>
            <p:ph idx="1"/>
          </p:nvPr>
        </p:nvSpPr>
        <p:spPr>
          <a:xfrm>
            <a:off x="5041767" y="3048000"/>
            <a:ext cx="3472113" cy="1905526"/>
          </a:xfrm>
        </p:spPr>
        <p:txBody>
          <a:bodyPr/>
          <a:lstStyle/>
          <a:p>
            <a:pPr>
              <a:spcAft>
                <a:spcPts val="1800"/>
              </a:spcAft>
            </a:pPr>
            <a:r>
              <a:rPr lang="en-US" altLang="en-US" dirty="0">
                <a:latin typeface="Arial" panose="020B0604020202020204" pitchFamily="34" charset="0"/>
              </a:rPr>
              <a:t>In this example,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is merged with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baseline="-25000" dirty="0">
                <a:latin typeface="Arial" panose="020B0604020202020204" pitchFamily="34" charset="0"/>
              </a:rPr>
              <a:t> </a:t>
            </a:r>
            <a:r>
              <a:rPr lang="en-US" altLang="en-US" dirty="0">
                <a:latin typeface="Arial" panose="020B0604020202020204" pitchFamily="34" charset="0"/>
              </a:rPr>
              <a:t>: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a:t>
            </a:r>
            <a:r>
              <a:rPr lang="en-US" altLang="en-US" i="1" dirty="0">
                <a:latin typeface="Arial" panose="020B0604020202020204" pitchFamily="34" charset="0"/>
              </a:rPr>
              <a:t>→ s</a:t>
            </a:r>
            <a:r>
              <a:rPr lang="en-US" altLang="en-US" i="1" baseline="-25000" dirty="0">
                <a:latin typeface="Arial" panose="020B0604020202020204" pitchFamily="34" charset="0"/>
              </a:rPr>
              <a:t>2</a:t>
            </a:r>
            <a:r>
              <a:rPr lang="en-US" altLang="en-US" dirty="0">
                <a:latin typeface="Arial" panose="020B0604020202020204" pitchFamily="34" charset="0"/>
              </a:rPr>
              <a:t>)</a:t>
            </a:r>
          </a:p>
          <a:p>
            <a:r>
              <a:rPr lang="en-US" altLang="en-US" dirty="0">
                <a:latin typeface="Arial" panose="020B0604020202020204" pitchFamily="34" charset="0"/>
              </a:rPr>
              <a:t>80:20 Rule -  we can have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3</a:t>
            </a:r>
            <a:r>
              <a:rPr lang="en-US" altLang="en-US" dirty="0">
                <a:latin typeface="Arial" panose="020B0604020202020204" pitchFamily="34" charset="0"/>
              </a:rPr>
              <a:t> → … → </a:t>
            </a:r>
            <a:r>
              <a:rPr lang="en-US" altLang="en-US" i="1" dirty="0" err="1">
                <a:latin typeface="Arial" panose="020B0604020202020204" pitchFamily="34" charset="0"/>
              </a:rPr>
              <a:t>s</a:t>
            </a:r>
            <a:r>
              <a:rPr lang="en-US" altLang="en-US" i="1" baseline="-25000" dirty="0" err="1">
                <a:latin typeface="Arial" panose="020B0604020202020204" pitchFamily="34" charset="0"/>
              </a:rPr>
              <a:t>k</a:t>
            </a:r>
            <a:r>
              <a:rPr lang="en-US" altLang="en-US" baseline="-25000" dirty="0">
                <a:latin typeface="Arial" panose="020B0604020202020204" pitchFamily="34" charset="0"/>
              </a:rPr>
              <a:t> </a:t>
            </a:r>
            <a:r>
              <a:rPr lang="en-US" altLang="en-US" dirty="0">
                <a:latin typeface="Arial" panose="020B0604020202020204" pitchFamily="34" charset="0"/>
              </a:rPr>
              <a:t>and save </a:t>
            </a:r>
            <a:r>
              <a:rPr lang="en-US" altLang="en-US" i="1" dirty="0">
                <a:latin typeface="Arial" panose="020B0604020202020204" pitchFamily="34" charset="0"/>
              </a:rPr>
              <a:t>k-</a:t>
            </a:r>
            <a:r>
              <a:rPr lang="en-US" altLang="en-US" dirty="0">
                <a:latin typeface="Arial" panose="020B0604020202020204" pitchFamily="34" charset="0"/>
              </a:rPr>
              <a:t>1 streams</a:t>
            </a:r>
          </a:p>
        </p:txBody>
      </p:sp>
      <p:sp>
        <p:nvSpPr>
          <p:cNvPr id="3" name="Multiply 2"/>
          <p:cNvSpPr/>
          <p:nvPr/>
        </p:nvSpPr>
        <p:spPr>
          <a:xfrm>
            <a:off x="2607617" y="2583024"/>
            <a:ext cx="914400" cy="914400"/>
          </a:xfrm>
          <a:prstGeom prst="mathMultiply">
            <a:avLst>
              <a:gd name="adj1" fmla="val 773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2" name="TextBox 13">
            <a:extLst>
              <a:ext uri="{FF2B5EF4-FFF2-40B4-BE49-F238E27FC236}">
                <a16:creationId xmlns:a16="http://schemas.microsoft.com/office/drawing/2014/main" id="{B13AF585-F271-4A1D-AEE8-9B5D11391A68}"/>
              </a:ext>
            </a:extLst>
          </p:cNvPr>
          <p:cNvSpPr txBox="1">
            <a:spLocks noChangeArrowheads="1"/>
          </p:cNvSpPr>
          <p:nvPr/>
        </p:nvSpPr>
        <p:spPr bwMode="auto">
          <a:xfrm>
            <a:off x="1172773" y="5257800"/>
            <a:ext cx="3124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Stream S</a:t>
            </a:r>
            <a:r>
              <a:rPr lang="en-US" altLang="en-US" sz="2400" baseline="-25000" dirty="0"/>
              <a:t>2</a:t>
            </a:r>
            <a:r>
              <a:rPr lang="en-US" altLang="en-US" sz="2400" dirty="0"/>
              <a:t> is blocked and merge begins</a:t>
            </a:r>
          </a:p>
        </p:txBody>
      </p:sp>
    </p:spTree>
    <p:extLst>
      <p:ext uri="{BB962C8B-B14F-4D97-AF65-F5344CB8AC3E}">
        <p14:creationId xmlns:p14="http://schemas.microsoft.com/office/powerpoint/2010/main" val="12922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2" presetClass="entr" presetSubtype="2"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wipe(left)">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wipe(left)">
                                      <p:cBhvr>
                                        <p:cTn id="22"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20473" y="2695575"/>
            <a:ext cx="1828800" cy="1581150"/>
          </a:xfrm>
          <a:prstGeom prst="roundRect">
            <a:avLst/>
          </a:prstGeom>
          <a:solidFill>
            <a:srgbClr val="006699"/>
          </a:solidFill>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2049073" y="3876675"/>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66916" name="TextBox 8"/>
          <p:cNvSpPr txBox="1">
            <a:spLocks noChangeArrowheads="1"/>
          </p:cNvSpPr>
          <p:nvPr/>
        </p:nvSpPr>
        <p:spPr bwMode="auto">
          <a:xfrm>
            <a:off x="1836348" y="2047875"/>
            <a:ext cx="42386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17" name="TextBox 9"/>
          <p:cNvSpPr txBox="1">
            <a:spLocks noChangeArrowheads="1"/>
          </p:cNvSpPr>
          <p:nvPr/>
        </p:nvSpPr>
        <p:spPr bwMode="auto">
          <a:xfrm>
            <a:off x="1820473" y="4410075"/>
            <a:ext cx="4222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1</a:t>
            </a:r>
            <a:endParaRPr lang="en-US" altLang="en-US" sz="2400" dirty="0"/>
          </a:p>
        </p:txBody>
      </p:sp>
      <p:sp>
        <p:nvSpPr>
          <p:cNvPr id="166920" name="TextBox 19"/>
          <p:cNvSpPr txBox="1">
            <a:spLocks noChangeArrowheads="1"/>
          </p:cNvSpPr>
          <p:nvPr/>
        </p:nvSpPr>
        <p:spPr bwMode="auto">
          <a:xfrm>
            <a:off x="3149210" y="4430713"/>
            <a:ext cx="4238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21" name="Rectangle 20"/>
          <p:cNvSpPr/>
          <p:nvPr/>
        </p:nvSpPr>
        <p:spPr>
          <a:xfrm>
            <a:off x="2049073" y="37338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2" name="Rectangle 21"/>
          <p:cNvSpPr/>
          <p:nvPr/>
        </p:nvSpPr>
        <p:spPr>
          <a:xfrm>
            <a:off x="2049073" y="35814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Rectangle 22"/>
          <p:cNvSpPr/>
          <p:nvPr/>
        </p:nvSpPr>
        <p:spPr>
          <a:xfrm>
            <a:off x="2049073" y="30480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5" name="Down Arrow 4"/>
          <p:cNvSpPr/>
          <p:nvPr/>
        </p:nvSpPr>
        <p:spPr>
          <a:xfrm>
            <a:off x="2201473" y="2124075"/>
            <a:ext cx="304800" cy="77152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13" name="Oval Callout 12"/>
          <p:cNvSpPr/>
          <p:nvPr/>
        </p:nvSpPr>
        <p:spPr>
          <a:xfrm>
            <a:off x="1070946" y="3552825"/>
            <a:ext cx="903514" cy="723900"/>
          </a:xfrm>
          <a:prstGeom prst="wedgeEllipseCallout">
            <a:avLst>
              <a:gd name="adj1" fmla="val 61226"/>
              <a:gd name="adj2" fmla="val 7237"/>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100</a:t>
            </a:r>
            <a:endParaRPr lang="en-US" sz="1800" dirty="0">
              <a:solidFill>
                <a:schemeClr val="bg1"/>
              </a:solidFill>
            </a:endParaRPr>
          </a:p>
        </p:txBody>
      </p:sp>
      <p:sp>
        <p:nvSpPr>
          <p:cNvPr id="24" name="Rectangle 23"/>
          <p:cNvSpPr/>
          <p:nvPr/>
        </p:nvSpPr>
        <p:spPr>
          <a:xfrm>
            <a:off x="2049073" y="3200400"/>
            <a:ext cx="609600" cy="3810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Rectangle 24"/>
          <p:cNvSpPr/>
          <p:nvPr/>
        </p:nvSpPr>
        <p:spPr>
          <a:xfrm>
            <a:off x="2049073" y="2895600"/>
            <a:ext cx="609600" cy="1524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6" name="Oval Callout 25"/>
          <p:cNvSpPr/>
          <p:nvPr/>
        </p:nvSpPr>
        <p:spPr>
          <a:xfrm>
            <a:off x="1070946" y="2533650"/>
            <a:ext cx="903514" cy="723900"/>
          </a:xfrm>
          <a:prstGeom prst="wedgeEllipseCallout">
            <a:avLst>
              <a:gd name="adj1" fmla="val 62109"/>
              <a:gd name="adj2" fmla="val 13553"/>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900"/>
              </a:lnSpc>
              <a:defRPr/>
            </a:pPr>
            <a:r>
              <a:rPr lang="en-US" sz="1800" dirty="0">
                <a:solidFill>
                  <a:schemeClr val="bg1"/>
                </a:solidFill>
              </a:rPr>
              <a:t>Packet P</a:t>
            </a:r>
            <a:r>
              <a:rPr lang="en-US" sz="1800" baseline="-25000" dirty="0">
                <a:solidFill>
                  <a:schemeClr val="bg1"/>
                </a:solidFill>
              </a:rPr>
              <a:t>200</a:t>
            </a:r>
            <a:endParaRPr lang="en-US" sz="1800" dirty="0">
              <a:solidFill>
                <a:schemeClr val="bg1"/>
              </a:solidFill>
            </a:endParaRPr>
          </a:p>
        </p:txBody>
      </p:sp>
      <p:sp>
        <p:nvSpPr>
          <p:cNvPr id="27" name="Oval Callout 26"/>
          <p:cNvSpPr/>
          <p:nvPr/>
        </p:nvSpPr>
        <p:spPr>
          <a:xfrm>
            <a:off x="3601648" y="2256101"/>
            <a:ext cx="1440119" cy="723900"/>
          </a:xfrm>
          <a:prstGeom prst="wedgeEllipseCallout">
            <a:avLst>
              <a:gd name="adj1" fmla="val -74720"/>
              <a:gd name="adj2" fmla="val 53109"/>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0" rIns="0" bIns="91440" anchor="ctr"/>
          <a:lstStyle/>
          <a:p>
            <a:pPr algn="ctr" eaLnBrk="1" hangingPunct="1">
              <a:lnSpc>
                <a:spcPts val="1900"/>
              </a:lnSpc>
              <a:defRPr/>
            </a:pPr>
            <a:r>
              <a:rPr lang="en-US" sz="1800" dirty="0">
                <a:solidFill>
                  <a:schemeClr val="bg1"/>
                </a:solidFill>
              </a:rPr>
              <a:t>Saving bandwidth</a:t>
            </a:r>
          </a:p>
        </p:txBody>
      </p:sp>
      <p:sp>
        <p:nvSpPr>
          <p:cNvPr id="2" name="Bent Arrow 1"/>
          <p:cNvSpPr/>
          <p:nvPr/>
        </p:nvSpPr>
        <p:spPr>
          <a:xfrm rot="5400000">
            <a:off x="2422135" y="4113213"/>
            <a:ext cx="1049338" cy="595312"/>
          </a:xfrm>
          <a:prstGeom prst="bentArrow">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6" name="Down Arrow 5"/>
          <p:cNvSpPr/>
          <p:nvPr/>
        </p:nvSpPr>
        <p:spPr>
          <a:xfrm>
            <a:off x="2201473" y="3048000"/>
            <a:ext cx="304800" cy="1895475"/>
          </a:xfrm>
          <a:prstGeom prst="downArrow">
            <a:avLst/>
          </a:prstGeom>
          <a:solidFill>
            <a:srgbClr val="FFCC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0" name="Rectangle 19"/>
          <p:cNvSpPr/>
          <p:nvPr/>
        </p:nvSpPr>
        <p:spPr>
          <a:xfrm>
            <a:off x="346470" y="191095"/>
            <a:ext cx="7294626" cy="923330"/>
          </a:xfrm>
          <a:prstGeom prst="rect">
            <a:avLst/>
          </a:prstGeom>
          <a:noFill/>
        </p:spPr>
        <p:txBody>
          <a:bodyPr wrap="none" lIns="91440" tIns="45720" rIns="91440" bIns="45720">
            <a:spAutoFit/>
          </a:bodyPr>
          <a:lstStyle/>
          <a:p>
            <a:pPr algn="ctr"/>
            <a:r>
              <a:rPr lang="en-US" sz="5400" b="0" cap="none" spc="0" dirty="0">
                <a:ln w="0"/>
                <a:solidFill>
                  <a:schemeClr val="accent4">
                    <a:lumMod val="40000"/>
                    <a:lumOff val="60000"/>
                  </a:schemeClr>
                </a:solidFill>
                <a:effectLst>
                  <a:reflection blurRad="6350" stA="53000" endA="300" endPos="35500" dir="5400000" sy="-90000" algn="bl" rotWithShape="0"/>
                </a:effectLst>
              </a:rPr>
              <a:t>Dynamic Stream Merging</a:t>
            </a:r>
          </a:p>
        </p:txBody>
      </p:sp>
      <p:sp>
        <p:nvSpPr>
          <p:cNvPr id="28" name="Down Arrow 27"/>
          <p:cNvSpPr/>
          <p:nvPr/>
        </p:nvSpPr>
        <p:spPr>
          <a:xfrm>
            <a:off x="2915848" y="2124075"/>
            <a:ext cx="304800" cy="1752600"/>
          </a:xfrm>
          <a:prstGeom prst="downArrow">
            <a:avLst/>
          </a:prstGeom>
          <a:solidFill>
            <a:schemeClr val="accent1">
              <a:lumMod val="20000"/>
              <a:lumOff val="8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8"/>
          <p:cNvSpPr txBox="1">
            <a:spLocks noChangeArrowheads="1"/>
          </p:cNvSpPr>
          <p:nvPr/>
        </p:nvSpPr>
        <p:spPr bwMode="auto">
          <a:xfrm>
            <a:off x="3177785" y="2057400"/>
            <a:ext cx="4238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dirty="0"/>
              <a:t>S</a:t>
            </a:r>
            <a:r>
              <a:rPr lang="en-US" altLang="en-US" sz="2400" baseline="-25000" dirty="0"/>
              <a:t>2</a:t>
            </a:r>
            <a:endParaRPr lang="en-US" altLang="en-US" sz="2400" dirty="0"/>
          </a:p>
        </p:txBody>
      </p:sp>
      <p:sp>
        <p:nvSpPr>
          <p:cNvPr id="30" name="Content Placeholder 11"/>
          <p:cNvSpPr>
            <a:spLocks noGrp="1"/>
          </p:cNvSpPr>
          <p:nvPr>
            <p:ph idx="1"/>
          </p:nvPr>
        </p:nvSpPr>
        <p:spPr>
          <a:xfrm>
            <a:off x="5041767" y="3048000"/>
            <a:ext cx="3472113" cy="1905526"/>
          </a:xfrm>
        </p:spPr>
        <p:txBody>
          <a:bodyPr/>
          <a:lstStyle/>
          <a:p>
            <a:pPr>
              <a:spcAft>
                <a:spcPts val="1800"/>
              </a:spcAft>
            </a:pPr>
            <a:r>
              <a:rPr lang="en-US" altLang="en-US" dirty="0">
                <a:latin typeface="Arial" panose="020B0604020202020204" pitchFamily="34" charset="0"/>
              </a:rPr>
              <a:t>In this example,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is merged with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baseline="-25000" dirty="0">
                <a:latin typeface="Arial" panose="020B0604020202020204" pitchFamily="34" charset="0"/>
              </a:rPr>
              <a:t> </a:t>
            </a:r>
            <a:r>
              <a:rPr lang="en-US" altLang="en-US" dirty="0">
                <a:latin typeface="Arial" panose="020B0604020202020204" pitchFamily="34" charset="0"/>
              </a:rPr>
              <a:t>: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a:t>
            </a:r>
            <a:r>
              <a:rPr lang="en-US" altLang="en-US" i="1" dirty="0">
                <a:latin typeface="Arial" panose="020B0604020202020204" pitchFamily="34" charset="0"/>
              </a:rPr>
              <a:t>→ s</a:t>
            </a:r>
            <a:r>
              <a:rPr lang="en-US" altLang="en-US" i="1" baseline="-25000" dirty="0">
                <a:latin typeface="Arial" panose="020B0604020202020204" pitchFamily="34" charset="0"/>
              </a:rPr>
              <a:t>2</a:t>
            </a:r>
            <a:r>
              <a:rPr lang="en-US" altLang="en-US" dirty="0">
                <a:latin typeface="Arial" panose="020B0604020202020204" pitchFamily="34" charset="0"/>
              </a:rPr>
              <a:t>)</a:t>
            </a:r>
          </a:p>
          <a:p>
            <a:r>
              <a:rPr lang="en-US" altLang="en-US" dirty="0">
                <a:latin typeface="Arial" panose="020B0604020202020204" pitchFamily="34" charset="0"/>
              </a:rPr>
              <a:t>80:20 Rule -  we can have </a:t>
            </a:r>
            <a:r>
              <a:rPr lang="en-US" altLang="en-US" i="1" dirty="0">
                <a:latin typeface="Arial" panose="020B0604020202020204" pitchFamily="34" charset="0"/>
              </a:rPr>
              <a:t>s</a:t>
            </a:r>
            <a:r>
              <a:rPr lang="en-US" altLang="en-US" i="1" baseline="-25000" dirty="0">
                <a:latin typeface="Arial" panose="020B0604020202020204" pitchFamily="34" charset="0"/>
              </a:rPr>
              <a:t>1</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2</a:t>
            </a:r>
            <a:r>
              <a:rPr lang="en-US" altLang="en-US" dirty="0">
                <a:latin typeface="Arial" panose="020B0604020202020204" pitchFamily="34" charset="0"/>
              </a:rPr>
              <a:t> → </a:t>
            </a:r>
            <a:r>
              <a:rPr lang="en-US" altLang="en-US" i="1" dirty="0">
                <a:latin typeface="Arial" panose="020B0604020202020204" pitchFamily="34" charset="0"/>
              </a:rPr>
              <a:t>s</a:t>
            </a:r>
            <a:r>
              <a:rPr lang="en-US" altLang="en-US" i="1" baseline="-25000" dirty="0">
                <a:latin typeface="Arial" panose="020B0604020202020204" pitchFamily="34" charset="0"/>
              </a:rPr>
              <a:t>3</a:t>
            </a:r>
            <a:r>
              <a:rPr lang="en-US" altLang="en-US" dirty="0">
                <a:latin typeface="Arial" panose="020B0604020202020204" pitchFamily="34" charset="0"/>
              </a:rPr>
              <a:t> → … → </a:t>
            </a:r>
            <a:r>
              <a:rPr lang="en-US" altLang="en-US" i="1" dirty="0" err="1">
                <a:latin typeface="Arial" panose="020B0604020202020204" pitchFamily="34" charset="0"/>
              </a:rPr>
              <a:t>s</a:t>
            </a:r>
            <a:r>
              <a:rPr lang="en-US" altLang="en-US" i="1" baseline="-25000" dirty="0" err="1">
                <a:latin typeface="Arial" panose="020B0604020202020204" pitchFamily="34" charset="0"/>
              </a:rPr>
              <a:t>k</a:t>
            </a:r>
            <a:r>
              <a:rPr lang="en-US" altLang="en-US" baseline="-25000" dirty="0">
                <a:latin typeface="Arial" panose="020B0604020202020204" pitchFamily="34" charset="0"/>
              </a:rPr>
              <a:t> </a:t>
            </a:r>
            <a:r>
              <a:rPr lang="en-US" altLang="en-US" dirty="0">
                <a:latin typeface="Arial" panose="020B0604020202020204" pitchFamily="34" charset="0"/>
              </a:rPr>
              <a:t>and save </a:t>
            </a:r>
            <a:r>
              <a:rPr lang="en-US" altLang="en-US" i="1" dirty="0">
                <a:latin typeface="Arial" panose="020B0604020202020204" pitchFamily="34" charset="0"/>
              </a:rPr>
              <a:t>k-</a:t>
            </a:r>
            <a:r>
              <a:rPr lang="en-US" altLang="en-US" dirty="0">
                <a:latin typeface="Arial" panose="020B0604020202020204" pitchFamily="34" charset="0"/>
              </a:rPr>
              <a:t>1 streams</a:t>
            </a:r>
          </a:p>
        </p:txBody>
      </p:sp>
      <p:sp>
        <p:nvSpPr>
          <p:cNvPr id="3" name="Multiply 2"/>
          <p:cNvSpPr/>
          <p:nvPr/>
        </p:nvSpPr>
        <p:spPr>
          <a:xfrm>
            <a:off x="2607617" y="2583024"/>
            <a:ext cx="914400" cy="914400"/>
          </a:xfrm>
          <a:prstGeom prst="mathMultiply">
            <a:avLst>
              <a:gd name="adj1" fmla="val 773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31" name="TextBox 30"/>
          <p:cNvSpPr txBox="1"/>
          <p:nvPr/>
        </p:nvSpPr>
        <p:spPr>
          <a:xfrm>
            <a:off x="1082939" y="5342302"/>
            <a:ext cx="7190629" cy="1077218"/>
          </a:xfrm>
          <a:prstGeom prst="rect">
            <a:avLst/>
          </a:prstGeom>
          <a:noFill/>
        </p:spPr>
        <p:txBody>
          <a:bodyPr wrap="square" rtlCol="0">
            <a:spAutoFit/>
          </a:bodyPr>
          <a:lstStyle/>
          <a:p>
            <a:pPr marL="284163" indent="-284163">
              <a:buFont typeface="Arial" panose="020B0604020202020204" pitchFamily="34" charset="0"/>
              <a:buChar char="•"/>
            </a:pPr>
            <a:r>
              <a:rPr lang="en-US" sz="3200" dirty="0">
                <a:solidFill>
                  <a:srgbClr val="FFFF00"/>
                </a:solidFill>
              </a:rPr>
              <a:t>Move redundant traffic off the network</a:t>
            </a:r>
          </a:p>
          <a:p>
            <a:pPr marL="284163" indent="-284163">
              <a:buFont typeface="Arial" panose="020B0604020202020204" pitchFamily="34" charset="0"/>
              <a:buChar char="•"/>
            </a:pPr>
            <a:r>
              <a:rPr lang="en-US" sz="3200" dirty="0">
                <a:solidFill>
                  <a:srgbClr val="FFFF00"/>
                </a:solidFill>
              </a:rPr>
              <a:t>Turn congestion into advantage</a:t>
            </a:r>
          </a:p>
        </p:txBody>
      </p:sp>
    </p:spTree>
    <p:extLst>
      <p:ext uri="{BB962C8B-B14F-4D97-AF65-F5344CB8AC3E}">
        <p14:creationId xmlns:p14="http://schemas.microsoft.com/office/powerpoint/2010/main" val="276227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wipe(left)">
                                      <p:cBhvr>
                                        <p:cTn id="7" dur="500"/>
                                        <p:tgtEl>
                                          <p:spTgt spid="31">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wipe(left)">
                                      <p:cBhvr>
                                        <p:cTn id="11"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32"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2" name="Group 41"/>
          <p:cNvGrpSpPr>
            <a:grpSpLocks/>
          </p:cNvGrpSpPr>
          <p:nvPr/>
        </p:nvGrpSpPr>
        <p:grpSpPr bwMode="auto">
          <a:xfrm>
            <a:off x="4495800" y="3332163"/>
            <a:ext cx="304800" cy="3068637"/>
            <a:chOff x="4495800" y="3331924"/>
            <a:chExt cx="304800" cy="3068878"/>
          </a:xfrm>
        </p:grpSpPr>
        <p:cxnSp>
          <p:nvCxnSpPr>
            <p:cNvPr id="36" name="Elbow Connector 35"/>
            <p:cNvCxnSpPr/>
            <p:nvPr/>
          </p:nvCxnSpPr>
          <p:spPr>
            <a:xfrm rot="5400000">
              <a:off x="3643233" y="4184491"/>
              <a:ext cx="2009933" cy="304800"/>
            </a:xfrm>
            <a:prstGeom prst="bentConnector3">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6200000" flipH="1">
              <a:off x="4020299" y="5723688"/>
              <a:ext cx="1152616" cy="201613"/>
            </a:xfrm>
            <a:prstGeom prst="bentConnector3">
              <a:avLst>
                <a:gd name="adj1" fmla="val 834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7" name="Oval Callout 16"/>
          <p:cNvSpPr/>
          <p:nvPr/>
        </p:nvSpPr>
        <p:spPr>
          <a:xfrm>
            <a:off x="5791200" y="3243382"/>
            <a:ext cx="2238064" cy="980836"/>
          </a:xfrm>
          <a:prstGeom prst="wedgeEllipseCallout">
            <a:avLst>
              <a:gd name="adj1" fmla="val -51504"/>
              <a:gd name="adj2" fmla="val 82926"/>
            </a:avLst>
          </a:prstGeom>
          <a:solidFill>
            <a:srgbClr val="92D050"/>
          </a:solidFill>
          <a:ln w="1905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Ins="91440" bIns="0" anchor="ctr"/>
          <a:lstStyle/>
          <a:p>
            <a:pPr algn="ctr" eaLnBrk="1" fontAlgn="auto" hangingPunct="1">
              <a:lnSpc>
                <a:spcPts val="1900"/>
              </a:lnSpc>
              <a:spcBef>
                <a:spcPts val="0"/>
              </a:spcBef>
              <a:spcAft>
                <a:spcPts val="0"/>
              </a:spcAft>
              <a:defRPr/>
            </a:pPr>
            <a:r>
              <a:rPr lang="en-US" kern="0" dirty="0" err="1">
                <a:solidFill>
                  <a:srgbClr val="3B3B3B"/>
                </a:solidFill>
                <a:latin typeface="Arial"/>
              </a:rPr>
              <a:t>Deduplication</a:t>
            </a:r>
            <a:r>
              <a:rPr lang="en-US" sz="1800" kern="0" dirty="0">
                <a:solidFill>
                  <a:srgbClr val="3B3B3B"/>
                </a:solidFill>
                <a:latin typeface="Arial"/>
              </a:rPr>
              <a:t> routers</a:t>
            </a:r>
          </a:p>
        </p:txBody>
      </p:sp>
      <p:sp>
        <p:nvSpPr>
          <p:cNvPr id="2" name="Rectangle 1"/>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490967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500"/>
                                        <p:tgtEl>
                                          <p:spTgt spid="3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up)">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108"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75109"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5" name="Group 14"/>
          <p:cNvGrpSpPr>
            <a:grpSpLocks/>
          </p:cNvGrpSpPr>
          <p:nvPr/>
        </p:nvGrpSpPr>
        <p:grpSpPr bwMode="auto">
          <a:xfrm>
            <a:off x="4495800" y="3886200"/>
            <a:ext cx="304800" cy="2514600"/>
            <a:chOff x="4495802" y="3886202"/>
            <a:chExt cx="304799" cy="2514600"/>
          </a:xfrm>
        </p:grpSpPr>
        <p:grpSp>
          <p:nvGrpSpPr>
            <p:cNvPr id="175123" name="Group 41"/>
            <p:cNvGrpSpPr>
              <a:grpSpLocks/>
            </p:cNvGrpSpPr>
            <p:nvPr/>
          </p:nvGrpSpPr>
          <p:grpSpPr bwMode="auto">
            <a:xfrm>
              <a:off x="4495802" y="3886202"/>
              <a:ext cx="304799" cy="2514600"/>
              <a:chOff x="4495802" y="3886202"/>
              <a:chExt cx="304799" cy="2514600"/>
            </a:xfrm>
          </p:grpSpPr>
          <p:cxnSp>
            <p:nvCxnSpPr>
              <p:cNvPr id="36" name="Elbow Connector 35"/>
              <p:cNvCxnSpPr/>
              <p:nvPr/>
            </p:nvCxnSpPr>
            <p:spPr>
              <a:xfrm rot="5400000">
                <a:off x="3920333" y="4461672"/>
                <a:ext cx="1455738" cy="304799"/>
              </a:xfrm>
              <a:prstGeom prst="bentConnector3">
                <a:avLst>
                  <a:gd name="adj1" fmla="val 31675"/>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Elbow Connector 37"/>
              <p:cNvCxnSpPr/>
              <p:nvPr/>
            </p:nvCxnSpPr>
            <p:spPr>
              <a:xfrm rot="16200000" flipH="1">
                <a:off x="4020346" y="5723733"/>
                <a:ext cx="1152525" cy="201612"/>
              </a:xfrm>
              <a:prstGeom prst="bentConnector3">
                <a:avLst>
                  <a:gd name="adj1" fmla="val 8342"/>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414" y="3886202"/>
              <a:ext cx="1031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a:grpSpLocks/>
          </p:cNvGrpSpPr>
          <p:nvPr/>
        </p:nvGrpSpPr>
        <p:grpSpPr bwMode="auto">
          <a:xfrm>
            <a:off x="4953000" y="3332163"/>
            <a:ext cx="838200" cy="3068637"/>
            <a:chOff x="4953000" y="3331924"/>
            <a:chExt cx="838200" cy="3068878"/>
          </a:xfrm>
        </p:grpSpPr>
        <p:cxnSp>
          <p:nvCxnSpPr>
            <p:cNvPr id="17" name="Elbow Connector 16"/>
            <p:cNvCxnSpPr/>
            <p:nvPr/>
          </p:nvCxnSpPr>
          <p:spPr>
            <a:xfrm rot="16200000" flipH="1">
              <a:off x="4218708" y="4066216"/>
              <a:ext cx="1849582" cy="381000"/>
            </a:xfrm>
            <a:prstGeom prst="bentConnector3">
              <a:avLst>
                <a:gd name="adj1" fmla="val 55767"/>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49" y="5524451"/>
              <a:ext cx="1295502" cy="457200"/>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4" name="Group 33"/>
          <p:cNvGrpSpPr>
            <a:grpSpLocks/>
          </p:cNvGrpSpPr>
          <p:nvPr/>
        </p:nvGrpSpPr>
        <p:grpSpPr bwMode="auto">
          <a:xfrm>
            <a:off x="5105400" y="3332163"/>
            <a:ext cx="990600" cy="3068637"/>
            <a:chOff x="4953000" y="3331924"/>
            <a:chExt cx="990600" cy="3068880"/>
          </a:xfrm>
        </p:grpSpPr>
        <p:cxnSp>
          <p:nvCxnSpPr>
            <p:cNvPr id="35" name="Elbow Connector 34"/>
            <p:cNvCxnSpPr/>
            <p:nvPr/>
          </p:nvCxnSpPr>
          <p:spPr>
            <a:xfrm rot="16200000" flipH="1">
              <a:off x="4218708" y="4066216"/>
              <a:ext cx="1849583" cy="381000"/>
            </a:xfrm>
            <a:prstGeom prst="bentConnector3">
              <a:avLst>
                <a:gd name="adj1" fmla="val 4752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H="1">
              <a:off x="4991049" y="5448253"/>
              <a:ext cx="1295503" cy="609600"/>
            </a:xfrm>
            <a:prstGeom prst="bentConnector3">
              <a:avLst>
                <a:gd name="adj1" fmla="val 1294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6" name="Oval Callout 25"/>
          <p:cNvSpPr/>
          <p:nvPr/>
        </p:nvSpPr>
        <p:spPr>
          <a:xfrm>
            <a:off x="3048000" y="3429000"/>
            <a:ext cx="1295400" cy="762000"/>
          </a:xfrm>
          <a:prstGeom prst="wedgeEllipseCallout">
            <a:avLst>
              <a:gd name="adj1" fmla="val 71575"/>
              <a:gd name="adj2" fmla="val 6936"/>
            </a:avLst>
          </a:prstGeom>
          <a:solidFill>
            <a:srgbClr val="A2F2FA"/>
          </a:solidFill>
          <a:ln w="1905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1" fontAlgn="auto" hangingPunct="1">
              <a:lnSpc>
                <a:spcPts val="1900"/>
              </a:lnSpc>
              <a:spcBef>
                <a:spcPts val="0"/>
              </a:spcBef>
              <a:spcAft>
                <a:spcPts val="0"/>
              </a:spcAft>
              <a:defRPr/>
            </a:pPr>
            <a:r>
              <a:rPr lang="en-US" sz="1800" kern="0" dirty="0">
                <a:solidFill>
                  <a:srgbClr val="3B3B3B"/>
                </a:solidFill>
                <a:latin typeface="Arial"/>
              </a:rPr>
              <a:t>Merge</a:t>
            </a:r>
          </a:p>
        </p:txBody>
      </p:sp>
      <p:sp>
        <p:nvSpPr>
          <p:cNvPr id="29" name="Rectangle 28"/>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74893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Content Placeholder 2"/>
          <p:cNvSpPr>
            <a:spLocks noGrp="1"/>
          </p:cNvSpPr>
          <p:nvPr>
            <p:ph idx="1"/>
          </p:nvPr>
        </p:nvSpPr>
        <p:spPr>
          <a:xfrm>
            <a:off x="594732" y="1524000"/>
            <a:ext cx="8015868" cy="1731963"/>
          </a:xfrm>
        </p:spPr>
        <p:txBody>
          <a:bodyPr>
            <a:normAutofit/>
          </a:bodyPr>
          <a:lstStyle/>
          <a:p>
            <a:pPr marL="0" indent="0">
              <a:lnSpc>
                <a:spcPct val="100000"/>
              </a:lnSpc>
              <a:spcAft>
                <a:spcPts val="1200"/>
              </a:spcAft>
              <a:buFontTx/>
              <a:buNone/>
            </a:pPr>
            <a:r>
              <a:rPr lang="en-US" altLang="en-US" sz="2400" dirty="0">
                <a:latin typeface="Arial" panose="020B0604020202020204" pitchFamily="34" charset="0"/>
              </a:rPr>
              <a:t>Merging taking place independently throughout the network </a:t>
            </a:r>
            <a:r>
              <a:rPr lang="en-US" altLang="en-US" sz="2600" b="1" dirty="0">
                <a:latin typeface="Arial" panose="020B0604020202020204" pitchFamily="34" charset="0"/>
              </a:rPr>
              <a:t>incrementally constructs </a:t>
            </a:r>
            <a:r>
              <a:rPr lang="en-US" altLang="en-US" sz="2400" dirty="0">
                <a:latin typeface="Arial" panose="020B0604020202020204" pitchFamily="34" charset="0"/>
              </a:rPr>
              <a:t>a video streaming tree –  An opportunistic approach </a:t>
            </a:r>
          </a:p>
        </p:txBody>
      </p:sp>
      <p:grpSp>
        <p:nvGrpSpPr>
          <p:cNvPr id="177156"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77157"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7158" name="Group 24"/>
          <p:cNvGrpSpPr>
            <a:grpSpLocks/>
          </p:cNvGrpSpPr>
          <p:nvPr/>
        </p:nvGrpSpPr>
        <p:grpSpPr bwMode="auto">
          <a:xfrm>
            <a:off x="4953000" y="3332163"/>
            <a:ext cx="838200" cy="3068637"/>
            <a:chOff x="4953000" y="3331924"/>
            <a:chExt cx="838200" cy="3068878"/>
          </a:xfrm>
        </p:grpSpPr>
        <p:cxnSp>
          <p:nvCxnSpPr>
            <p:cNvPr id="17" name="Elbow Connector 16"/>
            <p:cNvCxnSpPr/>
            <p:nvPr/>
          </p:nvCxnSpPr>
          <p:spPr>
            <a:xfrm rot="16200000" flipH="1">
              <a:off x="4218708" y="4066216"/>
              <a:ext cx="1849582" cy="381000"/>
            </a:xfrm>
            <a:prstGeom prst="bentConnector3">
              <a:avLst>
                <a:gd name="adj1" fmla="val 55767"/>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49" y="5524451"/>
              <a:ext cx="1295502" cy="457200"/>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4" name="Group 23"/>
          <p:cNvGrpSpPr>
            <a:grpSpLocks/>
          </p:cNvGrpSpPr>
          <p:nvPr/>
        </p:nvGrpSpPr>
        <p:grpSpPr bwMode="auto">
          <a:xfrm>
            <a:off x="4183063" y="4953000"/>
            <a:ext cx="514350" cy="1447800"/>
            <a:chOff x="4183693" y="4952999"/>
            <a:chExt cx="513567" cy="1447803"/>
          </a:xfrm>
        </p:grpSpPr>
        <p:cxnSp>
          <p:nvCxnSpPr>
            <p:cNvPr id="38" name="Elbow Connector 37"/>
            <p:cNvCxnSpPr/>
            <p:nvPr/>
          </p:nvCxnSpPr>
          <p:spPr>
            <a:xfrm rot="16200000" flipH="1">
              <a:off x="3872706" y="5576247"/>
              <a:ext cx="1447803" cy="201306"/>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693" y="4952999"/>
              <a:ext cx="3122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a:grpSpLocks/>
          </p:cNvGrpSpPr>
          <p:nvPr/>
        </p:nvGrpSpPr>
        <p:grpSpPr bwMode="auto">
          <a:xfrm>
            <a:off x="4953000" y="3886200"/>
            <a:ext cx="1143000" cy="2514600"/>
            <a:chOff x="4953000" y="3886199"/>
            <a:chExt cx="1143000" cy="2514603"/>
          </a:xfrm>
        </p:grpSpPr>
        <p:grpSp>
          <p:nvGrpSpPr>
            <p:cNvPr id="177161" name="Group 33"/>
            <p:cNvGrpSpPr>
              <a:grpSpLocks/>
            </p:cNvGrpSpPr>
            <p:nvPr/>
          </p:nvGrpSpPr>
          <p:grpSpPr bwMode="auto">
            <a:xfrm>
              <a:off x="5105400" y="3886200"/>
              <a:ext cx="990600" cy="2514602"/>
              <a:chOff x="4953000" y="3886202"/>
              <a:chExt cx="990600" cy="2514602"/>
            </a:xfrm>
          </p:grpSpPr>
          <p:cxnSp>
            <p:nvCxnSpPr>
              <p:cNvPr id="35" name="Elbow Connector 34"/>
              <p:cNvCxnSpPr/>
              <p:nvPr/>
            </p:nvCxnSpPr>
            <p:spPr>
              <a:xfrm rot="16200000" flipH="1">
                <a:off x="4495799" y="4343402"/>
                <a:ext cx="1295402" cy="381000"/>
              </a:xfrm>
              <a:prstGeom prst="bentConnector3">
                <a:avLst>
                  <a:gd name="adj1" fmla="val 2588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6200000" flipH="1">
                <a:off x="4991099" y="5448303"/>
                <a:ext cx="1295402" cy="609600"/>
              </a:xfrm>
              <a:prstGeom prst="bentConnector3">
                <a:avLst>
                  <a:gd name="adj1" fmla="val 1294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flipH="1">
              <a:off x="4953000" y="3886199"/>
              <a:ext cx="152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2474046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4"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79205"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9206" name="Group 23"/>
          <p:cNvGrpSpPr>
            <a:grpSpLocks/>
          </p:cNvGrpSpPr>
          <p:nvPr/>
        </p:nvGrpSpPr>
        <p:grpSpPr bwMode="auto">
          <a:xfrm>
            <a:off x="4183063" y="4953000"/>
            <a:ext cx="514350" cy="1447800"/>
            <a:chOff x="4183693" y="4952999"/>
            <a:chExt cx="513567" cy="1447803"/>
          </a:xfrm>
        </p:grpSpPr>
        <p:cxnSp>
          <p:nvCxnSpPr>
            <p:cNvPr id="38" name="Elbow Connector 37"/>
            <p:cNvCxnSpPr/>
            <p:nvPr/>
          </p:nvCxnSpPr>
          <p:spPr>
            <a:xfrm rot="16200000" flipH="1">
              <a:off x="3872706" y="5576247"/>
              <a:ext cx="1447803" cy="201306"/>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693" y="4952999"/>
              <a:ext cx="3122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a:grpSpLocks/>
          </p:cNvGrpSpPr>
          <p:nvPr/>
        </p:nvGrpSpPr>
        <p:grpSpPr bwMode="auto">
          <a:xfrm>
            <a:off x="5334000" y="4953000"/>
            <a:ext cx="762000" cy="1447800"/>
            <a:chOff x="5334002" y="4952998"/>
            <a:chExt cx="761999" cy="1447803"/>
          </a:xfrm>
        </p:grpSpPr>
        <p:cxnSp>
          <p:nvCxnSpPr>
            <p:cNvPr id="37" name="Elbow Connector 36"/>
            <p:cNvCxnSpPr/>
            <p:nvPr/>
          </p:nvCxnSpPr>
          <p:spPr>
            <a:xfrm rot="16200000" flipH="1">
              <a:off x="5143500" y="5448300"/>
              <a:ext cx="1447803" cy="457199"/>
            </a:xfrm>
            <a:prstGeom prst="bentConnector3">
              <a:avLst>
                <a:gd name="adj1" fmla="val 22105"/>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334002" y="4952998"/>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a:grpSpLocks/>
          </p:cNvGrpSpPr>
          <p:nvPr/>
        </p:nvGrpSpPr>
        <p:grpSpPr bwMode="auto">
          <a:xfrm>
            <a:off x="4697413" y="3886200"/>
            <a:ext cx="1093787" cy="2514600"/>
            <a:chOff x="4697261" y="3886198"/>
            <a:chExt cx="1093939" cy="2514604"/>
          </a:xfrm>
        </p:grpSpPr>
        <p:grpSp>
          <p:nvGrpSpPr>
            <p:cNvPr id="179209" name="Group 24"/>
            <p:cNvGrpSpPr>
              <a:grpSpLocks/>
            </p:cNvGrpSpPr>
            <p:nvPr/>
          </p:nvGrpSpPr>
          <p:grpSpPr bwMode="auto">
            <a:xfrm>
              <a:off x="4953001" y="3886198"/>
              <a:ext cx="838199" cy="2514604"/>
              <a:chOff x="4953001" y="3886198"/>
              <a:chExt cx="838199" cy="2514604"/>
            </a:xfrm>
          </p:grpSpPr>
          <p:cxnSp>
            <p:nvCxnSpPr>
              <p:cNvPr id="17" name="Elbow Connector 16"/>
              <p:cNvCxnSpPr/>
              <p:nvPr/>
            </p:nvCxnSpPr>
            <p:spPr>
              <a:xfrm rot="16200000" flipH="1">
                <a:off x="4495709" y="4343373"/>
                <a:ext cx="1295402" cy="381053"/>
              </a:xfrm>
              <a:prstGeom prst="bentConnector3">
                <a:avLst>
                  <a:gd name="adj1" fmla="val 3411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67" y="5524469"/>
                <a:ext cx="1295402" cy="457263"/>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261" y="3886198"/>
              <a:ext cx="2556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27" name="Content Placeholder 2"/>
          <p:cNvSpPr txBox="1">
            <a:spLocks/>
          </p:cNvSpPr>
          <p:nvPr/>
        </p:nvSpPr>
        <p:spPr>
          <a:xfrm>
            <a:off x="594732" y="1524000"/>
            <a:ext cx="8015868" cy="1731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1200"/>
              </a:spcAft>
              <a:buFontTx/>
              <a:buNone/>
            </a:pPr>
            <a:r>
              <a:rPr lang="en-US" altLang="en-US" sz="2400" dirty="0">
                <a:latin typeface="Arial" panose="020B0604020202020204" pitchFamily="34" charset="0"/>
              </a:rPr>
              <a:t>Merging taking place independently throughout the network </a:t>
            </a:r>
            <a:r>
              <a:rPr lang="en-US" altLang="en-US" sz="2600" b="1" dirty="0">
                <a:latin typeface="Arial" panose="020B0604020202020204" pitchFamily="34" charset="0"/>
              </a:rPr>
              <a:t>incrementally constructs </a:t>
            </a:r>
            <a:r>
              <a:rPr lang="en-US" altLang="en-US" sz="2400" dirty="0">
                <a:latin typeface="Arial" panose="020B0604020202020204" pitchFamily="34" charset="0"/>
              </a:rPr>
              <a:t>a video streaming tree –  An opportunistic approach </a:t>
            </a:r>
          </a:p>
        </p:txBody>
      </p:sp>
    </p:spTree>
    <p:extLst>
      <p:ext uri="{BB962C8B-B14F-4D97-AF65-F5344CB8AC3E}">
        <p14:creationId xmlns:p14="http://schemas.microsoft.com/office/powerpoint/2010/main" val="36008976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42" y="320573"/>
            <a:ext cx="5005876" cy="666010"/>
          </a:xfrm>
        </p:spPr>
        <p:txBody>
          <a:bodyPr>
            <a:noAutofit/>
          </a:bodyPr>
          <a:lstStyle/>
          <a:p>
            <a:r>
              <a:rPr lang="en-US" sz="4800" dirty="0">
                <a:solidFill>
                  <a:schemeClr val="accent4">
                    <a:lumMod val="40000"/>
                    <a:lumOff val="60000"/>
                  </a:schemeClr>
                </a:solidFill>
                <a:latin typeface="+mn-lt"/>
              </a:rPr>
              <a:t>Three Topics</a:t>
            </a:r>
          </a:p>
        </p:txBody>
      </p:sp>
      <p:sp>
        <p:nvSpPr>
          <p:cNvPr id="4" name="Slide Number Placeholder 3"/>
          <p:cNvSpPr>
            <a:spLocks noGrp="1"/>
          </p:cNvSpPr>
          <p:nvPr>
            <p:ph type="sldNum" sz="quarter" idx="12"/>
          </p:nvPr>
        </p:nvSpPr>
        <p:spPr>
          <a:xfrm>
            <a:off x="6494588" y="6258342"/>
            <a:ext cx="2057400" cy="365125"/>
          </a:xfrm>
        </p:spPr>
        <p:txBody>
          <a:bodyPr/>
          <a:lstStyle/>
          <a:p>
            <a:fld id="{321D9DF7-A7BE-46E3-898F-4EC0FF04C1B9}" type="slidenum">
              <a:rPr lang="en-US" smtClean="0">
                <a:solidFill>
                  <a:prstClr val="white">
                    <a:tint val="75000"/>
                  </a:prstClr>
                </a:solidFill>
              </a:rPr>
              <a:pPr/>
              <a:t>2</a:t>
            </a:fld>
            <a:endParaRPr lang="en-US" dirty="0">
              <a:solidFill>
                <a:prstClr val="white">
                  <a:tint val="75000"/>
                </a:prstClr>
              </a:solidFill>
            </a:endParaRPr>
          </a:p>
        </p:txBody>
      </p:sp>
      <p:cxnSp>
        <p:nvCxnSpPr>
          <p:cNvPr id="33" name="Straight Arrow Connector 32"/>
          <p:cNvCxnSpPr/>
          <p:nvPr/>
        </p:nvCxnSpPr>
        <p:spPr>
          <a:xfrm>
            <a:off x="790659" y="5899717"/>
            <a:ext cx="7281583" cy="33618"/>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77214" y="1482403"/>
            <a:ext cx="24764" cy="4437490"/>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525330"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284653"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72259" y="5812314"/>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783936" y="5718182"/>
            <a:ext cx="1741394" cy="550867"/>
            <a:chOff x="1143000" y="4793879"/>
            <a:chExt cx="1741394" cy="550867"/>
          </a:xfrm>
        </p:grpSpPr>
        <p:sp>
          <p:nvSpPr>
            <p:cNvPr id="40" name="TextBox 39"/>
            <p:cNvSpPr txBox="1"/>
            <p:nvPr/>
          </p:nvSpPr>
          <p:spPr>
            <a:xfrm>
              <a:off x="1219885" y="4975414"/>
              <a:ext cx="1592103" cy="369332"/>
            </a:xfrm>
            <a:prstGeom prst="rect">
              <a:avLst/>
            </a:prstGeom>
            <a:noFill/>
          </p:spPr>
          <p:txBody>
            <a:bodyPr wrap="none" rtlCol="0">
              <a:spAutoFit/>
            </a:bodyPr>
            <a:lstStyle/>
            <a:p>
              <a:r>
                <a:rPr lang="en-US" dirty="0">
                  <a:solidFill>
                    <a:prstClr val="white"/>
                  </a:solidFill>
                </a:rPr>
                <a:t>Sending emails</a:t>
              </a:r>
            </a:p>
          </p:txBody>
        </p:sp>
        <p:sp>
          <p:nvSpPr>
            <p:cNvPr id="49" name="Freeform 48"/>
            <p:cNvSpPr/>
            <p:nvPr/>
          </p:nvSpPr>
          <p:spPr>
            <a:xfrm>
              <a:off x="1143000" y="4793879"/>
              <a:ext cx="1741394" cy="121024"/>
            </a:xfrm>
            <a:custGeom>
              <a:avLst/>
              <a:gdLst>
                <a:gd name="connsiteX0" fmla="*/ 0 w 1741394"/>
                <a:gd name="connsiteY0" fmla="*/ 107577 h 121024"/>
                <a:gd name="connsiteX1" fmla="*/ 389965 w 1741394"/>
                <a:gd name="connsiteY1" fmla="*/ 121024 h 121024"/>
                <a:gd name="connsiteX2" fmla="*/ 611841 w 1741394"/>
                <a:gd name="connsiteY2" fmla="*/ 114300 h 121024"/>
                <a:gd name="connsiteX3" fmla="*/ 632012 w 1741394"/>
                <a:gd name="connsiteY3" fmla="*/ 107577 h 121024"/>
                <a:gd name="connsiteX4" fmla="*/ 746312 w 1741394"/>
                <a:gd name="connsiteY4" fmla="*/ 94130 h 121024"/>
                <a:gd name="connsiteX5" fmla="*/ 773206 w 1741394"/>
                <a:gd name="connsiteY5" fmla="*/ 87406 h 121024"/>
                <a:gd name="connsiteX6" fmla="*/ 927847 w 1741394"/>
                <a:gd name="connsiteY6" fmla="*/ 73959 h 121024"/>
                <a:gd name="connsiteX7" fmla="*/ 1129553 w 1741394"/>
                <a:gd name="connsiteY7" fmla="*/ 67235 h 121024"/>
                <a:gd name="connsiteX8" fmla="*/ 1223682 w 1741394"/>
                <a:gd name="connsiteY8" fmla="*/ 60512 h 121024"/>
                <a:gd name="connsiteX9" fmla="*/ 1519518 w 1741394"/>
                <a:gd name="connsiteY9" fmla="*/ 47065 h 121024"/>
                <a:gd name="connsiteX10" fmla="*/ 1573306 w 1741394"/>
                <a:gd name="connsiteY10" fmla="*/ 40341 h 121024"/>
                <a:gd name="connsiteX11" fmla="*/ 1600200 w 1741394"/>
                <a:gd name="connsiteY11" fmla="*/ 33618 h 121024"/>
                <a:gd name="connsiteX12" fmla="*/ 1680882 w 1741394"/>
                <a:gd name="connsiteY12" fmla="*/ 20171 h 121024"/>
                <a:gd name="connsiteX13" fmla="*/ 1721223 w 1741394"/>
                <a:gd name="connsiteY13" fmla="*/ 6724 h 121024"/>
                <a:gd name="connsiteX14" fmla="*/ 1741394 w 1741394"/>
                <a:gd name="connsiteY14" fmla="*/ 0 h 12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1394" h="121024">
                  <a:moveTo>
                    <a:pt x="0" y="107577"/>
                  </a:moveTo>
                  <a:cubicBezTo>
                    <a:pt x="119641" y="113015"/>
                    <a:pt x="276676" y="121024"/>
                    <a:pt x="389965" y="121024"/>
                  </a:cubicBezTo>
                  <a:cubicBezTo>
                    <a:pt x="463958" y="121024"/>
                    <a:pt x="537882" y="116541"/>
                    <a:pt x="611841" y="114300"/>
                  </a:cubicBezTo>
                  <a:cubicBezTo>
                    <a:pt x="618565" y="112059"/>
                    <a:pt x="625093" y="109114"/>
                    <a:pt x="632012" y="107577"/>
                  </a:cubicBezTo>
                  <a:cubicBezTo>
                    <a:pt x="669381" y="99273"/>
                    <a:pt x="708512" y="97566"/>
                    <a:pt x="746312" y="94130"/>
                  </a:cubicBezTo>
                  <a:cubicBezTo>
                    <a:pt x="755277" y="91889"/>
                    <a:pt x="764073" y="88811"/>
                    <a:pt x="773206" y="87406"/>
                  </a:cubicBezTo>
                  <a:cubicBezTo>
                    <a:pt x="811105" y="81575"/>
                    <a:pt x="896982" y="75362"/>
                    <a:pt x="927847" y="73959"/>
                  </a:cubicBezTo>
                  <a:cubicBezTo>
                    <a:pt x="995050" y="70904"/>
                    <a:pt x="1062318" y="69476"/>
                    <a:pt x="1129553" y="67235"/>
                  </a:cubicBezTo>
                  <a:lnTo>
                    <a:pt x="1223682" y="60512"/>
                  </a:lnTo>
                  <a:lnTo>
                    <a:pt x="1519518" y="47065"/>
                  </a:lnTo>
                  <a:cubicBezTo>
                    <a:pt x="1537447" y="44824"/>
                    <a:pt x="1555483" y="43312"/>
                    <a:pt x="1573306" y="40341"/>
                  </a:cubicBezTo>
                  <a:cubicBezTo>
                    <a:pt x="1582421" y="38822"/>
                    <a:pt x="1591109" y="35271"/>
                    <a:pt x="1600200" y="33618"/>
                  </a:cubicBezTo>
                  <a:cubicBezTo>
                    <a:pt x="1629047" y="28373"/>
                    <a:pt x="1653019" y="27770"/>
                    <a:pt x="1680882" y="20171"/>
                  </a:cubicBezTo>
                  <a:cubicBezTo>
                    <a:pt x="1694557" y="16442"/>
                    <a:pt x="1707776" y="11206"/>
                    <a:pt x="1721223" y="6724"/>
                  </a:cubicBezTo>
                  <a:lnTo>
                    <a:pt x="1741394"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4" name="Group 63"/>
          <p:cNvGrpSpPr/>
          <p:nvPr/>
        </p:nvGrpSpPr>
        <p:grpSpPr>
          <a:xfrm>
            <a:off x="2518607" y="5415623"/>
            <a:ext cx="1761564" cy="853426"/>
            <a:chOff x="2877671" y="4491320"/>
            <a:chExt cx="1761564" cy="853426"/>
          </a:xfrm>
        </p:grpSpPr>
        <p:sp>
          <p:nvSpPr>
            <p:cNvPr id="41" name="TextBox 40"/>
            <p:cNvSpPr txBox="1"/>
            <p:nvPr/>
          </p:nvSpPr>
          <p:spPr>
            <a:xfrm>
              <a:off x="3019381" y="4975414"/>
              <a:ext cx="1527278" cy="369332"/>
            </a:xfrm>
            <a:prstGeom prst="rect">
              <a:avLst/>
            </a:prstGeom>
            <a:noFill/>
          </p:spPr>
          <p:txBody>
            <a:bodyPr wrap="none" rtlCol="0">
              <a:spAutoFit/>
            </a:bodyPr>
            <a:lstStyle/>
            <a:p>
              <a:r>
                <a:rPr lang="en-US" dirty="0">
                  <a:solidFill>
                    <a:prstClr val="white"/>
                  </a:solidFill>
                </a:rPr>
                <a:t>Web browsing</a:t>
              </a:r>
            </a:p>
          </p:txBody>
        </p:sp>
        <p:sp>
          <p:nvSpPr>
            <p:cNvPr id="50" name="Freeform 49"/>
            <p:cNvSpPr/>
            <p:nvPr/>
          </p:nvSpPr>
          <p:spPr>
            <a:xfrm>
              <a:off x="2877671" y="4491320"/>
              <a:ext cx="1761564" cy="316006"/>
            </a:xfrm>
            <a:custGeom>
              <a:avLst/>
              <a:gdLst>
                <a:gd name="connsiteX0" fmla="*/ 0 w 1761564"/>
                <a:gd name="connsiteY0" fmla="*/ 316006 h 316006"/>
                <a:gd name="connsiteX1" fmla="*/ 248770 w 1761564"/>
                <a:gd name="connsiteY1" fmla="*/ 302559 h 316006"/>
                <a:gd name="connsiteX2" fmla="*/ 282388 w 1761564"/>
                <a:gd name="connsiteY2" fmla="*/ 295836 h 316006"/>
                <a:gd name="connsiteX3" fmla="*/ 329452 w 1761564"/>
                <a:gd name="connsiteY3" fmla="*/ 282389 h 316006"/>
                <a:gd name="connsiteX4" fmla="*/ 437029 w 1761564"/>
                <a:gd name="connsiteY4" fmla="*/ 268942 h 316006"/>
                <a:gd name="connsiteX5" fmla="*/ 477370 w 1761564"/>
                <a:gd name="connsiteY5" fmla="*/ 255494 h 316006"/>
                <a:gd name="connsiteX6" fmla="*/ 497541 w 1761564"/>
                <a:gd name="connsiteY6" fmla="*/ 248771 h 316006"/>
                <a:gd name="connsiteX7" fmla="*/ 524435 w 1761564"/>
                <a:gd name="connsiteY7" fmla="*/ 242047 h 316006"/>
                <a:gd name="connsiteX8" fmla="*/ 584947 w 1761564"/>
                <a:gd name="connsiteY8" fmla="*/ 221877 h 316006"/>
                <a:gd name="connsiteX9" fmla="*/ 605117 w 1761564"/>
                <a:gd name="connsiteY9" fmla="*/ 215153 h 316006"/>
                <a:gd name="connsiteX10" fmla="*/ 746311 w 1761564"/>
                <a:gd name="connsiteY10" fmla="*/ 201706 h 316006"/>
                <a:gd name="connsiteX11" fmla="*/ 806823 w 1761564"/>
                <a:gd name="connsiteY11" fmla="*/ 194983 h 316006"/>
                <a:gd name="connsiteX12" fmla="*/ 826994 w 1761564"/>
                <a:gd name="connsiteY12" fmla="*/ 188259 h 316006"/>
                <a:gd name="connsiteX13" fmla="*/ 894229 w 1761564"/>
                <a:gd name="connsiteY13" fmla="*/ 174812 h 316006"/>
                <a:gd name="connsiteX14" fmla="*/ 914400 w 1761564"/>
                <a:gd name="connsiteY14" fmla="*/ 168089 h 316006"/>
                <a:gd name="connsiteX15" fmla="*/ 1001805 w 1761564"/>
                <a:gd name="connsiteY15" fmla="*/ 154642 h 316006"/>
                <a:gd name="connsiteX16" fmla="*/ 1069041 w 1761564"/>
                <a:gd name="connsiteY16" fmla="*/ 141194 h 316006"/>
                <a:gd name="connsiteX17" fmla="*/ 1102658 w 1761564"/>
                <a:gd name="connsiteY17" fmla="*/ 134471 h 316006"/>
                <a:gd name="connsiteX18" fmla="*/ 1149723 w 1761564"/>
                <a:gd name="connsiteY18" fmla="*/ 127747 h 316006"/>
                <a:gd name="connsiteX19" fmla="*/ 1169894 w 1761564"/>
                <a:gd name="connsiteY19" fmla="*/ 121024 h 316006"/>
                <a:gd name="connsiteX20" fmla="*/ 1243852 w 1761564"/>
                <a:gd name="connsiteY20" fmla="*/ 107577 h 316006"/>
                <a:gd name="connsiteX21" fmla="*/ 1277470 w 1761564"/>
                <a:gd name="connsiteY21" fmla="*/ 100853 h 316006"/>
                <a:gd name="connsiteX22" fmla="*/ 1337982 w 1761564"/>
                <a:gd name="connsiteY22" fmla="*/ 94130 h 316006"/>
                <a:gd name="connsiteX23" fmla="*/ 1371600 w 1761564"/>
                <a:gd name="connsiteY23" fmla="*/ 87406 h 316006"/>
                <a:gd name="connsiteX24" fmla="*/ 1492623 w 1761564"/>
                <a:gd name="connsiteY24" fmla="*/ 73959 h 316006"/>
                <a:gd name="connsiteX25" fmla="*/ 1546411 w 1761564"/>
                <a:gd name="connsiteY25" fmla="*/ 67236 h 316006"/>
                <a:gd name="connsiteX26" fmla="*/ 1566582 w 1761564"/>
                <a:gd name="connsiteY26" fmla="*/ 60512 h 316006"/>
                <a:gd name="connsiteX27" fmla="*/ 1640541 w 1761564"/>
                <a:gd name="connsiteY27" fmla="*/ 47065 h 316006"/>
                <a:gd name="connsiteX28" fmla="*/ 1674158 w 1761564"/>
                <a:gd name="connsiteY28" fmla="*/ 40342 h 316006"/>
                <a:gd name="connsiteX29" fmla="*/ 1714500 w 1761564"/>
                <a:gd name="connsiteY29" fmla="*/ 26894 h 316006"/>
                <a:gd name="connsiteX30" fmla="*/ 1734670 w 1761564"/>
                <a:gd name="connsiteY30" fmla="*/ 20171 h 316006"/>
                <a:gd name="connsiteX31" fmla="*/ 1761564 w 1761564"/>
                <a:gd name="connsiteY31" fmla="*/ 0 h 31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61564" h="316006">
                  <a:moveTo>
                    <a:pt x="0" y="316006"/>
                  </a:moveTo>
                  <a:cubicBezTo>
                    <a:pt x="62629" y="313397"/>
                    <a:pt x="177129" y="310519"/>
                    <a:pt x="248770" y="302559"/>
                  </a:cubicBezTo>
                  <a:cubicBezTo>
                    <a:pt x="260128" y="301297"/>
                    <a:pt x="271301" y="298608"/>
                    <a:pt x="282388" y="295836"/>
                  </a:cubicBezTo>
                  <a:cubicBezTo>
                    <a:pt x="320811" y="286230"/>
                    <a:pt x="283313" y="290778"/>
                    <a:pt x="329452" y="282389"/>
                  </a:cubicBezTo>
                  <a:cubicBezTo>
                    <a:pt x="359618" y="276904"/>
                    <a:pt x="408137" y="272152"/>
                    <a:pt x="437029" y="268942"/>
                  </a:cubicBezTo>
                  <a:lnTo>
                    <a:pt x="477370" y="255494"/>
                  </a:lnTo>
                  <a:cubicBezTo>
                    <a:pt x="484094" y="253253"/>
                    <a:pt x="490665" y="250490"/>
                    <a:pt x="497541" y="248771"/>
                  </a:cubicBezTo>
                  <a:cubicBezTo>
                    <a:pt x="506506" y="246530"/>
                    <a:pt x="515584" y="244702"/>
                    <a:pt x="524435" y="242047"/>
                  </a:cubicBezTo>
                  <a:cubicBezTo>
                    <a:pt x="544800" y="235937"/>
                    <a:pt x="564776" y="228601"/>
                    <a:pt x="584947" y="221877"/>
                  </a:cubicBezTo>
                  <a:cubicBezTo>
                    <a:pt x="591670" y="219636"/>
                    <a:pt x="598073" y="215936"/>
                    <a:pt x="605117" y="215153"/>
                  </a:cubicBezTo>
                  <a:cubicBezTo>
                    <a:pt x="749364" y="199127"/>
                    <a:pt x="569724" y="218524"/>
                    <a:pt x="746311" y="201706"/>
                  </a:cubicBezTo>
                  <a:cubicBezTo>
                    <a:pt x="766514" y="199782"/>
                    <a:pt x="786652" y="197224"/>
                    <a:pt x="806823" y="194983"/>
                  </a:cubicBezTo>
                  <a:cubicBezTo>
                    <a:pt x="813547" y="192742"/>
                    <a:pt x="820088" y="189853"/>
                    <a:pt x="826994" y="188259"/>
                  </a:cubicBezTo>
                  <a:cubicBezTo>
                    <a:pt x="849264" y="183120"/>
                    <a:pt x="872546" y="182039"/>
                    <a:pt x="894229" y="174812"/>
                  </a:cubicBezTo>
                  <a:cubicBezTo>
                    <a:pt x="900953" y="172571"/>
                    <a:pt x="907481" y="169626"/>
                    <a:pt x="914400" y="168089"/>
                  </a:cubicBezTo>
                  <a:cubicBezTo>
                    <a:pt x="931205" y="164354"/>
                    <a:pt x="986776" y="156789"/>
                    <a:pt x="1001805" y="154642"/>
                  </a:cubicBezTo>
                  <a:cubicBezTo>
                    <a:pt x="1040464" y="141755"/>
                    <a:pt x="1007238" y="151495"/>
                    <a:pt x="1069041" y="141194"/>
                  </a:cubicBezTo>
                  <a:cubicBezTo>
                    <a:pt x="1080313" y="139315"/>
                    <a:pt x="1091386" y="136350"/>
                    <a:pt x="1102658" y="134471"/>
                  </a:cubicBezTo>
                  <a:cubicBezTo>
                    <a:pt x="1118290" y="131866"/>
                    <a:pt x="1134035" y="129988"/>
                    <a:pt x="1149723" y="127747"/>
                  </a:cubicBezTo>
                  <a:cubicBezTo>
                    <a:pt x="1156447" y="125506"/>
                    <a:pt x="1163018" y="122743"/>
                    <a:pt x="1169894" y="121024"/>
                  </a:cubicBezTo>
                  <a:cubicBezTo>
                    <a:pt x="1192058" y="115483"/>
                    <a:pt x="1221849" y="111578"/>
                    <a:pt x="1243852" y="107577"/>
                  </a:cubicBezTo>
                  <a:cubicBezTo>
                    <a:pt x="1255096" y="105533"/>
                    <a:pt x="1266157" y="102469"/>
                    <a:pt x="1277470" y="100853"/>
                  </a:cubicBezTo>
                  <a:cubicBezTo>
                    <a:pt x="1297561" y="97983"/>
                    <a:pt x="1317891" y="97000"/>
                    <a:pt x="1337982" y="94130"/>
                  </a:cubicBezTo>
                  <a:cubicBezTo>
                    <a:pt x="1349295" y="92514"/>
                    <a:pt x="1360268" y="88884"/>
                    <a:pt x="1371600" y="87406"/>
                  </a:cubicBezTo>
                  <a:cubicBezTo>
                    <a:pt x="1411848" y="82156"/>
                    <a:pt x="1452347" y="78993"/>
                    <a:pt x="1492623" y="73959"/>
                  </a:cubicBezTo>
                  <a:lnTo>
                    <a:pt x="1546411" y="67236"/>
                  </a:lnTo>
                  <a:cubicBezTo>
                    <a:pt x="1553135" y="64995"/>
                    <a:pt x="1559706" y="62231"/>
                    <a:pt x="1566582" y="60512"/>
                  </a:cubicBezTo>
                  <a:cubicBezTo>
                    <a:pt x="1588708" y="54981"/>
                    <a:pt x="1618583" y="51057"/>
                    <a:pt x="1640541" y="47065"/>
                  </a:cubicBezTo>
                  <a:cubicBezTo>
                    <a:pt x="1651784" y="45021"/>
                    <a:pt x="1663133" y="43349"/>
                    <a:pt x="1674158" y="40342"/>
                  </a:cubicBezTo>
                  <a:cubicBezTo>
                    <a:pt x="1687833" y="36612"/>
                    <a:pt x="1701053" y="31377"/>
                    <a:pt x="1714500" y="26894"/>
                  </a:cubicBezTo>
                  <a:lnTo>
                    <a:pt x="1734670" y="20171"/>
                  </a:lnTo>
                  <a:cubicBezTo>
                    <a:pt x="1757478" y="4966"/>
                    <a:pt x="1749127" y="12438"/>
                    <a:pt x="1761564"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2" name="Group 61"/>
          <p:cNvGrpSpPr/>
          <p:nvPr/>
        </p:nvGrpSpPr>
        <p:grpSpPr>
          <a:xfrm>
            <a:off x="4280171" y="4407094"/>
            <a:ext cx="1739444" cy="1872040"/>
            <a:chOff x="4639235" y="3482791"/>
            <a:chExt cx="1739444" cy="1872040"/>
          </a:xfrm>
        </p:grpSpPr>
        <p:sp>
          <p:nvSpPr>
            <p:cNvPr id="42" name="TextBox 41"/>
            <p:cNvSpPr txBox="1"/>
            <p:nvPr/>
          </p:nvSpPr>
          <p:spPr>
            <a:xfrm>
              <a:off x="4643717" y="4985499"/>
              <a:ext cx="1734962" cy="369332"/>
            </a:xfrm>
            <a:prstGeom prst="rect">
              <a:avLst/>
            </a:prstGeom>
            <a:noFill/>
          </p:spPr>
          <p:txBody>
            <a:bodyPr wrap="none" rtlCol="0">
              <a:spAutoFit/>
            </a:bodyPr>
            <a:lstStyle/>
            <a:p>
              <a:r>
                <a:rPr lang="en-US" dirty="0">
                  <a:solidFill>
                    <a:prstClr val="white"/>
                  </a:solidFill>
                </a:rPr>
                <a:t>Video Streaming</a:t>
              </a:r>
            </a:p>
          </p:txBody>
        </p:sp>
        <p:sp>
          <p:nvSpPr>
            <p:cNvPr id="51" name="Freeform 50"/>
            <p:cNvSpPr/>
            <p:nvPr/>
          </p:nvSpPr>
          <p:spPr>
            <a:xfrm>
              <a:off x="4639235" y="3482791"/>
              <a:ext cx="1674159" cy="1021976"/>
            </a:xfrm>
            <a:custGeom>
              <a:avLst/>
              <a:gdLst>
                <a:gd name="connsiteX0" fmla="*/ 0 w 1674159"/>
                <a:gd name="connsiteY0" fmla="*/ 1021976 h 1021976"/>
                <a:gd name="connsiteX1" fmla="*/ 94130 w 1674159"/>
                <a:gd name="connsiteY1" fmla="*/ 1015253 h 1021976"/>
                <a:gd name="connsiteX2" fmla="*/ 121024 w 1674159"/>
                <a:gd name="connsiteY2" fmla="*/ 1008529 h 1021976"/>
                <a:gd name="connsiteX3" fmla="*/ 154641 w 1674159"/>
                <a:gd name="connsiteY3" fmla="*/ 1001806 h 1021976"/>
                <a:gd name="connsiteX4" fmla="*/ 174812 w 1674159"/>
                <a:gd name="connsiteY4" fmla="*/ 995082 h 1021976"/>
                <a:gd name="connsiteX5" fmla="*/ 201706 w 1674159"/>
                <a:gd name="connsiteY5" fmla="*/ 988359 h 1021976"/>
                <a:gd name="connsiteX6" fmla="*/ 242047 w 1674159"/>
                <a:gd name="connsiteY6" fmla="*/ 974912 h 1021976"/>
                <a:gd name="connsiteX7" fmla="*/ 262218 w 1674159"/>
                <a:gd name="connsiteY7" fmla="*/ 968188 h 1021976"/>
                <a:gd name="connsiteX8" fmla="*/ 289112 w 1674159"/>
                <a:gd name="connsiteY8" fmla="*/ 961465 h 1021976"/>
                <a:gd name="connsiteX9" fmla="*/ 309283 w 1674159"/>
                <a:gd name="connsiteY9" fmla="*/ 954741 h 1021976"/>
                <a:gd name="connsiteX10" fmla="*/ 403412 w 1674159"/>
                <a:gd name="connsiteY10" fmla="*/ 934571 h 1021976"/>
                <a:gd name="connsiteX11" fmla="*/ 463924 w 1674159"/>
                <a:gd name="connsiteY11" fmla="*/ 914400 h 1021976"/>
                <a:gd name="connsiteX12" fmla="*/ 484094 w 1674159"/>
                <a:gd name="connsiteY12" fmla="*/ 907676 h 1021976"/>
                <a:gd name="connsiteX13" fmla="*/ 531159 w 1674159"/>
                <a:gd name="connsiteY13" fmla="*/ 894229 h 1021976"/>
                <a:gd name="connsiteX14" fmla="*/ 605118 w 1674159"/>
                <a:gd name="connsiteY14" fmla="*/ 860612 h 1021976"/>
                <a:gd name="connsiteX15" fmla="*/ 652183 w 1674159"/>
                <a:gd name="connsiteY15" fmla="*/ 833718 h 1021976"/>
                <a:gd name="connsiteX16" fmla="*/ 672353 w 1674159"/>
                <a:gd name="connsiteY16" fmla="*/ 820271 h 1021976"/>
                <a:gd name="connsiteX17" fmla="*/ 685800 w 1674159"/>
                <a:gd name="connsiteY17" fmla="*/ 806823 h 1021976"/>
                <a:gd name="connsiteX18" fmla="*/ 705971 w 1674159"/>
                <a:gd name="connsiteY18" fmla="*/ 800100 h 1021976"/>
                <a:gd name="connsiteX19" fmla="*/ 746312 w 1674159"/>
                <a:gd name="connsiteY19" fmla="*/ 779929 h 1021976"/>
                <a:gd name="connsiteX20" fmla="*/ 786653 w 1674159"/>
                <a:gd name="connsiteY20" fmla="*/ 759759 h 1021976"/>
                <a:gd name="connsiteX21" fmla="*/ 806824 w 1674159"/>
                <a:gd name="connsiteY21" fmla="*/ 746312 h 1021976"/>
                <a:gd name="connsiteX22" fmla="*/ 826994 w 1674159"/>
                <a:gd name="connsiteY22" fmla="*/ 739588 h 1021976"/>
                <a:gd name="connsiteX23" fmla="*/ 874059 w 1674159"/>
                <a:gd name="connsiteY23" fmla="*/ 705971 h 1021976"/>
                <a:gd name="connsiteX24" fmla="*/ 907677 w 1674159"/>
                <a:gd name="connsiteY24" fmla="*/ 672353 h 1021976"/>
                <a:gd name="connsiteX25" fmla="*/ 948018 w 1674159"/>
                <a:gd name="connsiteY25" fmla="*/ 645459 h 1021976"/>
                <a:gd name="connsiteX26" fmla="*/ 968188 w 1674159"/>
                <a:gd name="connsiteY26" fmla="*/ 632012 h 1021976"/>
                <a:gd name="connsiteX27" fmla="*/ 1001806 w 1674159"/>
                <a:gd name="connsiteY27" fmla="*/ 598394 h 1021976"/>
                <a:gd name="connsiteX28" fmla="*/ 1042147 w 1674159"/>
                <a:gd name="connsiteY28" fmla="*/ 571500 h 1021976"/>
                <a:gd name="connsiteX29" fmla="*/ 1075765 w 1674159"/>
                <a:gd name="connsiteY29" fmla="*/ 544606 h 1021976"/>
                <a:gd name="connsiteX30" fmla="*/ 1109383 w 1674159"/>
                <a:gd name="connsiteY30" fmla="*/ 517712 h 1021976"/>
                <a:gd name="connsiteX31" fmla="*/ 1129553 w 1674159"/>
                <a:gd name="connsiteY31" fmla="*/ 497541 h 1021976"/>
                <a:gd name="connsiteX32" fmla="*/ 1169894 w 1674159"/>
                <a:gd name="connsiteY32" fmla="*/ 470647 h 1021976"/>
                <a:gd name="connsiteX33" fmla="*/ 1190065 w 1674159"/>
                <a:gd name="connsiteY33" fmla="*/ 450476 h 1021976"/>
                <a:gd name="connsiteX34" fmla="*/ 1210236 w 1674159"/>
                <a:gd name="connsiteY34" fmla="*/ 437029 h 1021976"/>
                <a:gd name="connsiteX35" fmla="*/ 1237130 w 1674159"/>
                <a:gd name="connsiteY35" fmla="*/ 416859 h 1021976"/>
                <a:gd name="connsiteX36" fmla="*/ 1257300 w 1674159"/>
                <a:gd name="connsiteY36" fmla="*/ 403412 h 1021976"/>
                <a:gd name="connsiteX37" fmla="*/ 1304365 w 1674159"/>
                <a:gd name="connsiteY37" fmla="*/ 369794 h 1021976"/>
                <a:gd name="connsiteX38" fmla="*/ 1337983 w 1674159"/>
                <a:gd name="connsiteY38" fmla="*/ 342900 h 1021976"/>
                <a:gd name="connsiteX39" fmla="*/ 1378324 w 1674159"/>
                <a:gd name="connsiteY39" fmla="*/ 302559 h 1021976"/>
                <a:gd name="connsiteX40" fmla="*/ 1398494 w 1674159"/>
                <a:gd name="connsiteY40" fmla="*/ 289112 h 1021976"/>
                <a:gd name="connsiteX41" fmla="*/ 1438836 w 1674159"/>
                <a:gd name="connsiteY41" fmla="*/ 248771 h 1021976"/>
                <a:gd name="connsiteX42" fmla="*/ 1452283 w 1674159"/>
                <a:gd name="connsiteY42" fmla="*/ 235323 h 1021976"/>
                <a:gd name="connsiteX43" fmla="*/ 1472453 w 1674159"/>
                <a:gd name="connsiteY43" fmla="*/ 221876 h 1021976"/>
                <a:gd name="connsiteX44" fmla="*/ 1499347 w 1674159"/>
                <a:gd name="connsiteY44" fmla="*/ 188259 h 1021976"/>
                <a:gd name="connsiteX45" fmla="*/ 1512794 w 1674159"/>
                <a:gd name="connsiteY45" fmla="*/ 168088 h 1021976"/>
                <a:gd name="connsiteX46" fmla="*/ 1553136 w 1674159"/>
                <a:gd name="connsiteY46" fmla="*/ 134471 h 1021976"/>
                <a:gd name="connsiteX47" fmla="*/ 1580030 w 1674159"/>
                <a:gd name="connsiteY47" fmla="*/ 107576 h 1021976"/>
                <a:gd name="connsiteX48" fmla="*/ 1606924 w 1674159"/>
                <a:gd name="connsiteY48" fmla="*/ 80682 h 1021976"/>
                <a:gd name="connsiteX49" fmla="*/ 1633818 w 1674159"/>
                <a:gd name="connsiteY49" fmla="*/ 53788 h 1021976"/>
                <a:gd name="connsiteX50" fmla="*/ 1660712 w 1674159"/>
                <a:gd name="connsiteY50" fmla="*/ 13447 h 1021976"/>
                <a:gd name="connsiteX51" fmla="*/ 1674159 w 1674159"/>
                <a:gd name="connsiteY51" fmla="*/ 0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74159" h="1021976">
                  <a:moveTo>
                    <a:pt x="0" y="1021976"/>
                  </a:moveTo>
                  <a:cubicBezTo>
                    <a:pt x="31377" y="1019735"/>
                    <a:pt x="62866" y="1018727"/>
                    <a:pt x="94130" y="1015253"/>
                  </a:cubicBezTo>
                  <a:cubicBezTo>
                    <a:pt x="103314" y="1014233"/>
                    <a:pt x="112003" y="1010534"/>
                    <a:pt x="121024" y="1008529"/>
                  </a:cubicBezTo>
                  <a:cubicBezTo>
                    <a:pt x="132179" y="1006050"/>
                    <a:pt x="143555" y="1004578"/>
                    <a:pt x="154641" y="1001806"/>
                  </a:cubicBezTo>
                  <a:cubicBezTo>
                    <a:pt x="161517" y="1000087"/>
                    <a:pt x="167997" y="997029"/>
                    <a:pt x="174812" y="995082"/>
                  </a:cubicBezTo>
                  <a:cubicBezTo>
                    <a:pt x="183697" y="992543"/>
                    <a:pt x="192855" y="991014"/>
                    <a:pt x="201706" y="988359"/>
                  </a:cubicBezTo>
                  <a:cubicBezTo>
                    <a:pt x="215283" y="984286"/>
                    <a:pt x="228600" y="979394"/>
                    <a:pt x="242047" y="974912"/>
                  </a:cubicBezTo>
                  <a:cubicBezTo>
                    <a:pt x="248771" y="972671"/>
                    <a:pt x="255342" y="969907"/>
                    <a:pt x="262218" y="968188"/>
                  </a:cubicBezTo>
                  <a:cubicBezTo>
                    <a:pt x="271183" y="965947"/>
                    <a:pt x="280227" y="964004"/>
                    <a:pt x="289112" y="961465"/>
                  </a:cubicBezTo>
                  <a:cubicBezTo>
                    <a:pt x="295927" y="959518"/>
                    <a:pt x="302377" y="956335"/>
                    <a:pt x="309283" y="954741"/>
                  </a:cubicBezTo>
                  <a:cubicBezTo>
                    <a:pt x="331799" y="949545"/>
                    <a:pt x="376088" y="942768"/>
                    <a:pt x="403412" y="934571"/>
                  </a:cubicBezTo>
                  <a:cubicBezTo>
                    <a:pt x="423777" y="928461"/>
                    <a:pt x="443753" y="921124"/>
                    <a:pt x="463924" y="914400"/>
                  </a:cubicBezTo>
                  <a:cubicBezTo>
                    <a:pt x="470647" y="912159"/>
                    <a:pt x="477218" y="909395"/>
                    <a:pt x="484094" y="907676"/>
                  </a:cubicBezTo>
                  <a:cubicBezTo>
                    <a:pt x="495511" y="904822"/>
                    <a:pt x="519366" y="899589"/>
                    <a:pt x="531159" y="894229"/>
                  </a:cubicBezTo>
                  <a:cubicBezTo>
                    <a:pt x="613825" y="856653"/>
                    <a:pt x="557961" y="876329"/>
                    <a:pt x="605118" y="860612"/>
                  </a:cubicBezTo>
                  <a:cubicBezTo>
                    <a:pt x="670150" y="811837"/>
                    <a:pt x="600846" y="859386"/>
                    <a:pt x="652183" y="833718"/>
                  </a:cubicBezTo>
                  <a:cubicBezTo>
                    <a:pt x="659410" y="830104"/>
                    <a:pt x="666043" y="825319"/>
                    <a:pt x="672353" y="820271"/>
                  </a:cubicBezTo>
                  <a:cubicBezTo>
                    <a:pt x="677303" y="816311"/>
                    <a:pt x="680364" y="810085"/>
                    <a:pt x="685800" y="806823"/>
                  </a:cubicBezTo>
                  <a:cubicBezTo>
                    <a:pt x="691877" y="803177"/>
                    <a:pt x="699247" y="802341"/>
                    <a:pt x="705971" y="800100"/>
                  </a:cubicBezTo>
                  <a:cubicBezTo>
                    <a:pt x="763769" y="761567"/>
                    <a:pt x="690644" y="807763"/>
                    <a:pt x="746312" y="779929"/>
                  </a:cubicBezTo>
                  <a:cubicBezTo>
                    <a:pt x="798442" y="753864"/>
                    <a:pt x="735960" y="776656"/>
                    <a:pt x="786653" y="759759"/>
                  </a:cubicBezTo>
                  <a:cubicBezTo>
                    <a:pt x="793377" y="755277"/>
                    <a:pt x="799596" y="749926"/>
                    <a:pt x="806824" y="746312"/>
                  </a:cubicBezTo>
                  <a:cubicBezTo>
                    <a:pt x="813163" y="743142"/>
                    <a:pt x="821227" y="743707"/>
                    <a:pt x="826994" y="739588"/>
                  </a:cubicBezTo>
                  <a:cubicBezTo>
                    <a:pt x="882824" y="699709"/>
                    <a:pt x="828486" y="721160"/>
                    <a:pt x="874059" y="705971"/>
                  </a:cubicBezTo>
                  <a:cubicBezTo>
                    <a:pt x="885265" y="694765"/>
                    <a:pt x="894491" y="681144"/>
                    <a:pt x="907677" y="672353"/>
                  </a:cubicBezTo>
                  <a:lnTo>
                    <a:pt x="948018" y="645459"/>
                  </a:lnTo>
                  <a:cubicBezTo>
                    <a:pt x="954741" y="640977"/>
                    <a:pt x="962474" y="637726"/>
                    <a:pt x="968188" y="632012"/>
                  </a:cubicBezTo>
                  <a:cubicBezTo>
                    <a:pt x="979394" y="620806"/>
                    <a:pt x="988620" y="607185"/>
                    <a:pt x="1001806" y="598394"/>
                  </a:cubicBezTo>
                  <a:lnTo>
                    <a:pt x="1042147" y="571500"/>
                  </a:lnTo>
                  <a:cubicBezTo>
                    <a:pt x="1080684" y="513693"/>
                    <a:pt x="1029370" y="581721"/>
                    <a:pt x="1075765" y="544606"/>
                  </a:cubicBezTo>
                  <a:cubicBezTo>
                    <a:pt x="1119211" y="509849"/>
                    <a:pt x="1058683" y="534610"/>
                    <a:pt x="1109383" y="517712"/>
                  </a:cubicBezTo>
                  <a:cubicBezTo>
                    <a:pt x="1116106" y="510988"/>
                    <a:pt x="1122048" y="503379"/>
                    <a:pt x="1129553" y="497541"/>
                  </a:cubicBezTo>
                  <a:cubicBezTo>
                    <a:pt x="1142310" y="487619"/>
                    <a:pt x="1158466" y="482075"/>
                    <a:pt x="1169894" y="470647"/>
                  </a:cubicBezTo>
                  <a:cubicBezTo>
                    <a:pt x="1176618" y="463923"/>
                    <a:pt x="1182760" y="456563"/>
                    <a:pt x="1190065" y="450476"/>
                  </a:cubicBezTo>
                  <a:cubicBezTo>
                    <a:pt x="1196273" y="445303"/>
                    <a:pt x="1203660" y="441726"/>
                    <a:pt x="1210236" y="437029"/>
                  </a:cubicBezTo>
                  <a:cubicBezTo>
                    <a:pt x="1219355" y="430516"/>
                    <a:pt x="1228012" y="423372"/>
                    <a:pt x="1237130" y="416859"/>
                  </a:cubicBezTo>
                  <a:cubicBezTo>
                    <a:pt x="1243705" y="412162"/>
                    <a:pt x="1250725" y="408109"/>
                    <a:pt x="1257300" y="403412"/>
                  </a:cubicBezTo>
                  <a:cubicBezTo>
                    <a:pt x="1315660" y="361726"/>
                    <a:pt x="1256841" y="401476"/>
                    <a:pt x="1304365" y="369794"/>
                  </a:cubicBezTo>
                  <a:cubicBezTo>
                    <a:pt x="1341275" y="314428"/>
                    <a:pt x="1293016" y="377874"/>
                    <a:pt x="1337983" y="342900"/>
                  </a:cubicBezTo>
                  <a:cubicBezTo>
                    <a:pt x="1352994" y="331225"/>
                    <a:pt x="1362501" y="313108"/>
                    <a:pt x="1378324" y="302559"/>
                  </a:cubicBezTo>
                  <a:cubicBezTo>
                    <a:pt x="1385047" y="298077"/>
                    <a:pt x="1392455" y="294480"/>
                    <a:pt x="1398494" y="289112"/>
                  </a:cubicBezTo>
                  <a:cubicBezTo>
                    <a:pt x="1412708" y="276478"/>
                    <a:pt x="1425389" y="262218"/>
                    <a:pt x="1438836" y="248771"/>
                  </a:cubicBezTo>
                  <a:cubicBezTo>
                    <a:pt x="1443319" y="244288"/>
                    <a:pt x="1447008" y="238839"/>
                    <a:pt x="1452283" y="235323"/>
                  </a:cubicBezTo>
                  <a:lnTo>
                    <a:pt x="1472453" y="221876"/>
                  </a:lnTo>
                  <a:cubicBezTo>
                    <a:pt x="1485544" y="182608"/>
                    <a:pt x="1468935" y="218672"/>
                    <a:pt x="1499347" y="188259"/>
                  </a:cubicBezTo>
                  <a:cubicBezTo>
                    <a:pt x="1505061" y="182545"/>
                    <a:pt x="1507621" y="174296"/>
                    <a:pt x="1512794" y="168088"/>
                  </a:cubicBezTo>
                  <a:cubicBezTo>
                    <a:pt x="1528971" y="148676"/>
                    <a:pt x="1533304" y="147692"/>
                    <a:pt x="1553136" y="134471"/>
                  </a:cubicBezTo>
                  <a:cubicBezTo>
                    <a:pt x="1571063" y="80684"/>
                    <a:pt x="1544172" y="143434"/>
                    <a:pt x="1580030" y="107576"/>
                  </a:cubicBezTo>
                  <a:cubicBezTo>
                    <a:pt x="1615889" y="71717"/>
                    <a:pt x="1553133" y="98613"/>
                    <a:pt x="1606924" y="80682"/>
                  </a:cubicBezTo>
                  <a:cubicBezTo>
                    <a:pt x="1624851" y="26897"/>
                    <a:pt x="1597960" y="89646"/>
                    <a:pt x="1633818" y="53788"/>
                  </a:cubicBezTo>
                  <a:cubicBezTo>
                    <a:pt x="1645246" y="42360"/>
                    <a:pt x="1649284" y="24875"/>
                    <a:pt x="1660712" y="13447"/>
                  </a:cubicBezTo>
                  <a:lnTo>
                    <a:pt x="1674159"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3" name="Group 62"/>
          <p:cNvGrpSpPr/>
          <p:nvPr/>
        </p:nvGrpSpPr>
        <p:grpSpPr>
          <a:xfrm>
            <a:off x="5954330" y="1951892"/>
            <a:ext cx="2336473" cy="4337327"/>
            <a:chOff x="6313394" y="1027589"/>
            <a:chExt cx="2336473" cy="4337327"/>
          </a:xfrm>
        </p:grpSpPr>
        <p:sp>
          <p:nvSpPr>
            <p:cNvPr id="43" name="TextBox 42"/>
            <p:cNvSpPr txBox="1"/>
            <p:nvPr/>
          </p:nvSpPr>
          <p:spPr>
            <a:xfrm>
              <a:off x="6313394" y="4995584"/>
              <a:ext cx="2336473" cy="369332"/>
            </a:xfrm>
            <a:prstGeom prst="rect">
              <a:avLst/>
            </a:prstGeom>
            <a:noFill/>
          </p:spPr>
          <p:txBody>
            <a:bodyPr wrap="none" rtlCol="0">
              <a:spAutoFit/>
            </a:bodyPr>
            <a:lstStyle/>
            <a:p>
              <a:r>
                <a:rPr lang="en-US" dirty="0">
                  <a:solidFill>
                    <a:prstClr val="white"/>
                  </a:solidFill>
                </a:rPr>
                <a:t>Internet of Things (</a:t>
              </a:r>
              <a:r>
                <a:rPr lang="en-US" dirty="0" err="1">
                  <a:solidFill>
                    <a:prstClr val="white"/>
                  </a:solidFill>
                </a:rPr>
                <a:t>IoT</a:t>
              </a:r>
              <a:r>
                <a:rPr lang="en-US" dirty="0">
                  <a:solidFill>
                    <a:prstClr val="white"/>
                  </a:solidFill>
                </a:rPr>
                <a:t>)</a:t>
              </a:r>
            </a:p>
          </p:txBody>
        </p:sp>
        <p:sp>
          <p:nvSpPr>
            <p:cNvPr id="53" name="Freeform 52"/>
            <p:cNvSpPr/>
            <p:nvPr/>
          </p:nvSpPr>
          <p:spPr>
            <a:xfrm>
              <a:off x="6320117" y="1027589"/>
              <a:ext cx="1895461" cy="2468649"/>
            </a:xfrm>
            <a:custGeom>
              <a:avLst/>
              <a:gdLst>
                <a:gd name="connsiteX0" fmla="*/ 0 w 1156688"/>
                <a:gd name="connsiteY0" fmla="*/ 1445559 h 1445559"/>
                <a:gd name="connsiteX1" fmla="*/ 107576 w 1156688"/>
                <a:gd name="connsiteY1" fmla="*/ 1391770 h 1445559"/>
                <a:gd name="connsiteX2" fmla="*/ 147917 w 1156688"/>
                <a:gd name="connsiteY2" fmla="*/ 1371600 h 1445559"/>
                <a:gd name="connsiteX3" fmla="*/ 168088 w 1156688"/>
                <a:gd name="connsiteY3" fmla="*/ 1344706 h 1445559"/>
                <a:gd name="connsiteX4" fmla="*/ 188258 w 1156688"/>
                <a:gd name="connsiteY4" fmla="*/ 1337982 h 1445559"/>
                <a:gd name="connsiteX5" fmla="*/ 208429 w 1156688"/>
                <a:gd name="connsiteY5" fmla="*/ 1324535 h 1445559"/>
                <a:gd name="connsiteX6" fmla="*/ 228600 w 1156688"/>
                <a:gd name="connsiteY6" fmla="*/ 1304364 h 1445559"/>
                <a:gd name="connsiteX7" fmla="*/ 255494 w 1156688"/>
                <a:gd name="connsiteY7" fmla="*/ 1290917 h 1445559"/>
                <a:gd name="connsiteX8" fmla="*/ 295835 w 1156688"/>
                <a:gd name="connsiteY8" fmla="*/ 1250576 h 1445559"/>
                <a:gd name="connsiteX9" fmla="*/ 316005 w 1156688"/>
                <a:gd name="connsiteY9" fmla="*/ 1237129 h 1445559"/>
                <a:gd name="connsiteX10" fmla="*/ 349623 w 1156688"/>
                <a:gd name="connsiteY10" fmla="*/ 1203511 h 1445559"/>
                <a:gd name="connsiteX11" fmla="*/ 389964 w 1156688"/>
                <a:gd name="connsiteY11" fmla="*/ 1176617 h 1445559"/>
                <a:gd name="connsiteX12" fmla="*/ 403411 w 1156688"/>
                <a:gd name="connsiteY12" fmla="*/ 1156447 h 1445559"/>
                <a:gd name="connsiteX13" fmla="*/ 443753 w 1156688"/>
                <a:gd name="connsiteY13" fmla="*/ 1116106 h 1445559"/>
                <a:gd name="connsiteX14" fmla="*/ 463923 w 1156688"/>
                <a:gd name="connsiteY14" fmla="*/ 1089211 h 1445559"/>
                <a:gd name="connsiteX15" fmla="*/ 484094 w 1156688"/>
                <a:gd name="connsiteY15" fmla="*/ 1069041 h 1445559"/>
                <a:gd name="connsiteX16" fmla="*/ 510988 w 1156688"/>
                <a:gd name="connsiteY16" fmla="*/ 1028700 h 1445559"/>
                <a:gd name="connsiteX17" fmla="*/ 531158 w 1156688"/>
                <a:gd name="connsiteY17" fmla="*/ 1008529 h 1445559"/>
                <a:gd name="connsiteX18" fmla="*/ 544605 w 1156688"/>
                <a:gd name="connsiteY18" fmla="*/ 981635 h 1445559"/>
                <a:gd name="connsiteX19" fmla="*/ 564776 w 1156688"/>
                <a:gd name="connsiteY19" fmla="*/ 961464 h 1445559"/>
                <a:gd name="connsiteX20" fmla="*/ 578223 w 1156688"/>
                <a:gd name="connsiteY20" fmla="*/ 941294 h 1445559"/>
                <a:gd name="connsiteX21" fmla="*/ 598394 w 1156688"/>
                <a:gd name="connsiteY21" fmla="*/ 914400 h 1445559"/>
                <a:gd name="connsiteX22" fmla="*/ 611841 w 1156688"/>
                <a:gd name="connsiteY22" fmla="*/ 894229 h 1445559"/>
                <a:gd name="connsiteX23" fmla="*/ 632011 w 1156688"/>
                <a:gd name="connsiteY23" fmla="*/ 874059 h 1445559"/>
                <a:gd name="connsiteX24" fmla="*/ 665629 w 1156688"/>
                <a:gd name="connsiteY24" fmla="*/ 833717 h 1445559"/>
                <a:gd name="connsiteX25" fmla="*/ 692523 w 1156688"/>
                <a:gd name="connsiteY25" fmla="*/ 786653 h 1445559"/>
                <a:gd name="connsiteX26" fmla="*/ 719417 w 1156688"/>
                <a:gd name="connsiteY26" fmla="*/ 739588 h 1445559"/>
                <a:gd name="connsiteX27" fmla="*/ 753035 w 1156688"/>
                <a:gd name="connsiteY27" fmla="*/ 692523 h 1445559"/>
                <a:gd name="connsiteX28" fmla="*/ 766482 w 1156688"/>
                <a:gd name="connsiteY28" fmla="*/ 665629 h 1445559"/>
                <a:gd name="connsiteX29" fmla="*/ 779929 w 1156688"/>
                <a:gd name="connsiteY29" fmla="*/ 645459 h 1445559"/>
                <a:gd name="connsiteX30" fmla="*/ 800100 w 1156688"/>
                <a:gd name="connsiteY30" fmla="*/ 605117 h 1445559"/>
                <a:gd name="connsiteX31" fmla="*/ 833717 w 1156688"/>
                <a:gd name="connsiteY31" fmla="*/ 544606 h 1445559"/>
                <a:gd name="connsiteX32" fmla="*/ 847164 w 1156688"/>
                <a:gd name="connsiteY32" fmla="*/ 524435 h 1445559"/>
                <a:gd name="connsiteX33" fmla="*/ 867335 w 1156688"/>
                <a:gd name="connsiteY33" fmla="*/ 484094 h 1445559"/>
                <a:gd name="connsiteX34" fmla="*/ 874058 w 1156688"/>
                <a:gd name="connsiteY34" fmla="*/ 463923 h 1445559"/>
                <a:gd name="connsiteX35" fmla="*/ 900953 w 1156688"/>
                <a:gd name="connsiteY35" fmla="*/ 423582 h 1445559"/>
                <a:gd name="connsiteX36" fmla="*/ 927847 w 1156688"/>
                <a:gd name="connsiteY36" fmla="*/ 383241 h 1445559"/>
                <a:gd name="connsiteX37" fmla="*/ 954741 w 1156688"/>
                <a:gd name="connsiteY37" fmla="*/ 342900 h 1445559"/>
                <a:gd name="connsiteX38" fmla="*/ 968188 w 1156688"/>
                <a:gd name="connsiteY38" fmla="*/ 322729 h 1445559"/>
                <a:gd name="connsiteX39" fmla="*/ 974911 w 1156688"/>
                <a:gd name="connsiteY39" fmla="*/ 302559 h 1445559"/>
                <a:gd name="connsiteX40" fmla="*/ 988358 w 1156688"/>
                <a:gd name="connsiteY40" fmla="*/ 289111 h 1445559"/>
                <a:gd name="connsiteX41" fmla="*/ 1001805 w 1156688"/>
                <a:gd name="connsiteY41" fmla="*/ 268941 h 1445559"/>
                <a:gd name="connsiteX42" fmla="*/ 1008529 w 1156688"/>
                <a:gd name="connsiteY42" fmla="*/ 248770 h 1445559"/>
                <a:gd name="connsiteX43" fmla="*/ 1035423 w 1156688"/>
                <a:gd name="connsiteY43" fmla="*/ 208429 h 1445559"/>
                <a:gd name="connsiteX44" fmla="*/ 1048870 w 1156688"/>
                <a:gd name="connsiteY44" fmla="*/ 188259 h 1445559"/>
                <a:gd name="connsiteX45" fmla="*/ 1062317 w 1156688"/>
                <a:gd name="connsiteY45" fmla="*/ 174811 h 1445559"/>
                <a:gd name="connsiteX46" fmla="*/ 1075764 w 1156688"/>
                <a:gd name="connsiteY46" fmla="*/ 147917 h 1445559"/>
                <a:gd name="connsiteX47" fmla="*/ 1095935 w 1156688"/>
                <a:gd name="connsiteY47" fmla="*/ 127747 h 1445559"/>
                <a:gd name="connsiteX48" fmla="*/ 1122829 w 1156688"/>
                <a:gd name="connsiteY48" fmla="*/ 87406 h 1445559"/>
                <a:gd name="connsiteX49" fmla="*/ 1136276 w 1156688"/>
                <a:gd name="connsiteY49" fmla="*/ 47064 h 1445559"/>
                <a:gd name="connsiteX50" fmla="*/ 1156447 w 1156688"/>
                <a:gd name="connsiteY50" fmla="*/ 6723 h 1445559"/>
                <a:gd name="connsiteX51" fmla="*/ 1156447 w 1156688"/>
                <a:gd name="connsiteY51" fmla="*/ 0 h 144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56688" h="1445559">
                  <a:moveTo>
                    <a:pt x="0" y="1445559"/>
                  </a:moveTo>
                  <a:cubicBezTo>
                    <a:pt x="35859" y="1427629"/>
                    <a:pt x="72099" y="1410443"/>
                    <a:pt x="107576" y="1391770"/>
                  </a:cubicBezTo>
                  <a:cubicBezTo>
                    <a:pt x="152597" y="1368075"/>
                    <a:pt x="103459" y="1386419"/>
                    <a:pt x="147917" y="1371600"/>
                  </a:cubicBezTo>
                  <a:cubicBezTo>
                    <a:pt x="154641" y="1362635"/>
                    <a:pt x="159479" y="1351880"/>
                    <a:pt x="168088" y="1344706"/>
                  </a:cubicBezTo>
                  <a:cubicBezTo>
                    <a:pt x="173532" y="1340169"/>
                    <a:pt x="181919" y="1341152"/>
                    <a:pt x="188258" y="1337982"/>
                  </a:cubicBezTo>
                  <a:cubicBezTo>
                    <a:pt x="195486" y="1334368"/>
                    <a:pt x="202221" y="1329708"/>
                    <a:pt x="208429" y="1324535"/>
                  </a:cubicBezTo>
                  <a:cubicBezTo>
                    <a:pt x="215734" y="1318448"/>
                    <a:pt x="220862" y="1309891"/>
                    <a:pt x="228600" y="1304364"/>
                  </a:cubicBezTo>
                  <a:cubicBezTo>
                    <a:pt x="236756" y="1298538"/>
                    <a:pt x="247668" y="1297178"/>
                    <a:pt x="255494" y="1290917"/>
                  </a:cubicBezTo>
                  <a:cubicBezTo>
                    <a:pt x="270344" y="1279037"/>
                    <a:pt x="280012" y="1261125"/>
                    <a:pt x="295835" y="1250576"/>
                  </a:cubicBezTo>
                  <a:cubicBezTo>
                    <a:pt x="302558" y="1246094"/>
                    <a:pt x="309924" y="1242450"/>
                    <a:pt x="316005" y="1237129"/>
                  </a:cubicBezTo>
                  <a:cubicBezTo>
                    <a:pt x="327932" y="1226693"/>
                    <a:pt x="336437" y="1212302"/>
                    <a:pt x="349623" y="1203511"/>
                  </a:cubicBezTo>
                  <a:lnTo>
                    <a:pt x="389964" y="1176617"/>
                  </a:lnTo>
                  <a:cubicBezTo>
                    <a:pt x="394446" y="1169894"/>
                    <a:pt x="398043" y="1162486"/>
                    <a:pt x="403411" y="1156447"/>
                  </a:cubicBezTo>
                  <a:cubicBezTo>
                    <a:pt x="416046" y="1142234"/>
                    <a:pt x="432343" y="1131320"/>
                    <a:pt x="443753" y="1116106"/>
                  </a:cubicBezTo>
                  <a:cubicBezTo>
                    <a:pt x="450476" y="1107141"/>
                    <a:pt x="456630" y="1097719"/>
                    <a:pt x="463923" y="1089211"/>
                  </a:cubicBezTo>
                  <a:cubicBezTo>
                    <a:pt x="470111" y="1081992"/>
                    <a:pt x="478256" y="1076546"/>
                    <a:pt x="484094" y="1069041"/>
                  </a:cubicBezTo>
                  <a:cubicBezTo>
                    <a:pt x="494016" y="1056284"/>
                    <a:pt x="499561" y="1040128"/>
                    <a:pt x="510988" y="1028700"/>
                  </a:cubicBezTo>
                  <a:cubicBezTo>
                    <a:pt x="517711" y="1021976"/>
                    <a:pt x="525631" y="1016266"/>
                    <a:pt x="531158" y="1008529"/>
                  </a:cubicBezTo>
                  <a:cubicBezTo>
                    <a:pt x="536984" y="1000373"/>
                    <a:pt x="538779" y="989791"/>
                    <a:pt x="544605" y="981635"/>
                  </a:cubicBezTo>
                  <a:cubicBezTo>
                    <a:pt x="550132" y="973897"/>
                    <a:pt x="558689" y="968769"/>
                    <a:pt x="564776" y="961464"/>
                  </a:cubicBezTo>
                  <a:cubicBezTo>
                    <a:pt x="569949" y="955256"/>
                    <a:pt x="573526" y="947869"/>
                    <a:pt x="578223" y="941294"/>
                  </a:cubicBezTo>
                  <a:cubicBezTo>
                    <a:pt x="584736" y="932175"/>
                    <a:pt x="591881" y="923519"/>
                    <a:pt x="598394" y="914400"/>
                  </a:cubicBezTo>
                  <a:cubicBezTo>
                    <a:pt x="603091" y="907824"/>
                    <a:pt x="606668" y="900437"/>
                    <a:pt x="611841" y="894229"/>
                  </a:cubicBezTo>
                  <a:cubicBezTo>
                    <a:pt x="617928" y="886925"/>
                    <a:pt x="625924" y="881363"/>
                    <a:pt x="632011" y="874059"/>
                  </a:cubicBezTo>
                  <a:cubicBezTo>
                    <a:pt x="678814" y="817895"/>
                    <a:pt x="606700" y="892646"/>
                    <a:pt x="665629" y="833717"/>
                  </a:cubicBezTo>
                  <a:cubicBezTo>
                    <a:pt x="676541" y="800985"/>
                    <a:pt x="667083" y="822270"/>
                    <a:pt x="692523" y="786653"/>
                  </a:cubicBezTo>
                  <a:cubicBezTo>
                    <a:pt x="729543" y="734823"/>
                    <a:pt x="680013" y="802633"/>
                    <a:pt x="719417" y="739588"/>
                  </a:cubicBezTo>
                  <a:cubicBezTo>
                    <a:pt x="743476" y="701095"/>
                    <a:pt x="734065" y="725721"/>
                    <a:pt x="753035" y="692523"/>
                  </a:cubicBezTo>
                  <a:cubicBezTo>
                    <a:pt x="758008" y="683821"/>
                    <a:pt x="761509" y="674331"/>
                    <a:pt x="766482" y="665629"/>
                  </a:cubicBezTo>
                  <a:cubicBezTo>
                    <a:pt x="770491" y="658613"/>
                    <a:pt x="776315" y="652686"/>
                    <a:pt x="779929" y="645459"/>
                  </a:cubicBezTo>
                  <a:cubicBezTo>
                    <a:pt x="807769" y="589781"/>
                    <a:pt x="761560" y="662929"/>
                    <a:pt x="800100" y="605117"/>
                  </a:cubicBezTo>
                  <a:cubicBezTo>
                    <a:pt x="811934" y="569615"/>
                    <a:pt x="802892" y="590844"/>
                    <a:pt x="833717" y="544606"/>
                  </a:cubicBezTo>
                  <a:cubicBezTo>
                    <a:pt x="838199" y="537882"/>
                    <a:pt x="844609" y="532101"/>
                    <a:pt x="847164" y="524435"/>
                  </a:cubicBezTo>
                  <a:cubicBezTo>
                    <a:pt x="856443" y="496598"/>
                    <a:pt x="849957" y="510161"/>
                    <a:pt x="867335" y="484094"/>
                  </a:cubicBezTo>
                  <a:cubicBezTo>
                    <a:pt x="869576" y="477370"/>
                    <a:pt x="870616" y="470118"/>
                    <a:pt x="874058" y="463923"/>
                  </a:cubicBezTo>
                  <a:cubicBezTo>
                    <a:pt x="881907" y="449795"/>
                    <a:pt x="891988" y="437029"/>
                    <a:pt x="900953" y="423582"/>
                  </a:cubicBezTo>
                  <a:lnTo>
                    <a:pt x="927847" y="383241"/>
                  </a:lnTo>
                  <a:lnTo>
                    <a:pt x="954741" y="342900"/>
                  </a:lnTo>
                  <a:lnTo>
                    <a:pt x="968188" y="322729"/>
                  </a:lnTo>
                  <a:cubicBezTo>
                    <a:pt x="970429" y="316006"/>
                    <a:pt x="971265" y="308636"/>
                    <a:pt x="974911" y="302559"/>
                  </a:cubicBezTo>
                  <a:cubicBezTo>
                    <a:pt x="978172" y="297123"/>
                    <a:pt x="984398" y="294061"/>
                    <a:pt x="988358" y="289111"/>
                  </a:cubicBezTo>
                  <a:cubicBezTo>
                    <a:pt x="993406" y="282801"/>
                    <a:pt x="998191" y="276168"/>
                    <a:pt x="1001805" y="268941"/>
                  </a:cubicBezTo>
                  <a:cubicBezTo>
                    <a:pt x="1004975" y="262602"/>
                    <a:pt x="1005087" y="254965"/>
                    <a:pt x="1008529" y="248770"/>
                  </a:cubicBezTo>
                  <a:cubicBezTo>
                    <a:pt x="1016378" y="234643"/>
                    <a:pt x="1026458" y="221876"/>
                    <a:pt x="1035423" y="208429"/>
                  </a:cubicBezTo>
                  <a:cubicBezTo>
                    <a:pt x="1039905" y="201706"/>
                    <a:pt x="1043156" y="193973"/>
                    <a:pt x="1048870" y="188259"/>
                  </a:cubicBezTo>
                  <a:cubicBezTo>
                    <a:pt x="1053352" y="183776"/>
                    <a:pt x="1058801" y="180086"/>
                    <a:pt x="1062317" y="174811"/>
                  </a:cubicBezTo>
                  <a:cubicBezTo>
                    <a:pt x="1067877" y="166471"/>
                    <a:pt x="1069938" y="156073"/>
                    <a:pt x="1075764" y="147917"/>
                  </a:cubicBezTo>
                  <a:cubicBezTo>
                    <a:pt x="1081291" y="140180"/>
                    <a:pt x="1090097" y="135252"/>
                    <a:pt x="1095935" y="127747"/>
                  </a:cubicBezTo>
                  <a:cubicBezTo>
                    <a:pt x="1105857" y="114990"/>
                    <a:pt x="1117718" y="102738"/>
                    <a:pt x="1122829" y="87406"/>
                  </a:cubicBezTo>
                  <a:cubicBezTo>
                    <a:pt x="1127311" y="73959"/>
                    <a:pt x="1128413" y="58858"/>
                    <a:pt x="1136276" y="47064"/>
                  </a:cubicBezTo>
                  <a:cubicBezTo>
                    <a:pt x="1149423" y="27344"/>
                    <a:pt x="1150879" y="28993"/>
                    <a:pt x="1156447" y="6723"/>
                  </a:cubicBezTo>
                  <a:cubicBezTo>
                    <a:pt x="1156991" y="4549"/>
                    <a:pt x="1156447" y="2241"/>
                    <a:pt x="1156447"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5" name="TextBox 54"/>
          <p:cNvSpPr txBox="1"/>
          <p:nvPr/>
        </p:nvSpPr>
        <p:spPr>
          <a:xfrm rot="16200000">
            <a:off x="-1032142" y="3761702"/>
            <a:ext cx="3144066" cy="584775"/>
          </a:xfrm>
          <a:prstGeom prst="rect">
            <a:avLst/>
          </a:prstGeom>
          <a:noFill/>
        </p:spPr>
        <p:txBody>
          <a:bodyPr wrap="none" rtlCol="0">
            <a:spAutoFit/>
          </a:bodyPr>
          <a:lstStyle/>
          <a:p>
            <a:r>
              <a:rPr lang="en-US" sz="3200" dirty="0">
                <a:solidFill>
                  <a:prstClr val="white"/>
                </a:solidFill>
              </a:rPr>
              <a:t>Stress on Internet</a:t>
            </a:r>
          </a:p>
        </p:txBody>
      </p:sp>
      <p:sp>
        <p:nvSpPr>
          <p:cNvPr id="58" name="Rounded Rectangular Callout 57"/>
          <p:cNvSpPr/>
          <p:nvPr/>
        </p:nvSpPr>
        <p:spPr>
          <a:xfrm>
            <a:off x="1521715" y="3348544"/>
            <a:ext cx="2984100" cy="1569538"/>
          </a:xfrm>
          <a:prstGeom prst="wedgeRoundRectCallout">
            <a:avLst>
              <a:gd name="adj1" fmla="val 73954"/>
              <a:gd name="adj2" fmla="val 16250"/>
              <a:gd name="adj3" fmla="val 16667"/>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spcAft>
                <a:spcPts val="600"/>
              </a:spcAft>
            </a:pPr>
            <a:r>
              <a:rPr lang="en-US" sz="2400" b="1" i="1" dirty="0">
                <a:solidFill>
                  <a:prstClr val="white"/>
                </a:solidFill>
              </a:rPr>
              <a:t>On-demand streaming</a:t>
            </a:r>
            <a:r>
              <a:rPr lang="en-US" sz="2400" b="1" dirty="0">
                <a:solidFill>
                  <a:prstClr val="white"/>
                </a:solidFill>
              </a:rPr>
              <a:t> </a:t>
            </a:r>
            <a:r>
              <a:rPr lang="en-US" sz="2400" dirty="0">
                <a:solidFill>
                  <a:prstClr val="white"/>
                </a:solidFill>
              </a:rPr>
              <a:t>will make up 82% of Internet traffic by 2021</a:t>
            </a:r>
          </a:p>
        </p:txBody>
      </p:sp>
      <p:sp>
        <p:nvSpPr>
          <p:cNvPr id="59" name="Rounded Rectangular Callout 58"/>
          <p:cNvSpPr/>
          <p:nvPr/>
        </p:nvSpPr>
        <p:spPr>
          <a:xfrm>
            <a:off x="4284653" y="1018013"/>
            <a:ext cx="2616586" cy="2199612"/>
          </a:xfrm>
          <a:prstGeom prst="wedgeRoundRectCallout">
            <a:avLst>
              <a:gd name="adj1" fmla="val 41866"/>
              <a:gd name="adj2" fmla="val 68828"/>
              <a:gd name="adj3" fmla="val 16667"/>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pPr>
            <a:r>
              <a:rPr lang="en-US" sz="2400" b="1" i="1" dirty="0">
                <a:solidFill>
                  <a:srgbClr val="CCFFCC"/>
                </a:solidFill>
              </a:rPr>
              <a:t>Continuous streaming </a:t>
            </a:r>
            <a:r>
              <a:rPr lang="en-US" sz="2400" dirty="0">
                <a:solidFill>
                  <a:srgbClr val="CCFFCC"/>
                </a:solidFill>
              </a:rPr>
              <a:t>from billions of Internet of things can be even more demanding </a:t>
            </a:r>
          </a:p>
        </p:txBody>
      </p:sp>
      <p:sp>
        <p:nvSpPr>
          <p:cNvPr id="8" name="TextBox 7"/>
          <p:cNvSpPr txBox="1"/>
          <p:nvPr/>
        </p:nvSpPr>
        <p:spPr>
          <a:xfrm>
            <a:off x="7659865" y="5530385"/>
            <a:ext cx="614271" cy="369332"/>
          </a:xfrm>
          <a:prstGeom prst="rect">
            <a:avLst/>
          </a:prstGeom>
          <a:noFill/>
        </p:spPr>
        <p:txBody>
          <a:bodyPr wrap="none" rtlCol="0">
            <a:spAutoFit/>
          </a:bodyPr>
          <a:lstStyle/>
          <a:p>
            <a:r>
              <a:rPr lang="en-US" i="1" dirty="0">
                <a:solidFill>
                  <a:prstClr val="white"/>
                </a:solidFill>
              </a:rPr>
              <a:t>time</a:t>
            </a:r>
          </a:p>
        </p:txBody>
      </p:sp>
      <p:sp>
        <p:nvSpPr>
          <p:cNvPr id="3" name="TextBox 2"/>
          <p:cNvSpPr txBox="1"/>
          <p:nvPr/>
        </p:nvSpPr>
        <p:spPr>
          <a:xfrm>
            <a:off x="7297607" y="3169401"/>
            <a:ext cx="1603237" cy="915892"/>
          </a:xfrm>
          <a:prstGeom prst="rect">
            <a:avLst/>
          </a:prstGeom>
          <a:noFill/>
        </p:spPr>
        <p:txBody>
          <a:bodyPr wrap="square" rtlCol="0">
            <a:spAutoFit/>
          </a:bodyPr>
          <a:lstStyle/>
          <a:p>
            <a:pPr>
              <a:lnSpc>
                <a:spcPts val="1600"/>
              </a:lnSpc>
            </a:pPr>
            <a:r>
              <a:rPr lang="en-US" sz="1600" dirty="0">
                <a:solidFill>
                  <a:srgbClr val="FFFF00"/>
                </a:solidFill>
              </a:rPr>
              <a:t>Where do we get network bandwidth for IoT ?</a:t>
            </a:r>
          </a:p>
        </p:txBody>
      </p:sp>
      <p:grpSp>
        <p:nvGrpSpPr>
          <p:cNvPr id="10" name="Group 9">
            <a:extLst>
              <a:ext uri="{FF2B5EF4-FFF2-40B4-BE49-F238E27FC236}">
                <a16:creationId xmlns:a16="http://schemas.microsoft.com/office/drawing/2014/main" id="{F666CF92-0278-492E-B5B1-11C8A92B35FA}"/>
              </a:ext>
            </a:extLst>
          </p:cNvPr>
          <p:cNvGrpSpPr/>
          <p:nvPr/>
        </p:nvGrpSpPr>
        <p:grpSpPr>
          <a:xfrm>
            <a:off x="5199777" y="4175144"/>
            <a:ext cx="741106" cy="369332"/>
            <a:chOff x="5199777" y="4175144"/>
            <a:chExt cx="741106" cy="369332"/>
          </a:xfrm>
        </p:grpSpPr>
        <p:cxnSp>
          <p:nvCxnSpPr>
            <p:cNvPr id="7" name="Straight Connector 6">
              <a:extLst>
                <a:ext uri="{FF2B5EF4-FFF2-40B4-BE49-F238E27FC236}">
                  <a16:creationId xmlns:a16="http://schemas.microsoft.com/office/drawing/2014/main" id="{9396B7BB-B61C-4530-A274-99F427AA8585}"/>
                </a:ext>
              </a:extLst>
            </p:cNvPr>
            <p:cNvCxnSpPr>
              <a:endCxn id="51" idx="50"/>
            </p:cNvCxnSpPr>
            <p:nvPr/>
          </p:nvCxnSpPr>
          <p:spPr>
            <a:xfrm>
              <a:off x="5733543" y="4420541"/>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CAA8AA-02BE-4048-BBEF-C31AEAF99444}"/>
                </a:ext>
              </a:extLst>
            </p:cNvPr>
            <p:cNvSpPr txBox="1"/>
            <p:nvPr/>
          </p:nvSpPr>
          <p:spPr>
            <a:xfrm>
              <a:off x="5199777" y="4175144"/>
              <a:ext cx="583814" cy="369332"/>
            </a:xfrm>
            <a:prstGeom prst="rect">
              <a:avLst/>
            </a:prstGeom>
            <a:noFill/>
          </p:spPr>
          <p:txBody>
            <a:bodyPr wrap="none" rtlCol="0">
              <a:spAutoFit/>
            </a:bodyPr>
            <a:lstStyle/>
            <a:p>
              <a:r>
                <a:rPr lang="en-US" dirty="0"/>
                <a:t>82%</a:t>
              </a:r>
            </a:p>
          </p:txBody>
        </p:sp>
      </p:grpSp>
      <p:grpSp>
        <p:nvGrpSpPr>
          <p:cNvPr id="11" name="Group 10">
            <a:extLst>
              <a:ext uri="{FF2B5EF4-FFF2-40B4-BE49-F238E27FC236}">
                <a16:creationId xmlns:a16="http://schemas.microsoft.com/office/drawing/2014/main" id="{55805371-1C4B-43BE-B0EE-A7317DC6D7EF}"/>
              </a:ext>
            </a:extLst>
          </p:cNvPr>
          <p:cNvGrpSpPr/>
          <p:nvPr/>
        </p:nvGrpSpPr>
        <p:grpSpPr>
          <a:xfrm>
            <a:off x="5461110" y="3917843"/>
            <a:ext cx="844714" cy="369332"/>
            <a:chOff x="5461110" y="3917843"/>
            <a:chExt cx="844714" cy="369332"/>
          </a:xfrm>
        </p:grpSpPr>
        <p:cxnSp>
          <p:nvCxnSpPr>
            <p:cNvPr id="65" name="Straight Connector 64">
              <a:extLst>
                <a:ext uri="{FF2B5EF4-FFF2-40B4-BE49-F238E27FC236}">
                  <a16:creationId xmlns:a16="http://schemas.microsoft.com/office/drawing/2014/main" id="{89454F64-1A7C-465C-8E59-59B51EFD708D}"/>
                </a:ext>
              </a:extLst>
            </p:cNvPr>
            <p:cNvCxnSpPr/>
            <p:nvPr/>
          </p:nvCxnSpPr>
          <p:spPr>
            <a:xfrm>
              <a:off x="6098484" y="4177445"/>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E71472B-BA6F-42DF-A5E9-4308D0077B6C}"/>
                </a:ext>
              </a:extLst>
            </p:cNvPr>
            <p:cNvSpPr txBox="1"/>
            <p:nvPr/>
          </p:nvSpPr>
          <p:spPr>
            <a:xfrm>
              <a:off x="5461110" y="3917843"/>
              <a:ext cx="700833" cy="369332"/>
            </a:xfrm>
            <a:prstGeom prst="rect">
              <a:avLst/>
            </a:prstGeom>
            <a:noFill/>
          </p:spPr>
          <p:txBody>
            <a:bodyPr wrap="none" rtlCol="0">
              <a:spAutoFit/>
            </a:bodyPr>
            <a:lstStyle/>
            <a:p>
              <a:r>
                <a:rPr lang="en-US" dirty="0"/>
                <a:t>100%</a:t>
              </a:r>
            </a:p>
          </p:txBody>
        </p:sp>
      </p:grpSp>
      <p:cxnSp>
        <p:nvCxnSpPr>
          <p:cNvPr id="13" name="Straight Connector 12">
            <a:extLst>
              <a:ext uri="{FF2B5EF4-FFF2-40B4-BE49-F238E27FC236}">
                <a16:creationId xmlns:a16="http://schemas.microsoft.com/office/drawing/2014/main" id="{945B7B6B-C65B-43DC-92AF-ED9AD22D9B56}"/>
              </a:ext>
            </a:extLst>
          </p:cNvPr>
          <p:cNvCxnSpPr>
            <a:cxnSpLocks/>
          </p:cNvCxnSpPr>
          <p:nvPr/>
        </p:nvCxnSpPr>
        <p:spPr>
          <a:xfrm>
            <a:off x="6305824" y="4175144"/>
            <a:ext cx="121746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36C7BC6-F784-4399-998D-BBDC90382620}"/>
              </a:ext>
            </a:extLst>
          </p:cNvPr>
          <p:cNvCxnSpPr>
            <a:cxnSpLocks/>
          </p:cNvCxnSpPr>
          <p:nvPr/>
        </p:nvCxnSpPr>
        <p:spPr>
          <a:xfrm flipV="1">
            <a:off x="7284969" y="3017416"/>
            <a:ext cx="0" cy="1157728"/>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51" idx="50"/>
          </p:cNvCxnSpPr>
          <p:nvPr/>
        </p:nvCxnSpPr>
        <p:spPr>
          <a:xfrm flipH="1" flipV="1">
            <a:off x="5940883" y="4420541"/>
            <a:ext cx="31376" cy="1479176"/>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657002" y="5486684"/>
            <a:ext cx="648822" cy="369332"/>
          </a:xfrm>
          <a:prstGeom prst="rect">
            <a:avLst/>
          </a:prstGeom>
          <a:noFill/>
        </p:spPr>
        <p:txBody>
          <a:bodyPr wrap="square" rtlCol="0">
            <a:spAutoFit/>
          </a:bodyPr>
          <a:lstStyle/>
          <a:p>
            <a:r>
              <a:rPr lang="en-US" dirty="0"/>
              <a:t>2021</a:t>
            </a:r>
          </a:p>
        </p:txBody>
      </p:sp>
      <p:cxnSp>
        <p:nvCxnSpPr>
          <p:cNvPr id="36" name="Straight Connector 35"/>
          <p:cNvCxnSpPr/>
          <p:nvPr/>
        </p:nvCxnSpPr>
        <p:spPr>
          <a:xfrm flipV="1">
            <a:off x="6339405" y="4201832"/>
            <a:ext cx="0" cy="1697885"/>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46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500"/>
                                        <p:tgtEl>
                                          <p:spTgt spid="63"/>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up)">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par>
                          <p:cTn id="48" fill="hold">
                            <p:stCondLst>
                              <p:cond delay="10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1500"/>
                            </p:stCondLst>
                            <p:childTnLst>
                              <p:par>
                                <p:cTn id="53" presetID="22" presetClass="entr" presetSubtype="8"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par>
                          <p:cTn id="56" fill="hold">
                            <p:stCondLst>
                              <p:cond delay="2000"/>
                            </p:stCondLst>
                            <p:childTnLst>
                              <p:par>
                                <p:cTn id="57" presetID="16" presetClass="entr" presetSubtype="21"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left)">
                                      <p:cBhvr>
                                        <p:cTn id="6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52"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90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6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800"/>
              <a:ext cx="609600" cy="609600"/>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81253" name="Group 31"/>
          <p:cNvGrpSpPr>
            <a:grpSpLocks/>
          </p:cNvGrpSpPr>
          <p:nvPr/>
        </p:nvGrpSpPr>
        <p:grpSpPr bwMode="auto">
          <a:xfrm>
            <a:off x="3657600" y="3332163"/>
            <a:ext cx="1039813" cy="3068637"/>
            <a:chOff x="3657601" y="3331924"/>
            <a:chExt cx="1039660" cy="3068877"/>
          </a:xfrm>
        </p:grpSpPr>
        <p:cxnSp>
          <p:nvCxnSpPr>
            <p:cNvPr id="23" name="Elbow Connector 22"/>
            <p:cNvCxnSpPr/>
            <p:nvPr/>
          </p:nvCxnSpPr>
          <p:spPr>
            <a:xfrm rot="5400000">
              <a:off x="3481993" y="4032918"/>
              <a:ext cx="1916262" cy="514274"/>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3986" y="5561801"/>
              <a:ext cx="1152615" cy="525386"/>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81254" name="Group 23"/>
          <p:cNvGrpSpPr>
            <a:grpSpLocks/>
          </p:cNvGrpSpPr>
          <p:nvPr/>
        </p:nvGrpSpPr>
        <p:grpSpPr bwMode="auto">
          <a:xfrm>
            <a:off x="4183063" y="4953000"/>
            <a:ext cx="514350" cy="1447800"/>
            <a:chOff x="4183693" y="4952999"/>
            <a:chExt cx="513567" cy="1447803"/>
          </a:xfrm>
        </p:grpSpPr>
        <p:cxnSp>
          <p:nvCxnSpPr>
            <p:cNvPr id="38" name="Elbow Connector 37"/>
            <p:cNvCxnSpPr/>
            <p:nvPr/>
          </p:nvCxnSpPr>
          <p:spPr>
            <a:xfrm rot="16200000" flipH="1">
              <a:off x="3872706" y="5576247"/>
              <a:ext cx="1447803" cy="201306"/>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693" y="4952999"/>
              <a:ext cx="3122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1255" name="Group 14"/>
          <p:cNvGrpSpPr>
            <a:grpSpLocks/>
          </p:cNvGrpSpPr>
          <p:nvPr/>
        </p:nvGrpSpPr>
        <p:grpSpPr bwMode="auto">
          <a:xfrm>
            <a:off x="4697413" y="3886200"/>
            <a:ext cx="1093787" cy="2514600"/>
            <a:chOff x="4697261" y="3886198"/>
            <a:chExt cx="1093939" cy="2514604"/>
          </a:xfrm>
        </p:grpSpPr>
        <p:grpSp>
          <p:nvGrpSpPr>
            <p:cNvPr id="181259" name="Group 24"/>
            <p:cNvGrpSpPr>
              <a:grpSpLocks/>
            </p:cNvGrpSpPr>
            <p:nvPr/>
          </p:nvGrpSpPr>
          <p:grpSpPr bwMode="auto">
            <a:xfrm>
              <a:off x="4953001" y="3886198"/>
              <a:ext cx="838199" cy="2514604"/>
              <a:chOff x="4953001" y="3886198"/>
              <a:chExt cx="838199" cy="2514604"/>
            </a:xfrm>
          </p:grpSpPr>
          <p:cxnSp>
            <p:nvCxnSpPr>
              <p:cNvPr id="17" name="Elbow Connector 16"/>
              <p:cNvCxnSpPr/>
              <p:nvPr/>
            </p:nvCxnSpPr>
            <p:spPr>
              <a:xfrm rot="16200000" flipH="1">
                <a:off x="4495709" y="4343373"/>
                <a:ext cx="1295402" cy="381053"/>
              </a:xfrm>
              <a:prstGeom prst="bentConnector3">
                <a:avLst>
                  <a:gd name="adj1" fmla="val 3411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67" y="5524469"/>
                <a:ext cx="1295402" cy="457263"/>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261" y="3886198"/>
              <a:ext cx="25562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5791200" y="6019800"/>
            <a:ext cx="304800" cy="381000"/>
            <a:chOff x="5791201" y="6019800"/>
            <a:chExt cx="304798" cy="381002"/>
          </a:xfrm>
        </p:grpSpPr>
        <p:cxnSp>
          <p:nvCxnSpPr>
            <p:cNvPr id="30" name="Straight Connector 29"/>
            <p:cNvCxnSpPr/>
            <p:nvPr/>
          </p:nvCxnSpPr>
          <p:spPr>
            <a:xfrm flipH="1">
              <a:off x="5791201" y="6019800"/>
              <a:ext cx="30479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95999" y="6019800"/>
              <a:ext cx="0" cy="38100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6" name="Rectangle 2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29" name="Content Placeholder 2"/>
          <p:cNvSpPr txBox="1">
            <a:spLocks/>
          </p:cNvSpPr>
          <p:nvPr/>
        </p:nvSpPr>
        <p:spPr>
          <a:xfrm>
            <a:off x="594732" y="1524000"/>
            <a:ext cx="8015868" cy="1731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Aft>
                <a:spcPts val="1200"/>
              </a:spcAft>
              <a:buFontTx/>
              <a:buNone/>
            </a:pPr>
            <a:r>
              <a:rPr lang="en-US" altLang="en-US" sz="2400" dirty="0">
                <a:latin typeface="Arial" panose="020B0604020202020204" pitchFamily="34" charset="0"/>
              </a:rPr>
              <a:t>Merging taking place independently throughout the network </a:t>
            </a:r>
            <a:r>
              <a:rPr lang="en-US" altLang="en-US" sz="2600" b="1" dirty="0">
                <a:latin typeface="Arial" panose="020B0604020202020204" pitchFamily="34" charset="0"/>
              </a:rPr>
              <a:t>incrementally constructs</a:t>
            </a:r>
            <a:r>
              <a:rPr lang="en-US" altLang="en-US" sz="2400" dirty="0">
                <a:latin typeface="Arial" panose="020B0604020202020204" pitchFamily="34" charset="0"/>
              </a:rPr>
              <a:t> a video streaming tree –  An opportunistic approach </a:t>
            </a:r>
          </a:p>
        </p:txBody>
      </p:sp>
    </p:spTree>
    <p:extLst>
      <p:ext uri="{BB962C8B-B14F-4D97-AF65-F5344CB8AC3E}">
        <p14:creationId xmlns:p14="http://schemas.microsoft.com/office/powerpoint/2010/main" val="2272957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Content Placeholder 2"/>
          <p:cNvSpPr>
            <a:spLocks noGrp="1"/>
          </p:cNvSpPr>
          <p:nvPr>
            <p:ph idx="1"/>
          </p:nvPr>
        </p:nvSpPr>
        <p:spPr>
          <a:xfrm>
            <a:off x="524220" y="1524001"/>
            <a:ext cx="8123549" cy="938836"/>
          </a:xfrm>
        </p:spPr>
        <p:txBody>
          <a:bodyPr>
            <a:normAutofit/>
          </a:bodyPr>
          <a:lstStyle/>
          <a:p>
            <a:pPr marL="0" indent="0">
              <a:lnSpc>
                <a:spcPct val="100000"/>
              </a:lnSpc>
              <a:spcAft>
                <a:spcPts val="1200"/>
              </a:spcAft>
              <a:buFontTx/>
              <a:buNone/>
            </a:pPr>
            <a:r>
              <a:rPr lang="en-US" altLang="en-US" sz="2400" dirty="0">
                <a:latin typeface="Arial" panose="020B0604020202020204" pitchFamily="34" charset="0"/>
              </a:rPr>
              <a:t>Controlling redundancy prevents bottlenecks and reduces network traffic</a:t>
            </a:r>
          </a:p>
        </p:txBody>
      </p:sp>
      <p:grpSp>
        <p:nvGrpSpPr>
          <p:cNvPr id="10" name="Group 9"/>
          <p:cNvGrpSpPr>
            <a:grpSpLocks/>
          </p:cNvGrpSpPr>
          <p:nvPr/>
        </p:nvGrpSpPr>
        <p:grpSpPr bwMode="auto">
          <a:xfrm>
            <a:off x="3505200" y="3332163"/>
            <a:ext cx="2743200" cy="3068637"/>
            <a:chOff x="3505200" y="3331924"/>
            <a:chExt cx="2743200" cy="3068878"/>
          </a:xfrm>
        </p:grpSpPr>
        <p:grpSp>
          <p:nvGrpSpPr>
            <p:cNvPr id="183328" name="Group 32"/>
            <p:cNvGrpSpPr>
              <a:grpSpLocks/>
            </p:cNvGrpSpPr>
            <p:nvPr/>
          </p:nvGrpSpPr>
          <p:grpSpPr bwMode="auto">
            <a:xfrm>
              <a:off x="3505200" y="3429000"/>
              <a:ext cx="2743200" cy="2743200"/>
              <a:chOff x="3505200" y="3429000"/>
              <a:chExt cx="2743200" cy="2743200"/>
            </a:xfrm>
          </p:grpSpPr>
          <p:sp>
            <p:nvSpPr>
              <p:cNvPr id="4" name="Rounded Rectangle 3"/>
              <p:cNvSpPr/>
              <p:nvPr/>
            </p:nvSpPr>
            <p:spPr>
              <a:xfrm>
                <a:off x="4572000" y="3428769"/>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Rounded Rectangle 4"/>
              <p:cNvSpPr/>
              <p:nvPr/>
            </p:nvSpPr>
            <p:spPr>
              <a:xfrm>
                <a:off x="5638800" y="5562536"/>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ounded Rectangle 5"/>
              <p:cNvSpPr/>
              <p:nvPr/>
            </p:nvSpPr>
            <p:spPr>
              <a:xfrm>
                <a:off x="5181600" y="4495653"/>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ounded Rectangle 6"/>
              <p:cNvSpPr/>
              <p:nvPr/>
            </p:nvSpPr>
            <p:spPr>
              <a:xfrm>
                <a:off x="4572000" y="5562536"/>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ounded Rectangle 7"/>
              <p:cNvSpPr/>
              <p:nvPr/>
            </p:nvSpPr>
            <p:spPr>
              <a:xfrm>
                <a:off x="3505200" y="5562536"/>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ounded Rectangle 8"/>
              <p:cNvSpPr/>
              <p:nvPr/>
            </p:nvSpPr>
            <p:spPr>
              <a:xfrm>
                <a:off x="4038600" y="4495653"/>
                <a:ext cx="609600"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83329" name="Group 31"/>
            <p:cNvGrpSpPr>
              <a:grpSpLocks/>
            </p:cNvGrpSpPr>
            <p:nvPr/>
          </p:nvGrpSpPr>
          <p:grpSpPr bwMode="auto">
            <a:xfrm>
              <a:off x="3657601" y="3331924"/>
              <a:ext cx="1039660" cy="3068877"/>
              <a:chOff x="3657601" y="3331924"/>
              <a:chExt cx="1039660" cy="3068877"/>
            </a:xfrm>
          </p:grpSpPr>
          <p:cxnSp>
            <p:nvCxnSpPr>
              <p:cNvPr id="23" name="Elbow Connector 22"/>
              <p:cNvCxnSpPr/>
              <p:nvPr/>
            </p:nvCxnSpPr>
            <p:spPr>
              <a:xfrm rot="5400000">
                <a:off x="3482107" y="4032880"/>
                <a:ext cx="1916262" cy="514350"/>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5400000">
                <a:off x="3344024" y="5561763"/>
                <a:ext cx="1152616" cy="525463"/>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83330" name="Group 23"/>
            <p:cNvGrpSpPr>
              <a:grpSpLocks/>
            </p:cNvGrpSpPr>
            <p:nvPr/>
          </p:nvGrpSpPr>
          <p:grpSpPr bwMode="auto">
            <a:xfrm>
              <a:off x="4183693" y="4952999"/>
              <a:ext cx="513567" cy="1447803"/>
              <a:chOff x="4183693" y="4952999"/>
              <a:chExt cx="513567" cy="1447803"/>
            </a:xfrm>
          </p:grpSpPr>
          <p:cxnSp>
            <p:nvCxnSpPr>
              <p:cNvPr id="38" name="Elbow Connector 37"/>
              <p:cNvCxnSpPr/>
              <p:nvPr/>
            </p:nvCxnSpPr>
            <p:spPr>
              <a:xfrm rot="16200000" flipH="1">
                <a:off x="3872650" y="5576038"/>
                <a:ext cx="1447914" cy="201613"/>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183063" y="4952888"/>
                <a:ext cx="3127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3331" name="Group 14"/>
            <p:cNvGrpSpPr>
              <a:grpSpLocks/>
            </p:cNvGrpSpPr>
            <p:nvPr/>
          </p:nvGrpSpPr>
          <p:grpSpPr bwMode="auto">
            <a:xfrm>
              <a:off x="4697261" y="3886198"/>
              <a:ext cx="1093939" cy="2514604"/>
              <a:chOff x="4697261" y="3886198"/>
              <a:chExt cx="1093939" cy="2514604"/>
            </a:xfrm>
          </p:grpSpPr>
          <p:grpSp>
            <p:nvGrpSpPr>
              <p:cNvPr id="183335" name="Group 24"/>
              <p:cNvGrpSpPr>
                <a:grpSpLocks/>
              </p:cNvGrpSpPr>
              <p:nvPr/>
            </p:nvGrpSpPr>
            <p:grpSpPr bwMode="auto">
              <a:xfrm>
                <a:off x="4953001" y="3886198"/>
                <a:ext cx="838199" cy="2514604"/>
                <a:chOff x="4953001" y="3886198"/>
                <a:chExt cx="838199" cy="2514604"/>
              </a:xfrm>
            </p:grpSpPr>
            <p:cxnSp>
              <p:nvCxnSpPr>
                <p:cNvPr id="17" name="Elbow Connector 16"/>
                <p:cNvCxnSpPr/>
                <p:nvPr/>
              </p:nvCxnSpPr>
              <p:spPr>
                <a:xfrm rot="16200000" flipH="1">
                  <a:off x="4495749" y="4343256"/>
                  <a:ext cx="1295501" cy="381000"/>
                </a:xfrm>
                <a:prstGeom prst="bentConnector3">
                  <a:avLst>
                    <a:gd name="adj1" fmla="val 3411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H="1">
                  <a:off x="4914849" y="5524451"/>
                  <a:ext cx="1295501" cy="457200"/>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H="1">
                <a:off x="4697413" y="3886005"/>
                <a:ext cx="2555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83332" name="Group 11"/>
            <p:cNvGrpSpPr>
              <a:grpSpLocks/>
            </p:cNvGrpSpPr>
            <p:nvPr/>
          </p:nvGrpSpPr>
          <p:grpSpPr bwMode="auto">
            <a:xfrm>
              <a:off x="5791201" y="6019800"/>
              <a:ext cx="304798" cy="381002"/>
              <a:chOff x="5791201" y="6019800"/>
              <a:chExt cx="304798" cy="381002"/>
            </a:xfrm>
          </p:grpSpPr>
          <p:cxnSp>
            <p:nvCxnSpPr>
              <p:cNvPr id="30" name="Straight Connector 29"/>
              <p:cNvCxnSpPr/>
              <p:nvPr/>
            </p:nvCxnSpPr>
            <p:spPr>
              <a:xfrm flipH="1">
                <a:off x="5791200" y="6019772"/>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96000" y="6019772"/>
                <a:ext cx="0" cy="38103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79" name="Oval Callout 78"/>
          <p:cNvSpPr/>
          <p:nvPr/>
        </p:nvSpPr>
        <p:spPr>
          <a:xfrm>
            <a:off x="3886202" y="4522538"/>
            <a:ext cx="838198" cy="588724"/>
          </a:xfrm>
          <a:prstGeom prst="wedgeEllipseCallout">
            <a:avLst>
              <a:gd name="adj1" fmla="val -65759"/>
              <a:gd name="adj2" fmla="val 76885"/>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hangingPunct="1">
              <a:lnSpc>
                <a:spcPts val="1400"/>
              </a:lnSpc>
              <a:defRPr/>
            </a:pPr>
            <a:r>
              <a:rPr lang="en-US" sz="1400" dirty="0">
                <a:solidFill>
                  <a:schemeClr val="bg1"/>
                </a:solidFill>
              </a:rPr>
              <a:t>More traffic</a:t>
            </a:r>
          </a:p>
        </p:txBody>
      </p:sp>
      <p:grpSp>
        <p:nvGrpSpPr>
          <p:cNvPr id="81" name="Group 80"/>
          <p:cNvGrpSpPr>
            <a:grpSpLocks/>
          </p:cNvGrpSpPr>
          <p:nvPr/>
        </p:nvGrpSpPr>
        <p:grpSpPr bwMode="auto">
          <a:xfrm>
            <a:off x="409799" y="3352800"/>
            <a:ext cx="3705001" cy="3068638"/>
            <a:chOff x="409141" y="3352799"/>
            <a:chExt cx="3705659" cy="3068879"/>
          </a:xfrm>
        </p:grpSpPr>
        <p:grpSp>
          <p:nvGrpSpPr>
            <p:cNvPr id="183308" name="Group 76"/>
            <p:cNvGrpSpPr>
              <a:grpSpLocks/>
            </p:cNvGrpSpPr>
            <p:nvPr/>
          </p:nvGrpSpPr>
          <p:grpSpPr bwMode="auto">
            <a:xfrm>
              <a:off x="1371600" y="3352799"/>
              <a:ext cx="2743200" cy="3068879"/>
              <a:chOff x="1600200" y="3352799"/>
              <a:chExt cx="2743200" cy="3068879"/>
            </a:xfrm>
          </p:grpSpPr>
          <p:grpSp>
            <p:nvGrpSpPr>
              <p:cNvPr id="183310" name="Group 25"/>
              <p:cNvGrpSpPr>
                <a:grpSpLocks/>
              </p:cNvGrpSpPr>
              <p:nvPr/>
            </p:nvGrpSpPr>
            <p:grpSpPr bwMode="auto">
              <a:xfrm>
                <a:off x="1600200" y="3352800"/>
                <a:ext cx="2743200" cy="3068878"/>
                <a:chOff x="3505200" y="3331924"/>
                <a:chExt cx="2743200" cy="3068878"/>
              </a:xfrm>
            </p:grpSpPr>
            <p:grpSp>
              <p:nvGrpSpPr>
                <p:cNvPr id="183314" name="Group 26"/>
                <p:cNvGrpSpPr>
                  <a:grpSpLocks/>
                </p:cNvGrpSpPr>
                <p:nvPr/>
              </p:nvGrpSpPr>
              <p:grpSpPr bwMode="auto">
                <a:xfrm>
                  <a:off x="3505200" y="3429000"/>
                  <a:ext cx="2743200" cy="2743200"/>
                  <a:chOff x="3505200" y="3429000"/>
                  <a:chExt cx="2743200" cy="2743200"/>
                </a:xfrm>
              </p:grpSpPr>
              <p:sp>
                <p:nvSpPr>
                  <p:cNvPr id="47" name="Rounded Rectangle 46"/>
                  <p:cNvSpPr/>
                  <p:nvPr/>
                </p:nvSpPr>
                <p:spPr>
                  <a:xfrm>
                    <a:off x="4571702" y="3428769"/>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8" name="Rounded Rectangle 47"/>
                  <p:cNvSpPr/>
                  <p:nvPr/>
                </p:nvSpPr>
                <p:spPr>
                  <a:xfrm>
                    <a:off x="5638692" y="5562536"/>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9" name="Rounded Rectangle 48"/>
                  <p:cNvSpPr/>
                  <p:nvPr/>
                </p:nvSpPr>
                <p:spPr>
                  <a:xfrm>
                    <a:off x="5181411" y="4495653"/>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0" name="Rounded Rectangle 49"/>
                  <p:cNvSpPr/>
                  <p:nvPr/>
                </p:nvSpPr>
                <p:spPr>
                  <a:xfrm>
                    <a:off x="4571702" y="5562536"/>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1" name="Rounded Rectangle 50"/>
                  <p:cNvSpPr/>
                  <p:nvPr/>
                </p:nvSpPr>
                <p:spPr>
                  <a:xfrm>
                    <a:off x="3504713" y="5562536"/>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2" name="Rounded Rectangle 51"/>
                  <p:cNvSpPr/>
                  <p:nvPr/>
                </p:nvSpPr>
                <p:spPr>
                  <a:xfrm>
                    <a:off x="4038208" y="4495653"/>
                    <a:ext cx="609708" cy="609648"/>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183315" name="Group 28"/>
                <p:cNvGrpSpPr>
                  <a:grpSpLocks/>
                </p:cNvGrpSpPr>
                <p:nvPr/>
              </p:nvGrpSpPr>
              <p:grpSpPr bwMode="auto">
                <a:xfrm>
                  <a:off x="3657601" y="3331924"/>
                  <a:ext cx="1039660" cy="3068877"/>
                  <a:chOff x="3657601" y="3331924"/>
                  <a:chExt cx="1039660" cy="3068877"/>
                </a:xfrm>
              </p:grpSpPr>
              <p:cxnSp>
                <p:nvCxnSpPr>
                  <p:cNvPr id="45" name="Elbow Connector 44"/>
                  <p:cNvCxnSpPr/>
                  <p:nvPr/>
                </p:nvCxnSpPr>
                <p:spPr>
                  <a:xfrm rot="5400000">
                    <a:off x="3481785" y="4032834"/>
                    <a:ext cx="1916263" cy="514442"/>
                  </a:xfrm>
                  <a:prstGeom prst="bentConnector3">
                    <a:avLst>
                      <a:gd name="adj1" fmla="val 4522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5400000">
                    <a:off x="3343610" y="5561716"/>
                    <a:ext cx="1152616" cy="525557"/>
                  </a:xfrm>
                  <a:prstGeom prst="bentConnector3">
                    <a:avLst>
                      <a:gd name="adj1" fmla="val 900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Elbow Connector 42"/>
                <p:cNvCxnSpPr/>
                <p:nvPr/>
              </p:nvCxnSpPr>
              <p:spPr>
                <a:xfrm rot="16200000" flipH="1">
                  <a:off x="3872357" y="5576020"/>
                  <a:ext cx="1447914" cy="201649"/>
                </a:xfrm>
                <a:prstGeom prst="bentConnector3">
                  <a:avLst>
                    <a:gd name="adj1" fmla="val 2842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83317" name="Group 38"/>
                <p:cNvGrpSpPr>
                  <a:grpSpLocks/>
                </p:cNvGrpSpPr>
                <p:nvPr/>
              </p:nvGrpSpPr>
              <p:grpSpPr bwMode="auto">
                <a:xfrm>
                  <a:off x="4953002" y="3331925"/>
                  <a:ext cx="838198" cy="3068877"/>
                  <a:chOff x="4953002" y="3331925"/>
                  <a:chExt cx="838198" cy="3068877"/>
                </a:xfrm>
              </p:grpSpPr>
              <p:cxnSp>
                <p:nvCxnSpPr>
                  <p:cNvPr id="41" name="Elbow Connector 40"/>
                  <p:cNvCxnSpPr/>
                  <p:nvPr/>
                </p:nvCxnSpPr>
                <p:spPr>
                  <a:xfrm rot="16200000" flipH="1">
                    <a:off x="4218512" y="4066181"/>
                    <a:ext cx="1849583" cy="381068"/>
                  </a:xfrm>
                  <a:prstGeom prst="bentConnector3">
                    <a:avLst>
                      <a:gd name="adj1" fmla="val 53386"/>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rot="16200000" flipH="1">
                    <a:off x="4914727" y="5524410"/>
                    <a:ext cx="1295502" cy="457281"/>
                  </a:xfrm>
                  <a:prstGeom prst="bentConnector3">
                    <a:avLst>
                      <a:gd name="adj1" fmla="val 24706"/>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cxnSp>
            <p:nvCxnSpPr>
              <p:cNvPr id="53" name="Elbow Connector 52"/>
              <p:cNvCxnSpPr/>
              <p:nvPr/>
            </p:nvCxnSpPr>
            <p:spPr>
              <a:xfrm rot="5400000">
                <a:off x="1912588" y="4030700"/>
                <a:ext cx="1660655" cy="304854"/>
              </a:xfrm>
              <a:prstGeom prst="bentConnector3">
                <a:avLst>
                  <a:gd name="adj1" fmla="val 60556"/>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16200000" flipH="1">
                <a:off x="2620738" y="3900502"/>
                <a:ext cx="1660655" cy="565250"/>
              </a:xfrm>
              <a:prstGeom prst="bentConnector3">
                <a:avLst>
                  <a:gd name="adj1" fmla="val 51508"/>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Elbow Connector 54"/>
              <p:cNvCxnSpPr/>
              <p:nvPr/>
            </p:nvCxnSpPr>
            <p:spPr>
              <a:xfrm rot="16200000" flipH="1">
                <a:off x="3248695" y="5458761"/>
                <a:ext cx="1427274" cy="457281"/>
              </a:xfrm>
              <a:prstGeom prst="bentConnector3">
                <a:avLst>
                  <a:gd name="adj1" fmla="val 23665"/>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83309" name="TextBox 79"/>
            <p:cNvSpPr txBox="1">
              <a:spLocks noChangeArrowheads="1"/>
            </p:cNvSpPr>
            <p:nvPr/>
          </p:nvSpPr>
          <p:spPr bwMode="auto">
            <a:xfrm>
              <a:off x="409141" y="3852214"/>
              <a:ext cx="1638970" cy="646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1800" dirty="0"/>
                <a:t>Without deduplication</a:t>
              </a:r>
            </a:p>
          </p:txBody>
        </p:sp>
      </p:grpSp>
      <p:sp>
        <p:nvSpPr>
          <p:cNvPr id="78" name="Oval Callout 77"/>
          <p:cNvSpPr/>
          <p:nvPr/>
        </p:nvSpPr>
        <p:spPr>
          <a:xfrm>
            <a:off x="695073" y="2791611"/>
            <a:ext cx="1641978" cy="847279"/>
          </a:xfrm>
          <a:prstGeom prst="wedgeEllipseCallout">
            <a:avLst>
              <a:gd name="adj1" fmla="val 58589"/>
              <a:gd name="adj2" fmla="val 59096"/>
            </a:avLst>
          </a:prstGeom>
          <a:solidFill>
            <a:srgbClr val="FF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45720" rIns="0" bIns="0" anchor="ctr"/>
          <a:lstStyle/>
          <a:p>
            <a:pPr algn="ctr" eaLnBrk="1" hangingPunct="1">
              <a:lnSpc>
                <a:spcPts val="1500"/>
              </a:lnSpc>
              <a:defRPr/>
            </a:pPr>
            <a:r>
              <a:rPr lang="en-US" sz="1400" dirty="0">
                <a:solidFill>
                  <a:schemeClr val="bg1"/>
                </a:solidFill>
              </a:rPr>
              <a:t>Congested with “redundant” traffic</a:t>
            </a:r>
          </a:p>
        </p:txBody>
      </p:sp>
      <p:sp>
        <p:nvSpPr>
          <p:cNvPr id="56" name="Rectangle 55"/>
          <p:cNvSpPr/>
          <p:nvPr/>
        </p:nvSpPr>
        <p:spPr>
          <a:xfrm>
            <a:off x="487051" y="380009"/>
            <a:ext cx="6866560" cy="923330"/>
          </a:xfrm>
          <a:prstGeom prst="rect">
            <a:avLst/>
          </a:prstGeom>
          <a:noFill/>
        </p:spPr>
        <p:txBody>
          <a:bodyPr wrap="none" lIns="91440" tIns="45720" rIns="91440" bIns="45720">
            <a:spAutoFit/>
          </a:bodyPr>
          <a:lstStyle/>
          <a:p>
            <a:pPr algn="ctr"/>
            <a:r>
              <a:rPr lang="en-US" altLang="en-US" sz="54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Video Streaming Tree</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57" name="TextBox 79"/>
          <p:cNvSpPr txBox="1">
            <a:spLocks noChangeArrowheads="1"/>
          </p:cNvSpPr>
          <p:nvPr/>
        </p:nvSpPr>
        <p:spPr bwMode="auto">
          <a:xfrm>
            <a:off x="6971921" y="3547567"/>
            <a:ext cx="1638679"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1800" dirty="0"/>
              <a:t>With deduplication</a:t>
            </a:r>
          </a:p>
        </p:txBody>
      </p:sp>
      <p:sp>
        <p:nvSpPr>
          <p:cNvPr id="58" name="Oval Callout 57"/>
          <p:cNvSpPr/>
          <p:nvPr/>
        </p:nvSpPr>
        <p:spPr>
          <a:xfrm>
            <a:off x="4169733" y="3114675"/>
            <a:ext cx="1641978" cy="847279"/>
          </a:xfrm>
          <a:prstGeom prst="wedgeEllipseCallout">
            <a:avLst>
              <a:gd name="adj1" fmla="val 55658"/>
              <a:gd name="adj2" fmla="val 64776"/>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eaLnBrk="1" hangingPunct="1">
              <a:lnSpc>
                <a:spcPts val="1500"/>
              </a:lnSpc>
              <a:defRPr/>
            </a:pPr>
            <a:r>
              <a:rPr lang="en-US" sz="1400" dirty="0">
                <a:solidFill>
                  <a:schemeClr val="bg1"/>
                </a:solidFill>
              </a:rPr>
              <a:t>Substantial traffic reduction</a:t>
            </a:r>
          </a:p>
        </p:txBody>
      </p:sp>
    </p:spTree>
    <p:extLst>
      <p:ext uri="{BB962C8B-B14F-4D97-AF65-F5344CB8AC3E}">
        <p14:creationId xmlns:p14="http://schemas.microsoft.com/office/powerpoint/2010/main" val="1168474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afterEffect">
                                  <p:stCondLst>
                                    <p:cond delay="0"/>
                                  </p:stCondLst>
                                  <p:childTnLst>
                                    <p:animMotion origin="layout" path="M -3.33333E-6 -4.41258E-6 L 0.19167 0.00162 " pathEditMode="relative" rAng="0" ptsTypes="AA">
                                      <p:cBhvr>
                                        <p:cTn id="6" dur="1000" fill="hold"/>
                                        <p:tgtEl>
                                          <p:spTgt spid="10"/>
                                        </p:tgtEl>
                                        <p:attrNameLst>
                                          <p:attrName>ppt_x</p:attrName>
                                          <p:attrName>ppt_y</p:attrName>
                                        </p:attrNameLst>
                                      </p:cBhvr>
                                      <p:rCtr x="9583" y="69"/>
                                    </p:animMotion>
                                  </p:childTnLst>
                                </p:cTn>
                              </p:par>
                            </p:childTnLst>
                          </p:cTn>
                        </p:par>
                        <p:par>
                          <p:cTn id="7" fill="hold">
                            <p:stCondLst>
                              <p:cond delay="1000"/>
                            </p:stCondLst>
                            <p:childTnLst>
                              <p:par>
                                <p:cTn id="8" presetID="9" presetClass="entr" presetSubtype="0" fill="hold" nodeType="afterEffect">
                                  <p:stCondLst>
                                    <p:cond delay="0"/>
                                  </p:stCondLst>
                                  <p:childTnLst>
                                    <p:set>
                                      <p:cBhvr>
                                        <p:cTn id="9" dur="1" fill="hold">
                                          <p:stCondLst>
                                            <p:cond delay="0"/>
                                          </p:stCondLst>
                                        </p:cTn>
                                        <p:tgtEl>
                                          <p:spTgt spid="57">
                                            <p:txEl>
                                              <p:pRg st="0" end="0"/>
                                            </p:txEl>
                                          </p:spTgt>
                                        </p:tgtEl>
                                        <p:attrNameLst>
                                          <p:attrName>style.visibility</p:attrName>
                                        </p:attrNameLst>
                                      </p:cBhvr>
                                      <p:to>
                                        <p:strVal val="visible"/>
                                      </p:to>
                                    </p:set>
                                    <p:animEffect transition="in" filter="dissolve">
                                      <p:cBhvr>
                                        <p:cTn id="10" dur="500"/>
                                        <p:tgtEl>
                                          <p:spTgt spid="57">
                                            <p:txEl>
                                              <p:pRg st="0" end="0"/>
                                            </p:txEl>
                                          </p:spTgt>
                                        </p:tgtEl>
                                      </p:cBhvr>
                                    </p:animEffect>
                                  </p:childTnLst>
                                </p:cTn>
                              </p:par>
                            </p:childTnLst>
                          </p:cTn>
                        </p:par>
                        <p:par>
                          <p:cTn id="11" fill="hold" nodeType="afterGroup">
                            <p:stCondLst>
                              <p:cond delay="1500"/>
                            </p:stCondLst>
                            <p:childTnLst>
                              <p:par>
                                <p:cTn id="12" presetID="9" presetClass="entr" presetSubtype="0" fill="hold" nodeType="after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dissolve">
                                      <p:cBhvr>
                                        <p:cTn id="14" dur="500"/>
                                        <p:tgtEl>
                                          <p:spTgt spid="81"/>
                                        </p:tgtEl>
                                      </p:cBhvr>
                                    </p:animEffect>
                                  </p:childTnLst>
                                </p:cTn>
                              </p:par>
                            </p:childTnLst>
                          </p:cTn>
                        </p:par>
                        <p:par>
                          <p:cTn id="15" fill="hold" nodeType="afterGroup">
                            <p:stCondLst>
                              <p:cond delay="2000"/>
                            </p:stCondLst>
                            <p:childTnLst>
                              <p:par>
                                <p:cTn id="16" presetID="22" presetClass="entr" presetSubtype="8" fill="hold"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wipe(left)">
                                      <p:cBhvr>
                                        <p:cTn id="18" dur="500"/>
                                        <p:tgtEl>
                                          <p:spTgt spid="78"/>
                                        </p:tgtEl>
                                      </p:cBhvr>
                                    </p:animEffect>
                                  </p:childTnLst>
                                </p:cTn>
                              </p:par>
                            </p:childTnLst>
                          </p:cTn>
                        </p:par>
                        <p:par>
                          <p:cTn id="19" fill="hold" nodeType="afterGroup">
                            <p:stCondLst>
                              <p:cond delay="2500"/>
                            </p:stCondLst>
                            <p:childTnLst>
                              <p:par>
                                <p:cTn id="20" presetID="22" presetClass="entr" presetSubtype="1" fill="hold" nodeType="after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up)">
                                      <p:cBhvr>
                                        <p:cTn id="22" dur="500"/>
                                        <p:tgtEl>
                                          <p:spTgt spid="79"/>
                                        </p:tgtEl>
                                      </p:cBhvr>
                                    </p:animEffect>
                                  </p:childTnLst>
                                </p:cTn>
                              </p:par>
                            </p:childTnLst>
                          </p:cTn>
                        </p:par>
                        <p:par>
                          <p:cTn id="23" fill="hold">
                            <p:stCondLst>
                              <p:cond delay="3000"/>
                            </p:stCondLst>
                            <p:childTnLst>
                              <p:par>
                                <p:cTn id="24" presetID="22" presetClass="entr" presetSubtype="8" fill="hold" nodeType="after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left)">
                                      <p:cBhvr>
                                        <p:cTn id="2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15733" y="144401"/>
            <a:ext cx="8915710" cy="830997"/>
          </a:xfrm>
          <a:prstGeom prst="rect">
            <a:avLst/>
          </a:prstGeom>
          <a:noFill/>
        </p:spPr>
        <p:txBody>
          <a:bodyPr wrap="none" lIns="91440" tIns="45720" rIns="91440" bIns="45720">
            <a:spAutoFit/>
          </a:bodyPr>
          <a:lstStyle/>
          <a:p>
            <a:pPr algn="ctr"/>
            <a:r>
              <a:rPr lang="en-US" alt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Multicast</a:t>
            </a:r>
            <a:r>
              <a:rPr lang="en-US" altLang="en-US" sz="48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 Tree ≠ </a:t>
            </a:r>
            <a:r>
              <a:rPr lang="en-US" alt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Streaming</a:t>
            </a:r>
            <a:r>
              <a:rPr lang="en-US" altLang="en-US" sz="4800" b="0" cap="none" spc="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 Tree</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grpSp>
        <p:nvGrpSpPr>
          <p:cNvPr id="3" name="Group 2"/>
          <p:cNvGrpSpPr/>
          <p:nvPr/>
        </p:nvGrpSpPr>
        <p:grpSpPr>
          <a:xfrm>
            <a:off x="292382" y="1299415"/>
            <a:ext cx="4554580" cy="5120114"/>
            <a:chOff x="292382" y="1299415"/>
            <a:chExt cx="4554580" cy="5120114"/>
          </a:xfrm>
        </p:grpSpPr>
        <p:grpSp>
          <p:nvGrpSpPr>
            <p:cNvPr id="12" name="Group 11"/>
            <p:cNvGrpSpPr>
              <a:grpSpLocks/>
            </p:cNvGrpSpPr>
            <p:nvPr/>
          </p:nvGrpSpPr>
          <p:grpSpPr bwMode="auto">
            <a:xfrm>
              <a:off x="292382" y="1299415"/>
              <a:ext cx="4554580" cy="5120114"/>
              <a:chOff x="362012" y="1524000"/>
              <a:chExt cx="4554173" cy="5119975"/>
            </a:xfrm>
          </p:grpSpPr>
          <p:grpSp>
            <p:nvGrpSpPr>
              <p:cNvPr id="185360" name="Group 5"/>
              <p:cNvGrpSpPr>
                <a:grpSpLocks/>
              </p:cNvGrpSpPr>
              <p:nvPr/>
            </p:nvGrpSpPr>
            <p:grpSpPr bwMode="auto">
              <a:xfrm>
                <a:off x="457200" y="4038600"/>
                <a:ext cx="2057400" cy="2057400"/>
                <a:chOff x="609600" y="4495800"/>
                <a:chExt cx="2057400" cy="2057400"/>
              </a:xfrm>
            </p:grpSpPr>
            <p:grpSp>
              <p:nvGrpSpPr>
                <p:cNvPr id="18" name="Group 17"/>
                <p:cNvGrpSpPr/>
                <p:nvPr/>
              </p:nvGrpSpPr>
              <p:grpSpPr>
                <a:xfrm>
                  <a:off x="893763" y="4572000"/>
                  <a:ext cx="1544637" cy="1114755"/>
                  <a:chOff x="4017963" y="2561894"/>
                  <a:chExt cx="1544637" cy="1114755"/>
                </a:xfrm>
                <a:scene3d>
                  <a:camera prst="isometricOffAxis2Left"/>
                  <a:lightRig rig="threePt" dir="t"/>
                </a:scene3d>
              </p:grpSpPr>
              <p:pic>
                <p:nvPicPr>
                  <p:cNvPr id="19"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2561894"/>
                    <a:ext cx="1544637" cy="1114755"/>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7" descr="Batma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667000"/>
                    <a:ext cx="943947" cy="94394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85371" name="Picture 8" descr="C:\Users\Kien\Downloads\M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495800"/>
                  <a:ext cx="2057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5361" name="Group 4"/>
              <p:cNvGrpSpPr>
                <a:grpSpLocks/>
              </p:cNvGrpSpPr>
              <p:nvPr/>
            </p:nvGrpSpPr>
            <p:grpSpPr bwMode="auto">
              <a:xfrm>
                <a:off x="2209800" y="4038600"/>
                <a:ext cx="1981200" cy="2009192"/>
                <a:chOff x="2438400" y="4572000"/>
                <a:chExt cx="1981200" cy="2009192"/>
              </a:xfrm>
            </p:grpSpPr>
            <p:grpSp>
              <p:nvGrpSpPr>
                <p:cNvPr id="21" name="Group 20"/>
                <p:cNvGrpSpPr/>
                <p:nvPr/>
              </p:nvGrpSpPr>
              <p:grpSpPr>
                <a:xfrm>
                  <a:off x="2570163" y="4572000"/>
                  <a:ext cx="1544637" cy="1114755"/>
                  <a:chOff x="4017963" y="2561894"/>
                  <a:chExt cx="1544637" cy="1114755"/>
                </a:xfrm>
                <a:scene3d>
                  <a:camera prst="isometricRightUp"/>
                  <a:lightRig rig="threePt" dir="t"/>
                </a:scene3d>
              </p:grpSpPr>
              <p:pic>
                <p:nvPicPr>
                  <p:cNvPr id="22"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2561894"/>
                    <a:ext cx="1544637" cy="1114755"/>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17" descr="Batma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667000"/>
                    <a:ext cx="943947" cy="94394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85369" name="Picture 9" descr="C:\Users\Kien\Downloads\Woma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599992"/>
                  <a:ext cx="1981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5362" name="Group 6"/>
              <p:cNvGrpSpPr>
                <a:grpSpLocks/>
              </p:cNvGrpSpPr>
              <p:nvPr/>
            </p:nvGrpSpPr>
            <p:grpSpPr bwMode="auto">
              <a:xfrm>
                <a:off x="914400" y="1524000"/>
                <a:ext cx="2438400" cy="2438400"/>
                <a:chOff x="1295400" y="1676400"/>
                <a:chExt cx="2438400" cy="2438400"/>
              </a:xfrm>
            </p:grpSpPr>
            <p:pic>
              <p:nvPicPr>
                <p:cNvPr id="185366" name="Picture 2" descr="Devices video display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676400"/>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67" name="Picture 17" descr="Batman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16087" y="1873963"/>
                  <a:ext cx="144462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85363"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560700">
                <a:off x="917574" y="2996996"/>
                <a:ext cx="1547212" cy="121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64"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48934" flipV="1">
                <a:off x="1951273" y="3048931"/>
                <a:ext cx="1734460" cy="1070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5" name="TextBox 10"/>
              <p:cNvSpPr txBox="1">
                <a:spLocks noChangeArrowheads="1"/>
              </p:cNvSpPr>
              <p:nvPr/>
            </p:nvSpPr>
            <p:spPr bwMode="auto">
              <a:xfrm>
                <a:off x="362012" y="5936108"/>
                <a:ext cx="4554173" cy="707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eaLnBrk="1" hangingPunct="1">
                  <a:lnSpc>
                    <a:spcPct val="100000"/>
                  </a:lnSpc>
                  <a:spcAft>
                    <a:spcPct val="0"/>
                  </a:spcAft>
                  <a:buClrTx/>
                  <a:buFontTx/>
                  <a:buNone/>
                </a:pPr>
                <a:r>
                  <a:rPr lang="en-US" altLang="en-US" sz="2000" b="1" dirty="0">
                    <a:solidFill>
                      <a:srgbClr val="00CC66"/>
                    </a:solidFill>
                  </a:rPr>
                  <a:t>Multicast tree</a:t>
                </a:r>
                <a:r>
                  <a:rPr lang="en-US" altLang="en-US" sz="2000" dirty="0"/>
                  <a:t>:  Wait for multicast time</a:t>
                </a:r>
              </a:p>
              <a:p>
                <a:pPr eaLnBrk="1" hangingPunct="1">
                  <a:lnSpc>
                    <a:spcPct val="100000"/>
                  </a:lnSpc>
                  <a:spcAft>
                    <a:spcPct val="0"/>
                  </a:spcAft>
                  <a:buClrTx/>
                  <a:buFontTx/>
                  <a:buNone/>
                </a:pPr>
                <a:r>
                  <a:rPr lang="en-US" altLang="en-US" sz="2000" dirty="0"/>
                  <a:t>                   →  Not on demand</a:t>
                </a:r>
              </a:p>
            </p:txBody>
          </p:sp>
        </p:grpSp>
        <p:sp>
          <p:nvSpPr>
            <p:cNvPr id="2" name="TextBox 1"/>
            <p:cNvSpPr txBox="1"/>
            <p:nvPr/>
          </p:nvSpPr>
          <p:spPr>
            <a:xfrm>
              <a:off x="3232600" y="1385308"/>
              <a:ext cx="985967" cy="461665"/>
            </a:xfrm>
            <a:prstGeom prst="rect">
              <a:avLst/>
            </a:prstGeom>
            <a:noFill/>
          </p:spPr>
          <p:txBody>
            <a:bodyPr wrap="none" rtlCol="0">
              <a:spAutoFit/>
            </a:bodyPr>
            <a:lstStyle/>
            <a:p>
              <a:r>
                <a:rPr lang="en-US" sz="2400" dirty="0">
                  <a:solidFill>
                    <a:srgbClr val="FFFF00"/>
                  </a:solidFill>
                </a:rPr>
                <a:t>Server</a:t>
              </a:r>
            </a:p>
          </p:txBody>
        </p:sp>
      </p:grpSp>
      <p:grpSp>
        <p:nvGrpSpPr>
          <p:cNvPr id="5" name="Group 4"/>
          <p:cNvGrpSpPr/>
          <p:nvPr/>
        </p:nvGrpSpPr>
        <p:grpSpPr>
          <a:xfrm>
            <a:off x="4669381" y="1273176"/>
            <a:ext cx="4178182" cy="5146353"/>
            <a:chOff x="4669381" y="1273176"/>
            <a:chExt cx="4178182" cy="5146353"/>
          </a:xfrm>
        </p:grpSpPr>
        <p:grpSp>
          <p:nvGrpSpPr>
            <p:cNvPr id="14" name="Group 13"/>
            <p:cNvGrpSpPr>
              <a:grpSpLocks/>
            </p:cNvGrpSpPr>
            <p:nvPr/>
          </p:nvGrpSpPr>
          <p:grpSpPr bwMode="auto">
            <a:xfrm>
              <a:off x="5113620" y="1273176"/>
              <a:ext cx="3733943" cy="5146353"/>
              <a:chOff x="4953000" y="1524000"/>
              <a:chExt cx="3733800" cy="5145997"/>
            </a:xfrm>
          </p:grpSpPr>
          <p:sp>
            <p:nvSpPr>
              <p:cNvPr id="185349" name="Rectangle 2"/>
              <p:cNvSpPr>
                <a:spLocks noChangeArrowheads="1"/>
              </p:cNvSpPr>
              <p:nvPr/>
            </p:nvSpPr>
            <p:spPr bwMode="auto">
              <a:xfrm>
                <a:off x="5140539" y="5962160"/>
                <a:ext cx="3442572" cy="70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marL="2057400" indent="-2057400" eaLnBrk="1" hangingPunct="1">
                  <a:lnSpc>
                    <a:spcPct val="100000"/>
                  </a:lnSpc>
                  <a:spcAft>
                    <a:spcPct val="0"/>
                  </a:spcAft>
                  <a:buClrTx/>
                  <a:buFontTx/>
                  <a:buNone/>
                </a:pPr>
                <a:r>
                  <a:rPr lang="en-US" altLang="en-US" sz="2000" b="1" dirty="0">
                    <a:solidFill>
                      <a:srgbClr val="00CC66"/>
                    </a:solidFill>
                  </a:rPr>
                  <a:t>Streaming Tree</a:t>
                </a:r>
                <a:r>
                  <a:rPr lang="en-US" altLang="en-US" sz="2000" dirty="0"/>
                  <a:t>:  zero delay</a:t>
                </a:r>
              </a:p>
              <a:p>
                <a:pPr marL="2057400" indent="-2057400">
                  <a:lnSpc>
                    <a:spcPct val="100000"/>
                  </a:lnSpc>
                  <a:spcAft>
                    <a:spcPct val="0"/>
                  </a:spcAft>
                  <a:buClrTx/>
                  <a:buNone/>
                </a:pPr>
                <a:r>
                  <a:rPr lang="en-US" altLang="en-US" sz="2000" dirty="0"/>
                  <a:t>        → Video on demand</a:t>
                </a:r>
              </a:p>
            </p:txBody>
          </p:sp>
          <p:grpSp>
            <p:nvGrpSpPr>
              <p:cNvPr id="185350" name="Group 39"/>
              <p:cNvGrpSpPr>
                <a:grpSpLocks/>
              </p:cNvGrpSpPr>
              <p:nvPr/>
            </p:nvGrpSpPr>
            <p:grpSpPr bwMode="auto">
              <a:xfrm>
                <a:off x="5410200" y="1524000"/>
                <a:ext cx="2438400" cy="2438400"/>
                <a:chOff x="1295400" y="1676400"/>
                <a:chExt cx="2438400" cy="2438400"/>
              </a:xfrm>
            </p:grpSpPr>
            <p:pic>
              <p:nvPicPr>
                <p:cNvPr id="185358" name="Picture 2" descr="Devices video display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676400"/>
                  <a:ext cx="24384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59" name="Picture 17" descr="Batman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0575" y="1908175"/>
                  <a:ext cx="1444625" cy="144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85351"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148934" flipV="1">
                <a:off x="6447073" y="3048931"/>
                <a:ext cx="1734460" cy="10702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6781800" y="4049098"/>
                <a:ext cx="1544637" cy="1114755"/>
                <a:chOff x="6151563" y="5638800"/>
                <a:chExt cx="1544637" cy="1114755"/>
              </a:xfrm>
              <a:scene3d>
                <a:camera prst="isometricRightUp"/>
                <a:lightRig rig="threePt" dir="t"/>
              </a:scene3d>
            </p:grpSpPr>
            <p:grpSp>
              <p:nvGrpSpPr>
                <p:cNvPr id="4" name="Group 3"/>
                <p:cNvGrpSpPr/>
                <p:nvPr/>
              </p:nvGrpSpPr>
              <p:grpSpPr>
                <a:xfrm>
                  <a:off x="6151563" y="5638800"/>
                  <a:ext cx="1544637" cy="1114755"/>
                  <a:chOff x="4017963" y="2561894"/>
                  <a:chExt cx="1544637" cy="1114755"/>
                </a:xfrm>
              </p:grpSpPr>
              <p:pic>
                <p:nvPicPr>
                  <p:cNvPr id="8212"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63" y="2561894"/>
                    <a:ext cx="1544637" cy="1114755"/>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7" descr="Batman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2667000"/>
                    <a:ext cx="943947" cy="94394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5" name="Picture 19" descr="Robin i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6264549" y="5791200"/>
                  <a:ext cx="745851" cy="899991"/>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 name="Group 8"/>
              <p:cNvGrpSpPr/>
              <p:nvPr/>
            </p:nvGrpSpPr>
            <p:grpSpPr>
              <a:xfrm>
                <a:off x="5130519" y="4038600"/>
                <a:ext cx="1544637" cy="1114755"/>
                <a:chOff x="6227763" y="5791200"/>
                <a:chExt cx="1544637" cy="1114755"/>
              </a:xfrm>
              <a:scene3d>
                <a:camera prst="isometricOffAxis2Left"/>
                <a:lightRig rig="threePt" dir="t"/>
              </a:scene3d>
            </p:grpSpPr>
            <p:pic>
              <p:nvPicPr>
                <p:cNvPr id="50" name="Picture 20" descr="C:\Users\Kien\Pictures\Picture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5791200"/>
                  <a:ext cx="1544637" cy="1114755"/>
                </a:xfrm>
                <a:prstGeom prst="rect">
                  <a:avLst/>
                </a:prstGeom>
                <a:noFill/>
                <a:extLst>
                  <a:ext uri="{909E8E84-426E-40dd-AFC4-6F175D3DCCD1}">
                    <a14:hiddenFill xmlns="" xmlns:a14="http://schemas.microsoft.com/office/drawing/2010/main">
                      <a:solidFill>
                        <a:srgbClr val="FFFFFF"/>
                      </a:solidFill>
                    </a14:hiddenFill>
                  </a:ext>
                </a:extLst>
              </p:spPr>
            </p:pic>
            <p:pic>
              <p:nvPicPr>
                <p:cNvPr id="8205" name="Picture 13" descr="http://icons.iconarchive.com/icons/mattahan/ultrabuuf/128/Comics-Batman-Joker-ic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0087" y="6059486"/>
                  <a:ext cx="569913" cy="569914"/>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17" descr="Batman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6409710" y="5896306"/>
                  <a:ext cx="981690" cy="943947"/>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85354" name="Picture 8" descr="C:\Users\Kien\Downloads\M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038600"/>
                <a:ext cx="2057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55" name="Picture 9" descr="C:\Users\Kien\Downloads\Woma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4066592"/>
                <a:ext cx="19812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56" name="Picture 19" descr="Robin ic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618164" y="1752600"/>
                <a:ext cx="1163636" cy="1404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5357" name="Picture 24" descr="http://icons.iconarchive.com/icons/saki/nuoveXT-2/128/Actions-blue-arrow-redo-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560700">
                <a:off x="5466422" y="2969972"/>
                <a:ext cx="1480398" cy="1219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 name="TextBox 39"/>
            <p:cNvSpPr txBox="1"/>
            <p:nvPr/>
          </p:nvSpPr>
          <p:spPr>
            <a:xfrm>
              <a:off x="4669381" y="1407837"/>
              <a:ext cx="985967" cy="461665"/>
            </a:xfrm>
            <a:prstGeom prst="rect">
              <a:avLst/>
            </a:prstGeom>
            <a:noFill/>
          </p:spPr>
          <p:txBody>
            <a:bodyPr wrap="none" rtlCol="0">
              <a:spAutoFit/>
            </a:bodyPr>
            <a:lstStyle/>
            <a:p>
              <a:r>
                <a:rPr lang="en-US" sz="2400" dirty="0">
                  <a:solidFill>
                    <a:srgbClr val="FFFF00"/>
                  </a:solidFill>
                </a:rPr>
                <a:t>Server</a:t>
              </a:r>
            </a:p>
          </p:txBody>
        </p:sp>
      </p:grpSp>
    </p:spTree>
    <p:extLst>
      <p:ext uri="{BB962C8B-B14F-4D97-AF65-F5344CB8AC3E}">
        <p14:creationId xmlns:p14="http://schemas.microsoft.com/office/powerpoint/2010/main" val="182780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8782" y="5417770"/>
            <a:ext cx="7910675" cy="888775"/>
          </a:xfrm>
        </p:spPr>
        <p:txBody>
          <a:bodyPr>
            <a:noAutofit/>
          </a:bodyPr>
          <a:lstStyle/>
          <a:p>
            <a:pPr marL="0" indent="0">
              <a:buNone/>
            </a:pPr>
            <a:r>
              <a:rPr lang="en-US" sz="2600" dirty="0"/>
              <a:t>A line topology with DON routers in Florida, South Carolina, North Carolina, Washington D.C., and New York</a:t>
            </a:r>
          </a:p>
        </p:txBody>
      </p:sp>
      <p:sp>
        <p:nvSpPr>
          <p:cNvPr id="6" name="Title 69"/>
          <p:cNvSpPr>
            <a:spLocks noGrp="1"/>
          </p:cNvSpPr>
          <p:nvPr>
            <p:ph type="title"/>
          </p:nvPr>
        </p:nvSpPr>
        <p:spPr>
          <a:xfrm>
            <a:off x="442331" y="286348"/>
            <a:ext cx="5305143" cy="769441"/>
          </a:xfrm>
          <a:prstGeom prst="rect">
            <a:avLst/>
          </a:prstGeom>
          <a:noFill/>
        </p:spPr>
        <p:txBody>
          <a:bodyPr wrap="square" lIns="91440" tIns="45720" rIns="91440" bIns="45720">
            <a:spAutoFit/>
          </a:bodyPr>
          <a:lstStyle/>
          <a:p>
            <a:pPr algn="ct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DON Experiment</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grpSp>
        <p:nvGrpSpPr>
          <p:cNvPr id="2" name="Group 1"/>
          <p:cNvGrpSpPr/>
          <p:nvPr/>
        </p:nvGrpSpPr>
        <p:grpSpPr>
          <a:xfrm>
            <a:off x="1717250" y="1339654"/>
            <a:ext cx="5873051" cy="3700608"/>
            <a:chOff x="1717250" y="1339654"/>
            <a:chExt cx="5873051" cy="3700608"/>
          </a:xfrm>
        </p:grpSpPr>
        <p:pic>
          <p:nvPicPr>
            <p:cNvPr id="3074" name="Picture 2" descr="http://ndstudies.gov/sites/default/file/us_outlin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7250" y="1339654"/>
              <a:ext cx="5873051" cy="37006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8" name="Group 27"/>
            <p:cNvGrpSpPr/>
            <p:nvPr/>
          </p:nvGrpSpPr>
          <p:grpSpPr>
            <a:xfrm>
              <a:off x="6553163" y="2319452"/>
              <a:ext cx="598448" cy="2230244"/>
              <a:chOff x="5928733" y="2319452"/>
              <a:chExt cx="598448" cy="2230244"/>
            </a:xfrm>
          </p:grpSpPr>
          <p:sp>
            <p:nvSpPr>
              <p:cNvPr id="7" name="Oval 6"/>
              <p:cNvSpPr/>
              <p:nvPr/>
            </p:nvSpPr>
            <p:spPr>
              <a:xfrm>
                <a:off x="5999357" y="4408447"/>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Oval 9"/>
              <p:cNvSpPr/>
              <p:nvPr/>
            </p:nvSpPr>
            <p:spPr>
              <a:xfrm>
                <a:off x="6162909" y="3248631"/>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Oval 10"/>
              <p:cNvSpPr/>
              <p:nvPr/>
            </p:nvSpPr>
            <p:spPr>
              <a:xfrm>
                <a:off x="6385933" y="2319452"/>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Oval 11"/>
              <p:cNvSpPr/>
              <p:nvPr/>
            </p:nvSpPr>
            <p:spPr>
              <a:xfrm>
                <a:off x="6222383" y="2913914"/>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3" name="Oval 12"/>
              <p:cNvSpPr/>
              <p:nvPr/>
            </p:nvSpPr>
            <p:spPr>
              <a:xfrm>
                <a:off x="5928733" y="3568389"/>
                <a:ext cx="141248" cy="14124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cxnSp>
            <p:nvCxnSpPr>
              <p:cNvPr id="9" name="Straight Connector 8"/>
              <p:cNvCxnSpPr>
                <a:endCxn id="7" idx="0"/>
              </p:cNvCxnSpPr>
              <p:nvPr/>
            </p:nvCxnSpPr>
            <p:spPr>
              <a:xfrm>
                <a:off x="5999357" y="3709638"/>
                <a:ext cx="70624" cy="6988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034670" y="3378994"/>
                <a:ext cx="161343" cy="20435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5545" y="3057525"/>
                <a:ext cx="30955" cy="191106"/>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312695" y="2459831"/>
                <a:ext cx="123824" cy="4548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077" name="Group 3076"/>
            <p:cNvGrpSpPr/>
            <p:nvPr/>
          </p:nvGrpSpPr>
          <p:grpSpPr>
            <a:xfrm>
              <a:off x="6765035" y="4168833"/>
              <a:ext cx="588648" cy="620476"/>
              <a:chOff x="6140605" y="4168833"/>
              <a:chExt cx="588648" cy="620476"/>
            </a:xfrm>
          </p:grpSpPr>
          <p:pic>
            <p:nvPicPr>
              <p:cNvPr id="3084" name="Picture 12" descr="https://pixabay.com/static/uploads/photo/2012/04/01/12/57/computer-23341_64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108" y="4168833"/>
                <a:ext cx="404145" cy="620476"/>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075" name="Straight Connector 3074"/>
              <p:cNvCxnSpPr>
                <a:endCxn id="3084" idx="1"/>
              </p:cNvCxnSpPr>
              <p:nvPr/>
            </p:nvCxnSpPr>
            <p:spPr>
              <a:xfrm>
                <a:off x="6140605" y="4475356"/>
                <a:ext cx="184503" cy="371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9" name="Oval Callout 18"/>
          <p:cNvSpPr/>
          <p:nvPr/>
        </p:nvSpPr>
        <p:spPr>
          <a:xfrm>
            <a:off x="3981527" y="2622066"/>
            <a:ext cx="1958821" cy="1394378"/>
          </a:xfrm>
          <a:prstGeom prst="wedgeEllipseCallout">
            <a:avLst>
              <a:gd name="adj1" fmla="val 78062"/>
              <a:gd name="adj2" fmla="val 20327"/>
            </a:avLst>
          </a:prstGeom>
          <a:solidFill>
            <a:srgbClr val="66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lIns="0" tIns="0" rIns="0" bIns="0" rtlCol="0" anchor="ctr" anchorCtr="1"/>
          <a:lstStyle/>
          <a:p>
            <a:pPr algn="ctr"/>
            <a:r>
              <a:rPr lang="en-US" sz="2000" dirty="0" err="1"/>
              <a:t>PlanetLab</a:t>
            </a:r>
            <a:r>
              <a:rPr lang="en-US" sz="2000" dirty="0"/>
              <a:t> Servers as DON routers</a:t>
            </a:r>
          </a:p>
        </p:txBody>
      </p:sp>
    </p:spTree>
    <p:extLst>
      <p:ext uri="{BB962C8B-B14F-4D97-AF65-F5344CB8AC3E}">
        <p14:creationId xmlns:p14="http://schemas.microsoft.com/office/powerpoint/2010/main" val="198195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1"/>
          <p:cNvSpPr>
            <a:spLocks noGrp="1"/>
          </p:cNvSpPr>
          <p:nvPr>
            <p:ph type="title"/>
          </p:nvPr>
        </p:nvSpPr>
        <p:spPr>
          <a:xfrm>
            <a:off x="328677" y="130969"/>
            <a:ext cx="6699250" cy="952500"/>
          </a:xfrm>
        </p:spPr>
        <p:txBody>
          <a:bodyPr/>
          <a:lstStyle/>
          <a:p>
            <a:r>
              <a:rPr lang="en-US" altLang="en-US" sz="4800" dirty="0">
                <a:solidFill>
                  <a:schemeClr val="accent4">
                    <a:lumMod val="40000"/>
                    <a:lumOff val="60000"/>
                  </a:schemeClr>
                </a:solidFill>
                <a:latin typeface="Arial" panose="020B0604020202020204" pitchFamily="34" charset="0"/>
              </a:rPr>
              <a:t>A Wireless Setup</a:t>
            </a:r>
          </a:p>
        </p:txBody>
      </p:sp>
      <p:sp>
        <p:nvSpPr>
          <p:cNvPr id="195587" name="Content Placeholder 3"/>
          <p:cNvSpPr>
            <a:spLocks noGrp="1"/>
          </p:cNvSpPr>
          <p:nvPr>
            <p:ph idx="1"/>
          </p:nvPr>
        </p:nvSpPr>
        <p:spPr>
          <a:xfrm>
            <a:off x="4721352" y="1218094"/>
            <a:ext cx="4021011" cy="1154080"/>
          </a:xfrm>
        </p:spPr>
        <p:txBody>
          <a:bodyPr>
            <a:normAutofit/>
          </a:bodyPr>
          <a:lstStyle/>
          <a:p>
            <a:pPr marL="0" indent="0" algn="r">
              <a:lnSpc>
                <a:spcPct val="100000"/>
              </a:lnSpc>
              <a:spcAft>
                <a:spcPts val="1200"/>
              </a:spcAft>
              <a:buNone/>
            </a:pPr>
            <a:r>
              <a:rPr lang="en-US" altLang="en-US" sz="2800" dirty="0">
                <a:latin typeface="Arial" panose="020B0604020202020204" pitchFamily="34" charset="0"/>
              </a:rPr>
              <a:t>Limited number of mesh nodes available</a:t>
            </a:r>
          </a:p>
        </p:txBody>
      </p:sp>
      <p:grpSp>
        <p:nvGrpSpPr>
          <p:cNvPr id="195588" name="Group 7"/>
          <p:cNvGrpSpPr>
            <a:grpSpLocks/>
          </p:cNvGrpSpPr>
          <p:nvPr/>
        </p:nvGrpSpPr>
        <p:grpSpPr bwMode="auto">
          <a:xfrm>
            <a:off x="457200" y="3634582"/>
            <a:ext cx="8285163" cy="1027112"/>
            <a:chOff x="381000" y="1486764"/>
            <a:chExt cx="8284759" cy="1027836"/>
          </a:xfrm>
        </p:grpSpPr>
        <p:pic>
          <p:nvPicPr>
            <p:cNvPr id="195591" name="Picture 31"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81715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92" name="Picture 32"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0841" y="1752600"/>
              <a:ext cx="81715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93" name="Picture 33"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9641" y="1752600"/>
              <a:ext cx="81715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94" name="Picture 34"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752600"/>
              <a:ext cx="81715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595" name="Picture 35" descr="Minduka_A_gray_laptop_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1752600"/>
              <a:ext cx="817159"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95596" name="Group 4"/>
            <p:cNvGrpSpPr>
              <a:grpSpLocks/>
            </p:cNvGrpSpPr>
            <p:nvPr/>
          </p:nvGrpSpPr>
          <p:grpSpPr bwMode="auto">
            <a:xfrm>
              <a:off x="1257440" y="1507236"/>
              <a:ext cx="962029" cy="854964"/>
              <a:chOff x="1257440" y="1507236"/>
              <a:chExt cx="962029" cy="854964"/>
            </a:xfrm>
          </p:grpSpPr>
          <p:pic>
            <p:nvPicPr>
              <p:cNvPr id="195607" name="Picture 36"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257440" y="1905000"/>
                <a:ext cx="342760" cy="42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608" name="Picture 37"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828800" y="1904999"/>
                <a:ext cx="366991"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609" name="TextBox 57"/>
              <p:cNvSpPr txBox="1">
                <a:spLocks noChangeArrowheads="1"/>
              </p:cNvSpPr>
              <p:nvPr/>
            </p:nvSpPr>
            <p:spPr bwMode="auto">
              <a:xfrm>
                <a:off x="1288010" y="1507236"/>
                <a:ext cx="9314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1</a:t>
                </a:r>
              </a:p>
            </p:txBody>
          </p:sp>
        </p:grpSp>
        <p:grpSp>
          <p:nvGrpSpPr>
            <p:cNvPr id="195597" name="Group 5"/>
            <p:cNvGrpSpPr>
              <a:grpSpLocks/>
            </p:cNvGrpSpPr>
            <p:nvPr/>
          </p:nvGrpSpPr>
          <p:grpSpPr bwMode="auto">
            <a:xfrm>
              <a:off x="3121928" y="1486764"/>
              <a:ext cx="940623" cy="875437"/>
              <a:chOff x="3121928" y="1486764"/>
              <a:chExt cx="940623" cy="875437"/>
            </a:xfrm>
          </p:grpSpPr>
          <p:pic>
            <p:nvPicPr>
              <p:cNvPr id="195604" name="Picture 38"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124200" y="1905001"/>
                <a:ext cx="342760" cy="42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605" name="Picture 39"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95560" y="1905000"/>
                <a:ext cx="366991"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606" name="TextBox 58"/>
              <p:cNvSpPr txBox="1">
                <a:spLocks noChangeArrowheads="1"/>
              </p:cNvSpPr>
              <p:nvPr/>
            </p:nvSpPr>
            <p:spPr bwMode="auto">
              <a:xfrm>
                <a:off x="3121928" y="1486764"/>
                <a:ext cx="9314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2</a:t>
                </a:r>
              </a:p>
            </p:txBody>
          </p:sp>
        </p:grpSp>
        <p:grpSp>
          <p:nvGrpSpPr>
            <p:cNvPr id="195598" name="Group 6"/>
            <p:cNvGrpSpPr>
              <a:grpSpLocks/>
            </p:cNvGrpSpPr>
            <p:nvPr/>
          </p:nvGrpSpPr>
          <p:grpSpPr bwMode="auto">
            <a:xfrm>
              <a:off x="4953000" y="1905000"/>
              <a:ext cx="938351" cy="457201"/>
              <a:chOff x="4953000" y="1905000"/>
              <a:chExt cx="938351" cy="457201"/>
            </a:xfrm>
          </p:grpSpPr>
          <p:pic>
            <p:nvPicPr>
              <p:cNvPr id="195602" name="Picture 40"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4953000" y="1905001"/>
                <a:ext cx="342760" cy="42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603" name="Picture 41"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5524360" y="1905000"/>
                <a:ext cx="366991"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95599" name="Group 62"/>
            <p:cNvGrpSpPr>
              <a:grpSpLocks/>
            </p:cNvGrpSpPr>
            <p:nvPr/>
          </p:nvGrpSpPr>
          <p:grpSpPr bwMode="auto">
            <a:xfrm>
              <a:off x="6858000" y="1905000"/>
              <a:ext cx="938351" cy="457201"/>
              <a:chOff x="6858000" y="1905000"/>
              <a:chExt cx="938351" cy="457201"/>
            </a:xfrm>
          </p:grpSpPr>
          <p:pic>
            <p:nvPicPr>
              <p:cNvPr id="195600" name="Picture 42" descr="wave-right.png"/>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6858000" y="1905001"/>
                <a:ext cx="342760" cy="427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5601" name="Picture 43" descr="wave-left.png"/>
              <p:cNvPicPr>
                <a:picLocks noChangeAspect="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429360" y="1905000"/>
                <a:ext cx="366991" cy="457201"/>
              </a:xfrm>
              <a:prstGeom prst="rect">
                <a:avLst/>
              </a:prstGeom>
              <a:noFill/>
              <a:ln w="9525">
                <a:noFill/>
                <a:miter lim="800000"/>
                <a:headEnd/>
                <a:tailEnd/>
              </a:ln>
            </p:spPr>
          </p:pic>
        </p:grpSp>
      </p:grpSp>
      <p:sp>
        <p:nvSpPr>
          <p:cNvPr id="195589" name="TextBox 58"/>
          <p:cNvSpPr txBox="1">
            <a:spLocks noChangeArrowheads="1"/>
          </p:cNvSpPr>
          <p:nvPr/>
        </p:nvSpPr>
        <p:spPr bwMode="auto">
          <a:xfrm>
            <a:off x="5022850" y="3640932"/>
            <a:ext cx="9318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3</a:t>
            </a:r>
          </a:p>
        </p:txBody>
      </p:sp>
      <p:sp>
        <p:nvSpPr>
          <p:cNvPr id="195590" name="TextBox 58"/>
          <p:cNvSpPr txBox="1">
            <a:spLocks noChangeArrowheads="1"/>
          </p:cNvSpPr>
          <p:nvPr/>
        </p:nvSpPr>
        <p:spPr bwMode="auto">
          <a:xfrm>
            <a:off x="6889750" y="3631407"/>
            <a:ext cx="9318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spAutoFit/>
          </a:bodyPr>
          <a:lstStyle>
            <a:lvl1pPr>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100000"/>
              </a:lnSpc>
              <a:spcAft>
                <a:spcPct val="0"/>
              </a:spcAft>
              <a:buClrTx/>
              <a:buFontTx/>
              <a:buNone/>
            </a:pPr>
            <a:r>
              <a:rPr lang="en-US" altLang="en-US" sz="2400" b="1" dirty="0">
                <a:solidFill>
                  <a:srgbClr val="FFFF00"/>
                </a:solidFill>
              </a:rPr>
              <a:t>Link 4</a:t>
            </a:r>
          </a:p>
        </p:txBody>
      </p:sp>
      <p:sp>
        <p:nvSpPr>
          <p:cNvPr id="3" name="Rounded Rectangular Callout 2"/>
          <p:cNvSpPr/>
          <p:nvPr/>
        </p:nvSpPr>
        <p:spPr>
          <a:xfrm>
            <a:off x="868072" y="1664784"/>
            <a:ext cx="2158059" cy="1310317"/>
          </a:xfrm>
          <a:prstGeom prst="wedgeRoundRectCallout">
            <a:avLst>
              <a:gd name="adj1" fmla="val -41298"/>
              <a:gd name="adj2" fmla="val 124893"/>
              <a:gd name="adj3" fmla="val 16667"/>
            </a:avLst>
          </a:prstGeom>
          <a:solidFill>
            <a:schemeClr val="tx2">
              <a:lumMod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Mesh gateway connected to campus network through Ethernet</a:t>
            </a:r>
          </a:p>
        </p:txBody>
      </p:sp>
      <p:sp>
        <p:nvSpPr>
          <p:cNvPr id="4" name="Left Brace 3"/>
          <p:cNvSpPr/>
          <p:nvPr/>
        </p:nvSpPr>
        <p:spPr>
          <a:xfrm rot="16200000">
            <a:off x="4457718" y="907341"/>
            <a:ext cx="395667" cy="8173625"/>
          </a:xfrm>
          <a:prstGeom prst="leftBrace">
            <a:avLst/>
          </a:prstGeom>
          <a:ln w="1905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p:cNvSpPr/>
          <p:nvPr/>
        </p:nvSpPr>
        <p:spPr>
          <a:xfrm>
            <a:off x="1647907" y="5247061"/>
            <a:ext cx="6014965" cy="646331"/>
          </a:xfrm>
          <a:prstGeom prst="rect">
            <a:avLst/>
          </a:prstGeom>
        </p:spPr>
        <p:txBody>
          <a:bodyPr wrap="square">
            <a:spAutoFit/>
          </a:bodyPr>
          <a:lstStyle/>
          <a:p>
            <a:pPr marL="228600" indent="-228600">
              <a:lnSpc>
                <a:spcPct val="100000"/>
              </a:lnSpc>
              <a:spcAft>
                <a:spcPts val="1200"/>
              </a:spcAft>
            </a:pPr>
            <a:r>
              <a:rPr lang="en-US" altLang="en-US" dirty="0">
                <a:latin typeface="Arial" panose="020B0604020202020204" pitchFamily="34" charset="0"/>
              </a:rPr>
              <a:t>Line-mesh topology allows us to maximize the number of hops (typically encountered in larger mesh networks)</a:t>
            </a:r>
          </a:p>
        </p:txBody>
      </p:sp>
    </p:spTree>
    <p:extLst>
      <p:ext uri="{BB962C8B-B14F-4D97-AF65-F5344CB8AC3E}">
        <p14:creationId xmlns:p14="http://schemas.microsoft.com/office/powerpoint/2010/main" val="456424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643081" y="76527"/>
            <a:ext cx="7886700" cy="1044062"/>
          </a:xfrm>
        </p:spPr>
        <p:txBody>
          <a:bodyPr>
            <a:noAutofit/>
          </a:bodyPr>
          <a:lstStyle/>
          <a:p>
            <a:r>
              <a:rPr lang="en-US" altLang="en-US" sz="4800" dirty="0">
                <a:solidFill>
                  <a:schemeClr val="accent4">
                    <a:lumMod val="40000"/>
                    <a:lumOff val="60000"/>
                  </a:schemeClr>
                </a:solidFill>
                <a:latin typeface="Arial" panose="020B0604020202020204" pitchFamily="34" charset="0"/>
              </a:rPr>
              <a:t>Video Stream Performance</a:t>
            </a:r>
          </a:p>
        </p:txBody>
      </p:sp>
      <p:pic>
        <p:nvPicPr>
          <p:cNvPr id="1976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1322" y="1272159"/>
            <a:ext cx="5043488" cy="363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ounded Rectangular Callout 7"/>
          <p:cNvSpPr/>
          <p:nvPr/>
        </p:nvSpPr>
        <p:spPr>
          <a:xfrm>
            <a:off x="643081" y="3790543"/>
            <a:ext cx="2523361" cy="1580739"/>
          </a:xfrm>
          <a:prstGeom prst="wedgeRoundRectCallout">
            <a:avLst>
              <a:gd name="adj1" fmla="val 100402"/>
              <a:gd name="adj2" fmla="val -71708"/>
              <a:gd name="adj3" fmla="val 16667"/>
            </a:avLst>
          </a:prstGeom>
          <a:solidFill>
            <a:srgbClr val="8542B9"/>
          </a:solidFill>
          <a:effectLst>
            <a:outerShdw blurRad="50800" dist="38100" dir="18900000" algn="b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spcAft>
                <a:spcPts val="600"/>
              </a:spcAft>
            </a:pPr>
            <a:r>
              <a:rPr lang="en-US" sz="2400" dirty="0"/>
              <a:t>More congestion, video </a:t>
            </a:r>
            <a:r>
              <a:rPr lang="en-US" sz="2400" i="1" dirty="0"/>
              <a:t>x</a:t>
            </a:r>
            <a:r>
              <a:rPr lang="en-US" sz="2400" dirty="0"/>
              <a:t> becomes unwatchable</a:t>
            </a:r>
          </a:p>
        </p:txBody>
      </p:sp>
      <p:sp>
        <p:nvSpPr>
          <p:cNvPr id="2" name="Rounded Rectangular Callout 1"/>
          <p:cNvSpPr/>
          <p:nvPr/>
        </p:nvSpPr>
        <p:spPr>
          <a:xfrm>
            <a:off x="4635968" y="5099393"/>
            <a:ext cx="3901440" cy="1370877"/>
          </a:xfrm>
          <a:prstGeom prst="wedgeRoundRectCallout">
            <a:avLst>
              <a:gd name="adj1" fmla="val -37903"/>
              <a:gd name="adj2" fmla="val -71683"/>
              <a:gd name="adj3" fmla="val 16667"/>
            </a:avLst>
          </a:prstGeom>
          <a:solidFill>
            <a:schemeClr val="accent6">
              <a:lumMod val="75000"/>
            </a:schemeClr>
          </a:solidFill>
          <a:effectLst>
            <a:outerShdw blurRad="50800" dist="38100" dir="18900000" algn="b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marL="285750" indent="-285750">
              <a:spcAft>
                <a:spcPts val="600"/>
              </a:spcAft>
              <a:buFont typeface="Arial"/>
              <a:buChar char="•"/>
            </a:pPr>
            <a:r>
              <a:rPr lang="en-US" sz="2400" dirty="0"/>
              <a:t>One request for video </a:t>
            </a:r>
            <a:r>
              <a:rPr lang="en-US" sz="2400" i="1" dirty="0"/>
              <a:t>x</a:t>
            </a:r>
          </a:p>
          <a:p>
            <a:pPr marL="285750" indent="-285750">
              <a:buFont typeface="Arial"/>
              <a:buChar char="•"/>
            </a:pPr>
            <a:r>
              <a:rPr lang="en-US" sz="2400" dirty="0"/>
              <a:t>Increasing requests for video </a:t>
            </a:r>
            <a:r>
              <a:rPr lang="en-US" sz="2400" i="1" dirty="0"/>
              <a:t>y </a:t>
            </a:r>
            <a:r>
              <a:rPr lang="en-US" sz="2400" dirty="0"/>
              <a:t>(more congestion)</a:t>
            </a:r>
          </a:p>
        </p:txBody>
      </p:sp>
      <p:sp>
        <p:nvSpPr>
          <p:cNvPr id="12" name="Rounded Rectangular Callout 11"/>
          <p:cNvSpPr/>
          <p:nvPr/>
        </p:nvSpPr>
        <p:spPr>
          <a:xfrm>
            <a:off x="6441805" y="2542277"/>
            <a:ext cx="2193740" cy="1681184"/>
          </a:xfrm>
          <a:prstGeom prst="wedgeRoundRectCallout">
            <a:avLst>
              <a:gd name="adj1" fmla="val -67029"/>
              <a:gd name="adj2" fmla="val -34067"/>
              <a:gd name="adj3" fmla="val 16667"/>
            </a:avLst>
          </a:prstGeom>
          <a:solidFill>
            <a:srgbClr val="8542B9"/>
          </a:solidFill>
          <a:effectLst>
            <a:outerShdw blurRad="50800" dist="38100" dir="18900000" algn="bl"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rtlCol="0" anchor="ctr"/>
          <a:lstStyle/>
          <a:p>
            <a:pPr>
              <a:spcAft>
                <a:spcPts val="600"/>
              </a:spcAft>
            </a:pPr>
            <a:r>
              <a:rPr lang="en-US" sz="2400" dirty="0"/>
              <a:t>With stream merging, video </a:t>
            </a:r>
            <a:r>
              <a:rPr lang="en-US" sz="2400" i="1" dirty="0"/>
              <a:t>x </a:t>
            </a:r>
            <a:r>
              <a:rPr lang="en-US" sz="2400" dirty="0"/>
              <a:t>continues to perform well</a:t>
            </a:r>
          </a:p>
        </p:txBody>
      </p:sp>
      <p:sp>
        <p:nvSpPr>
          <p:cNvPr id="3" name="Flowchart: Alternate Process 2">
            <a:extLst>
              <a:ext uri="{FF2B5EF4-FFF2-40B4-BE49-F238E27FC236}">
                <a16:creationId xmlns:a16="http://schemas.microsoft.com/office/drawing/2014/main" id="{0E53AD34-D410-435B-B078-595C938F9E6B}"/>
              </a:ext>
            </a:extLst>
          </p:cNvPr>
          <p:cNvSpPr/>
          <p:nvPr/>
        </p:nvSpPr>
        <p:spPr>
          <a:xfrm>
            <a:off x="3302031" y="1334318"/>
            <a:ext cx="3873937" cy="392619"/>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Congestion impact on video </a:t>
            </a:r>
            <a:r>
              <a:rPr lang="en-US" dirty="0">
                <a:solidFill>
                  <a:schemeClr val="bg1"/>
                </a:solidFill>
              </a:rPr>
              <a:t>X</a:t>
            </a:r>
          </a:p>
        </p:txBody>
      </p:sp>
    </p:spTree>
    <p:extLst>
      <p:ext uri="{BB962C8B-B14F-4D97-AF65-F5344CB8AC3E}">
        <p14:creationId xmlns:p14="http://schemas.microsoft.com/office/powerpoint/2010/main" val="17796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1"/>
          <p:cNvSpPr>
            <a:spLocks noGrp="1"/>
          </p:cNvSpPr>
          <p:nvPr>
            <p:ph type="title"/>
          </p:nvPr>
        </p:nvSpPr>
        <p:spPr>
          <a:xfrm>
            <a:off x="441083" y="141101"/>
            <a:ext cx="8205695" cy="864886"/>
          </a:xfrm>
        </p:spPr>
        <p:txBody>
          <a:bodyPr>
            <a:noAutofit/>
          </a:bodyPr>
          <a:lstStyle/>
          <a:p>
            <a:r>
              <a:rPr lang="en-US" altLang="en-US" sz="4800" dirty="0">
                <a:solidFill>
                  <a:schemeClr val="accent4">
                    <a:lumMod val="40000"/>
                    <a:lumOff val="60000"/>
                  </a:schemeClr>
                </a:solidFill>
                <a:latin typeface="Arial" panose="020B0604020202020204" pitchFamily="34" charset="0"/>
              </a:rPr>
              <a:t>Stress Test on Network Links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918" y="1199472"/>
            <a:ext cx="5181600" cy="304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4" name="Content Placeholder 2"/>
          <p:cNvSpPr txBox="1">
            <a:spLocks/>
          </p:cNvSpPr>
          <p:nvPr/>
        </p:nvSpPr>
        <p:spPr bwMode="auto">
          <a:xfrm>
            <a:off x="5989918" y="1244295"/>
            <a:ext cx="2895600" cy="2643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419100" indent="-382588">
              <a:lnSpc>
                <a:spcPct val="95000"/>
              </a:lnSpc>
              <a:spcAft>
                <a:spcPct val="35000"/>
              </a:spcAft>
              <a:buClr>
                <a:srgbClr val="678BA8"/>
              </a:buClr>
              <a:buChar char="•"/>
              <a:defRPr sz="2800">
                <a:solidFill>
                  <a:schemeClr val="tx1"/>
                </a:solidFill>
                <a:latin typeface="Arial" panose="020B0604020202020204" pitchFamily="34" charset="0"/>
              </a:defRPr>
            </a:lvl1pPr>
            <a:lvl2pPr marL="742950" indent="-285750">
              <a:lnSpc>
                <a:spcPct val="95000"/>
              </a:lnSpc>
              <a:spcAft>
                <a:spcPct val="35000"/>
              </a:spcAft>
              <a:buClr>
                <a:schemeClr val="folHlink"/>
              </a:buClr>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5000"/>
              </a:lnSpc>
              <a:spcAft>
                <a:spcPct val="35000"/>
              </a:spcAft>
              <a:buClr>
                <a:schemeClr val="bg2"/>
              </a:buClr>
              <a:buChar char="•"/>
              <a:defRPr sz="2000">
                <a:solidFill>
                  <a:schemeClr val="tx1"/>
                </a:solidFill>
                <a:latin typeface="Arial" panose="020B0604020202020204" pitchFamily="34" charset="0"/>
              </a:defRPr>
            </a:lvl3pPr>
            <a:lvl4pPr marL="1600200" indent="-228600">
              <a:lnSpc>
                <a:spcPct val="95000"/>
              </a:lnSpc>
              <a:spcAft>
                <a:spcPct val="35000"/>
              </a:spcAft>
              <a:buClr>
                <a:schemeClr val="bg2"/>
              </a:buClr>
              <a:buChar char="–"/>
              <a:defRPr sz="2000">
                <a:solidFill>
                  <a:schemeClr val="tx1"/>
                </a:solidFill>
                <a:latin typeface="Arial" panose="020B0604020202020204" pitchFamily="34" charset="0"/>
              </a:defRPr>
            </a:lvl4pPr>
            <a:lvl5pPr marL="2057400" indent="-228600">
              <a:lnSpc>
                <a:spcPct val="95000"/>
              </a:lnSpc>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95000"/>
              </a:lnSpc>
              <a:spcBef>
                <a:spcPct val="0"/>
              </a:spcBef>
              <a:spcAft>
                <a:spcPct val="35000"/>
              </a:spcAft>
              <a:buClr>
                <a:schemeClr val="bg2"/>
              </a:buClr>
              <a:buFont typeface="Arial" panose="020B0604020202020204" pitchFamily="34" charset="0"/>
              <a:buChar char="◦"/>
              <a:defRPr sz="1400">
                <a:solidFill>
                  <a:schemeClr val="tx1"/>
                </a:solidFill>
                <a:latin typeface="Arial" panose="020B0604020202020204" pitchFamily="34" charset="0"/>
              </a:defRPr>
            </a:lvl9pPr>
          </a:lstStyle>
          <a:p>
            <a:pPr marL="284163" indent="-247650">
              <a:lnSpc>
                <a:spcPts val="3000"/>
              </a:lnSpc>
              <a:spcBef>
                <a:spcPct val="20000"/>
              </a:spcBef>
              <a:spcAft>
                <a:spcPts val="600"/>
              </a:spcAft>
              <a:buClr>
                <a:schemeClr val="tx1"/>
              </a:buClr>
              <a:buSzPct val="100000"/>
            </a:pPr>
            <a:r>
              <a:rPr lang="en-US" altLang="en-US" sz="2600" dirty="0"/>
              <a:t>20 requests for the same video</a:t>
            </a:r>
          </a:p>
          <a:p>
            <a:pPr marL="284163" indent="-247650">
              <a:lnSpc>
                <a:spcPts val="3000"/>
              </a:lnSpc>
              <a:spcBef>
                <a:spcPct val="20000"/>
              </a:spcBef>
              <a:spcAft>
                <a:spcPct val="0"/>
              </a:spcAft>
              <a:buClr>
                <a:schemeClr val="tx1"/>
              </a:buClr>
              <a:buSzPct val="100000"/>
            </a:pPr>
            <a:r>
              <a:rPr lang="en-US" altLang="en-US" sz="2600" dirty="0"/>
              <a:t>Plot shows accumulated data transmitted at each link</a:t>
            </a:r>
          </a:p>
        </p:txBody>
      </p:sp>
      <p:sp>
        <p:nvSpPr>
          <p:cNvPr id="27" name="Content Placeholder 2"/>
          <p:cNvSpPr>
            <a:spLocks noGrp="1"/>
          </p:cNvSpPr>
          <p:nvPr>
            <p:ph idx="1"/>
          </p:nvPr>
        </p:nvSpPr>
        <p:spPr>
          <a:xfrm>
            <a:off x="1806145" y="5005648"/>
            <a:ext cx="7239249" cy="1801054"/>
          </a:xfrm>
        </p:spPr>
        <p:txBody>
          <a:bodyPr>
            <a:noAutofit/>
          </a:bodyPr>
          <a:lstStyle/>
          <a:p>
            <a:pPr marL="0" indent="0">
              <a:lnSpc>
                <a:spcPct val="100000"/>
              </a:lnSpc>
              <a:spcAft>
                <a:spcPts val="600"/>
              </a:spcAft>
              <a:buNone/>
              <a:defRPr/>
            </a:pPr>
            <a:r>
              <a:rPr lang="en-US" sz="2300" dirty="0">
                <a:solidFill>
                  <a:srgbClr val="FFFF00"/>
                </a:solidFill>
              </a:rPr>
              <a:t>Without merging:  (1) More traffic   (2) Routers near gateway completely saturated</a:t>
            </a:r>
          </a:p>
          <a:p>
            <a:pPr marL="0" indent="0">
              <a:lnSpc>
                <a:spcPct val="100000"/>
              </a:lnSpc>
              <a:buNone/>
              <a:defRPr/>
            </a:pPr>
            <a:r>
              <a:rPr lang="en-US" sz="2300" dirty="0">
                <a:solidFill>
                  <a:srgbClr val="FFFF00"/>
                </a:solidFill>
              </a:rPr>
              <a:t>With merging:  (1) Nodes near gateway are not saturated  (2) Supporting more than 20 video requests is possible</a:t>
            </a:r>
          </a:p>
        </p:txBody>
      </p:sp>
      <p:sp>
        <p:nvSpPr>
          <p:cNvPr id="4" name="Rectangle 3"/>
          <p:cNvSpPr/>
          <p:nvPr/>
        </p:nvSpPr>
        <p:spPr>
          <a:xfrm>
            <a:off x="1088459" y="5187459"/>
            <a:ext cx="522942" cy="481106"/>
          </a:xfrm>
          <a:prstGeom prst="rect">
            <a:avLst/>
          </a:prstGeom>
          <a:solidFill>
            <a:srgbClr val="993434"/>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8" name="Rectangle 7"/>
          <p:cNvSpPr/>
          <p:nvPr/>
        </p:nvSpPr>
        <p:spPr>
          <a:xfrm>
            <a:off x="1091449" y="6101850"/>
            <a:ext cx="522942" cy="481106"/>
          </a:xfrm>
          <a:prstGeom prst="rect">
            <a:avLst/>
          </a:prstGeom>
          <a:solidFill>
            <a:schemeClr val="accent1">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5" name="Oval Callout 4"/>
          <p:cNvSpPr/>
          <p:nvPr/>
        </p:nvSpPr>
        <p:spPr>
          <a:xfrm>
            <a:off x="3541059" y="1795623"/>
            <a:ext cx="1374589" cy="821764"/>
          </a:xfrm>
          <a:prstGeom prst="wedgeEllipseCallout">
            <a:avLst>
              <a:gd name="adj1" fmla="val -3442"/>
              <a:gd name="adj2" fmla="val 115228"/>
            </a:avLst>
          </a:prstGeom>
          <a:solidFill>
            <a:srgbClr val="99343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tIns="0" rtlCol="0" anchor="ctr"/>
          <a:lstStyle/>
          <a:p>
            <a:pPr algn="ctr"/>
            <a:r>
              <a:rPr lang="en-US" dirty="0"/>
              <a:t>Without merging</a:t>
            </a:r>
          </a:p>
        </p:txBody>
      </p:sp>
      <p:sp>
        <p:nvSpPr>
          <p:cNvPr id="10" name="Oval Callout 9"/>
          <p:cNvSpPr/>
          <p:nvPr/>
        </p:nvSpPr>
        <p:spPr>
          <a:xfrm>
            <a:off x="4691530" y="2396257"/>
            <a:ext cx="1392517" cy="821764"/>
          </a:xfrm>
          <a:prstGeom prst="wedgeEllipseCallout">
            <a:avLst>
              <a:gd name="adj1" fmla="val -69158"/>
              <a:gd name="adj2" fmla="val 55228"/>
            </a:avLst>
          </a:prstGeom>
          <a:solidFill>
            <a:schemeClr val="accent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tIns="0" rtlCol="0" anchor="ctr"/>
          <a:lstStyle/>
          <a:p>
            <a:pPr algn="ctr"/>
            <a:r>
              <a:rPr lang="en-US" dirty="0"/>
              <a:t>With merging</a:t>
            </a:r>
          </a:p>
        </p:txBody>
      </p:sp>
      <p:pic>
        <p:nvPicPr>
          <p:cNvPr id="2" name="Picture 1" descr="Untitl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180" y="4246855"/>
            <a:ext cx="4047590" cy="505948"/>
          </a:xfrm>
          <a:prstGeom prst="rect">
            <a:avLst/>
          </a:prstGeom>
        </p:spPr>
      </p:pic>
    </p:spTree>
    <p:extLst>
      <p:ext uri="{BB962C8B-B14F-4D97-AF65-F5344CB8AC3E}">
        <p14:creationId xmlns:p14="http://schemas.microsoft.com/office/powerpoint/2010/main" val="32516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wipe(left)">
                                      <p:cBhvr>
                                        <p:cTn id="11" dur="500"/>
                                        <p:tgtEl>
                                          <p:spTgt spid="2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Effect transition="in" filter="wipe(left)">
                                      <p:cBhvr>
                                        <p:cTn id="20"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D9DF7-A7BE-46E3-898F-4EC0FF04C1B9}" type="slidenum">
              <a:rPr kumimoji="0" lang="en-US" sz="9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Title 69"/>
          <p:cNvSpPr txBox="1">
            <a:spLocks/>
          </p:cNvSpPr>
          <p:nvPr/>
        </p:nvSpPr>
        <p:spPr>
          <a:xfrm>
            <a:off x="339624" y="256322"/>
            <a:ext cx="6866244" cy="757130"/>
          </a:xfrm>
          <a:prstGeom prst="rect">
            <a:avLst/>
          </a:prstGeom>
          <a:noFill/>
        </p:spPr>
        <p:txBody>
          <a:bodyPr vert="horz" wrap="square" lIns="91440" tIns="45720" rIns="91440" bIns="4572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Arial" panose="020B0604020202020204" pitchFamily="34" charset="0"/>
                <a:ea typeface="+mj-ea"/>
                <a:cs typeface="+mj-cs"/>
              </a:rPr>
              <a:t>Merger-Aware Routing</a:t>
            </a:r>
            <a:endParaRPr kumimoji="0" lang="en-US" sz="4800" b="0" i="0" u="none" strike="noStrike" kern="1200" cap="none" spc="0" normalizeH="0" baseline="0" noProof="0" dirty="0">
              <a:ln w="0"/>
              <a:solidFill>
                <a:srgbClr val="FFC000">
                  <a:lumMod val="40000"/>
                  <a:lumOff val="60000"/>
                </a:srgbClr>
              </a:solidFill>
              <a:effectLst>
                <a:reflection blurRad="6350" stA="53000" endA="300" endPos="35500" dir="5400000" sy="-90000" algn="bl" rotWithShape="0"/>
              </a:effectLst>
              <a:uLnTx/>
              <a:uFillTx/>
              <a:latin typeface="Calibri Light"/>
              <a:ea typeface="+mj-ea"/>
              <a:cs typeface="+mj-cs"/>
            </a:endParaRPr>
          </a:p>
        </p:txBody>
      </p:sp>
      <p:sp>
        <p:nvSpPr>
          <p:cNvPr id="9" name="Content Placeholder 8"/>
          <p:cNvSpPr>
            <a:spLocks noGrp="1"/>
          </p:cNvSpPr>
          <p:nvPr>
            <p:ph idx="1"/>
          </p:nvPr>
        </p:nvSpPr>
        <p:spPr>
          <a:xfrm>
            <a:off x="414239" y="1328062"/>
            <a:ext cx="4441540" cy="4351338"/>
          </a:xfrm>
        </p:spPr>
        <p:txBody>
          <a:bodyPr>
            <a:normAutofit/>
          </a:bodyPr>
          <a:lstStyle/>
          <a:p>
            <a:pPr marL="403225" indent="-403225">
              <a:spcAft>
                <a:spcPts val="2400"/>
              </a:spcAft>
            </a:pPr>
            <a:r>
              <a:rPr lang="en-US" sz="3200" dirty="0"/>
              <a:t>Conventional routing algorithms are designed to reduce congestion by distributing load</a:t>
            </a:r>
          </a:p>
          <a:p>
            <a:pPr marL="403225" indent="-403225">
              <a:spcAft>
                <a:spcPts val="1200"/>
              </a:spcAft>
            </a:pPr>
            <a:r>
              <a:rPr lang="en-US" sz="3200" dirty="0"/>
              <a:t>We want to combine the load to increase merging opportunity</a:t>
            </a:r>
            <a:endParaRPr lang="en-US" sz="3200" dirty="0">
              <a:solidFill>
                <a:schemeClr val="accent2">
                  <a:lumMod val="40000"/>
                  <a:lumOff val="60000"/>
                </a:schemeClr>
              </a:solidFill>
            </a:endParaRPr>
          </a:p>
          <a:p>
            <a:endParaRPr lang="en-US" sz="3200" dirty="0"/>
          </a:p>
        </p:txBody>
      </p:sp>
      <p:pic>
        <p:nvPicPr>
          <p:cNvPr id="5"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536" y="1897447"/>
            <a:ext cx="3380694" cy="3075985"/>
          </a:xfrm>
          <a:prstGeom prst="rect">
            <a:avLst/>
          </a:prstGeom>
        </p:spPr>
      </p:pic>
      <p:sp>
        <p:nvSpPr>
          <p:cNvPr id="2" name="Rectangle 1"/>
          <p:cNvSpPr/>
          <p:nvPr/>
        </p:nvSpPr>
        <p:spPr>
          <a:xfrm>
            <a:off x="236483" y="5504645"/>
            <a:ext cx="6126480" cy="978729"/>
          </a:xfrm>
          <a:prstGeom prst="rect">
            <a:avLst/>
          </a:prstGeom>
        </p:spPr>
        <p:txBody>
          <a:bodyPr wrap="square">
            <a:spAutoFit/>
          </a:bodyPr>
          <a:lstStyle/>
          <a:p>
            <a:pPr marL="1317625" lvl="0" indent="-631825" defTabSz="685800">
              <a:lnSpc>
                <a:spcPct val="90000"/>
              </a:lnSpc>
              <a:spcBef>
                <a:spcPts val="750"/>
              </a:spcBef>
            </a:pPr>
            <a:r>
              <a:rPr lang="en-US" sz="3200" dirty="0">
                <a:solidFill>
                  <a:srgbClr val="ED7D31">
                    <a:lumMod val="40000"/>
                    <a:lumOff val="60000"/>
                  </a:srgbClr>
                </a:solidFill>
                <a:sym typeface="Symbol" panose="05050102010706020507" pitchFamily="18" charset="2"/>
              </a:rPr>
              <a:t>  A merger-aware routing technique is helpful</a:t>
            </a:r>
            <a:endParaRPr lang="en-US" sz="3200" dirty="0">
              <a:solidFill>
                <a:srgbClr val="ED7D31">
                  <a:lumMod val="40000"/>
                  <a:lumOff val="60000"/>
                </a:srgbClr>
              </a:solidFill>
            </a:endParaRPr>
          </a:p>
        </p:txBody>
      </p:sp>
      <p:sp>
        <p:nvSpPr>
          <p:cNvPr id="7" name="Rounded Rectangular Callout 6"/>
          <p:cNvSpPr/>
          <p:nvPr/>
        </p:nvSpPr>
        <p:spPr>
          <a:xfrm>
            <a:off x="6457950" y="5304442"/>
            <a:ext cx="2343150" cy="1051909"/>
          </a:xfrm>
          <a:prstGeom prst="wedgeRoundRectCallout">
            <a:avLst>
              <a:gd name="adj1" fmla="val 426"/>
              <a:gd name="adj2" fmla="val -156599"/>
              <a:gd name="adj3" fmla="val 16667"/>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marL="0" marR="0" lvl="0" indent="0" algn="ctr" defTabSz="914400" rtl="0" eaLnBrk="1" fontAlgn="auto" latinLnBrk="0" hangingPunct="1">
              <a:lnSpc>
                <a:spcPts val="2100"/>
              </a:lnSpc>
              <a:spcBef>
                <a:spcPts val="0"/>
              </a:spcBef>
              <a:spcAft>
                <a:spcPts val="0"/>
              </a:spcAft>
              <a:buClrTx/>
              <a:buSzTx/>
              <a:buFontTx/>
              <a:buNone/>
              <a:tabLst/>
              <a:defRPr/>
            </a:pPr>
            <a:r>
              <a:rPr lang="en-US" sz="2000" dirty="0">
                <a:solidFill>
                  <a:prstClr val="white"/>
                </a:solidFill>
                <a:latin typeface="Calibri"/>
              </a:rPr>
              <a:t>The server uses l</a:t>
            </a:r>
            <a:r>
              <a:rPr kumimoji="0" lang="en-US" sz="2000" b="0" i="0" u="none" strike="noStrike" kern="1200" cap="none" spc="0" normalizeH="0" baseline="0" noProof="0" dirty="0" err="1">
                <a:ln>
                  <a:noFill/>
                </a:ln>
                <a:solidFill>
                  <a:prstClr val="white"/>
                </a:solidFill>
                <a:effectLst/>
                <a:uLnTx/>
                <a:uFillTx/>
                <a:latin typeface="Calibri"/>
                <a:ea typeface="+mn-ea"/>
                <a:cs typeface="+mn-cs"/>
              </a:rPr>
              <a:t>ess</a:t>
            </a:r>
            <a:r>
              <a:rPr kumimoji="0" lang="en-US" sz="2000" b="0" i="0" u="none" strike="noStrike" kern="1200" cap="none" spc="0" normalizeH="0" noProof="0" dirty="0">
                <a:ln>
                  <a:noFill/>
                </a:ln>
                <a:solidFill>
                  <a:prstClr val="white"/>
                </a:solidFill>
                <a:effectLst/>
                <a:uLnTx/>
                <a:uFillTx/>
                <a:latin typeface="Calibri"/>
                <a:ea typeface="+mn-ea"/>
                <a:cs typeface="+mn-cs"/>
              </a:rPr>
              <a:t> time to transmit </a:t>
            </a:r>
            <a:r>
              <a:rPr lang="en-US" sz="2000" dirty="0">
                <a:solidFill>
                  <a:prstClr val="white"/>
                </a:solidFill>
                <a:latin typeface="Calibri"/>
              </a:rPr>
              <a:t>25</a:t>
            </a:r>
            <a:r>
              <a:rPr kumimoji="0" lang="en-US" sz="2000" b="0" i="0" u="none" strike="noStrike" kern="1200" cap="none" spc="0" normalizeH="0" baseline="0" noProof="0" dirty="0">
                <a:ln>
                  <a:noFill/>
                </a:ln>
                <a:solidFill>
                  <a:prstClr val="white"/>
                </a:solidFill>
                <a:effectLst/>
                <a:uLnTx/>
                <a:uFillTx/>
                <a:latin typeface="Calibri"/>
                <a:ea typeface="+mn-ea"/>
                <a:cs typeface="+mn-cs"/>
              </a:rPr>
              <a:t> streams of the video</a:t>
            </a:r>
          </a:p>
        </p:txBody>
      </p:sp>
    </p:spTree>
    <p:extLst>
      <p:ext uri="{BB962C8B-B14F-4D97-AF65-F5344CB8AC3E}">
        <p14:creationId xmlns:p14="http://schemas.microsoft.com/office/powerpoint/2010/main" val="304374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1D9DF7-A7BE-46E3-898F-4EC0FF04C1B9}" type="slidenum">
              <a:rPr lang="en-US" smtClean="0"/>
              <a:t>28</a:t>
            </a:fld>
            <a:endParaRPr lang="en-US"/>
          </a:p>
        </p:txBody>
      </p:sp>
      <p:sp>
        <p:nvSpPr>
          <p:cNvPr id="6" name="TextBox 5"/>
          <p:cNvSpPr txBox="1"/>
          <p:nvPr/>
        </p:nvSpPr>
        <p:spPr>
          <a:xfrm>
            <a:off x="744113" y="473312"/>
            <a:ext cx="6221882" cy="2656112"/>
          </a:xfrm>
          <a:prstGeom prst="rect">
            <a:avLst/>
          </a:prstGeom>
          <a:noFill/>
        </p:spPr>
        <p:txBody>
          <a:bodyPr wrap="square" rtlCol="0">
            <a:spAutoFit/>
          </a:bodyPr>
          <a:lstStyle/>
          <a:p>
            <a:pPr marL="573088" indent="-573088">
              <a:lnSpc>
                <a:spcPct val="90000"/>
              </a:lnSpc>
              <a:spcAft>
                <a:spcPts val="1200"/>
              </a:spcAft>
            </a:pPr>
            <a:r>
              <a:rPr lang="en-US" sz="5400" dirty="0" err="1">
                <a:solidFill>
                  <a:schemeClr val="accent2">
                    <a:lumMod val="20000"/>
                    <a:lumOff val="80000"/>
                  </a:schemeClr>
                </a:solidFill>
              </a:rPr>
              <a:t>ThingStore</a:t>
            </a:r>
            <a:endParaRPr lang="en-US" sz="5400" dirty="0">
              <a:solidFill>
                <a:schemeClr val="accent2">
                  <a:lumMod val="20000"/>
                  <a:lumOff val="80000"/>
                </a:schemeClr>
              </a:solidFill>
            </a:endParaRPr>
          </a:p>
          <a:p>
            <a:pPr marL="573088" indent="-573088">
              <a:lnSpc>
                <a:spcPct val="90000"/>
              </a:lnSpc>
            </a:pPr>
            <a:r>
              <a:rPr lang="en-US" sz="4000" dirty="0">
                <a:solidFill>
                  <a:srgbClr val="CCFFCC"/>
                </a:solidFill>
              </a:rPr>
              <a:t>     Collaboration in </a:t>
            </a:r>
            <a:r>
              <a:rPr lang="en-US" sz="4000" dirty="0" err="1">
                <a:solidFill>
                  <a:srgbClr val="CCFFCC"/>
                </a:solidFill>
              </a:rPr>
              <a:t>IoT</a:t>
            </a:r>
            <a:r>
              <a:rPr lang="en-US" sz="4000" dirty="0">
                <a:solidFill>
                  <a:srgbClr val="CCFFCC"/>
                </a:solidFill>
              </a:rPr>
              <a:t> Development and Deployment</a:t>
            </a:r>
          </a:p>
        </p:txBody>
      </p:sp>
      <p:grpSp>
        <p:nvGrpSpPr>
          <p:cNvPr id="9" name="Group 8"/>
          <p:cNvGrpSpPr/>
          <p:nvPr/>
        </p:nvGrpSpPr>
        <p:grpSpPr>
          <a:xfrm>
            <a:off x="4863245" y="2766411"/>
            <a:ext cx="3438939" cy="3438939"/>
            <a:chOff x="4234071" y="2917412"/>
            <a:chExt cx="3438939" cy="3438939"/>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071" y="2917412"/>
              <a:ext cx="3438939" cy="3438939"/>
            </a:xfrm>
            <a:prstGeom prst="rect">
              <a:avLst/>
            </a:prstGeom>
          </p:spPr>
        </p:pic>
        <p:pic>
          <p:nvPicPr>
            <p:cNvPr id="1026" name="Picture 2" descr="http://www.ti.com/lsds/media/images/wireless_connectivity/50BillionThing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766" y="4745894"/>
              <a:ext cx="581114" cy="58111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24580" y="5327009"/>
              <a:ext cx="1489283" cy="546070"/>
            </a:xfrm>
            <a:prstGeom prst="rect">
              <a:avLst/>
            </a:prstGeom>
          </p:spPr>
        </p:pic>
        <p:sp>
          <p:nvSpPr>
            <p:cNvPr id="8" name="TextBox 7"/>
            <p:cNvSpPr txBox="1"/>
            <p:nvPr/>
          </p:nvSpPr>
          <p:spPr>
            <a:xfrm>
              <a:off x="5101214" y="3064731"/>
              <a:ext cx="1746247" cy="523220"/>
            </a:xfrm>
            <a:prstGeom prst="rect">
              <a:avLst/>
            </a:prstGeom>
            <a:noFill/>
          </p:spPr>
          <p:txBody>
            <a:bodyPr wrap="none" rtlCol="0">
              <a:spAutoFit/>
            </a:bodyPr>
            <a:lstStyle/>
            <a:p>
              <a:r>
                <a:rPr lang="en-US" sz="2800" dirty="0">
                  <a:solidFill>
                    <a:srgbClr val="545E86"/>
                  </a:solidFill>
                  <a:latin typeface="Forte" panose="03060902040502070203" pitchFamily="66" charset="0"/>
                </a:rPr>
                <a:t>ThingStore</a:t>
              </a:r>
            </a:p>
          </p:txBody>
        </p:sp>
      </p:gr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0940" y="5280310"/>
            <a:ext cx="1797825" cy="107235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5611" y="5369990"/>
            <a:ext cx="1909173" cy="1133680"/>
          </a:xfrm>
          <a:prstGeom prst="rect">
            <a:avLst/>
          </a:prstGeom>
        </p:spPr>
      </p:pic>
      <p:grpSp>
        <p:nvGrpSpPr>
          <p:cNvPr id="15" name="Group 14"/>
          <p:cNvGrpSpPr/>
          <p:nvPr/>
        </p:nvGrpSpPr>
        <p:grpSpPr>
          <a:xfrm>
            <a:off x="5607173" y="4697835"/>
            <a:ext cx="444308" cy="924624"/>
            <a:chOff x="425318" y="3171583"/>
            <a:chExt cx="1495930" cy="3476892"/>
          </a:xfrm>
        </p:grpSpPr>
        <p:sp>
          <p:nvSpPr>
            <p:cNvPr id="16" name="Oval 15"/>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18"/>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reeform 19"/>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reeform 20"/>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reeform 21"/>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lowchart: Terminator 22"/>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Flowchart: Terminator 23"/>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 descr="http://icons.iconarchive.com/icons/dapino/medical/64/heart-beat-no-sh-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62716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15"/>
                                        </p:tgtEl>
                                        <p:attrNameLst>
                                          <p:attrName>ppt_w</p:attrName>
                                        </p:attrNameLst>
                                      </p:cBhvr>
                                      <p:tavLst>
                                        <p:tav tm="0">
                                          <p:val>
                                            <p:strVal val="#ppt_w*.05"/>
                                          </p:val>
                                        </p:tav>
                                        <p:tav tm="100000">
                                          <p:val>
                                            <p:strVal val="#ppt_w"/>
                                          </p:val>
                                        </p:tav>
                                      </p:tavLst>
                                    </p:anim>
                                    <p:anim calcmode="lin" valueType="num">
                                      <p:cBhvr>
                                        <p:cTn id="10" dur="500" fill="hold"/>
                                        <p:tgtEl>
                                          <p:spTgt spid="1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1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doityourselflettering.com/t/054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114800"/>
            <a:ext cx="3325813" cy="853219"/>
          </a:xfrm>
          <a:prstGeom prst="rect">
            <a:avLst/>
          </a:prstGeom>
          <a:noFill/>
          <a:extLst>
            <a:ext uri="{909E8E84-426E-40dd-AFC4-6F175D3DCCD1}">
              <a14:hiddenFill xmlns="" xmlns:a14="http://schemas.microsoft.com/office/drawing/2010/main">
                <a:solidFill>
                  <a:srgbClr val="FFFFFF"/>
                </a:solidFill>
              </a14:hiddenFill>
            </a:ext>
          </a:extLst>
        </p:spPr>
      </p:pic>
      <p:pic>
        <p:nvPicPr>
          <p:cNvPr id="7184" name="Picture 16" descr="Server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57598"/>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7170" name="Picture 2" descr="http://2310host.com/img/slider-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609599"/>
            <a:ext cx="7543800" cy="7543801"/>
          </a:xfrm>
          <a:prstGeom prst="rect">
            <a:avLst/>
          </a:prstGeom>
          <a:noFill/>
          <a:extLst>
            <a:ext uri="{909E8E84-426E-40dd-AFC4-6F175D3DCCD1}">
              <a14:hiddenFill xmlns="" xmlns:a14="http://schemas.microsoft.com/office/drawing/2010/main">
                <a:solidFill>
                  <a:srgbClr val="FFFFFF"/>
                </a:solidFill>
              </a14:hiddenFill>
            </a:ext>
          </a:extLst>
        </p:spPr>
      </p:pic>
      <p:pic>
        <p:nvPicPr>
          <p:cNvPr id="7182"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9490" y="1219199"/>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018070"/>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2895599"/>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4594376"/>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5233473"/>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8275" y="1447799"/>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2455606"/>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9075" y="5233473"/>
            <a:ext cx="1219200" cy="121920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275" y="5486399"/>
            <a:ext cx="1219200" cy="121920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urved Right Arrow 3"/>
          <p:cNvSpPr/>
          <p:nvPr/>
        </p:nvSpPr>
        <p:spPr>
          <a:xfrm rot="3215356">
            <a:off x="4450052" y="2477407"/>
            <a:ext cx="1248831" cy="3783858"/>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8" name="Picture 10" descr="Communication gmail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0435" y="3657598"/>
            <a:ext cx="533400" cy="53340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Curved Right Arrow 20"/>
          <p:cNvSpPr/>
          <p:nvPr/>
        </p:nvSpPr>
        <p:spPr>
          <a:xfrm rot="2683018" flipH="1" flipV="1">
            <a:off x="2449273" y="2062316"/>
            <a:ext cx="1098095" cy="3480547"/>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urved Right Arrow 21"/>
          <p:cNvSpPr/>
          <p:nvPr/>
        </p:nvSpPr>
        <p:spPr>
          <a:xfrm rot="602361">
            <a:off x="4791910" y="2588489"/>
            <a:ext cx="1092031" cy="3546498"/>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6" name="Picture 8" descr="Communication skype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4706" y="4657294"/>
            <a:ext cx="628650" cy="628650"/>
          </a:xfrm>
          <a:prstGeom prst="rect">
            <a:avLst/>
          </a:prstGeom>
          <a:noFill/>
          <a:extLst>
            <a:ext uri="{909E8E84-426E-40dd-AFC4-6F175D3DCCD1}">
              <a14:hiddenFill xmlns="" xmlns:a14="http://schemas.microsoft.com/office/drawing/2010/main">
                <a:solidFill>
                  <a:srgbClr val="FFFFFF"/>
                </a:solidFill>
              </a14:hiddenFill>
            </a:ext>
          </a:extLst>
        </p:spPr>
      </p:pic>
      <p:pic>
        <p:nvPicPr>
          <p:cNvPr id="7186" name="Picture 18" descr="Netflix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5441" y="3405187"/>
            <a:ext cx="709612" cy="70961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6096000" y="1535949"/>
            <a:ext cx="2627642" cy="553998"/>
          </a:xfrm>
          <a:prstGeom prst="rect">
            <a:avLst/>
          </a:prstGeom>
          <a:noFill/>
        </p:spPr>
        <p:txBody>
          <a:bodyPr wrap="none" rtlCol="0">
            <a:spAutoFit/>
          </a:bodyPr>
          <a:lstStyle/>
          <a:p>
            <a:r>
              <a:rPr lang="en-US" sz="3000" dirty="0">
                <a:solidFill>
                  <a:prstClr val="white"/>
                </a:solidFill>
              </a:rPr>
              <a:t>This is changing</a:t>
            </a:r>
          </a:p>
        </p:txBody>
      </p:sp>
      <p:sp>
        <p:nvSpPr>
          <p:cNvPr id="23" name="Title 22"/>
          <p:cNvSpPr>
            <a:spLocks noGrp="1"/>
          </p:cNvSpPr>
          <p:nvPr>
            <p:ph type="title"/>
          </p:nvPr>
        </p:nvSpPr>
        <p:spPr>
          <a:xfrm>
            <a:off x="486507" y="344596"/>
            <a:ext cx="6521625" cy="854080"/>
          </a:xfrm>
          <a:prstGeom prst="rect">
            <a:avLst/>
          </a:prstGeom>
          <a:noFill/>
        </p:spPr>
        <p:txBody>
          <a:bodyPr wrap="non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latin typeface="+mn-lt"/>
              </a:rPr>
              <a:t>Today’s Internet Users</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55500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7186"/>
                                        </p:tgtEl>
                                        <p:attrNameLst>
                                          <p:attrName>style.visibility</p:attrName>
                                        </p:attrNameLst>
                                      </p:cBhvr>
                                      <p:to>
                                        <p:strVal val="visible"/>
                                      </p:to>
                                    </p:set>
                                    <p:animEffect transition="in" filter="dissolve">
                                      <p:cBhvr>
                                        <p:cTn id="11" dur="500"/>
                                        <p:tgtEl>
                                          <p:spTgt spid="7186"/>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7178"/>
                                        </p:tgtEl>
                                        <p:attrNameLst>
                                          <p:attrName>style.visibility</p:attrName>
                                        </p:attrNameLst>
                                      </p:cBhvr>
                                      <p:to>
                                        <p:strVal val="visible"/>
                                      </p:to>
                                    </p:set>
                                    <p:animEffect transition="in" filter="dissolve">
                                      <p:cBhvr>
                                        <p:cTn id="19" dur="500"/>
                                        <p:tgtEl>
                                          <p:spTgt spid="7178"/>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7176"/>
                                        </p:tgtEl>
                                        <p:attrNameLst>
                                          <p:attrName>style.visibility</p:attrName>
                                        </p:attrNameLst>
                                      </p:cBhvr>
                                      <p:to>
                                        <p:strVal val="visible"/>
                                      </p:to>
                                    </p:set>
                                    <p:animEffect transition="in" filter="dissolve">
                                      <p:cBhvr>
                                        <p:cTn id="27" dur="500"/>
                                        <p:tgtEl>
                                          <p:spTgt spid="7176"/>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dissolve">
                                      <p:cBhvr>
                                        <p:cTn id="3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42" y="320573"/>
            <a:ext cx="5005876" cy="666010"/>
          </a:xfrm>
        </p:spPr>
        <p:txBody>
          <a:bodyPr>
            <a:noAutofit/>
          </a:bodyPr>
          <a:lstStyle/>
          <a:p>
            <a:r>
              <a:rPr lang="en-US" sz="4800" dirty="0">
                <a:solidFill>
                  <a:schemeClr val="accent4">
                    <a:lumMod val="40000"/>
                    <a:lumOff val="60000"/>
                  </a:schemeClr>
                </a:solidFill>
                <a:latin typeface="+mn-lt"/>
              </a:rPr>
              <a:t>Three Topics</a:t>
            </a:r>
          </a:p>
        </p:txBody>
      </p:sp>
      <p:sp>
        <p:nvSpPr>
          <p:cNvPr id="4" name="Slide Number Placeholder 3"/>
          <p:cNvSpPr>
            <a:spLocks noGrp="1"/>
          </p:cNvSpPr>
          <p:nvPr>
            <p:ph type="sldNum" sz="quarter" idx="12"/>
          </p:nvPr>
        </p:nvSpPr>
        <p:spPr>
          <a:xfrm>
            <a:off x="6494588" y="6258342"/>
            <a:ext cx="2057400" cy="365125"/>
          </a:xfrm>
        </p:spPr>
        <p:txBody>
          <a:bodyPr/>
          <a:lstStyle/>
          <a:p>
            <a:fld id="{321D9DF7-A7BE-46E3-898F-4EC0FF04C1B9}" type="slidenum">
              <a:rPr lang="en-US" smtClean="0">
                <a:solidFill>
                  <a:prstClr val="white">
                    <a:tint val="75000"/>
                  </a:prstClr>
                </a:solidFill>
              </a:rPr>
              <a:pPr/>
              <a:t>3</a:t>
            </a:fld>
            <a:endParaRPr lang="en-US" dirty="0">
              <a:solidFill>
                <a:prstClr val="white">
                  <a:tint val="75000"/>
                </a:prstClr>
              </a:solidFill>
            </a:endParaRPr>
          </a:p>
        </p:txBody>
      </p:sp>
      <p:cxnSp>
        <p:nvCxnSpPr>
          <p:cNvPr id="33" name="Straight Arrow Connector 32"/>
          <p:cNvCxnSpPr/>
          <p:nvPr/>
        </p:nvCxnSpPr>
        <p:spPr>
          <a:xfrm>
            <a:off x="790659" y="5899717"/>
            <a:ext cx="7281583" cy="33618"/>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77214" y="1482403"/>
            <a:ext cx="24764" cy="4437490"/>
          </a:xfrm>
          <a:prstGeom prst="straightConnector1">
            <a:avLst/>
          </a:prstGeom>
          <a:ln w="38100">
            <a:solidFill>
              <a:srgbClr val="FF717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2525330"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4284653" y="5792141"/>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972259" y="5812314"/>
            <a:ext cx="0" cy="107576"/>
          </a:xfrm>
          <a:prstGeom prst="line">
            <a:avLst/>
          </a:prstGeom>
          <a:ln w="28575">
            <a:solidFill>
              <a:srgbClr val="FF717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783936" y="5718182"/>
            <a:ext cx="1741394" cy="550867"/>
            <a:chOff x="1143000" y="4793879"/>
            <a:chExt cx="1741394" cy="550867"/>
          </a:xfrm>
        </p:grpSpPr>
        <p:sp>
          <p:nvSpPr>
            <p:cNvPr id="40" name="TextBox 39"/>
            <p:cNvSpPr txBox="1"/>
            <p:nvPr/>
          </p:nvSpPr>
          <p:spPr>
            <a:xfrm>
              <a:off x="1219885" y="4975414"/>
              <a:ext cx="1592103" cy="369332"/>
            </a:xfrm>
            <a:prstGeom prst="rect">
              <a:avLst/>
            </a:prstGeom>
            <a:noFill/>
          </p:spPr>
          <p:txBody>
            <a:bodyPr wrap="none" rtlCol="0">
              <a:spAutoFit/>
            </a:bodyPr>
            <a:lstStyle/>
            <a:p>
              <a:r>
                <a:rPr lang="en-US" dirty="0">
                  <a:solidFill>
                    <a:prstClr val="white"/>
                  </a:solidFill>
                </a:rPr>
                <a:t>Sending emails</a:t>
              </a:r>
            </a:p>
          </p:txBody>
        </p:sp>
        <p:sp>
          <p:nvSpPr>
            <p:cNvPr id="49" name="Freeform 48"/>
            <p:cNvSpPr/>
            <p:nvPr/>
          </p:nvSpPr>
          <p:spPr>
            <a:xfrm>
              <a:off x="1143000" y="4793879"/>
              <a:ext cx="1741394" cy="121024"/>
            </a:xfrm>
            <a:custGeom>
              <a:avLst/>
              <a:gdLst>
                <a:gd name="connsiteX0" fmla="*/ 0 w 1741394"/>
                <a:gd name="connsiteY0" fmla="*/ 107577 h 121024"/>
                <a:gd name="connsiteX1" fmla="*/ 389965 w 1741394"/>
                <a:gd name="connsiteY1" fmla="*/ 121024 h 121024"/>
                <a:gd name="connsiteX2" fmla="*/ 611841 w 1741394"/>
                <a:gd name="connsiteY2" fmla="*/ 114300 h 121024"/>
                <a:gd name="connsiteX3" fmla="*/ 632012 w 1741394"/>
                <a:gd name="connsiteY3" fmla="*/ 107577 h 121024"/>
                <a:gd name="connsiteX4" fmla="*/ 746312 w 1741394"/>
                <a:gd name="connsiteY4" fmla="*/ 94130 h 121024"/>
                <a:gd name="connsiteX5" fmla="*/ 773206 w 1741394"/>
                <a:gd name="connsiteY5" fmla="*/ 87406 h 121024"/>
                <a:gd name="connsiteX6" fmla="*/ 927847 w 1741394"/>
                <a:gd name="connsiteY6" fmla="*/ 73959 h 121024"/>
                <a:gd name="connsiteX7" fmla="*/ 1129553 w 1741394"/>
                <a:gd name="connsiteY7" fmla="*/ 67235 h 121024"/>
                <a:gd name="connsiteX8" fmla="*/ 1223682 w 1741394"/>
                <a:gd name="connsiteY8" fmla="*/ 60512 h 121024"/>
                <a:gd name="connsiteX9" fmla="*/ 1519518 w 1741394"/>
                <a:gd name="connsiteY9" fmla="*/ 47065 h 121024"/>
                <a:gd name="connsiteX10" fmla="*/ 1573306 w 1741394"/>
                <a:gd name="connsiteY10" fmla="*/ 40341 h 121024"/>
                <a:gd name="connsiteX11" fmla="*/ 1600200 w 1741394"/>
                <a:gd name="connsiteY11" fmla="*/ 33618 h 121024"/>
                <a:gd name="connsiteX12" fmla="*/ 1680882 w 1741394"/>
                <a:gd name="connsiteY12" fmla="*/ 20171 h 121024"/>
                <a:gd name="connsiteX13" fmla="*/ 1721223 w 1741394"/>
                <a:gd name="connsiteY13" fmla="*/ 6724 h 121024"/>
                <a:gd name="connsiteX14" fmla="*/ 1741394 w 1741394"/>
                <a:gd name="connsiteY14" fmla="*/ 0 h 12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1394" h="121024">
                  <a:moveTo>
                    <a:pt x="0" y="107577"/>
                  </a:moveTo>
                  <a:cubicBezTo>
                    <a:pt x="119641" y="113015"/>
                    <a:pt x="276676" y="121024"/>
                    <a:pt x="389965" y="121024"/>
                  </a:cubicBezTo>
                  <a:cubicBezTo>
                    <a:pt x="463958" y="121024"/>
                    <a:pt x="537882" y="116541"/>
                    <a:pt x="611841" y="114300"/>
                  </a:cubicBezTo>
                  <a:cubicBezTo>
                    <a:pt x="618565" y="112059"/>
                    <a:pt x="625093" y="109114"/>
                    <a:pt x="632012" y="107577"/>
                  </a:cubicBezTo>
                  <a:cubicBezTo>
                    <a:pt x="669381" y="99273"/>
                    <a:pt x="708512" y="97566"/>
                    <a:pt x="746312" y="94130"/>
                  </a:cubicBezTo>
                  <a:cubicBezTo>
                    <a:pt x="755277" y="91889"/>
                    <a:pt x="764073" y="88811"/>
                    <a:pt x="773206" y="87406"/>
                  </a:cubicBezTo>
                  <a:cubicBezTo>
                    <a:pt x="811105" y="81575"/>
                    <a:pt x="896982" y="75362"/>
                    <a:pt x="927847" y="73959"/>
                  </a:cubicBezTo>
                  <a:cubicBezTo>
                    <a:pt x="995050" y="70904"/>
                    <a:pt x="1062318" y="69476"/>
                    <a:pt x="1129553" y="67235"/>
                  </a:cubicBezTo>
                  <a:lnTo>
                    <a:pt x="1223682" y="60512"/>
                  </a:lnTo>
                  <a:lnTo>
                    <a:pt x="1519518" y="47065"/>
                  </a:lnTo>
                  <a:cubicBezTo>
                    <a:pt x="1537447" y="44824"/>
                    <a:pt x="1555483" y="43312"/>
                    <a:pt x="1573306" y="40341"/>
                  </a:cubicBezTo>
                  <a:cubicBezTo>
                    <a:pt x="1582421" y="38822"/>
                    <a:pt x="1591109" y="35271"/>
                    <a:pt x="1600200" y="33618"/>
                  </a:cubicBezTo>
                  <a:cubicBezTo>
                    <a:pt x="1629047" y="28373"/>
                    <a:pt x="1653019" y="27770"/>
                    <a:pt x="1680882" y="20171"/>
                  </a:cubicBezTo>
                  <a:cubicBezTo>
                    <a:pt x="1694557" y="16442"/>
                    <a:pt x="1707776" y="11206"/>
                    <a:pt x="1721223" y="6724"/>
                  </a:cubicBezTo>
                  <a:lnTo>
                    <a:pt x="1741394"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4" name="Group 63"/>
          <p:cNvGrpSpPr/>
          <p:nvPr/>
        </p:nvGrpSpPr>
        <p:grpSpPr>
          <a:xfrm>
            <a:off x="2518607" y="5415623"/>
            <a:ext cx="1761564" cy="853426"/>
            <a:chOff x="2877671" y="4491320"/>
            <a:chExt cx="1761564" cy="853426"/>
          </a:xfrm>
        </p:grpSpPr>
        <p:sp>
          <p:nvSpPr>
            <p:cNvPr id="41" name="TextBox 40"/>
            <p:cNvSpPr txBox="1"/>
            <p:nvPr/>
          </p:nvSpPr>
          <p:spPr>
            <a:xfrm>
              <a:off x="3019381" y="4975414"/>
              <a:ext cx="1527278" cy="369332"/>
            </a:xfrm>
            <a:prstGeom prst="rect">
              <a:avLst/>
            </a:prstGeom>
            <a:noFill/>
          </p:spPr>
          <p:txBody>
            <a:bodyPr wrap="none" rtlCol="0">
              <a:spAutoFit/>
            </a:bodyPr>
            <a:lstStyle/>
            <a:p>
              <a:r>
                <a:rPr lang="en-US" dirty="0">
                  <a:solidFill>
                    <a:prstClr val="white"/>
                  </a:solidFill>
                </a:rPr>
                <a:t>Web browsing</a:t>
              </a:r>
            </a:p>
          </p:txBody>
        </p:sp>
        <p:sp>
          <p:nvSpPr>
            <p:cNvPr id="50" name="Freeform 49"/>
            <p:cNvSpPr/>
            <p:nvPr/>
          </p:nvSpPr>
          <p:spPr>
            <a:xfrm>
              <a:off x="2877671" y="4491320"/>
              <a:ext cx="1761564" cy="316006"/>
            </a:xfrm>
            <a:custGeom>
              <a:avLst/>
              <a:gdLst>
                <a:gd name="connsiteX0" fmla="*/ 0 w 1761564"/>
                <a:gd name="connsiteY0" fmla="*/ 316006 h 316006"/>
                <a:gd name="connsiteX1" fmla="*/ 248770 w 1761564"/>
                <a:gd name="connsiteY1" fmla="*/ 302559 h 316006"/>
                <a:gd name="connsiteX2" fmla="*/ 282388 w 1761564"/>
                <a:gd name="connsiteY2" fmla="*/ 295836 h 316006"/>
                <a:gd name="connsiteX3" fmla="*/ 329452 w 1761564"/>
                <a:gd name="connsiteY3" fmla="*/ 282389 h 316006"/>
                <a:gd name="connsiteX4" fmla="*/ 437029 w 1761564"/>
                <a:gd name="connsiteY4" fmla="*/ 268942 h 316006"/>
                <a:gd name="connsiteX5" fmla="*/ 477370 w 1761564"/>
                <a:gd name="connsiteY5" fmla="*/ 255494 h 316006"/>
                <a:gd name="connsiteX6" fmla="*/ 497541 w 1761564"/>
                <a:gd name="connsiteY6" fmla="*/ 248771 h 316006"/>
                <a:gd name="connsiteX7" fmla="*/ 524435 w 1761564"/>
                <a:gd name="connsiteY7" fmla="*/ 242047 h 316006"/>
                <a:gd name="connsiteX8" fmla="*/ 584947 w 1761564"/>
                <a:gd name="connsiteY8" fmla="*/ 221877 h 316006"/>
                <a:gd name="connsiteX9" fmla="*/ 605117 w 1761564"/>
                <a:gd name="connsiteY9" fmla="*/ 215153 h 316006"/>
                <a:gd name="connsiteX10" fmla="*/ 746311 w 1761564"/>
                <a:gd name="connsiteY10" fmla="*/ 201706 h 316006"/>
                <a:gd name="connsiteX11" fmla="*/ 806823 w 1761564"/>
                <a:gd name="connsiteY11" fmla="*/ 194983 h 316006"/>
                <a:gd name="connsiteX12" fmla="*/ 826994 w 1761564"/>
                <a:gd name="connsiteY12" fmla="*/ 188259 h 316006"/>
                <a:gd name="connsiteX13" fmla="*/ 894229 w 1761564"/>
                <a:gd name="connsiteY13" fmla="*/ 174812 h 316006"/>
                <a:gd name="connsiteX14" fmla="*/ 914400 w 1761564"/>
                <a:gd name="connsiteY14" fmla="*/ 168089 h 316006"/>
                <a:gd name="connsiteX15" fmla="*/ 1001805 w 1761564"/>
                <a:gd name="connsiteY15" fmla="*/ 154642 h 316006"/>
                <a:gd name="connsiteX16" fmla="*/ 1069041 w 1761564"/>
                <a:gd name="connsiteY16" fmla="*/ 141194 h 316006"/>
                <a:gd name="connsiteX17" fmla="*/ 1102658 w 1761564"/>
                <a:gd name="connsiteY17" fmla="*/ 134471 h 316006"/>
                <a:gd name="connsiteX18" fmla="*/ 1149723 w 1761564"/>
                <a:gd name="connsiteY18" fmla="*/ 127747 h 316006"/>
                <a:gd name="connsiteX19" fmla="*/ 1169894 w 1761564"/>
                <a:gd name="connsiteY19" fmla="*/ 121024 h 316006"/>
                <a:gd name="connsiteX20" fmla="*/ 1243852 w 1761564"/>
                <a:gd name="connsiteY20" fmla="*/ 107577 h 316006"/>
                <a:gd name="connsiteX21" fmla="*/ 1277470 w 1761564"/>
                <a:gd name="connsiteY21" fmla="*/ 100853 h 316006"/>
                <a:gd name="connsiteX22" fmla="*/ 1337982 w 1761564"/>
                <a:gd name="connsiteY22" fmla="*/ 94130 h 316006"/>
                <a:gd name="connsiteX23" fmla="*/ 1371600 w 1761564"/>
                <a:gd name="connsiteY23" fmla="*/ 87406 h 316006"/>
                <a:gd name="connsiteX24" fmla="*/ 1492623 w 1761564"/>
                <a:gd name="connsiteY24" fmla="*/ 73959 h 316006"/>
                <a:gd name="connsiteX25" fmla="*/ 1546411 w 1761564"/>
                <a:gd name="connsiteY25" fmla="*/ 67236 h 316006"/>
                <a:gd name="connsiteX26" fmla="*/ 1566582 w 1761564"/>
                <a:gd name="connsiteY26" fmla="*/ 60512 h 316006"/>
                <a:gd name="connsiteX27" fmla="*/ 1640541 w 1761564"/>
                <a:gd name="connsiteY27" fmla="*/ 47065 h 316006"/>
                <a:gd name="connsiteX28" fmla="*/ 1674158 w 1761564"/>
                <a:gd name="connsiteY28" fmla="*/ 40342 h 316006"/>
                <a:gd name="connsiteX29" fmla="*/ 1714500 w 1761564"/>
                <a:gd name="connsiteY29" fmla="*/ 26894 h 316006"/>
                <a:gd name="connsiteX30" fmla="*/ 1734670 w 1761564"/>
                <a:gd name="connsiteY30" fmla="*/ 20171 h 316006"/>
                <a:gd name="connsiteX31" fmla="*/ 1761564 w 1761564"/>
                <a:gd name="connsiteY31" fmla="*/ 0 h 31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61564" h="316006">
                  <a:moveTo>
                    <a:pt x="0" y="316006"/>
                  </a:moveTo>
                  <a:cubicBezTo>
                    <a:pt x="62629" y="313397"/>
                    <a:pt x="177129" y="310519"/>
                    <a:pt x="248770" y="302559"/>
                  </a:cubicBezTo>
                  <a:cubicBezTo>
                    <a:pt x="260128" y="301297"/>
                    <a:pt x="271301" y="298608"/>
                    <a:pt x="282388" y="295836"/>
                  </a:cubicBezTo>
                  <a:cubicBezTo>
                    <a:pt x="320811" y="286230"/>
                    <a:pt x="283313" y="290778"/>
                    <a:pt x="329452" y="282389"/>
                  </a:cubicBezTo>
                  <a:cubicBezTo>
                    <a:pt x="359618" y="276904"/>
                    <a:pt x="408137" y="272152"/>
                    <a:pt x="437029" y="268942"/>
                  </a:cubicBezTo>
                  <a:lnTo>
                    <a:pt x="477370" y="255494"/>
                  </a:lnTo>
                  <a:cubicBezTo>
                    <a:pt x="484094" y="253253"/>
                    <a:pt x="490665" y="250490"/>
                    <a:pt x="497541" y="248771"/>
                  </a:cubicBezTo>
                  <a:cubicBezTo>
                    <a:pt x="506506" y="246530"/>
                    <a:pt x="515584" y="244702"/>
                    <a:pt x="524435" y="242047"/>
                  </a:cubicBezTo>
                  <a:cubicBezTo>
                    <a:pt x="544800" y="235937"/>
                    <a:pt x="564776" y="228601"/>
                    <a:pt x="584947" y="221877"/>
                  </a:cubicBezTo>
                  <a:cubicBezTo>
                    <a:pt x="591670" y="219636"/>
                    <a:pt x="598073" y="215936"/>
                    <a:pt x="605117" y="215153"/>
                  </a:cubicBezTo>
                  <a:cubicBezTo>
                    <a:pt x="749364" y="199127"/>
                    <a:pt x="569724" y="218524"/>
                    <a:pt x="746311" y="201706"/>
                  </a:cubicBezTo>
                  <a:cubicBezTo>
                    <a:pt x="766514" y="199782"/>
                    <a:pt x="786652" y="197224"/>
                    <a:pt x="806823" y="194983"/>
                  </a:cubicBezTo>
                  <a:cubicBezTo>
                    <a:pt x="813547" y="192742"/>
                    <a:pt x="820088" y="189853"/>
                    <a:pt x="826994" y="188259"/>
                  </a:cubicBezTo>
                  <a:cubicBezTo>
                    <a:pt x="849264" y="183120"/>
                    <a:pt x="872546" y="182039"/>
                    <a:pt x="894229" y="174812"/>
                  </a:cubicBezTo>
                  <a:cubicBezTo>
                    <a:pt x="900953" y="172571"/>
                    <a:pt x="907481" y="169626"/>
                    <a:pt x="914400" y="168089"/>
                  </a:cubicBezTo>
                  <a:cubicBezTo>
                    <a:pt x="931205" y="164354"/>
                    <a:pt x="986776" y="156789"/>
                    <a:pt x="1001805" y="154642"/>
                  </a:cubicBezTo>
                  <a:cubicBezTo>
                    <a:pt x="1040464" y="141755"/>
                    <a:pt x="1007238" y="151495"/>
                    <a:pt x="1069041" y="141194"/>
                  </a:cubicBezTo>
                  <a:cubicBezTo>
                    <a:pt x="1080313" y="139315"/>
                    <a:pt x="1091386" y="136350"/>
                    <a:pt x="1102658" y="134471"/>
                  </a:cubicBezTo>
                  <a:cubicBezTo>
                    <a:pt x="1118290" y="131866"/>
                    <a:pt x="1134035" y="129988"/>
                    <a:pt x="1149723" y="127747"/>
                  </a:cubicBezTo>
                  <a:cubicBezTo>
                    <a:pt x="1156447" y="125506"/>
                    <a:pt x="1163018" y="122743"/>
                    <a:pt x="1169894" y="121024"/>
                  </a:cubicBezTo>
                  <a:cubicBezTo>
                    <a:pt x="1192058" y="115483"/>
                    <a:pt x="1221849" y="111578"/>
                    <a:pt x="1243852" y="107577"/>
                  </a:cubicBezTo>
                  <a:cubicBezTo>
                    <a:pt x="1255096" y="105533"/>
                    <a:pt x="1266157" y="102469"/>
                    <a:pt x="1277470" y="100853"/>
                  </a:cubicBezTo>
                  <a:cubicBezTo>
                    <a:pt x="1297561" y="97983"/>
                    <a:pt x="1317891" y="97000"/>
                    <a:pt x="1337982" y="94130"/>
                  </a:cubicBezTo>
                  <a:cubicBezTo>
                    <a:pt x="1349295" y="92514"/>
                    <a:pt x="1360268" y="88884"/>
                    <a:pt x="1371600" y="87406"/>
                  </a:cubicBezTo>
                  <a:cubicBezTo>
                    <a:pt x="1411848" y="82156"/>
                    <a:pt x="1452347" y="78993"/>
                    <a:pt x="1492623" y="73959"/>
                  </a:cubicBezTo>
                  <a:lnTo>
                    <a:pt x="1546411" y="67236"/>
                  </a:lnTo>
                  <a:cubicBezTo>
                    <a:pt x="1553135" y="64995"/>
                    <a:pt x="1559706" y="62231"/>
                    <a:pt x="1566582" y="60512"/>
                  </a:cubicBezTo>
                  <a:cubicBezTo>
                    <a:pt x="1588708" y="54981"/>
                    <a:pt x="1618583" y="51057"/>
                    <a:pt x="1640541" y="47065"/>
                  </a:cubicBezTo>
                  <a:cubicBezTo>
                    <a:pt x="1651784" y="45021"/>
                    <a:pt x="1663133" y="43349"/>
                    <a:pt x="1674158" y="40342"/>
                  </a:cubicBezTo>
                  <a:cubicBezTo>
                    <a:pt x="1687833" y="36612"/>
                    <a:pt x="1701053" y="31377"/>
                    <a:pt x="1714500" y="26894"/>
                  </a:cubicBezTo>
                  <a:lnTo>
                    <a:pt x="1734670" y="20171"/>
                  </a:lnTo>
                  <a:cubicBezTo>
                    <a:pt x="1757478" y="4966"/>
                    <a:pt x="1749127" y="12438"/>
                    <a:pt x="1761564"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2" name="Group 61"/>
          <p:cNvGrpSpPr/>
          <p:nvPr/>
        </p:nvGrpSpPr>
        <p:grpSpPr>
          <a:xfrm>
            <a:off x="4280171" y="4407094"/>
            <a:ext cx="1739444" cy="1872040"/>
            <a:chOff x="4639235" y="3482791"/>
            <a:chExt cx="1739444" cy="1872040"/>
          </a:xfrm>
        </p:grpSpPr>
        <p:sp>
          <p:nvSpPr>
            <p:cNvPr id="42" name="TextBox 41"/>
            <p:cNvSpPr txBox="1"/>
            <p:nvPr/>
          </p:nvSpPr>
          <p:spPr>
            <a:xfrm>
              <a:off x="4643717" y="4985499"/>
              <a:ext cx="1734962" cy="369332"/>
            </a:xfrm>
            <a:prstGeom prst="rect">
              <a:avLst/>
            </a:prstGeom>
            <a:noFill/>
          </p:spPr>
          <p:txBody>
            <a:bodyPr wrap="none" rtlCol="0">
              <a:spAutoFit/>
            </a:bodyPr>
            <a:lstStyle/>
            <a:p>
              <a:r>
                <a:rPr lang="en-US" dirty="0">
                  <a:solidFill>
                    <a:prstClr val="white"/>
                  </a:solidFill>
                </a:rPr>
                <a:t>Video Streaming</a:t>
              </a:r>
            </a:p>
          </p:txBody>
        </p:sp>
        <p:sp>
          <p:nvSpPr>
            <p:cNvPr id="51" name="Freeform 50"/>
            <p:cNvSpPr/>
            <p:nvPr/>
          </p:nvSpPr>
          <p:spPr>
            <a:xfrm>
              <a:off x="4639235" y="3482791"/>
              <a:ext cx="1674159" cy="1021976"/>
            </a:xfrm>
            <a:custGeom>
              <a:avLst/>
              <a:gdLst>
                <a:gd name="connsiteX0" fmla="*/ 0 w 1674159"/>
                <a:gd name="connsiteY0" fmla="*/ 1021976 h 1021976"/>
                <a:gd name="connsiteX1" fmla="*/ 94130 w 1674159"/>
                <a:gd name="connsiteY1" fmla="*/ 1015253 h 1021976"/>
                <a:gd name="connsiteX2" fmla="*/ 121024 w 1674159"/>
                <a:gd name="connsiteY2" fmla="*/ 1008529 h 1021976"/>
                <a:gd name="connsiteX3" fmla="*/ 154641 w 1674159"/>
                <a:gd name="connsiteY3" fmla="*/ 1001806 h 1021976"/>
                <a:gd name="connsiteX4" fmla="*/ 174812 w 1674159"/>
                <a:gd name="connsiteY4" fmla="*/ 995082 h 1021976"/>
                <a:gd name="connsiteX5" fmla="*/ 201706 w 1674159"/>
                <a:gd name="connsiteY5" fmla="*/ 988359 h 1021976"/>
                <a:gd name="connsiteX6" fmla="*/ 242047 w 1674159"/>
                <a:gd name="connsiteY6" fmla="*/ 974912 h 1021976"/>
                <a:gd name="connsiteX7" fmla="*/ 262218 w 1674159"/>
                <a:gd name="connsiteY7" fmla="*/ 968188 h 1021976"/>
                <a:gd name="connsiteX8" fmla="*/ 289112 w 1674159"/>
                <a:gd name="connsiteY8" fmla="*/ 961465 h 1021976"/>
                <a:gd name="connsiteX9" fmla="*/ 309283 w 1674159"/>
                <a:gd name="connsiteY9" fmla="*/ 954741 h 1021976"/>
                <a:gd name="connsiteX10" fmla="*/ 403412 w 1674159"/>
                <a:gd name="connsiteY10" fmla="*/ 934571 h 1021976"/>
                <a:gd name="connsiteX11" fmla="*/ 463924 w 1674159"/>
                <a:gd name="connsiteY11" fmla="*/ 914400 h 1021976"/>
                <a:gd name="connsiteX12" fmla="*/ 484094 w 1674159"/>
                <a:gd name="connsiteY12" fmla="*/ 907676 h 1021976"/>
                <a:gd name="connsiteX13" fmla="*/ 531159 w 1674159"/>
                <a:gd name="connsiteY13" fmla="*/ 894229 h 1021976"/>
                <a:gd name="connsiteX14" fmla="*/ 605118 w 1674159"/>
                <a:gd name="connsiteY14" fmla="*/ 860612 h 1021976"/>
                <a:gd name="connsiteX15" fmla="*/ 652183 w 1674159"/>
                <a:gd name="connsiteY15" fmla="*/ 833718 h 1021976"/>
                <a:gd name="connsiteX16" fmla="*/ 672353 w 1674159"/>
                <a:gd name="connsiteY16" fmla="*/ 820271 h 1021976"/>
                <a:gd name="connsiteX17" fmla="*/ 685800 w 1674159"/>
                <a:gd name="connsiteY17" fmla="*/ 806823 h 1021976"/>
                <a:gd name="connsiteX18" fmla="*/ 705971 w 1674159"/>
                <a:gd name="connsiteY18" fmla="*/ 800100 h 1021976"/>
                <a:gd name="connsiteX19" fmla="*/ 746312 w 1674159"/>
                <a:gd name="connsiteY19" fmla="*/ 779929 h 1021976"/>
                <a:gd name="connsiteX20" fmla="*/ 786653 w 1674159"/>
                <a:gd name="connsiteY20" fmla="*/ 759759 h 1021976"/>
                <a:gd name="connsiteX21" fmla="*/ 806824 w 1674159"/>
                <a:gd name="connsiteY21" fmla="*/ 746312 h 1021976"/>
                <a:gd name="connsiteX22" fmla="*/ 826994 w 1674159"/>
                <a:gd name="connsiteY22" fmla="*/ 739588 h 1021976"/>
                <a:gd name="connsiteX23" fmla="*/ 874059 w 1674159"/>
                <a:gd name="connsiteY23" fmla="*/ 705971 h 1021976"/>
                <a:gd name="connsiteX24" fmla="*/ 907677 w 1674159"/>
                <a:gd name="connsiteY24" fmla="*/ 672353 h 1021976"/>
                <a:gd name="connsiteX25" fmla="*/ 948018 w 1674159"/>
                <a:gd name="connsiteY25" fmla="*/ 645459 h 1021976"/>
                <a:gd name="connsiteX26" fmla="*/ 968188 w 1674159"/>
                <a:gd name="connsiteY26" fmla="*/ 632012 h 1021976"/>
                <a:gd name="connsiteX27" fmla="*/ 1001806 w 1674159"/>
                <a:gd name="connsiteY27" fmla="*/ 598394 h 1021976"/>
                <a:gd name="connsiteX28" fmla="*/ 1042147 w 1674159"/>
                <a:gd name="connsiteY28" fmla="*/ 571500 h 1021976"/>
                <a:gd name="connsiteX29" fmla="*/ 1075765 w 1674159"/>
                <a:gd name="connsiteY29" fmla="*/ 544606 h 1021976"/>
                <a:gd name="connsiteX30" fmla="*/ 1109383 w 1674159"/>
                <a:gd name="connsiteY30" fmla="*/ 517712 h 1021976"/>
                <a:gd name="connsiteX31" fmla="*/ 1129553 w 1674159"/>
                <a:gd name="connsiteY31" fmla="*/ 497541 h 1021976"/>
                <a:gd name="connsiteX32" fmla="*/ 1169894 w 1674159"/>
                <a:gd name="connsiteY32" fmla="*/ 470647 h 1021976"/>
                <a:gd name="connsiteX33" fmla="*/ 1190065 w 1674159"/>
                <a:gd name="connsiteY33" fmla="*/ 450476 h 1021976"/>
                <a:gd name="connsiteX34" fmla="*/ 1210236 w 1674159"/>
                <a:gd name="connsiteY34" fmla="*/ 437029 h 1021976"/>
                <a:gd name="connsiteX35" fmla="*/ 1237130 w 1674159"/>
                <a:gd name="connsiteY35" fmla="*/ 416859 h 1021976"/>
                <a:gd name="connsiteX36" fmla="*/ 1257300 w 1674159"/>
                <a:gd name="connsiteY36" fmla="*/ 403412 h 1021976"/>
                <a:gd name="connsiteX37" fmla="*/ 1304365 w 1674159"/>
                <a:gd name="connsiteY37" fmla="*/ 369794 h 1021976"/>
                <a:gd name="connsiteX38" fmla="*/ 1337983 w 1674159"/>
                <a:gd name="connsiteY38" fmla="*/ 342900 h 1021976"/>
                <a:gd name="connsiteX39" fmla="*/ 1378324 w 1674159"/>
                <a:gd name="connsiteY39" fmla="*/ 302559 h 1021976"/>
                <a:gd name="connsiteX40" fmla="*/ 1398494 w 1674159"/>
                <a:gd name="connsiteY40" fmla="*/ 289112 h 1021976"/>
                <a:gd name="connsiteX41" fmla="*/ 1438836 w 1674159"/>
                <a:gd name="connsiteY41" fmla="*/ 248771 h 1021976"/>
                <a:gd name="connsiteX42" fmla="*/ 1452283 w 1674159"/>
                <a:gd name="connsiteY42" fmla="*/ 235323 h 1021976"/>
                <a:gd name="connsiteX43" fmla="*/ 1472453 w 1674159"/>
                <a:gd name="connsiteY43" fmla="*/ 221876 h 1021976"/>
                <a:gd name="connsiteX44" fmla="*/ 1499347 w 1674159"/>
                <a:gd name="connsiteY44" fmla="*/ 188259 h 1021976"/>
                <a:gd name="connsiteX45" fmla="*/ 1512794 w 1674159"/>
                <a:gd name="connsiteY45" fmla="*/ 168088 h 1021976"/>
                <a:gd name="connsiteX46" fmla="*/ 1553136 w 1674159"/>
                <a:gd name="connsiteY46" fmla="*/ 134471 h 1021976"/>
                <a:gd name="connsiteX47" fmla="*/ 1580030 w 1674159"/>
                <a:gd name="connsiteY47" fmla="*/ 107576 h 1021976"/>
                <a:gd name="connsiteX48" fmla="*/ 1606924 w 1674159"/>
                <a:gd name="connsiteY48" fmla="*/ 80682 h 1021976"/>
                <a:gd name="connsiteX49" fmla="*/ 1633818 w 1674159"/>
                <a:gd name="connsiteY49" fmla="*/ 53788 h 1021976"/>
                <a:gd name="connsiteX50" fmla="*/ 1660712 w 1674159"/>
                <a:gd name="connsiteY50" fmla="*/ 13447 h 1021976"/>
                <a:gd name="connsiteX51" fmla="*/ 1674159 w 1674159"/>
                <a:gd name="connsiteY51" fmla="*/ 0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74159" h="1021976">
                  <a:moveTo>
                    <a:pt x="0" y="1021976"/>
                  </a:moveTo>
                  <a:cubicBezTo>
                    <a:pt x="31377" y="1019735"/>
                    <a:pt x="62866" y="1018727"/>
                    <a:pt x="94130" y="1015253"/>
                  </a:cubicBezTo>
                  <a:cubicBezTo>
                    <a:pt x="103314" y="1014233"/>
                    <a:pt x="112003" y="1010534"/>
                    <a:pt x="121024" y="1008529"/>
                  </a:cubicBezTo>
                  <a:cubicBezTo>
                    <a:pt x="132179" y="1006050"/>
                    <a:pt x="143555" y="1004578"/>
                    <a:pt x="154641" y="1001806"/>
                  </a:cubicBezTo>
                  <a:cubicBezTo>
                    <a:pt x="161517" y="1000087"/>
                    <a:pt x="167997" y="997029"/>
                    <a:pt x="174812" y="995082"/>
                  </a:cubicBezTo>
                  <a:cubicBezTo>
                    <a:pt x="183697" y="992543"/>
                    <a:pt x="192855" y="991014"/>
                    <a:pt x="201706" y="988359"/>
                  </a:cubicBezTo>
                  <a:cubicBezTo>
                    <a:pt x="215283" y="984286"/>
                    <a:pt x="228600" y="979394"/>
                    <a:pt x="242047" y="974912"/>
                  </a:cubicBezTo>
                  <a:cubicBezTo>
                    <a:pt x="248771" y="972671"/>
                    <a:pt x="255342" y="969907"/>
                    <a:pt x="262218" y="968188"/>
                  </a:cubicBezTo>
                  <a:cubicBezTo>
                    <a:pt x="271183" y="965947"/>
                    <a:pt x="280227" y="964004"/>
                    <a:pt x="289112" y="961465"/>
                  </a:cubicBezTo>
                  <a:cubicBezTo>
                    <a:pt x="295927" y="959518"/>
                    <a:pt x="302377" y="956335"/>
                    <a:pt x="309283" y="954741"/>
                  </a:cubicBezTo>
                  <a:cubicBezTo>
                    <a:pt x="331799" y="949545"/>
                    <a:pt x="376088" y="942768"/>
                    <a:pt x="403412" y="934571"/>
                  </a:cubicBezTo>
                  <a:cubicBezTo>
                    <a:pt x="423777" y="928461"/>
                    <a:pt x="443753" y="921124"/>
                    <a:pt x="463924" y="914400"/>
                  </a:cubicBezTo>
                  <a:cubicBezTo>
                    <a:pt x="470647" y="912159"/>
                    <a:pt x="477218" y="909395"/>
                    <a:pt x="484094" y="907676"/>
                  </a:cubicBezTo>
                  <a:cubicBezTo>
                    <a:pt x="495511" y="904822"/>
                    <a:pt x="519366" y="899589"/>
                    <a:pt x="531159" y="894229"/>
                  </a:cubicBezTo>
                  <a:cubicBezTo>
                    <a:pt x="613825" y="856653"/>
                    <a:pt x="557961" y="876329"/>
                    <a:pt x="605118" y="860612"/>
                  </a:cubicBezTo>
                  <a:cubicBezTo>
                    <a:pt x="670150" y="811837"/>
                    <a:pt x="600846" y="859386"/>
                    <a:pt x="652183" y="833718"/>
                  </a:cubicBezTo>
                  <a:cubicBezTo>
                    <a:pt x="659410" y="830104"/>
                    <a:pt x="666043" y="825319"/>
                    <a:pt x="672353" y="820271"/>
                  </a:cubicBezTo>
                  <a:cubicBezTo>
                    <a:pt x="677303" y="816311"/>
                    <a:pt x="680364" y="810085"/>
                    <a:pt x="685800" y="806823"/>
                  </a:cubicBezTo>
                  <a:cubicBezTo>
                    <a:pt x="691877" y="803177"/>
                    <a:pt x="699247" y="802341"/>
                    <a:pt x="705971" y="800100"/>
                  </a:cubicBezTo>
                  <a:cubicBezTo>
                    <a:pt x="763769" y="761567"/>
                    <a:pt x="690644" y="807763"/>
                    <a:pt x="746312" y="779929"/>
                  </a:cubicBezTo>
                  <a:cubicBezTo>
                    <a:pt x="798442" y="753864"/>
                    <a:pt x="735960" y="776656"/>
                    <a:pt x="786653" y="759759"/>
                  </a:cubicBezTo>
                  <a:cubicBezTo>
                    <a:pt x="793377" y="755277"/>
                    <a:pt x="799596" y="749926"/>
                    <a:pt x="806824" y="746312"/>
                  </a:cubicBezTo>
                  <a:cubicBezTo>
                    <a:pt x="813163" y="743142"/>
                    <a:pt x="821227" y="743707"/>
                    <a:pt x="826994" y="739588"/>
                  </a:cubicBezTo>
                  <a:cubicBezTo>
                    <a:pt x="882824" y="699709"/>
                    <a:pt x="828486" y="721160"/>
                    <a:pt x="874059" y="705971"/>
                  </a:cubicBezTo>
                  <a:cubicBezTo>
                    <a:pt x="885265" y="694765"/>
                    <a:pt x="894491" y="681144"/>
                    <a:pt x="907677" y="672353"/>
                  </a:cubicBezTo>
                  <a:lnTo>
                    <a:pt x="948018" y="645459"/>
                  </a:lnTo>
                  <a:cubicBezTo>
                    <a:pt x="954741" y="640977"/>
                    <a:pt x="962474" y="637726"/>
                    <a:pt x="968188" y="632012"/>
                  </a:cubicBezTo>
                  <a:cubicBezTo>
                    <a:pt x="979394" y="620806"/>
                    <a:pt x="988620" y="607185"/>
                    <a:pt x="1001806" y="598394"/>
                  </a:cubicBezTo>
                  <a:lnTo>
                    <a:pt x="1042147" y="571500"/>
                  </a:lnTo>
                  <a:cubicBezTo>
                    <a:pt x="1080684" y="513693"/>
                    <a:pt x="1029370" y="581721"/>
                    <a:pt x="1075765" y="544606"/>
                  </a:cubicBezTo>
                  <a:cubicBezTo>
                    <a:pt x="1119211" y="509849"/>
                    <a:pt x="1058683" y="534610"/>
                    <a:pt x="1109383" y="517712"/>
                  </a:cubicBezTo>
                  <a:cubicBezTo>
                    <a:pt x="1116106" y="510988"/>
                    <a:pt x="1122048" y="503379"/>
                    <a:pt x="1129553" y="497541"/>
                  </a:cubicBezTo>
                  <a:cubicBezTo>
                    <a:pt x="1142310" y="487619"/>
                    <a:pt x="1158466" y="482075"/>
                    <a:pt x="1169894" y="470647"/>
                  </a:cubicBezTo>
                  <a:cubicBezTo>
                    <a:pt x="1176618" y="463923"/>
                    <a:pt x="1182760" y="456563"/>
                    <a:pt x="1190065" y="450476"/>
                  </a:cubicBezTo>
                  <a:cubicBezTo>
                    <a:pt x="1196273" y="445303"/>
                    <a:pt x="1203660" y="441726"/>
                    <a:pt x="1210236" y="437029"/>
                  </a:cubicBezTo>
                  <a:cubicBezTo>
                    <a:pt x="1219355" y="430516"/>
                    <a:pt x="1228012" y="423372"/>
                    <a:pt x="1237130" y="416859"/>
                  </a:cubicBezTo>
                  <a:cubicBezTo>
                    <a:pt x="1243705" y="412162"/>
                    <a:pt x="1250725" y="408109"/>
                    <a:pt x="1257300" y="403412"/>
                  </a:cubicBezTo>
                  <a:cubicBezTo>
                    <a:pt x="1315660" y="361726"/>
                    <a:pt x="1256841" y="401476"/>
                    <a:pt x="1304365" y="369794"/>
                  </a:cubicBezTo>
                  <a:cubicBezTo>
                    <a:pt x="1341275" y="314428"/>
                    <a:pt x="1293016" y="377874"/>
                    <a:pt x="1337983" y="342900"/>
                  </a:cubicBezTo>
                  <a:cubicBezTo>
                    <a:pt x="1352994" y="331225"/>
                    <a:pt x="1362501" y="313108"/>
                    <a:pt x="1378324" y="302559"/>
                  </a:cubicBezTo>
                  <a:cubicBezTo>
                    <a:pt x="1385047" y="298077"/>
                    <a:pt x="1392455" y="294480"/>
                    <a:pt x="1398494" y="289112"/>
                  </a:cubicBezTo>
                  <a:cubicBezTo>
                    <a:pt x="1412708" y="276478"/>
                    <a:pt x="1425389" y="262218"/>
                    <a:pt x="1438836" y="248771"/>
                  </a:cubicBezTo>
                  <a:cubicBezTo>
                    <a:pt x="1443319" y="244288"/>
                    <a:pt x="1447008" y="238839"/>
                    <a:pt x="1452283" y="235323"/>
                  </a:cubicBezTo>
                  <a:lnTo>
                    <a:pt x="1472453" y="221876"/>
                  </a:lnTo>
                  <a:cubicBezTo>
                    <a:pt x="1485544" y="182608"/>
                    <a:pt x="1468935" y="218672"/>
                    <a:pt x="1499347" y="188259"/>
                  </a:cubicBezTo>
                  <a:cubicBezTo>
                    <a:pt x="1505061" y="182545"/>
                    <a:pt x="1507621" y="174296"/>
                    <a:pt x="1512794" y="168088"/>
                  </a:cubicBezTo>
                  <a:cubicBezTo>
                    <a:pt x="1528971" y="148676"/>
                    <a:pt x="1533304" y="147692"/>
                    <a:pt x="1553136" y="134471"/>
                  </a:cubicBezTo>
                  <a:cubicBezTo>
                    <a:pt x="1571063" y="80684"/>
                    <a:pt x="1544172" y="143434"/>
                    <a:pt x="1580030" y="107576"/>
                  </a:cubicBezTo>
                  <a:cubicBezTo>
                    <a:pt x="1615889" y="71717"/>
                    <a:pt x="1553133" y="98613"/>
                    <a:pt x="1606924" y="80682"/>
                  </a:cubicBezTo>
                  <a:cubicBezTo>
                    <a:pt x="1624851" y="26897"/>
                    <a:pt x="1597960" y="89646"/>
                    <a:pt x="1633818" y="53788"/>
                  </a:cubicBezTo>
                  <a:cubicBezTo>
                    <a:pt x="1645246" y="42360"/>
                    <a:pt x="1649284" y="24875"/>
                    <a:pt x="1660712" y="13447"/>
                  </a:cubicBezTo>
                  <a:lnTo>
                    <a:pt x="1674159" y="0"/>
                  </a:ln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63" name="Group 62"/>
          <p:cNvGrpSpPr/>
          <p:nvPr/>
        </p:nvGrpSpPr>
        <p:grpSpPr>
          <a:xfrm>
            <a:off x="5954330" y="2974982"/>
            <a:ext cx="2336473" cy="3314237"/>
            <a:chOff x="6313394" y="2050679"/>
            <a:chExt cx="2336473" cy="3314237"/>
          </a:xfrm>
        </p:grpSpPr>
        <p:sp>
          <p:nvSpPr>
            <p:cNvPr id="43" name="TextBox 42"/>
            <p:cNvSpPr txBox="1"/>
            <p:nvPr/>
          </p:nvSpPr>
          <p:spPr>
            <a:xfrm>
              <a:off x="6313394" y="4995584"/>
              <a:ext cx="2336473" cy="369332"/>
            </a:xfrm>
            <a:prstGeom prst="rect">
              <a:avLst/>
            </a:prstGeom>
            <a:noFill/>
          </p:spPr>
          <p:txBody>
            <a:bodyPr wrap="none" rtlCol="0">
              <a:spAutoFit/>
            </a:bodyPr>
            <a:lstStyle/>
            <a:p>
              <a:r>
                <a:rPr lang="en-US" dirty="0">
                  <a:solidFill>
                    <a:prstClr val="white"/>
                  </a:solidFill>
                </a:rPr>
                <a:t>Internet of Things (</a:t>
              </a:r>
              <a:r>
                <a:rPr lang="en-US" dirty="0" err="1">
                  <a:solidFill>
                    <a:prstClr val="white"/>
                  </a:solidFill>
                </a:rPr>
                <a:t>IoT</a:t>
              </a:r>
              <a:r>
                <a:rPr lang="en-US" dirty="0">
                  <a:solidFill>
                    <a:prstClr val="white"/>
                  </a:solidFill>
                </a:rPr>
                <a:t>)</a:t>
              </a:r>
            </a:p>
          </p:txBody>
        </p:sp>
        <p:sp>
          <p:nvSpPr>
            <p:cNvPr id="53" name="Freeform 52"/>
            <p:cNvSpPr/>
            <p:nvPr/>
          </p:nvSpPr>
          <p:spPr>
            <a:xfrm>
              <a:off x="6320118" y="2050679"/>
              <a:ext cx="1156688" cy="1445559"/>
            </a:xfrm>
            <a:custGeom>
              <a:avLst/>
              <a:gdLst>
                <a:gd name="connsiteX0" fmla="*/ 0 w 1156688"/>
                <a:gd name="connsiteY0" fmla="*/ 1445559 h 1445559"/>
                <a:gd name="connsiteX1" fmla="*/ 107576 w 1156688"/>
                <a:gd name="connsiteY1" fmla="*/ 1391770 h 1445559"/>
                <a:gd name="connsiteX2" fmla="*/ 147917 w 1156688"/>
                <a:gd name="connsiteY2" fmla="*/ 1371600 h 1445559"/>
                <a:gd name="connsiteX3" fmla="*/ 168088 w 1156688"/>
                <a:gd name="connsiteY3" fmla="*/ 1344706 h 1445559"/>
                <a:gd name="connsiteX4" fmla="*/ 188258 w 1156688"/>
                <a:gd name="connsiteY4" fmla="*/ 1337982 h 1445559"/>
                <a:gd name="connsiteX5" fmla="*/ 208429 w 1156688"/>
                <a:gd name="connsiteY5" fmla="*/ 1324535 h 1445559"/>
                <a:gd name="connsiteX6" fmla="*/ 228600 w 1156688"/>
                <a:gd name="connsiteY6" fmla="*/ 1304364 h 1445559"/>
                <a:gd name="connsiteX7" fmla="*/ 255494 w 1156688"/>
                <a:gd name="connsiteY7" fmla="*/ 1290917 h 1445559"/>
                <a:gd name="connsiteX8" fmla="*/ 295835 w 1156688"/>
                <a:gd name="connsiteY8" fmla="*/ 1250576 h 1445559"/>
                <a:gd name="connsiteX9" fmla="*/ 316005 w 1156688"/>
                <a:gd name="connsiteY9" fmla="*/ 1237129 h 1445559"/>
                <a:gd name="connsiteX10" fmla="*/ 349623 w 1156688"/>
                <a:gd name="connsiteY10" fmla="*/ 1203511 h 1445559"/>
                <a:gd name="connsiteX11" fmla="*/ 389964 w 1156688"/>
                <a:gd name="connsiteY11" fmla="*/ 1176617 h 1445559"/>
                <a:gd name="connsiteX12" fmla="*/ 403411 w 1156688"/>
                <a:gd name="connsiteY12" fmla="*/ 1156447 h 1445559"/>
                <a:gd name="connsiteX13" fmla="*/ 443753 w 1156688"/>
                <a:gd name="connsiteY13" fmla="*/ 1116106 h 1445559"/>
                <a:gd name="connsiteX14" fmla="*/ 463923 w 1156688"/>
                <a:gd name="connsiteY14" fmla="*/ 1089211 h 1445559"/>
                <a:gd name="connsiteX15" fmla="*/ 484094 w 1156688"/>
                <a:gd name="connsiteY15" fmla="*/ 1069041 h 1445559"/>
                <a:gd name="connsiteX16" fmla="*/ 510988 w 1156688"/>
                <a:gd name="connsiteY16" fmla="*/ 1028700 h 1445559"/>
                <a:gd name="connsiteX17" fmla="*/ 531158 w 1156688"/>
                <a:gd name="connsiteY17" fmla="*/ 1008529 h 1445559"/>
                <a:gd name="connsiteX18" fmla="*/ 544605 w 1156688"/>
                <a:gd name="connsiteY18" fmla="*/ 981635 h 1445559"/>
                <a:gd name="connsiteX19" fmla="*/ 564776 w 1156688"/>
                <a:gd name="connsiteY19" fmla="*/ 961464 h 1445559"/>
                <a:gd name="connsiteX20" fmla="*/ 578223 w 1156688"/>
                <a:gd name="connsiteY20" fmla="*/ 941294 h 1445559"/>
                <a:gd name="connsiteX21" fmla="*/ 598394 w 1156688"/>
                <a:gd name="connsiteY21" fmla="*/ 914400 h 1445559"/>
                <a:gd name="connsiteX22" fmla="*/ 611841 w 1156688"/>
                <a:gd name="connsiteY22" fmla="*/ 894229 h 1445559"/>
                <a:gd name="connsiteX23" fmla="*/ 632011 w 1156688"/>
                <a:gd name="connsiteY23" fmla="*/ 874059 h 1445559"/>
                <a:gd name="connsiteX24" fmla="*/ 665629 w 1156688"/>
                <a:gd name="connsiteY24" fmla="*/ 833717 h 1445559"/>
                <a:gd name="connsiteX25" fmla="*/ 692523 w 1156688"/>
                <a:gd name="connsiteY25" fmla="*/ 786653 h 1445559"/>
                <a:gd name="connsiteX26" fmla="*/ 719417 w 1156688"/>
                <a:gd name="connsiteY26" fmla="*/ 739588 h 1445559"/>
                <a:gd name="connsiteX27" fmla="*/ 753035 w 1156688"/>
                <a:gd name="connsiteY27" fmla="*/ 692523 h 1445559"/>
                <a:gd name="connsiteX28" fmla="*/ 766482 w 1156688"/>
                <a:gd name="connsiteY28" fmla="*/ 665629 h 1445559"/>
                <a:gd name="connsiteX29" fmla="*/ 779929 w 1156688"/>
                <a:gd name="connsiteY29" fmla="*/ 645459 h 1445559"/>
                <a:gd name="connsiteX30" fmla="*/ 800100 w 1156688"/>
                <a:gd name="connsiteY30" fmla="*/ 605117 h 1445559"/>
                <a:gd name="connsiteX31" fmla="*/ 833717 w 1156688"/>
                <a:gd name="connsiteY31" fmla="*/ 544606 h 1445559"/>
                <a:gd name="connsiteX32" fmla="*/ 847164 w 1156688"/>
                <a:gd name="connsiteY32" fmla="*/ 524435 h 1445559"/>
                <a:gd name="connsiteX33" fmla="*/ 867335 w 1156688"/>
                <a:gd name="connsiteY33" fmla="*/ 484094 h 1445559"/>
                <a:gd name="connsiteX34" fmla="*/ 874058 w 1156688"/>
                <a:gd name="connsiteY34" fmla="*/ 463923 h 1445559"/>
                <a:gd name="connsiteX35" fmla="*/ 900953 w 1156688"/>
                <a:gd name="connsiteY35" fmla="*/ 423582 h 1445559"/>
                <a:gd name="connsiteX36" fmla="*/ 927847 w 1156688"/>
                <a:gd name="connsiteY36" fmla="*/ 383241 h 1445559"/>
                <a:gd name="connsiteX37" fmla="*/ 954741 w 1156688"/>
                <a:gd name="connsiteY37" fmla="*/ 342900 h 1445559"/>
                <a:gd name="connsiteX38" fmla="*/ 968188 w 1156688"/>
                <a:gd name="connsiteY38" fmla="*/ 322729 h 1445559"/>
                <a:gd name="connsiteX39" fmla="*/ 974911 w 1156688"/>
                <a:gd name="connsiteY39" fmla="*/ 302559 h 1445559"/>
                <a:gd name="connsiteX40" fmla="*/ 988358 w 1156688"/>
                <a:gd name="connsiteY40" fmla="*/ 289111 h 1445559"/>
                <a:gd name="connsiteX41" fmla="*/ 1001805 w 1156688"/>
                <a:gd name="connsiteY41" fmla="*/ 268941 h 1445559"/>
                <a:gd name="connsiteX42" fmla="*/ 1008529 w 1156688"/>
                <a:gd name="connsiteY42" fmla="*/ 248770 h 1445559"/>
                <a:gd name="connsiteX43" fmla="*/ 1035423 w 1156688"/>
                <a:gd name="connsiteY43" fmla="*/ 208429 h 1445559"/>
                <a:gd name="connsiteX44" fmla="*/ 1048870 w 1156688"/>
                <a:gd name="connsiteY44" fmla="*/ 188259 h 1445559"/>
                <a:gd name="connsiteX45" fmla="*/ 1062317 w 1156688"/>
                <a:gd name="connsiteY45" fmla="*/ 174811 h 1445559"/>
                <a:gd name="connsiteX46" fmla="*/ 1075764 w 1156688"/>
                <a:gd name="connsiteY46" fmla="*/ 147917 h 1445559"/>
                <a:gd name="connsiteX47" fmla="*/ 1095935 w 1156688"/>
                <a:gd name="connsiteY47" fmla="*/ 127747 h 1445559"/>
                <a:gd name="connsiteX48" fmla="*/ 1122829 w 1156688"/>
                <a:gd name="connsiteY48" fmla="*/ 87406 h 1445559"/>
                <a:gd name="connsiteX49" fmla="*/ 1136276 w 1156688"/>
                <a:gd name="connsiteY49" fmla="*/ 47064 h 1445559"/>
                <a:gd name="connsiteX50" fmla="*/ 1156447 w 1156688"/>
                <a:gd name="connsiteY50" fmla="*/ 6723 h 1445559"/>
                <a:gd name="connsiteX51" fmla="*/ 1156447 w 1156688"/>
                <a:gd name="connsiteY51" fmla="*/ 0 h 144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56688" h="1445559">
                  <a:moveTo>
                    <a:pt x="0" y="1445559"/>
                  </a:moveTo>
                  <a:cubicBezTo>
                    <a:pt x="35859" y="1427629"/>
                    <a:pt x="72099" y="1410443"/>
                    <a:pt x="107576" y="1391770"/>
                  </a:cubicBezTo>
                  <a:cubicBezTo>
                    <a:pt x="152597" y="1368075"/>
                    <a:pt x="103459" y="1386419"/>
                    <a:pt x="147917" y="1371600"/>
                  </a:cubicBezTo>
                  <a:cubicBezTo>
                    <a:pt x="154641" y="1362635"/>
                    <a:pt x="159479" y="1351880"/>
                    <a:pt x="168088" y="1344706"/>
                  </a:cubicBezTo>
                  <a:cubicBezTo>
                    <a:pt x="173532" y="1340169"/>
                    <a:pt x="181919" y="1341152"/>
                    <a:pt x="188258" y="1337982"/>
                  </a:cubicBezTo>
                  <a:cubicBezTo>
                    <a:pt x="195486" y="1334368"/>
                    <a:pt x="202221" y="1329708"/>
                    <a:pt x="208429" y="1324535"/>
                  </a:cubicBezTo>
                  <a:cubicBezTo>
                    <a:pt x="215734" y="1318448"/>
                    <a:pt x="220862" y="1309891"/>
                    <a:pt x="228600" y="1304364"/>
                  </a:cubicBezTo>
                  <a:cubicBezTo>
                    <a:pt x="236756" y="1298538"/>
                    <a:pt x="247668" y="1297178"/>
                    <a:pt x="255494" y="1290917"/>
                  </a:cubicBezTo>
                  <a:cubicBezTo>
                    <a:pt x="270344" y="1279037"/>
                    <a:pt x="280012" y="1261125"/>
                    <a:pt x="295835" y="1250576"/>
                  </a:cubicBezTo>
                  <a:cubicBezTo>
                    <a:pt x="302558" y="1246094"/>
                    <a:pt x="309924" y="1242450"/>
                    <a:pt x="316005" y="1237129"/>
                  </a:cubicBezTo>
                  <a:cubicBezTo>
                    <a:pt x="327932" y="1226693"/>
                    <a:pt x="336437" y="1212302"/>
                    <a:pt x="349623" y="1203511"/>
                  </a:cubicBezTo>
                  <a:lnTo>
                    <a:pt x="389964" y="1176617"/>
                  </a:lnTo>
                  <a:cubicBezTo>
                    <a:pt x="394446" y="1169894"/>
                    <a:pt x="398043" y="1162486"/>
                    <a:pt x="403411" y="1156447"/>
                  </a:cubicBezTo>
                  <a:cubicBezTo>
                    <a:pt x="416046" y="1142234"/>
                    <a:pt x="432343" y="1131320"/>
                    <a:pt x="443753" y="1116106"/>
                  </a:cubicBezTo>
                  <a:cubicBezTo>
                    <a:pt x="450476" y="1107141"/>
                    <a:pt x="456630" y="1097719"/>
                    <a:pt x="463923" y="1089211"/>
                  </a:cubicBezTo>
                  <a:cubicBezTo>
                    <a:pt x="470111" y="1081992"/>
                    <a:pt x="478256" y="1076546"/>
                    <a:pt x="484094" y="1069041"/>
                  </a:cubicBezTo>
                  <a:cubicBezTo>
                    <a:pt x="494016" y="1056284"/>
                    <a:pt x="499561" y="1040128"/>
                    <a:pt x="510988" y="1028700"/>
                  </a:cubicBezTo>
                  <a:cubicBezTo>
                    <a:pt x="517711" y="1021976"/>
                    <a:pt x="525631" y="1016266"/>
                    <a:pt x="531158" y="1008529"/>
                  </a:cubicBezTo>
                  <a:cubicBezTo>
                    <a:pt x="536984" y="1000373"/>
                    <a:pt x="538779" y="989791"/>
                    <a:pt x="544605" y="981635"/>
                  </a:cubicBezTo>
                  <a:cubicBezTo>
                    <a:pt x="550132" y="973897"/>
                    <a:pt x="558689" y="968769"/>
                    <a:pt x="564776" y="961464"/>
                  </a:cubicBezTo>
                  <a:cubicBezTo>
                    <a:pt x="569949" y="955256"/>
                    <a:pt x="573526" y="947869"/>
                    <a:pt x="578223" y="941294"/>
                  </a:cubicBezTo>
                  <a:cubicBezTo>
                    <a:pt x="584736" y="932175"/>
                    <a:pt x="591881" y="923519"/>
                    <a:pt x="598394" y="914400"/>
                  </a:cubicBezTo>
                  <a:cubicBezTo>
                    <a:pt x="603091" y="907824"/>
                    <a:pt x="606668" y="900437"/>
                    <a:pt x="611841" y="894229"/>
                  </a:cubicBezTo>
                  <a:cubicBezTo>
                    <a:pt x="617928" y="886925"/>
                    <a:pt x="625924" y="881363"/>
                    <a:pt x="632011" y="874059"/>
                  </a:cubicBezTo>
                  <a:cubicBezTo>
                    <a:pt x="678814" y="817895"/>
                    <a:pt x="606700" y="892646"/>
                    <a:pt x="665629" y="833717"/>
                  </a:cubicBezTo>
                  <a:cubicBezTo>
                    <a:pt x="676541" y="800985"/>
                    <a:pt x="667083" y="822270"/>
                    <a:pt x="692523" y="786653"/>
                  </a:cubicBezTo>
                  <a:cubicBezTo>
                    <a:pt x="729543" y="734823"/>
                    <a:pt x="680013" y="802633"/>
                    <a:pt x="719417" y="739588"/>
                  </a:cubicBezTo>
                  <a:cubicBezTo>
                    <a:pt x="743476" y="701095"/>
                    <a:pt x="734065" y="725721"/>
                    <a:pt x="753035" y="692523"/>
                  </a:cubicBezTo>
                  <a:cubicBezTo>
                    <a:pt x="758008" y="683821"/>
                    <a:pt x="761509" y="674331"/>
                    <a:pt x="766482" y="665629"/>
                  </a:cubicBezTo>
                  <a:cubicBezTo>
                    <a:pt x="770491" y="658613"/>
                    <a:pt x="776315" y="652686"/>
                    <a:pt x="779929" y="645459"/>
                  </a:cubicBezTo>
                  <a:cubicBezTo>
                    <a:pt x="807769" y="589781"/>
                    <a:pt x="761560" y="662929"/>
                    <a:pt x="800100" y="605117"/>
                  </a:cubicBezTo>
                  <a:cubicBezTo>
                    <a:pt x="811934" y="569615"/>
                    <a:pt x="802892" y="590844"/>
                    <a:pt x="833717" y="544606"/>
                  </a:cubicBezTo>
                  <a:cubicBezTo>
                    <a:pt x="838199" y="537882"/>
                    <a:pt x="844609" y="532101"/>
                    <a:pt x="847164" y="524435"/>
                  </a:cubicBezTo>
                  <a:cubicBezTo>
                    <a:pt x="856443" y="496598"/>
                    <a:pt x="849957" y="510161"/>
                    <a:pt x="867335" y="484094"/>
                  </a:cubicBezTo>
                  <a:cubicBezTo>
                    <a:pt x="869576" y="477370"/>
                    <a:pt x="870616" y="470118"/>
                    <a:pt x="874058" y="463923"/>
                  </a:cubicBezTo>
                  <a:cubicBezTo>
                    <a:pt x="881907" y="449795"/>
                    <a:pt x="891988" y="437029"/>
                    <a:pt x="900953" y="423582"/>
                  </a:cubicBezTo>
                  <a:lnTo>
                    <a:pt x="927847" y="383241"/>
                  </a:lnTo>
                  <a:lnTo>
                    <a:pt x="954741" y="342900"/>
                  </a:lnTo>
                  <a:lnTo>
                    <a:pt x="968188" y="322729"/>
                  </a:lnTo>
                  <a:cubicBezTo>
                    <a:pt x="970429" y="316006"/>
                    <a:pt x="971265" y="308636"/>
                    <a:pt x="974911" y="302559"/>
                  </a:cubicBezTo>
                  <a:cubicBezTo>
                    <a:pt x="978172" y="297123"/>
                    <a:pt x="984398" y="294061"/>
                    <a:pt x="988358" y="289111"/>
                  </a:cubicBezTo>
                  <a:cubicBezTo>
                    <a:pt x="993406" y="282801"/>
                    <a:pt x="998191" y="276168"/>
                    <a:pt x="1001805" y="268941"/>
                  </a:cubicBezTo>
                  <a:cubicBezTo>
                    <a:pt x="1004975" y="262602"/>
                    <a:pt x="1005087" y="254965"/>
                    <a:pt x="1008529" y="248770"/>
                  </a:cubicBezTo>
                  <a:cubicBezTo>
                    <a:pt x="1016378" y="234643"/>
                    <a:pt x="1026458" y="221876"/>
                    <a:pt x="1035423" y="208429"/>
                  </a:cubicBezTo>
                  <a:cubicBezTo>
                    <a:pt x="1039905" y="201706"/>
                    <a:pt x="1043156" y="193973"/>
                    <a:pt x="1048870" y="188259"/>
                  </a:cubicBezTo>
                  <a:cubicBezTo>
                    <a:pt x="1053352" y="183776"/>
                    <a:pt x="1058801" y="180086"/>
                    <a:pt x="1062317" y="174811"/>
                  </a:cubicBezTo>
                  <a:cubicBezTo>
                    <a:pt x="1067877" y="166471"/>
                    <a:pt x="1069938" y="156073"/>
                    <a:pt x="1075764" y="147917"/>
                  </a:cubicBezTo>
                  <a:cubicBezTo>
                    <a:pt x="1081291" y="140180"/>
                    <a:pt x="1090097" y="135252"/>
                    <a:pt x="1095935" y="127747"/>
                  </a:cubicBezTo>
                  <a:cubicBezTo>
                    <a:pt x="1105857" y="114990"/>
                    <a:pt x="1117718" y="102738"/>
                    <a:pt x="1122829" y="87406"/>
                  </a:cubicBezTo>
                  <a:cubicBezTo>
                    <a:pt x="1127311" y="73959"/>
                    <a:pt x="1128413" y="58858"/>
                    <a:pt x="1136276" y="47064"/>
                  </a:cubicBezTo>
                  <a:cubicBezTo>
                    <a:pt x="1149423" y="27344"/>
                    <a:pt x="1150879" y="28993"/>
                    <a:pt x="1156447" y="6723"/>
                  </a:cubicBezTo>
                  <a:cubicBezTo>
                    <a:pt x="1156991" y="4549"/>
                    <a:pt x="1156447" y="2241"/>
                    <a:pt x="1156447" y="0"/>
                  </a:cubicBezTo>
                </a:path>
              </a:pathLst>
            </a:custGeom>
            <a:noFill/>
            <a:ln w="28575">
              <a:solidFill>
                <a:srgbClr val="99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5" name="TextBox 54"/>
          <p:cNvSpPr txBox="1"/>
          <p:nvPr/>
        </p:nvSpPr>
        <p:spPr>
          <a:xfrm rot="16200000">
            <a:off x="-1032142" y="3761702"/>
            <a:ext cx="3144066" cy="584775"/>
          </a:xfrm>
          <a:prstGeom prst="rect">
            <a:avLst/>
          </a:prstGeom>
          <a:noFill/>
        </p:spPr>
        <p:txBody>
          <a:bodyPr wrap="none" rtlCol="0">
            <a:spAutoFit/>
          </a:bodyPr>
          <a:lstStyle/>
          <a:p>
            <a:r>
              <a:rPr lang="en-US" sz="3200" dirty="0">
                <a:solidFill>
                  <a:prstClr val="white"/>
                </a:solidFill>
              </a:rPr>
              <a:t>Stress on Internet</a:t>
            </a:r>
          </a:p>
        </p:txBody>
      </p:sp>
      <p:sp>
        <p:nvSpPr>
          <p:cNvPr id="58" name="Rounded Rectangular Callout 57"/>
          <p:cNvSpPr/>
          <p:nvPr/>
        </p:nvSpPr>
        <p:spPr>
          <a:xfrm>
            <a:off x="1521715" y="3348544"/>
            <a:ext cx="2984100" cy="1569538"/>
          </a:xfrm>
          <a:prstGeom prst="wedgeRoundRectCallout">
            <a:avLst>
              <a:gd name="adj1" fmla="val 76565"/>
              <a:gd name="adj2" fmla="val 50996"/>
              <a:gd name="adj3" fmla="val 16667"/>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spcAft>
                <a:spcPts val="600"/>
              </a:spcAft>
            </a:pPr>
            <a:r>
              <a:rPr lang="en-US" sz="2400" b="1" i="1" dirty="0">
                <a:solidFill>
                  <a:prstClr val="white"/>
                </a:solidFill>
              </a:rPr>
              <a:t>On-demand streaming</a:t>
            </a:r>
            <a:r>
              <a:rPr lang="en-US" sz="2400" b="1" dirty="0">
                <a:solidFill>
                  <a:prstClr val="white"/>
                </a:solidFill>
              </a:rPr>
              <a:t> </a:t>
            </a:r>
            <a:r>
              <a:rPr lang="en-US" sz="2400" dirty="0">
                <a:solidFill>
                  <a:prstClr val="white"/>
                </a:solidFill>
              </a:rPr>
              <a:t>will make up 82% of Internet traffic by 2021</a:t>
            </a:r>
          </a:p>
        </p:txBody>
      </p:sp>
      <p:sp>
        <p:nvSpPr>
          <p:cNvPr id="59" name="Rounded Rectangular Callout 58"/>
          <p:cNvSpPr/>
          <p:nvPr/>
        </p:nvSpPr>
        <p:spPr>
          <a:xfrm>
            <a:off x="4284653" y="1018013"/>
            <a:ext cx="2616586" cy="2199612"/>
          </a:xfrm>
          <a:prstGeom prst="wedgeRoundRectCallout">
            <a:avLst>
              <a:gd name="adj1" fmla="val 41866"/>
              <a:gd name="adj2" fmla="val 68828"/>
              <a:gd name="adj3" fmla="val 16667"/>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lgn="ctr">
              <a:lnSpc>
                <a:spcPts val="2600"/>
              </a:lnSpc>
            </a:pPr>
            <a:r>
              <a:rPr lang="en-US" sz="2400" b="1" i="1" dirty="0">
                <a:solidFill>
                  <a:srgbClr val="CCFFCC"/>
                </a:solidFill>
              </a:rPr>
              <a:t>Continuous streaming </a:t>
            </a:r>
            <a:r>
              <a:rPr lang="en-US" sz="2400" dirty="0">
                <a:solidFill>
                  <a:srgbClr val="CCFFCC"/>
                </a:solidFill>
              </a:rPr>
              <a:t>from billions of Internet of things can be even more demanding </a:t>
            </a:r>
          </a:p>
        </p:txBody>
      </p:sp>
      <p:sp>
        <p:nvSpPr>
          <p:cNvPr id="8" name="TextBox 7"/>
          <p:cNvSpPr txBox="1"/>
          <p:nvPr/>
        </p:nvSpPr>
        <p:spPr>
          <a:xfrm>
            <a:off x="7659865" y="5530385"/>
            <a:ext cx="614271" cy="369332"/>
          </a:xfrm>
          <a:prstGeom prst="rect">
            <a:avLst/>
          </a:prstGeom>
          <a:noFill/>
        </p:spPr>
        <p:txBody>
          <a:bodyPr wrap="none" rtlCol="0">
            <a:spAutoFit/>
          </a:bodyPr>
          <a:lstStyle/>
          <a:p>
            <a:r>
              <a:rPr lang="en-US" i="1" dirty="0">
                <a:solidFill>
                  <a:prstClr val="white"/>
                </a:solidFill>
              </a:rPr>
              <a:t>time</a:t>
            </a:r>
          </a:p>
        </p:txBody>
      </p:sp>
      <p:cxnSp>
        <p:nvCxnSpPr>
          <p:cNvPr id="12" name="Straight Arrow Connector 11"/>
          <p:cNvCxnSpPr/>
          <p:nvPr/>
        </p:nvCxnSpPr>
        <p:spPr>
          <a:xfrm>
            <a:off x="5733543" y="4811907"/>
            <a:ext cx="6307" cy="28377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864991" y="4460717"/>
            <a:ext cx="6307" cy="28377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4275229" y="5059134"/>
            <a:ext cx="1690064" cy="372100"/>
          </a:xfrm>
          <a:custGeom>
            <a:avLst/>
            <a:gdLst>
              <a:gd name="connsiteX0" fmla="*/ 0 w 1690064"/>
              <a:gd name="connsiteY0" fmla="*/ 372100 h 372100"/>
              <a:gd name="connsiteX1" fmla="*/ 0 w 1690064"/>
              <a:gd name="connsiteY1" fmla="*/ 372100 h 372100"/>
              <a:gd name="connsiteX2" fmla="*/ 100900 w 1690064"/>
              <a:gd name="connsiteY2" fmla="*/ 365794 h 372100"/>
              <a:gd name="connsiteX3" fmla="*/ 132431 w 1690064"/>
              <a:gd name="connsiteY3" fmla="*/ 359488 h 372100"/>
              <a:gd name="connsiteX4" fmla="*/ 182880 w 1690064"/>
              <a:gd name="connsiteY4" fmla="*/ 353181 h 372100"/>
              <a:gd name="connsiteX5" fmla="*/ 227024 w 1690064"/>
              <a:gd name="connsiteY5" fmla="*/ 346875 h 372100"/>
              <a:gd name="connsiteX6" fmla="*/ 264861 w 1690064"/>
              <a:gd name="connsiteY6" fmla="*/ 334263 h 372100"/>
              <a:gd name="connsiteX7" fmla="*/ 283780 w 1690064"/>
              <a:gd name="connsiteY7" fmla="*/ 327957 h 372100"/>
              <a:gd name="connsiteX8" fmla="*/ 309005 w 1690064"/>
              <a:gd name="connsiteY8" fmla="*/ 321650 h 372100"/>
              <a:gd name="connsiteX9" fmla="*/ 340536 w 1690064"/>
              <a:gd name="connsiteY9" fmla="*/ 315344 h 372100"/>
              <a:gd name="connsiteX10" fmla="*/ 359454 w 1690064"/>
              <a:gd name="connsiteY10" fmla="*/ 309038 h 372100"/>
              <a:gd name="connsiteX11" fmla="*/ 422516 w 1690064"/>
              <a:gd name="connsiteY11" fmla="*/ 296426 h 372100"/>
              <a:gd name="connsiteX12" fmla="*/ 447741 w 1690064"/>
              <a:gd name="connsiteY12" fmla="*/ 290119 h 372100"/>
              <a:gd name="connsiteX13" fmla="*/ 491885 w 1690064"/>
              <a:gd name="connsiteY13" fmla="*/ 277507 h 372100"/>
              <a:gd name="connsiteX14" fmla="*/ 561253 w 1690064"/>
              <a:gd name="connsiteY14" fmla="*/ 264895 h 372100"/>
              <a:gd name="connsiteX15" fmla="*/ 580171 w 1690064"/>
              <a:gd name="connsiteY15" fmla="*/ 258588 h 372100"/>
              <a:gd name="connsiteX16" fmla="*/ 674765 w 1690064"/>
              <a:gd name="connsiteY16" fmla="*/ 245976 h 372100"/>
              <a:gd name="connsiteX17" fmla="*/ 744133 w 1690064"/>
              <a:gd name="connsiteY17" fmla="*/ 233363 h 372100"/>
              <a:gd name="connsiteX18" fmla="*/ 832420 w 1690064"/>
              <a:gd name="connsiteY18" fmla="*/ 220751 h 372100"/>
              <a:gd name="connsiteX19" fmla="*/ 851338 w 1690064"/>
              <a:gd name="connsiteY19" fmla="*/ 214445 h 372100"/>
              <a:gd name="connsiteX20" fmla="*/ 889176 w 1690064"/>
              <a:gd name="connsiteY20" fmla="*/ 208139 h 372100"/>
              <a:gd name="connsiteX21" fmla="*/ 920707 w 1690064"/>
              <a:gd name="connsiteY21" fmla="*/ 201832 h 372100"/>
              <a:gd name="connsiteX22" fmla="*/ 958544 w 1690064"/>
              <a:gd name="connsiteY22" fmla="*/ 195526 h 372100"/>
              <a:gd name="connsiteX23" fmla="*/ 1008993 w 1690064"/>
              <a:gd name="connsiteY23" fmla="*/ 182914 h 372100"/>
              <a:gd name="connsiteX24" fmla="*/ 1040525 w 1690064"/>
              <a:gd name="connsiteY24" fmla="*/ 176608 h 372100"/>
              <a:gd name="connsiteX25" fmla="*/ 1059443 w 1690064"/>
              <a:gd name="connsiteY25" fmla="*/ 170301 h 372100"/>
              <a:gd name="connsiteX26" fmla="*/ 1109893 w 1690064"/>
              <a:gd name="connsiteY26" fmla="*/ 157689 h 372100"/>
              <a:gd name="connsiteX27" fmla="*/ 1128811 w 1690064"/>
              <a:gd name="connsiteY27" fmla="*/ 151383 h 372100"/>
              <a:gd name="connsiteX28" fmla="*/ 1185567 w 1690064"/>
              <a:gd name="connsiteY28" fmla="*/ 138770 h 372100"/>
              <a:gd name="connsiteX29" fmla="*/ 1223405 w 1690064"/>
              <a:gd name="connsiteY29" fmla="*/ 126158 h 372100"/>
              <a:gd name="connsiteX30" fmla="*/ 1273854 w 1690064"/>
              <a:gd name="connsiteY30" fmla="*/ 113546 h 372100"/>
              <a:gd name="connsiteX31" fmla="*/ 1311691 w 1690064"/>
              <a:gd name="connsiteY31" fmla="*/ 100933 h 372100"/>
              <a:gd name="connsiteX32" fmla="*/ 1330610 w 1690064"/>
              <a:gd name="connsiteY32" fmla="*/ 94627 h 372100"/>
              <a:gd name="connsiteX33" fmla="*/ 1362141 w 1690064"/>
              <a:gd name="connsiteY33" fmla="*/ 88321 h 372100"/>
              <a:gd name="connsiteX34" fmla="*/ 1381060 w 1690064"/>
              <a:gd name="connsiteY34" fmla="*/ 82015 h 372100"/>
              <a:gd name="connsiteX35" fmla="*/ 1469347 w 1690064"/>
              <a:gd name="connsiteY35" fmla="*/ 63096 h 372100"/>
              <a:gd name="connsiteX36" fmla="*/ 1513490 w 1690064"/>
              <a:gd name="connsiteY36" fmla="*/ 50483 h 372100"/>
              <a:gd name="connsiteX37" fmla="*/ 1532409 w 1690064"/>
              <a:gd name="connsiteY37" fmla="*/ 44177 h 372100"/>
              <a:gd name="connsiteX38" fmla="*/ 1595471 w 1690064"/>
              <a:gd name="connsiteY38" fmla="*/ 25259 h 372100"/>
              <a:gd name="connsiteX39" fmla="*/ 1639614 w 1690064"/>
              <a:gd name="connsiteY39" fmla="*/ 12646 h 372100"/>
              <a:gd name="connsiteX40" fmla="*/ 1690064 w 1690064"/>
              <a:gd name="connsiteY40" fmla="*/ 34 h 372100"/>
              <a:gd name="connsiteX41" fmla="*/ 1690064 w 1690064"/>
              <a:gd name="connsiteY41" fmla="*/ 34 h 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90064" h="372100">
                <a:moveTo>
                  <a:pt x="0" y="372100"/>
                </a:moveTo>
                <a:lnTo>
                  <a:pt x="0" y="372100"/>
                </a:lnTo>
                <a:cubicBezTo>
                  <a:pt x="33633" y="369998"/>
                  <a:pt x="67353" y="368989"/>
                  <a:pt x="100900" y="365794"/>
                </a:cubicBezTo>
                <a:cubicBezTo>
                  <a:pt x="111570" y="364778"/>
                  <a:pt x="121837" y="361118"/>
                  <a:pt x="132431" y="359488"/>
                </a:cubicBezTo>
                <a:cubicBezTo>
                  <a:pt x="149181" y="356911"/>
                  <a:pt x="166081" y="355421"/>
                  <a:pt x="182880" y="353181"/>
                </a:cubicBezTo>
                <a:lnTo>
                  <a:pt x="227024" y="346875"/>
                </a:lnTo>
                <a:lnTo>
                  <a:pt x="264861" y="334263"/>
                </a:lnTo>
                <a:cubicBezTo>
                  <a:pt x="271167" y="332161"/>
                  <a:pt x="277331" y="329569"/>
                  <a:pt x="283780" y="327957"/>
                </a:cubicBezTo>
                <a:cubicBezTo>
                  <a:pt x="292188" y="325855"/>
                  <a:pt x="300544" y="323530"/>
                  <a:pt x="309005" y="321650"/>
                </a:cubicBezTo>
                <a:cubicBezTo>
                  <a:pt x="319468" y="319325"/>
                  <a:pt x="330138" y="317944"/>
                  <a:pt x="340536" y="315344"/>
                </a:cubicBezTo>
                <a:cubicBezTo>
                  <a:pt x="346985" y="313732"/>
                  <a:pt x="352977" y="310533"/>
                  <a:pt x="359454" y="309038"/>
                </a:cubicBezTo>
                <a:cubicBezTo>
                  <a:pt x="380342" y="304218"/>
                  <a:pt x="401719" y="301626"/>
                  <a:pt x="422516" y="296426"/>
                </a:cubicBezTo>
                <a:cubicBezTo>
                  <a:pt x="430924" y="294324"/>
                  <a:pt x="439407" y="292500"/>
                  <a:pt x="447741" y="290119"/>
                </a:cubicBezTo>
                <a:cubicBezTo>
                  <a:pt x="484597" y="279588"/>
                  <a:pt x="447545" y="287360"/>
                  <a:pt x="491885" y="277507"/>
                </a:cubicBezTo>
                <a:cubicBezTo>
                  <a:pt x="518326" y="271631"/>
                  <a:pt x="533872" y="269458"/>
                  <a:pt x="561253" y="264895"/>
                </a:cubicBezTo>
                <a:cubicBezTo>
                  <a:pt x="567559" y="262793"/>
                  <a:pt x="573682" y="260030"/>
                  <a:pt x="580171" y="258588"/>
                </a:cubicBezTo>
                <a:cubicBezTo>
                  <a:pt x="613059" y="251279"/>
                  <a:pt x="640622" y="250528"/>
                  <a:pt x="674765" y="245976"/>
                </a:cubicBezTo>
                <a:cubicBezTo>
                  <a:pt x="747637" y="236260"/>
                  <a:pt x="679557" y="243559"/>
                  <a:pt x="744133" y="233363"/>
                </a:cubicBezTo>
                <a:cubicBezTo>
                  <a:pt x="773497" y="228726"/>
                  <a:pt x="832420" y="220751"/>
                  <a:pt x="832420" y="220751"/>
                </a:cubicBezTo>
                <a:cubicBezTo>
                  <a:pt x="838726" y="218649"/>
                  <a:pt x="844849" y="215887"/>
                  <a:pt x="851338" y="214445"/>
                </a:cubicBezTo>
                <a:cubicBezTo>
                  <a:pt x="863820" y="211671"/>
                  <a:pt x="876596" y="210426"/>
                  <a:pt x="889176" y="208139"/>
                </a:cubicBezTo>
                <a:cubicBezTo>
                  <a:pt x="899722" y="206222"/>
                  <a:pt x="910161" y="203749"/>
                  <a:pt x="920707" y="201832"/>
                </a:cubicBezTo>
                <a:cubicBezTo>
                  <a:pt x="933287" y="199545"/>
                  <a:pt x="946042" y="198205"/>
                  <a:pt x="958544" y="195526"/>
                </a:cubicBezTo>
                <a:cubicBezTo>
                  <a:pt x="975493" y="191894"/>
                  <a:pt x="991996" y="186313"/>
                  <a:pt x="1008993" y="182914"/>
                </a:cubicBezTo>
                <a:cubicBezTo>
                  <a:pt x="1019504" y="180812"/>
                  <a:pt x="1030126" y="179208"/>
                  <a:pt x="1040525" y="176608"/>
                </a:cubicBezTo>
                <a:cubicBezTo>
                  <a:pt x="1046974" y="174996"/>
                  <a:pt x="1053030" y="172050"/>
                  <a:pt x="1059443" y="170301"/>
                </a:cubicBezTo>
                <a:cubicBezTo>
                  <a:pt x="1076166" y="165740"/>
                  <a:pt x="1093448" y="163171"/>
                  <a:pt x="1109893" y="157689"/>
                </a:cubicBezTo>
                <a:cubicBezTo>
                  <a:pt x="1116199" y="155587"/>
                  <a:pt x="1122362" y="152995"/>
                  <a:pt x="1128811" y="151383"/>
                </a:cubicBezTo>
                <a:cubicBezTo>
                  <a:pt x="1164843" y="142375"/>
                  <a:pt x="1153177" y="148487"/>
                  <a:pt x="1185567" y="138770"/>
                </a:cubicBezTo>
                <a:cubicBezTo>
                  <a:pt x="1198301" y="134950"/>
                  <a:pt x="1210507" y="129382"/>
                  <a:pt x="1223405" y="126158"/>
                </a:cubicBezTo>
                <a:cubicBezTo>
                  <a:pt x="1240221" y="121954"/>
                  <a:pt x="1257410" y="119028"/>
                  <a:pt x="1273854" y="113546"/>
                </a:cubicBezTo>
                <a:lnTo>
                  <a:pt x="1311691" y="100933"/>
                </a:lnTo>
                <a:cubicBezTo>
                  <a:pt x="1317997" y="98831"/>
                  <a:pt x="1324092" y="95931"/>
                  <a:pt x="1330610" y="94627"/>
                </a:cubicBezTo>
                <a:cubicBezTo>
                  <a:pt x="1341120" y="92525"/>
                  <a:pt x="1351743" y="90921"/>
                  <a:pt x="1362141" y="88321"/>
                </a:cubicBezTo>
                <a:cubicBezTo>
                  <a:pt x="1368590" y="86709"/>
                  <a:pt x="1374647" y="83764"/>
                  <a:pt x="1381060" y="82015"/>
                </a:cubicBezTo>
                <a:cubicBezTo>
                  <a:pt x="1430452" y="68544"/>
                  <a:pt x="1424341" y="70597"/>
                  <a:pt x="1469347" y="63096"/>
                </a:cubicBezTo>
                <a:cubicBezTo>
                  <a:pt x="1514699" y="47979"/>
                  <a:pt x="1458070" y="66318"/>
                  <a:pt x="1513490" y="50483"/>
                </a:cubicBezTo>
                <a:cubicBezTo>
                  <a:pt x="1519882" y="48657"/>
                  <a:pt x="1526017" y="46003"/>
                  <a:pt x="1532409" y="44177"/>
                </a:cubicBezTo>
                <a:cubicBezTo>
                  <a:pt x="1599095" y="25124"/>
                  <a:pt x="1505594" y="55219"/>
                  <a:pt x="1595471" y="25259"/>
                </a:cubicBezTo>
                <a:cubicBezTo>
                  <a:pt x="1659071" y="4059"/>
                  <a:pt x="1560401" y="36409"/>
                  <a:pt x="1639614" y="12646"/>
                </a:cubicBezTo>
                <a:cubicBezTo>
                  <a:pt x="1686087" y="-1295"/>
                  <a:pt x="1662687" y="34"/>
                  <a:pt x="1690064" y="34"/>
                </a:cubicBezTo>
                <a:lnTo>
                  <a:pt x="1690064" y="34"/>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965293" y="4523140"/>
            <a:ext cx="1513489" cy="529722"/>
          </a:xfrm>
          <a:custGeom>
            <a:avLst/>
            <a:gdLst>
              <a:gd name="connsiteX0" fmla="*/ 0 w 1513489"/>
              <a:gd name="connsiteY0" fmla="*/ 529722 h 529722"/>
              <a:gd name="connsiteX1" fmla="*/ 0 w 1513489"/>
              <a:gd name="connsiteY1" fmla="*/ 529722 h 529722"/>
              <a:gd name="connsiteX2" fmla="*/ 50449 w 1513489"/>
              <a:gd name="connsiteY2" fmla="*/ 510803 h 529722"/>
              <a:gd name="connsiteX3" fmla="*/ 63062 w 1513489"/>
              <a:gd name="connsiteY3" fmla="*/ 498191 h 529722"/>
              <a:gd name="connsiteX4" fmla="*/ 163961 w 1513489"/>
              <a:gd name="connsiteY4" fmla="*/ 472966 h 529722"/>
              <a:gd name="connsiteX5" fmla="*/ 220717 w 1513489"/>
              <a:gd name="connsiteY5" fmla="*/ 460353 h 529722"/>
              <a:gd name="connsiteX6" fmla="*/ 321616 w 1513489"/>
              <a:gd name="connsiteY6" fmla="*/ 447741 h 529722"/>
              <a:gd name="connsiteX7" fmla="*/ 340535 w 1513489"/>
              <a:gd name="connsiteY7" fmla="*/ 441435 h 529722"/>
              <a:gd name="connsiteX8" fmla="*/ 428822 w 1513489"/>
              <a:gd name="connsiteY8" fmla="*/ 422516 h 529722"/>
              <a:gd name="connsiteX9" fmla="*/ 504496 w 1513489"/>
              <a:gd name="connsiteY9" fmla="*/ 397291 h 529722"/>
              <a:gd name="connsiteX10" fmla="*/ 523415 w 1513489"/>
              <a:gd name="connsiteY10" fmla="*/ 390985 h 529722"/>
              <a:gd name="connsiteX11" fmla="*/ 542334 w 1513489"/>
              <a:gd name="connsiteY11" fmla="*/ 384679 h 529722"/>
              <a:gd name="connsiteX12" fmla="*/ 573865 w 1513489"/>
              <a:gd name="connsiteY12" fmla="*/ 378373 h 529722"/>
              <a:gd name="connsiteX13" fmla="*/ 636927 w 1513489"/>
              <a:gd name="connsiteY13" fmla="*/ 365760 h 529722"/>
              <a:gd name="connsiteX14" fmla="*/ 674764 w 1513489"/>
              <a:gd name="connsiteY14" fmla="*/ 353148 h 529722"/>
              <a:gd name="connsiteX15" fmla="*/ 699989 w 1513489"/>
              <a:gd name="connsiteY15" fmla="*/ 346842 h 529722"/>
              <a:gd name="connsiteX16" fmla="*/ 737826 w 1513489"/>
              <a:gd name="connsiteY16" fmla="*/ 334229 h 529722"/>
              <a:gd name="connsiteX17" fmla="*/ 775663 w 1513489"/>
              <a:gd name="connsiteY17" fmla="*/ 315311 h 529722"/>
              <a:gd name="connsiteX18" fmla="*/ 807194 w 1513489"/>
              <a:gd name="connsiteY18" fmla="*/ 296392 h 529722"/>
              <a:gd name="connsiteX19" fmla="*/ 819807 w 1513489"/>
              <a:gd name="connsiteY19" fmla="*/ 283780 h 529722"/>
              <a:gd name="connsiteX20" fmla="*/ 857644 w 1513489"/>
              <a:gd name="connsiteY20" fmla="*/ 271167 h 529722"/>
              <a:gd name="connsiteX21" fmla="*/ 876563 w 1513489"/>
              <a:gd name="connsiteY21" fmla="*/ 264861 h 529722"/>
              <a:gd name="connsiteX22" fmla="*/ 895481 w 1513489"/>
              <a:gd name="connsiteY22" fmla="*/ 258555 h 529722"/>
              <a:gd name="connsiteX23" fmla="*/ 914400 w 1513489"/>
              <a:gd name="connsiteY23" fmla="*/ 245942 h 529722"/>
              <a:gd name="connsiteX24" fmla="*/ 971156 w 1513489"/>
              <a:gd name="connsiteY24" fmla="*/ 227024 h 529722"/>
              <a:gd name="connsiteX25" fmla="*/ 990074 w 1513489"/>
              <a:gd name="connsiteY25" fmla="*/ 220717 h 529722"/>
              <a:gd name="connsiteX26" fmla="*/ 1008993 w 1513489"/>
              <a:gd name="connsiteY26" fmla="*/ 214411 h 529722"/>
              <a:gd name="connsiteX27" fmla="*/ 1046830 w 1513489"/>
              <a:gd name="connsiteY27" fmla="*/ 195493 h 529722"/>
              <a:gd name="connsiteX28" fmla="*/ 1065749 w 1513489"/>
              <a:gd name="connsiteY28" fmla="*/ 182880 h 529722"/>
              <a:gd name="connsiteX29" fmla="*/ 1128811 w 1513489"/>
              <a:gd name="connsiteY29" fmla="*/ 163962 h 529722"/>
              <a:gd name="connsiteX30" fmla="*/ 1166648 w 1513489"/>
              <a:gd name="connsiteY30" fmla="*/ 151349 h 529722"/>
              <a:gd name="connsiteX31" fmla="*/ 1210792 w 1513489"/>
              <a:gd name="connsiteY31" fmla="*/ 132431 h 529722"/>
              <a:gd name="connsiteX32" fmla="*/ 1261241 w 1513489"/>
              <a:gd name="connsiteY32" fmla="*/ 107206 h 529722"/>
              <a:gd name="connsiteX33" fmla="*/ 1280160 w 1513489"/>
              <a:gd name="connsiteY33" fmla="*/ 100900 h 529722"/>
              <a:gd name="connsiteX34" fmla="*/ 1292772 w 1513489"/>
              <a:gd name="connsiteY34" fmla="*/ 88287 h 529722"/>
              <a:gd name="connsiteX35" fmla="*/ 1317997 w 1513489"/>
              <a:gd name="connsiteY35" fmla="*/ 81981 h 529722"/>
              <a:gd name="connsiteX36" fmla="*/ 1355834 w 1513489"/>
              <a:gd name="connsiteY36" fmla="*/ 69369 h 529722"/>
              <a:gd name="connsiteX37" fmla="*/ 1463040 w 1513489"/>
              <a:gd name="connsiteY37" fmla="*/ 25225 h 529722"/>
              <a:gd name="connsiteX38" fmla="*/ 1481958 w 1513489"/>
              <a:gd name="connsiteY38" fmla="*/ 12613 h 529722"/>
              <a:gd name="connsiteX39" fmla="*/ 1500877 w 1513489"/>
              <a:gd name="connsiteY39" fmla="*/ 6306 h 529722"/>
              <a:gd name="connsiteX40" fmla="*/ 1513489 w 1513489"/>
              <a:gd name="connsiteY40" fmla="*/ 0 h 529722"/>
              <a:gd name="connsiteX41" fmla="*/ 1513489 w 1513489"/>
              <a:gd name="connsiteY41" fmla="*/ 0 h 529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13489" h="529722">
                <a:moveTo>
                  <a:pt x="0" y="529722"/>
                </a:moveTo>
                <a:lnTo>
                  <a:pt x="0" y="529722"/>
                </a:lnTo>
                <a:cubicBezTo>
                  <a:pt x="16816" y="523416"/>
                  <a:pt x="34385" y="518835"/>
                  <a:pt x="50449" y="510803"/>
                </a:cubicBezTo>
                <a:cubicBezTo>
                  <a:pt x="55767" y="508144"/>
                  <a:pt x="57744" y="500850"/>
                  <a:pt x="63062" y="498191"/>
                </a:cubicBezTo>
                <a:cubicBezTo>
                  <a:pt x="100823" y="479311"/>
                  <a:pt x="120778" y="487360"/>
                  <a:pt x="163961" y="472966"/>
                </a:cubicBezTo>
                <a:cubicBezTo>
                  <a:pt x="191457" y="463801"/>
                  <a:pt x="183158" y="465475"/>
                  <a:pt x="220717" y="460353"/>
                </a:cubicBezTo>
                <a:cubicBezTo>
                  <a:pt x="254301" y="455773"/>
                  <a:pt x="321616" y="447741"/>
                  <a:pt x="321616" y="447741"/>
                </a:cubicBezTo>
                <a:cubicBezTo>
                  <a:pt x="327922" y="445639"/>
                  <a:pt x="334046" y="442877"/>
                  <a:pt x="340535" y="441435"/>
                </a:cubicBezTo>
                <a:cubicBezTo>
                  <a:pt x="388172" y="430849"/>
                  <a:pt x="375862" y="440169"/>
                  <a:pt x="428822" y="422516"/>
                </a:cubicBezTo>
                <a:lnTo>
                  <a:pt x="504496" y="397291"/>
                </a:lnTo>
                <a:lnTo>
                  <a:pt x="523415" y="390985"/>
                </a:lnTo>
                <a:cubicBezTo>
                  <a:pt x="529721" y="388883"/>
                  <a:pt x="535816" y="385983"/>
                  <a:pt x="542334" y="384679"/>
                </a:cubicBezTo>
                <a:lnTo>
                  <a:pt x="573865" y="378373"/>
                </a:lnTo>
                <a:cubicBezTo>
                  <a:pt x="602703" y="373129"/>
                  <a:pt x="611192" y="373480"/>
                  <a:pt x="636927" y="365760"/>
                </a:cubicBezTo>
                <a:cubicBezTo>
                  <a:pt x="649661" y="361940"/>
                  <a:pt x="661866" y="356372"/>
                  <a:pt x="674764" y="353148"/>
                </a:cubicBezTo>
                <a:cubicBezTo>
                  <a:pt x="683172" y="351046"/>
                  <a:pt x="691687" y="349333"/>
                  <a:pt x="699989" y="346842"/>
                </a:cubicBezTo>
                <a:cubicBezTo>
                  <a:pt x="712723" y="343022"/>
                  <a:pt x="726764" y="341603"/>
                  <a:pt x="737826" y="334229"/>
                </a:cubicBezTo>
                <a:cubicBezTo>
                  <a:pt x="762276" y="317930"/>
                  <a:pt x="749555" y="324014"/>
                  <a:pt x="775663" y="315311"/>
                </a:cubicBezTo>
                <a:cubicBezTo>
                  <a:pt x="807620" y="283354"/>
                  <a:pt x="766265" y="320949"/>
                  <a:pt x="807194" y="296392"/>
                </a:cubicBezTo>
                <a:cubicBezTo>
                  <a:pt x="812292" y="293333"/>
                  <a:pt x="814489" y="286439"/>
                  <a:pt x="819807" y="283780"/>
                </a:cubicBezTo>
                <a:cubicBezTo>
                  <a:pt x="831698" y="277834"/>
                  <a:pt x="845032" y="275371"/>
                  <a:pt x="857644" y="271167"/>
                </a:cubicBezTo>
                <a:lnTo>
                  <a:pt x="876563" y="264861"/>
                </a:lnTo>
                <a:lnTo>
                  <a:pt x="895481" y="258555"/>
                </a:lnTo>
                <a:cubicBezTo>
                  <a:pt x="901787" y="254351"/>
                  <a:pt x="907474" y="249020"/>
                  <a:pt x="914400" y="245942"/>
                </a:cubicBezTo>
                <a:cubicBezTo>
                  <a:pt x="914410" y="245938"/>
                  <a:pt x="961692" y="230179"/>
                  <a:pt x="971156" y="227024"/>
                </a:cubicBezTo>
                <a:lnTo>
                  <a:pt x="990074" y="220717"/>
                </a:lnTo>
                <a:cubicBezTo>
                  <a:pt x="996380" y="218615"/>
                  <a:pt x="1003462" y="218098"/>
                  <a:pt x="1008993" y="214411"/>
                </a:cubicBezTo>
                <a:cubicBezTo>
                  <a:pt x="1033443" y="198112"/>
                  <a:pt x="1020722" y="204196"/>
                  <a:pt x="1046830" y="195493"/>
                </a:cubicBezTo>
                <a:cubicBezTo>
                  <a:pt x="1053136" y="191289"/>
                  <a:pt x="1058823" y="185958"/>
                  <a:pt x="1065749" y="182880"/>
                </a:cubicBezTo>
                <a:cubicBezTo>
                  <a:pt x="1096623" y="169158"/>
                  <a:pt x="1100588" y="172429"/>
                  <a:pt x="1128811" y="163962"/>
                </a:cubicBezTo>
                <a:cubicBezTo>
                  <a:pt x="1141545" y="160142"/>
                  <a:pt x="1154757" y="157294"/>
                  <a:pt x="1166648" y="151349"/>
                </a:cubicBezTo>
                <a:cubicBezTo>
                  <a:pt x="1197819" y="135764"/>
                  <a:pt x="1182955" y="141710"/>
                  <a:pt x="1210792" y="132431"/>
                </a:cubicBezTo>
                <a:cubicBezTo>
                  <a:pt x="1232804" y="110417"/>
                  <a:pt x="1217764" y="121698"/>
                  <a:pt x="1261241" y="107206"/>
                </a:cubicBezTo>
                <a:lnTo>
                  <a:pt x="1280160" y="100900"/>
                </a:lnTo>
                <a:cubicBezTo>
                  <a:pt x="1284364" y="96696"/>
                  <a:pt x="1287454" y="90946"/>
                  <a:pt x="1292772" y="88287"/>
                </a:cubicBezTo>
                <a:cubicBezTo>
                  <a:pt x="1300524" y="84411"/>
                  <a:pt x="1309695" y="84471"/>
                  <a:pt x="1317997" y="81981"/>
                </a:cubicBezTo>
                <a:cubicBezTo>
                  <a:pt x="1330731" y="78161"/>
                  <a:pt x="1343614" y="74606"/>
                  <a:pt x="1355834" y="69369"/>
                </a:cubicBezTo>
                <a:cubicBezTo>
                  <a:pt x="1450231" y="28912"/>
                  <a:pt x="1413746" y="41655"/>
                  <a:pt x="1463040" y="25225"/>
                </a:cubicBezTo>
                <a:cubicBezTo>
                  <a:pt x="1469346" y="21021"/>
                  <a:pt x="1475179" y="16002"/>
                  <a:pt x="1481958" y="12613"/>
                </a:cubicBezTo>
                <a:cubicBezTo>
                  <a:pt x="1487904" y="9640"/>
                  <a:pt x="1494705" y="8775"/>
                  <a:pt x="1500877" y="6306"/>
                </a:cubicBezTo>
                <a:cubicBezTo>
                  <a:pt x="1505241" y="4560"/>
                  <a:pt x="1509285" y="2102"/>
                  <a:pt x="1513489" y="0"/>
                </a:cubicBezTo>
                <a:lnTo>
                  <a:pt x="1513489"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428828" y="5097850"/>
            <a:ext cx="776175" cy="686253"/>
            <a:chOff x="5631008" y="4560235"/>
            <a:chExt cx="776175" cy="686253"/>
          </a:xfrm>
        </p:grpSpPr>
        <p:sp>
          <p:nvSpPr>
            <p:cNvPr id="14" name="TextBox 13"/>
            <p:cNvSpPr txBox="1"/>
            <p:nvPr/>
          </p:nvSpPr>
          <p:spPr>
            <a:xfrm>
              <a:off x="5631008" y="4560235"/>
              <a:ext cx="776175" cy="461665"/>
            </a:xfrm>
            <a:prstGeom prst="rect">
              <a:avLst/>
            </a:prstGeom>
            <a:noFill/>
          </p:spPr>
          <p:txBody>
            <a:bodyPr wrap="none" rtlCol="0">
              <a:spAutoFit/>
            </a:bodyPr>
            <a:lstStyle/>
            <a:p>
              <a:r>
                <a:rPr lang="en-US" sz="2400" dirty="0">
                  <a:solidFill>
                    <a:srgbClr val="FFFF00"/>
                  </a:solidFill>
                </a:rPr>
                <a:t>DON</a:t>
              </a:r>
            </a:p>
          </p:txBody>
        </p:sp>
        <p:sp>
          <p:nvSpPr>
            <p:cNvPr id="18" name="Oval 17"/>
            <p:cNvSpPr/>
            <p:nvPr/>
          </p:nvSpPr>
          <p:spPr>
            <a:xfrm>
              <a:off x="5859411" y="4962709"/>
              <a:ext cx="322179" cy="28377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grpSp>
      <p:grpSp>
        <p:nvGrpSpPr>
          <p:cNvPr id="20" name="Group 19"/>
          <p:cNvGrpSpPr/>
          <p:nvPr/>
        </p:nvGrpSpPr>
        <p:grpSpPr>
          <a:xfrm>
            <a:off x="6171221" y="4695534"/>
            <a:ext cx="1533753" cy="730570"/>
            <a:chOff x="6373401" y="4157919"/>
            <a:chExt cx="1533753" cy="730570"/>
          </a:xfrm>
        </p:grpSpPr>
        <p:sp>
          <p:nvSpPr>
            <p:cNvPr id="44" name="TextBox 43"/>
            <p:cNvSpPr txBox="1"/>
            <p:nvPr/>
          </p:nvSpPr>
          <p:spPr>
            <a:xfrm>
              <a:off x="6373401" y="4157919"/>
              <a:ext cx="1533753" cy="461665"/>
            </a:xfrm>
            <a:prstGeom prst="rect">
              <a:avLst/>
            </a:prstGeom>
            <a:noFill/>
          </p:spPr>
          <p:txBody>
            <a:bodyPr wrap="none" rtlCol="0">
              <a:spAutoFit/>
            </a:bodyPr>
            <a:lstStyle/>
            <a:p>
              <a:r>
                <a:rPr lang="en-US" sz="2400" dirty="0">
                  <a:solidFill>
                    <a:srgbClr val="FFFF00"/>
                  </a:solidFill>
                </a:rPr>
                <a:t>ThingStore</a:t>
              </a:r>
            </a:p>
          </p:txBody>
        </p:sp>
        <p:sp>
          <p:nvSpPr>
            <p:cNvPr id="70" name="Oval 69"/>
            <p:cNvSpPr/>
            <p:nvPr/>
          </p:nvSpPr>
          <p:spPr>
            <a:xfrm>
              <a:off x="6918628" y="4604710"/>
              <a:ext cx="322179" cy="28377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grpSp>
      <p:grpSp>
        <p:nvGrpSpPr>
          <p:cNvPr id="22" name="Group 21"/>
          <p:cNvGrpSpPr/>
          <p:nvPr/>
        </p:nvGrpSpPr>
        <p:grpSpPr>
          <a:xfrm>
            <a:off x="7559073" y="4407091"/>
            <a:ext cx="1266822" cy="691446"/>
            <a:chOff x="7738039" y="3907903"/>
            <a:chExt cx="1266822" cy="691446"/>
          </a:xfrm>
        </p:grpSpPr>
        <p:sp>
          <p:nvSpPr>
            <p:cNvPr id="68" name="TextBox 67"/>
            <p:cNvSpPr txBox="1"/>
            <p:nvPr/>
          </p:nvSpPr>
          <p:spPr>
            <a:xfrm>
              <a:off x="7738039" y="3907903"/>
              <a:ext cx="1266822" cy="461665"/>
            </a:xfrm>
            <a:prstGeom prst="rect">
              <a:avLst/>
            </a:prstGeom>
            <a:noFill/>
          </p:spPr>
          <p:txBody>
            <a:bodyPr wrap="none" rtlCol="0">
              <a:spAutoFit/>
            </a:bodyPr>
            <a:lstStyle/>
            <a:p>
              <a:r>
                <a:rPr lang="en-US" sz="2400" dirty="0">
                  <a:solidFill>
                    <a:srgbClr val="FFFF00"/>
                  </a:solidFill>
                </a:rPr>
                <a:t>Tabletop</a:t>
              </a:r>
            </a:p>
          </p:txBody>
        </p:sp>
        <p:sp>
          <p:nvSpPr>
            <p:cNvPr id="71" name="Oval 70"/>
            <p:cNvSpPr/>
            <p:nvPr/>
          </p:nvSpPr>
          <p:spPr>
            <a:xfrm>
              <a:off x="8178793" y="4315570"/>
              <a:ext cx="322179" cy="28377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grpSp>
      <p:sp>
        <p:nvSpPr>
          <p:cNvPr id="5" name="TextBox 4"/>
          <p:cNvSpPr txBox="1"/>
          <p:nvPr/>
        </p:nvSpPr>
        <p:spPr>
          <a:xfrm>
            <a:off x="7478782" y="2057216"/>
            <a:ext cx="1287966" cy="1554272"/>
          </a:xfrm>
          <a:prstGeom prst="rect">
            <a:avLst/>
          </a:prstGeom>
          <a:noFill/>
        </p:spPr>
        <p:txBody>
          <a:bodyPr wrap="square" rtlCol="0">
            <a:spAutoFit/>
          </a:bodyPr>
          <a:lstStyle/>
          <a:p>
            <a:pPr>
              <a:lnSpc>
                <a:spcPts val="1900"/>
              </a:lnSpc>
            </a:pPr>
            <a:r>
              <a:rPr lang="en-US" dirty="0"/>
              <a:t>Future workplaces with human-things teaming</a:t>
            </a:r>
          </a:p>
        </p:txBody>
      </p:sp>
      <p:grpSp>
        <p:nvGrpSpPr>
          <p:cNvPr id="69" name="Group 68">
            <a:extLst>
              <a:ext uri="{FF2B5EF4-FFF2-40B4-BE49-F238E27FC236}">
                <a16:creationId xmlns:a16="http://schemas.microsoft.com/office/drawing/2014/main" id="{48866D60-3DE6-44F1-9F77-A1DC7341C957}"/>
              </a:ext>
            </a:extLst>
          </p:cNvPr>
          <p:cNvGrpSpPr/>
          <p:nvPr/>
        </p:nvGrpSpPr>
        <p:grpSpPr>
          <a:xfrm>
            <a:off x="7317804" y="3650400"/>
            <a:ext cx="1287966" cy="823080"/>
            <a:chOff x="3587850" y="2955976"/>
            <a:chExt cx="4302496" cy="3032183"/>
          </a:xfrm>
        </p:grpSpPr>
        <p:grpSp>
          <p:nvGrpSpPr>
            <p:cNvPr id="72" name="Group 71">
              <a:extLst>
                <a:ext uri="{FF2B5EF4-FFF2-40B4-BE49-F238E27FC236}">
                  <a16:creationId xmlns:a16="http://schemas.microsoft.com/office/drawing/2014/main" id="{4DCCC5F7-19BD-4051-9CCC-2676D67252CD}"/>
                </a:ext>
              </a:extLst>
            </p:cNvPr>
            <p:cNvGrpSpPr/>
            <p:nvPr/>
          </p:nvGrpSpPr>
          <p:grpSpPr>
            <a:xfrm>
              <a:off x="3587850" y="2955976"/>
              <a:ext cx="4302496" cy="3032183"/>
              <a:chOff x="3923324" y="3201038"/>
              <a:chExt cx="4302496" cy="3032183"/>
            </a:xfrm>
          </p:grpSpPr>
          <p:grpSp>
            <p:nvGrpSpPr>
              <p:cNvPr id="87" name="Group 86">
                <a:extLst>
                  <a:ext uri="{FF2B5EF4-FFF2-40B4-BE49-F238E27FC236}">
                    <a16:creationId xmlns:a16="http://schemas.microsoft.com/office/drawing/2014/main" id="{4270F709-69F7-4C33-88A9-CC63518FC940}"/>
                  </a:ext>
                </a:extLst>
              </p:cNvPr>
              <p:cNvGrpSpPr/>
              <p:nvPr/>
            </p:nvGrpSpPr>
            <p:grpSpPr>
              <a:xfrm>
                <a:off x="3923324" y="3569939"/>
                <a:ext cx="4302496" cy="2663282"/>
                <a:chOff x="3882381" y="3550294"/>
                <a:chExt cx="4302496" cy="2663282"/>
              </a:xfrm>
            </p:grpSpPr>
            <p:pic>
              <p:nvPicPr>
                <p:cNvPr id="90" name="Picture 89">
                  <a:extLst>
                    <a:ext uri="{FF2B5EF4-FFF2-40B4-BE49-F238E27FC236}">
                      <a16:creationId xmlns:a16="http://schemas.microsoft.com/office/drawing/2014/main" id="{8CDF5D41-06A3-4B76-BEE7-39F3640770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2381" y="3550294"/>
                  <a:ext cx="2157354" cy="2663282"/>
                </a:xfrm>
                <a:prstGeom prst="rect">
                  <a:avLst/>
                </a:prstGeom>
              </p:spPr>
            </p:pic>
            <p:pic>
              <p:nvPicPr>
                <p:cNvPr id="91" name="Picture 90">
                  <a:extLst>
                    <a:ext uri="{FF2B5EF4-FFF2-40B4-BE49-F238E27FC236}">
                      <a16:creationId xmlns:a16="http://schemas.microsoft.com/office/drawing/2014/main" id="{E5409673-302D-416F-9306-BA39CBAEE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027523" y="3550294"/>
                  <a:ext cx="2157354" cy="2663282"/>
                </a:xfrm>
                <a:prstGeom prst="rect">
                  <a:avLst/>
                </a:prstGeom>
              </p:spPr>
            </p:pic>
          </p:grpSp>
          <p:sp>
            <p:nvSpPr>
              <p:cNvPr id="88" name="Oval Callout 33">
                <a:extLst>
                  <a:ext uri="{FF2B5EF4-FFF2-40B4-BE49-F238E27FC236}">
                    <a16:creationId xmlns:a16="http://schemas.microsoft.com/office/drawing/2014/main" id="{9B2C590E-D761-4C91-BF0C-F061DE56AC29}"/>
                  </a:ext>
                </a:extLst>
              </p:cNvPr>
              <p:cNvSpPr/>
              <p:nvPr/>
            </p:nvSpPr>
            <p:spPr>
              <a:xfrm>
                <a:off x="4759479" y="3201038"/>
                <a:ext cx="914400" cy="612648"/>
              </a:xfrm>
              <a:prstGeom prst="wedgeEllipseCallout">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127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89" name="Oval Callout 34">
                <a:extLst>
                  <a:ext uri="{FF2B5EF4-FFF2-40B4-BE49-F238E27FC236}">
                    <a16:creationId xmlns:a16="http://schemas.microsoft.com/office/drawing/2014/main" id="{43A642AD-1168-4D86-A881-6727F71EA849}"/>
                  </a:ext>
                </a:extLst>
              </p:cNvPr>
              <p:cNvSpPr/>
              <p:nvPr/>
            </p:nvSpPr>
            <p:spPr>
              <a:xfrm>
                <a:off x="6244955" y="3376445"/>
                <a:ext cx="914400" cy="612648"/>
              </a:xfrm>
              <a:prstGeom prst="wedgeEllipseCallout">
                <a:avLst>
                  <a:gd name="adj1" fmla="val 44092"/>
                  <a:gd name="adj2" fmla="val 46906"/>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127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grpSp>
          <p:nvGrpSpPr>
            <p:cNvPr id="73" name="Group 72">
              <a:extLst>
                <a:ext uri="{FF2B5EF4-FFF2-40B4-BE49-F238E27FC236}">
                  <a16:creationId xmlns:a16="http://schemas.microsoft.com/office/drawing/2014/main" id="{812D04DF-8502-4E97-BC74-347B0D07708F}"/>
                </a:ext>
              </a:extLst>
            </p:cNvPr>
            <p:cNvGrpSpPr/>
            <p:nvPr/>
          </p:nvGrpSpPr>
          <p:grpSpPr>
            <a:xfrm>
              <a:off x="5457614" y="3639241"/>
              <a:ext cx="604007" cy="2097348"/>
              <a:chOff x="5905850" y="4102417"/>
              <a:chExt cx="604007" cy="2097348"/>
            </a:xfrm>
          </p:grpSpPr>
          <p:sp>
            <p:nvSpPr>
              <p:cNvPr id="75" name="Oval 74">
                <a:extLst>
                  <a:ext uri="{FF2B5EF4-FFF2-40B4-BE49-F238E27FC236}">
                    <a16:creationId xmlns:a16="http://schemas.microsoft.com/office/drawing/2014/main" id="{A39D915B-DF70-488F-AA27-C4A16D0DB5C3}"/>
                  </a:ext>
                </a:extLst>
              </p:cNvPr>
              <p:cNvSpPr/>
              <p:nvPr/>
            </p:nvSpPr>
            <p:spPr>
              <a:xfrm flipH="1">
                <a:off x="5974359" y="4235970"/>
                <a:ext cx="489318" cy="5527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Oval 75">
                <a:extLst>
                  <a:ext uri="{FF2B5EF4-FFF2-40B4-BE49-F238E27FC236}">
                    <a16:creationId xmlns:a16="http://schemas.microsoft.com/office/drawing/2014/main" id="{4FC3644E-5D54-4C86-99DD-702C9A830CBB}"/>
                  </a:ext>
                </a:extLst>
              </p:cNvPr>
              <p:cNvSpPr/>
              <p:nvPr/>
            </p:nvSpPr>
            <p:spPr>
              <a:xfrm rot="971350" flipH="1">
                <a:off x="6098156" y="4316569"/>
                <a:ext cx="99786" cy="2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Oval 76">
                <a:extLst>
                  <a:ext uri="{FF2B5EF4-FFF2-40B4-BE49-F238E27FC236}">
                    <a16:creationId xmlns:a16="http://schemas.microsoft.com/office/drawing/2014/main" id="{7B980D20-6DB7-42A5-ACEA-B67396D5DEF6}"/>
                  </a:ext>
                </a:extLst>
              </p:cNvPr>
              <p:cNvSpPr/>
              <p:nvPr/>
            </p:nvSpPr>
            <p:spPr>
              <a:xfrm rot="971350" flipH="1">
                <a:off x="6101835" y="4392794"/>
                <a:ext cx="88234" cy="116987"/>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Freeform 43">
                <a:extLst>
                  <a:ext uri="{FF2B5EF4-FFF2-40B4-BE49-F238E27FC236}">
                    <a16:creationId xmlns:a16="http://schemas.microsoft.com/office/drawing/2014/main" id="{376FAA07-45AA-4315-BEE5-D09FD6CDF3B9}"/>
                  </a:ext>
                </a:extLst>
              </p:cNvPr>
              <p:cNvSpPr/>
              <p:nvPr/>
            </p:nvSpPr>
            <p:spPr>
              <a:xfrm flipH="1">
                <a:off x="6104991" y="4180497"/>
                <a:ext cx="22141" cy="72960"/>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Freeform 44">
                <a:extLst>
                  <a:ext uri="{FF2B5EF4-FFF2-40B4-BE49-F238E27FC236}">
                    <a16:creationId xmlns:a16="http://schemas.microsoft.com/office/drawing/2014/main" id="{6640C6DB-08B3-4C5D-A92D-121A1EB25ED5}"/>
                  </a:ext>
                </a:extLst>
              </p:cNvPr>
              <p:cNvSpPr/>
              <p:nvPr/>
            </p:nvSpPr>
            <p:spPr>
              <a:xfrm flipH="1">
                <a:off x="6357400" y="4229137"/>
                <a:ext cx="79708" cy="164158"/>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Flowchart: Terminator 8">
                <a:extLst>
                  <a:ext uri="{FF2B5EF4-FFF2-40B4-BE49-F238E27FC236}">
                    <a16:creationId xmlns:a16="http://schemas.microsoft.com/office/drawing/2014/main" id="{34476A11-0912-4B90-8659-D758F56C35E7}"/>
                  </a:ext>
                </a:extLst>
              </p:cNvPr>
              <p:cNvSpPr/>
              <p:nvPr/>
            </p:nvSpPr>
            <p:spPr>
              <a:xfrm rot="20418501" flipH="1">
                <a:off x="6017023" y="4102417"/>
                <a:ext cx="148571" cy="76344"/>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Flowchart: Terminator 56">
                <a:extLst>
                  <a:ext uri="{FF2B5EF4-FFF2-40B4-BE49-F238E27FC236}">
                    <a16:creationId xmlns:a16="http://schemas.microsoft.com/office/drawing/2014/main" id="{F6A81C03-3AEB-44DD-A9BB-B89C3EB93387}"/>
                  </a:ext>
                </a:extLst>
              </p:cNvPr>
              <p:cNvSpPr/>
              <p:nvPr/>
            </p:nvSpPr>
            <p:spPr>
              <a:xfrm rot="1880617" flipH="1">
                <a:off x="6354379" y="4190427"/>
                <a:ext cx="148571" cy="76344"/>
              </a:xfrm>
              <a:prstGeom prst="flowChartTerminator">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Freeform 48">
                <a:extLst>
                  <a:ext uri="{FF2B5EF4-FFF2-40B4-BE49-F238E27FC236}">
                    <a16:creationId xmlns:a16="http://schemas.microsoft.com/office/drawing/2014/main" id="{5A14F1B0-0C48-43A3-8360-6E2BA653B9F8}"/>
                  </a:ext>
                </a:extLst>
              </p:cNvPr>
              <p:cNvSpPr/>
              <p:nvPr/>
            </p:nvSpPr>
            <p:spPr>
              <a:xfrm>
                <a:off x="6258187" y="4804353"/>
                <a:ext cx="42565" cy="469783"/>
              </a:xfrm>
              <a:custGeom>
                <a:avLst/>
                <a:gdLst>
                  <a:gd name="connsiteX0" fmla="*/ 0 w 42565"/>
                  <a:gd name="connsiteY0" fmla="*/ 0 h 469783"/>
                  <a:gd name="connsiteX1" fmla="*/ 8389 w 42565"/>
                  <a:gd name="connsiteY1" fmla="*/ 67112 h 469783"/>
                  <a:gd name="connsiteX2" fmla="*/ 16778 w 42565"/>
                  <a:gd name="connsiteY2" fmla="*/ 100668 h 469783"/>
                  <a:gd name="connsiteX3" fmla="*/ 25167 w 42565"/>
                  <a:gd name="connsiteY3" fmla="*/ 218113 h 469783"/>
                  <a:gd name="connsiteX4" fmla="*/ 41945 w 42565"/>
                  <a:gd name="connsiteY4" fmla="*/ 369115 h 469783"/>
                  <a:gd name="connsiteX5" fmla="*/ 41945 w 42565"/>
                  <a:gd name="connsiteY5" fmla="*/ 469783 h 4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5" h="469783">
                    <a:moveTo>
                      <a:pt x="0" y="0"/>
                    </a:moveTo>
                    <a:cubicBezTo>
                      <a:pt x="2796" y="22371"/>
                      <a:pt x="4683" y="44874"/>
                      <a:pt x="8389" y="67112"/>
                    </a:cubicBezTo>
                    <a:cubicBezTo>
                      <a:pt x="10284" y="78485"/>
                      <a:pt x="15505" y="89209"/>
                      <a:pt x="16778" y="100668"/>
                    </a:cubicBezTo>
                    <a:cubicBezTo>
                      <a:pt x="21112" y="139676"/>
                      <a:pt x="21262" y="179060"/>
                      <a:pt x="25167" y="218113"/>
                    </a:cubicBezTo>
                    <a:cubicBezTo>
                      <a:pt x="38826" y="354704"/>
                      <a:pt x="32669" y="146491"/>
                      <a:pt x="41945" y="369115"/>
                    </a:cubicBezTo>
                    <a:cubicBezTo>
                      <a:pt x="43342" y="402642"/>
                      <a:pt x="41945" y="436227"/>
                      <a:pt x="41945" y="46978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Freeform 49">
                <a:extLst>
                  <a:ext uri="{FF2B5EF4-FFF2-40B4-BE49-F238E27FC236}">
                    <a16:creationId xmlns:a16="http://schemas.microsoft.com/office/drawing/2014/main" id="{4CD1DACF-F0D9-4637-8B69-B76E5CC02B41}"/>
                  </a:ext>
                </a:extLst>
              </p:cNvPr>
              <p:cNvSpPr/>
              <p:nvPr/>
            </p:nvSpPr>
            <p:spPr>
              <a:xfrm>
                <a:off x="6300132" y="5419288"/>
                <a:ext cx="209725" cy="721453"/>
              </a:xfrm>
              <a:custGeom>
                <a:avLst/>
                <a:gdLst>
                  <a:gd name="connsiteX0" fmla="*/ 0 w 209725"/>
                  <a:gd name="connsiteY0" fmla="*/ 0 h 721453"/>
                  <a:gd name="connsiteX1" fmla="*/ 8389 w 209725"/>
                  <a:gd name="connsiteY1" fmla="*/ 67112 h 721453"/>
                  <a:gd name="connsiteX2" fmla="*/ 16778 w 209725"/>
                  <a:gd name="connsiteY2" fmla="*/ 125835 h 721453"/>
                  <a:gd name="connsiteX3" fmla="*/ 25167 w 209725"/>
                  <a:gd name="connsiteY3" fmla="*/ 268448 h 721453"/>
                  <a:gd name="connsiteX4" fmla="*/ 41945 w 209725"/>
                  <a:gd name="connsiteY4" fmla="*/ 637563 h 721453"/>
                  <a:gd name="connsiteX5" fmla="*/ 67112 w 209725"/>
                  <a:gd name="connsiteY5" fmla="*/ 645952 h 721453"/>
                  <a:gd name="connsiteX6" fmla="*/ 117446 w 209725"/>
                  <a:gd name="connsiteY6" fmla="*/ 679508 h 721453"/>
                  <a:gd name="connsiteX7" fmla="*/ 142613 w 209725"/>
                  <a:gd name="connsiteY7" fmla="*/ 696286 h 721453"/>
                  <a:gd name="connsiteX8" fmla="*/ 167780 w 209725"/>
                  <a:gd name="connsiteY8" fmla="*/ 704675 h 721453"/>
                  <a:gd name="connsiteX9" fmla="*/ 209725 w 209725"/>
                  <a:gd name="connsiteY9" fmla="*/ 721453 h 72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25" h="721453">
                    <a:moveTo>
                      <a:pt x="0" y="0"/>
                    </a:moveTo>
                    <a:cubicBezTo>
                      <a:pt x="2796" y="22371"/>
                      <a:pt x="5409" y="44765"/>
                      <a:pt x="8389" y="67112"/>
                    </a:cubicBezTo>
                    <a:cubicBezTo>
                      <a:pt x="11002" y="86712"/>
                      <a:pt x="15136" y="106130"/>
                      <a:pt x="16778" y="125835"/>
                    </a:cubicBezTo>
                    <a:cubicBezTo>
                      <a:pt x="20733" y="173290"/>
                      <a:pt x="22828" y="220886"/>
                      <a:pt x="25167" y="268448"/>
                    </a:cubicBezTo>
                    <a:cubicBezTo>
                      <a:pt x="31217" y="391465"/>
                      <a:pt x="28344" y="515151"/>
                      <a:pt x="41945" y="637563"/>
                    </a:cubicBezTo>
                    <a:cubicBezTo>
                      <a:pt x="42922" y="646352"/>
                      <a:pt x="59382" y="641658"/>
                      <a:pt x="67112" y="645952"/>
                    </a:cubicBezTo>
                    <a:cubicBezTo>
                      <a:pt x="84739" y="655745"/>
                      <a:pt x="100668" y="668323"/>
                      <a:pt x="117446" y="679508"/>
                    </a:cubicBezTo>
                    <a:cubicBezTo>
                      <a:pt x="125835" y="685101"/>
                      <a:pt x="133048" y="693098"/>
                      <a:pt x="142613" y="696286"/>
                    </a:cubicBezTo>
                    <a:cubicBezTo>
                      <a:pt x="151002" y="699082"/>
                      <a:pt x="159277" y="702246"/>
                      <a:pt x="167780" y="704675"/>
                    </a:cubicBezTo>
                    <a:cubicBezTo>
                      <a:pt x="207042" y="715893"/>
                      <a:pt x="192542" y="704270"/>
                      <a:pt x="209725" y="7214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Freeform 50">
                <a:extLst>
                  <a:ext uri="{FF2B5EF4-FFF2-40B4-BE49-F238E27FC236}">
                    <a16:creationId xmlns:a16="http://schemas.microsoft.com/office/drawing/2014/main" id="{5B791F60-98C7-4908-B2FC-31CB3E3D0E89}"/>
                  </a:ext>
                </a:extLst>
              </p:cNvPr>
              <p:cNvSpPr/>
              <p:nvPr/>
            </p:nvSpPr>
            <p:spPr>
              <a:xfrm>
                <a:off x="5905850" y="5410899"/>
                <a:ext cx="197209" cy="788866"/>
              </a:xfrm>
              <a:custGeom>
                <a:avLst/>
                <a:gdLst>
                  <a:gd name="connsiteX0" fmla="*/ 159390 w 197209"/>
                  <a:gd name="connsiteY0" fmla="*/ 0 h 788866"/>
                  <a:gd name="connsiteX1" fmla="*/ 184557 w 197209"/>
                  <a:gd name="connsiteY1" fmla="*/ 587229 h 788866"/>
                  <a:gd name="connsiteX2" fmla="*/ 142612 w 197209"/>
                  <a:gd name="connsiteY2" fmla="*/ 679508 h 788866"/>
                  <a:gd name="connsiteX3" fmla="*/ 117445 w 197209"/>
                  <a:gd name="connsiteY3" fmla="*/ 704675 h 788866"/>
                  <a:gd name="connsiteX4" fmla="*/ 100667 w 197209"/>
                  <a:gd name="connsiteY4" fmla="*/ 729842 h 788866"/>
                  <a:gd name="connsiteX5" fmla="*/ 75500 w 197209"/>
                  <a:gd name="connsiteY5" fmla="*/ 738231 h 788866"/>
                  <a:gd name="connsiteX6" fmla="*/ 50333 w 197209"/>
                  <a:gd name="connsiteY6" fmla="*/ 755009 h 788866"/>
                  <a:gd name="connsiteX7" fmla="*/ 8389 w 197209"/>
                  <a:gd name="connsiteY7" fmla="*/ 788565 h 788866"/>
                  <a:gd name="connsiteX8" fmla="*/ 0 w 197209"/>
                  <a:gd name="connsiteY8" fmla="*/ 788565 h 78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09" h="788866">
                    <a:moveTo>
                      <a:pt x="159390" y="0"/>
                    </a:moveTo>
                    <a:cubicBezTo>
                      <a:pt x="209245" y="311596"/>
                      <a:pt x="200894" y="178793"/>
                      <a:pt x="184557" y="587229"/>
                    </a:cubicBezTo>
                    <a:cubicBezTo>
                      <a:pt x="183111" y="623390"/>
                      <a:pt x="168666" y="653454"/>
                      <a:pt x="142612" y="679508"/>
                    </a:cubicBezTo>
                    <a:cubicBezTo>
                      <a:pt x="134223" y="687897"/>
                      <a:pt x="125040" y="695561"/>
                      <a:pt x="117445" y="704675"/>
                    </a:cubicBezTo>
                    <a:cubicBezTo>
                      <a:pt x="110990" y="712420"/>
                      <a:pt x="108540" y="723544"/>
                      <a:pt x="100667" y="729842"/>
                    </a:cubicBezTo>
                    <a:cubicBezTo>
                      <a:pt x="93762" y="735366"/>
                      <a:pt x="83409" y="734276"/>
                      <a:pt x="75500" y="738231"/>
                    </a:cubicBezTo>
                    <a:cubicBezTo>
                      <a:pt x="66482" y="742740"/>
                      <a:pt x="58722" y="749416"/>
                      <a:pt x="50333" y="755009"/>
                    </a:cubicBezTo>
                    <a:cubicBezTo>
                      <a:pt x="31291" y="783574"/>
                      <a:pt x="40805" y="780461"/>
                      <a:pt x="8389" y="788565"/>
                    </a:cubicBezTo>
                    <a:cubicBezTo>
                      <a:pt x="5676" y="789243"/>
                      <a:pt x="2796" y="788565"/>
                      <a:pt x="0" y="78856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Freeform 52">
                <a:extLst>
                  <a:ext uri="{FF2B5EF4-FFF2-40B4-BE49-F238E27FC236}">
                    <a16:creationId xmlns:a16="http://schemas.microsoft.com/office/drawing/2014/main" id="{588280B4-0262-47B7-BA30-5AF216A474EE}"/>
                  </a:ext>
                </a:extLst>
              </p:cNvPr>
              <p:cNvSpPr/>
              <p:nvPr/>
            </p:nvSpPr>
            <p:spPr>
              <a:xfrm>
                <a:off x="6046631" y="4823138"/>
                <a:ext cx="19318" cy="457200"/>
              </a:xfrm>
              <a:custGeom>
                <a:avLst/>
                <a:gdLst>
                  <a:gd name="connsiteX0" fmla="*/ 12879 w 19318"/>
                  <a:gd name="connsiteY0" fmla="*/ 457200 h 457200"/>
                  <a:gd name="connsiteX1" fmla="*/ 6439 w 19318"/>
                  <a:gd name="connsiteY1" fmla="*/ 231820 h 457200"/>
                  <a:gd name="connsiteX2" fmla="*/ 0 w 19318"/>
                  <a:gd name="connsiteY2" fmla="*/ 154547 h 457200"/>
                  <a:gd name="connsiteX3" fmla="*/ 6439 w 19318"/>
                  <a:gd name="connsiteY3" fmla="*/ 32197 h 457200"/>
                  <a:gd name="connsiteX4" fmla="*/ 19318 w 19318"/>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 h="457200">
                    <a:moveTo>
                      <a:pt x="12879" y="457200"/>
                    </a:moveTo>
                    <a:cubicBezTo>
                      <a:pt x="10732" y="382073"/>
                      <a:pt x="9634" y="306909"/>
                      <a:pt x="6439" y="231820"/>
                    </a:cubicBezTo>
                    <a:cubicBezTo>
                      <a:pt x="5340" y="205996"/>
                      <a:pt x="0" y="180394"/>
                      <a:pt x="0" y="154547"/>
                    </a:cubicBezTo>
                    <a:cubicBezTo>
                      <a:pt x="0" y="113707"/>
                      <a:pt x="2901" y="72883"/>
                      <a:pt x="6439" y="32197"/>
                    </a:cubicBezTo>
                    <a:cubicBezTo>
                      <a:pt x="8489" y="8620"/>
                      <a:pt x="8379" y="10939"/>
                      <a:pt x="1931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6" name="Picture 2" descr="http://icons.iconarchive.com/icons/dapino/medical/64/heart-beat-no-sh-icon.png">
                <a:extLst>
                  <a:ext uri="{FF2B5EF4-FFF2-40B4-BE49-F238E27FC236}">
                    <a16:creationId xmlns:a16="http://schemas.microsoft.com/office/drawing/2014/main" id="{C6505A87-DE57-453C-9651-85BC72694A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5974359" y="4641686"/>
                <a:ext cx="213200" cy="292723"/>
              </a:xfrm>
              <a:prstGeom prst="rect">
                <a:avLst/>
              </a:prstGeom>
              <a:noFill/>
              <a:ln>
                <a:noFill/>
              </a:ln>
              <a:extLst>
                <a:ext uri="{909E8E84-426E-40dd-AFC4-6F175D3DCCD1}">
                  <a14:hiddenFill xmlns="" xmlns:a14="http://schemas.microsoft.com/office/drawing/2010/main">
                    <a:solidFill>
                      <a:srgbClr val="FFFFFF"/>
                    </a:solidFill>
                  </a14:hiddenFill>
                </a:ext>
              </a:extLst>
            </p:spPr>
          </p:pic>
        </p:grpSp>
        <p:sp>
          <p:nvSpPr>
            <p:cNvPr id="74" name="Oval Callout 55">
              <a:extLst>
                <a:ext uri="{FF2B5EF4-FFF2-40B4-BE49-F238E27FC236}">
                  <a16:creationId xmlns:a16="http://schemas.microsoft.com/office/drawing/2014/main" id="{C8F7F43C-1605-4F2F-A5A2-E985FBBE5093}"/>
                </a:ext>
              </a:extLst>
            </p:cNvPr>
            <p:cNvSpPr/>
            <p:nvPr/>
          </p:nvSpPr>
          <p:spPr>
            <a:xfrm>
              <a:off x="4739246" y="3996806"/>
              <a:ext cx="696158" cy="463748"/>
            </a:xfrm>
            <a:prstGeom prst="wedgeEllipseCallout">
              <a:avLst>
                <a:gd name="adj1" fmla="val 59817"/>
                <a:gd name="adj2" fmla="val -25299"/>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grpSp>
        <p:nvGrpSpPr>
          <p:cNvPr id="10" name="Group 9">
            <a:extLst>
              <a:ext uri="{FF2B5EF4-FFF2-40B4-BE49-F238E27FC236}">
                <a16:creationId xmlns:a16="http://schemas.microsoft.com/office/drawing/2014/main" id="{F666CF92-0278-492E-B5B1-11C8A92B35FA}"/>
              </a:ext>
            </a:extLst>
          </p:cNvPr>
          <p:cNvGrpSpPr/>
          <p:nvPr/>
        </p:nvGrpSpPr>
        <p:grpSpPr>
          <a:xfrm>
            <a:off x="5199777" y="4175144"/>
            <a:ext cx="741106" cy="369332"/>
            <a:chOff x="5199777" y="4175144"/>
            <a:chExt cx="741106" cy="369332"/>
          </a:xfrm>
        </p:grpSpPr>
        <p:cxnSp>
          <p:nvCxnSpPr>
            <p:cNvPr id="7" name="Straight Connector 6">
              <a:extLst>
                <a:ext uri="{FF2B5EF4-FFF2-40B4-BE49-F238E27FC236}">
                  <a16:creationId xmlns:a16="http://schemas.microsoft.com/office/drawing/2014/main" id="{9396B7BB-B61C-4530-A274-99F427AA8585}"/>
                </a:ext>
              </a:extLst>
            </p:cNvPr>
            <p:cNvCxnSpPr>
              <a:endCxn id="51" idx="50"/>
            </p:cNvCxnSpPr>
            <p:nvPr/>
          </p:nvCxnSpPr>
          <p:spPr>
            <a:xfrm>
              <a:off x="5733543" y="4420541"/>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8CAA8AA-02BE-4048-BBEF-C31AEAF99444}"/>
                </a:ext>
              </a:extLst>
            </p:cNvPr>
            <p:cNvSpPr txBox="1"/>
            <p:nvPr/>
          </p:nvSpPr>
          <p:spPr>
            <a:xfrm>
              <a:off x="5199777" y="4175144"/>
              <a:ext cx="583814" cy="369332"/>
            </a:xfrm>
            <a:prstGeom prst="rect">
              <a:avLst/>
            </a:prstGeom>
            <a:noFill/>
          </p:spPr>
          <p:txBody>
            <a:bodyPr wrap="none" rtlCol="0">
              <a:spAutoFit/>
            </a:bodyPr>
            <a:lstStyle/>
            <a:p>
              <a:r>
                <a:rPr lang="en-US" dirty="0"/>
                <a:t>82%</a:t>
              </a:r>
            </a:p>
          </p:txBody>
        </p:sp>
      </p:grpSp>
      <p:grpSp>
        <p:nvGrpSpPr>
          <p:cNvPr id="11" name="Group 10">
            <a:extLst>
              <a:ext uri="{FF2B5EF4-FFF2-40B4-BE49-F238E27FC236}">
                <a16:creationId xmlns:a16="http://schemas.microsoft.com/office/drawing/2014/main" id="{55805371-1C4B-43BE-B0EE-A7317DC6D7EF}"/>
              </a:ext>
            </a:extLst>
          </p:cNvPr>
          <p:cNvGrpSpPr/>
          <p:nvPr/>
        </p:nvGrpSpPr>
        <p:grpSpPr>
          <a:xfrm>
            <a:off x="5461110" y="3917843"/>
            <a:ext cx="844714" cy="369332"/>
            <a:chOff x="5461110" y="3917843"/>
            <a:chExt cx="844714" cy="369332"/>
          </a:xfrm>
        </p:grpSpPr>
        <p:cxnSp>
          <p:nvCxnSpPr>
            <p:cNvPr id="65" name="Straight Connector 64">
              <a:extLst>
                <a:ext uri="{FF2B5EF4-FFF2-40B4-BE49-F238E27FC236}">
                  <a16:creationId xmlns:a16="http://schemas.microsoft.com/office/drawing/2014/main" id="{89454F64-1A7C-465C-8E59-59B51EFD708D}"/>
                </a:ext>
              </a:extLst>
            </p:cNvPr>
            <p:cNvCxnSpPr/>
            <p:nvPr/>
          </p:nvCxnSpPr>
          <p:spPr>
            <a:xfrm>
              <a:off x="6098484" y="4177445"/>
              <a:ext cx="2073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E71472B-BA6F-42DF-A5E9-4308D0077B6C}"/>
                </a:ext>
              </a:extLst>
            </p:cNvPr>
            <p:cNvSpPr txBox="1"/>
            <p:nvPr/>
          </p:nvSpPr>
          <p:spPr>
            <a:xfrm>
              <a:off x="5461110" y="3917843"/>
              <a:ext cx="700833" cy="369332"/>
            </a:xfrm>
            <a:prstGeom prst="rect">
              <a:avLst/>
            </a:prstGeom>
            <a:noFill/>
          </p:spPr>
          <p:txBody>
            <a:bodyPr wrap="none" rtlCol="0">
              <a:spAutoFit/>
            </a:bodyPr>
            <a:lstStyle/>
            <a:p>
              <a:r>
                <a:rPr lang="en-US" dirty="0"/>
                <a:t>100%</a:t>
              </a:r>
            </a:p>
          </p:txBody>
        </p:sp>
      </p:grpSp>
    </p:spTree>
    <p:extLst>
      <p:ext uri="{BB962C8B-B14F-4D97-AF65-F5344CB8AC3E}">
        <p14:creationId xmlns:p14="http://schemas.microsoft.com/office/powerpoint/2010/main" val="12648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up)">
                                      <p:cBhvr>
                                        <p:cTn id="23" dur="10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heckerboard(across)">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dissolve">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heckerboard(across)">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900439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342" y="1669158"/>
            <a:ext cx="4830938" cy="4830938"/>
          </a:xfrm>
          <a:prstGeom prst="rect">
            <a:avLst/>
          </a:prstGeom>
        </p:spPr>
      </p:pic>
      <p:sp>
        <p:nvSpPr>
          <p:cNvPr id="8" name="Oval Callout 7"/>
          <p:cNvSpPr/>
          <p:nvPr/>
        </p:nvSpPr>
        <p:spPr>
          <a:xfrm>
            <a:off x="3982167" y="1303086"/>
            <a:ext cx="2974132" cy="1796148"/>
          </a:xfrm>
          <a:prstGeom prst="wedgeEllipseCallout">
            <a:avLst>
              <a:gd name="adj1" fmla="val -58334"/>
              <a:gd name="adj2" fmla="val 6833"/>
            </a:avLst>
          </a:prstGeom>
          <a:solidFill>
            <a:schemeClr val="accent2"/>
          </a:solidFill>
          <a:ln w="57150">
            <a:solidFill>
              <a:schemeClr val="bg2">
                <a:lumMod val="20000"/>
                <a:lumOff val="80000"/>
              </a:schemeClr>
            </a:solidFill>
          </a:ln>
        </p:spPr>
        <p:style>
          <a:lnRef idx="3">
            <a:schemeClr val="lt1"/>
          </a:lnRef>
          <a:fillRef idx="1">
            <a:schemeClr val="accent3"/>
          </a:fillRef>
          <a:effectRef idx="1">
            <a:schemeClr val="accent3"/>
          </a:effectRef>
          <a:fontRef idx="minor">
            <a:schemeClr val="lt1"/>
          </a:fontRef>
        </p:style>
        <p:txBody>
          <a:bodyPr lIns="0" tIns="91440" rIns="0" bIns="0" rtlCol="0" anchor="ctr" anchorCtr="1"/>
          <a:lstStyle/>
          <a:p>
            <a:pPr algn="ctr">
              <a:lnSpc>
                <a:spcPct val="90000"/>
              </a:lnSpc>
            </a:pPr>
            <a:r>
              <a:rPr lang="en-US" sz="3200" dirty="0">
                <a:solidFill>
                  <a:prstClr val="white"/>
                </a:solidFill>
              </a:rPr>
              <a:t>“Things” are connected devices</a:t>
            </a:r>
          </a:p>
        </p:txBody>
      </p:sp>
      <p:pic>
        <p:nvPicPr>
          <p:cNvPr id="21" name="Picture 8" descr="Network Clo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5322" y="4085167"/>
            <a:ext cx="3660682" cy="2102174"/>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p:cNvGrpSpPr/>
          <p:nvPr/>
        </p:nvGrpSpPr>
        <p:grpSpPr>
          <a:xfrm flipH="1">
            <a:off x="3795820" y="3795892"/>
            <a:ext cx="654639" cy="1765999"/>
            <a:chOff x="425318" y="3171583"/>
            <a:chExt cx="1495930" cy="3476892"/>
          </a:xfrm>
        </p:grpSpPr>
        <p:sp>
          <p:nvSpPr>
            <p:cNvPr id="11" name="Oval 10"/>
            <p:cNvSpPr/>
            <p:nvPr/>
          </p:nvSpPr>
          <p:spPr>
            <a:xfrm>
              <a:off x="504824" y="3368503"/>
              <a:ext cx="990600" cy="8150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20628650">
              <a:off x="1042791" y="3487344"/>
              <a:ext cx="202012" cy="369441"/>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rot="20628650">
              <a:off x="1058729" y="3599737"/>
              <a:ext cx="178625" cy="172494"/>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reeform 13"/>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504824" y="4183540"/>
              <a:ext cx="482195" cy="2464935"/>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lowchart: Terminator 8"/>
            <p:cNvSpPr/>
            <p:nvPr/>
          </p:nvSpPr>
          <p:spPr>
            <a:xfrm rot="1181499">
              <a:off x="1108278" y="3171583"/>
              <a:ext cx="300775" cy="11256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lowchart: Terminator 56"/>
            <p:cNvSpPr/>
            <p:nvPr/>
          </p:nvSpPr>
          <p:spPr>
            <a:xfrm rot="19719383">
              <a:off x="425318" y="3301352"/>
              <a:ext cx="300775" cy="112568"/>
            </a:xfrm>
            <a:prstGeom prst="flowChartTerminator">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2" descr="http://icons.iconarchive.com/icons/dapino/medical/64/heart-beat-no-sh-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2" name="Group 21"/>
          <p:cNvGrpSpPr/>
          <p:nvPr/>
        </p:nvGrpSpPr>
        <p:grpSpPr>
          <a:xfrm>
            <a:off x="3187514" y="3666061"/>
            <a:ext cx="668983" cy="1766000"/>
            <a:chOff x="425318" y="3171583"/>
            <a:chExt cx="1495930" cy="3476893"/>
          </a:xfrm>
        </p:grpSpPr>
        <p:sp>
          <p:nvSpPr>
            <p:cNvPr id="23" name="Oval 22"/>
            <p:cNvSpPr/>
            <p:nvPr/>
          </p:nvSpPr>
          <p:spPr>
            <a:xfrm>
              <a:off x="504824" y="3368503"/>
              <a:ext cx="990600" cy="815037"/>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rot="20628650">
              <a:off x="1042791" y="3487344"/>
              <a:ext cx="202012" cy="369441"/>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rot="20628650">
              <a:off x="1058729" y="3599737"/>
              <a:ext cx="178625" cy="172494"/>
            </a:xfrm>
            <a:prstGeom prst="ellips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Freeform 25"/>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reeform 26"/>
            <p:cNvSpPr/>
            <p:nvPr/>
          </p:nvSpPr>
          <p:spPr>
            <a:xfrm>
              <a:off x="504823" y="4181445"/>
              <a:ext cx="469407" cy="2467031"/>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27"/>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Freeform 28"/>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lowchart: Terminator 8"/>
            <p:cNvSpPr/>
            <p:nvPr/>
          </p:nvSpPr>
          <p:spPr>
            <a:xfrm rot="1181499">
              <a:off x="1108278" y="3171583"/>
              <a:ext cx="300775" cy="112568"/>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lowchart: Terminator 56"/>
            <p:cNvSpPr/>
            <p:nvPr/>
          </p:nvSpPr>
          <p:spPr>
            <a:xfrm rot="19719383">
              <a:off x="425318" y="3301352"/>
              <a:ext cx="300775" cy="112568"/>
            </a:xfrm>
            <a:prstGeom prst="flowChartTerminator">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2" name="Picture 2" descr="http://icons.iconarchive.com/icons/dapino/medical/64/heart-beat-no-sh-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 name="TextBox 4"/>
          <p:cNvSpPr txBox="1"/>
          <p:nvPr/>
        </p:nvSpPr>
        <p:spPr>
          <a:xfrm>
            <a:off x="2467836" y="5453945"/>
            <a:ext cx="1428596" cy="461665"/>
          </a:xfrm>
          <a:prstGeom prst="rect">
            <a:avLst/>
          </a:prstGeom>
          <a:noFill/>
        </p:spPr>
        <p:txBody>
          <a:bodyPr wrap="none" rtlCol="0">
            <a:spAutoFit/>
          </a:bodyPr>
          <a:lstStyle/>
          <a:p>
            <a:r>
              <a:rPr lang="en-US" sz="2400" dirty="0">
                <a:solidFill>
                  <a:srgbClr val="000000"/>
                </a:solidFill>
              </a:rPr>
              <a:t>INTERNET</a:t>
            </a:r>
          </a:p>
        </p:txBody>
      </p:sp>
      <p:sp>
        <p:nvSpPr>
          <p:cNvPr id="33" name="Oval Callout 32"/>
          <p:cNvSpPr/>
          <p:nvPr/>
        </p:nvSpPr>
        <p:spPr>
          <a:xfrm>
            <a:off x="4528058" y="3668890"/>
            <a:ext cx="825500" cy="493888"/>
          </a:xfrm>
          <a:prstGeom prst="wedgeEllipseCallout">
            <a:avLst>
              <a:gd name="adj1" fmla="val -56730"/>
              <a:gd name="adj2" fmla="val 33929"/>
            </a:avLst>
          </a:prstGeom>
          <a:ln/>
        </p:spPr>
        <p:style>
          <a:lnRef idx="3">
            <a:schemeClr val="lt1"/>
          </a:lnRef>
          <a:fillRef idx="1">
            <a:schemeClr val="accent5"/>
          </a:fillRef>
          <a:effectRef idx="1">
            <a:schemeClr val="accent5"/>
          </a:effectRef>
          <a:fontRef idx="minor">
            <a:schemeClr val="lt1"/>
          </a:fontRef>
        </p:style>
        <p:txBody>
          <a:bodyPr lIns="0" tIns="0" rIns="0" rtlCol="0" anchor="ctr"/>
          <a:lstStyle/>
          <a:p>
            <a:pPr algn="ctr"/>
            <a:r>
              <a:rPr lang="en-US" dirty="0">
                <a:solidFill>
                  <a:prstClr val="white"/>
                </a:solidFill>
              </a:rPr>
              <a:t>Alert !</a:t>
            </a:r>
          </a:p>
        </p:txBody>
      </p:sp>
      <p:sp>
        <p:nvSpPr>
          <p:cNvPr id="34" name="Rectangle 33"/>
          <p:cNvSpPr/>
          <p:nvPr/>
        </p:nvSpPr>
        <p:spPr>
          <a:xfrm>
            <a:off x="190725" y="165295"/>
            <a:ext cx="8038875" cy="830997"/>
          </a:xfrm>
          <a:prstGeom prst="rect">
            <a:avLst/>
          </a:prstGeom>
          <a:noFill/>
        </p:spPr>
        <p:txBody>
          <a:bodyPr wrap="square" lIns="91440" tIns="45720" rIns="91440" bIns="45720">
            <a:spAutoFit/>
          </a:bodyPr>
          <a:lstStyle/>
          <a:p>
            <a:pPr algn="ctr"/>
            <a:r>
              <a:rPr lang="en-US" sz="4800" dirty="0">
                <a:ln w="0"/>
                <a:solidFill>
                  <a:srgbClr val="FFC000">
                    <a:lumMod val="40000"/>
                    <a:lumOff val="60000"/>
                  </a:srgbClr>
                </a:solidFill>
                <a:effectLst>
                  <a:reflection blurRad="6350" stA="53000" endA="300" endPos="35500" dir="5400000" sy="-90000" algn="bl" rotWithShape="0"/>
                </a:effectLst>
              </a:rPr>
              <a:t>New Internet Users:  “Things”</a:t>
            </a:r>
          </a:p>
        </p:txBody>
      </p:sp>
      <p:sp>
        <p:nvSpPr>
          <p:cNvPr id="2" name="TextBox 1"/>
          <p:cNvSpPr txBox="1"/>
          <p:nvPr/>
        </p:nvSpPr>
        <p:spPr>
          <a:xfrm>
            <a:off x="5927666" y="3207176"/>
            <a:ext cx="2766147" cy="2246769"/>
          </a:xfrm>
          <a:prstGeom prst="rect">
            <a:avLst/>
          </a:prstGeom>
          <a:noFill/>
        </p:spPr>
        <p:txBody>
          <a:bodyPr wrap="square" rtlCol="0">
            <a:spAutoFit/>
          </a:bodyPr>
          <a:lstStyle/>
          <a:p>
            <a:r>
              <a:rPr lang="en-US" sz="2800" dirty="0">
                <a:solidFill>
                  <a:srgbClr val="A5A5A5">
                    <a:lumMod val="60000"/>
                    <a:lumOff val="40000"/>
                  </a:srgbClr>
                </a:solidFill>
              </a:rPr>
              <a:t>Regular cameras, thermal cameras, microphones, and a variety of sensors</a:t>
            </a:r>
          </a:p>
        </p:txBody>
      </p:sp>
      <p:pic>
        <p:nvPicPr>
          <p:cNvPr id="35" name="Picture 34" descr="security-camera-roundup-pic-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398" y="5374440"/>
            <a:ext cx="1547053" cy="1160290"/>
          </a:xfrm>
          <a:prstGeom prst="rect">
            <a:avLst/>
          </a:prstGeom>
          <a:ln w="38100" cmpd="sng"/>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202915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2"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3"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 calcmode="lin" valueType="num">
                                      <p:cBhvr>
                                        <p:cTn id="15"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6"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7"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18" dur="500" decel="50000">
                                          <p:stCondLst>
                                            <p:cond delay="0"/>
                                          </p:stCondLst>
                                        </p:cTn>
                                        <p:tgtEl>
                                          <p:spTgt spid="10"/>
                                        </p:tgtEl>
                                      </p:cBhvr>
                                    </p:animEffect>
                                  </p:childTnLst>
                                </p:cTn>
                              </p:par>
                            </p:childTnLst>
                          </p:cTn>
                        </p:par>
                        <p:par>
                          <p:cTn id="19" fill="hold">
                            <p:stCondLst>
                              <p:cond delay="1000"/>
                            </p:stCondLst>
                            <p:childTnLst>
                              <p:par>
                                <p:cTn id="20" presetID="25"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25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23" dur="25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24" dur="250" accel="50000" fill="hold">
                                          <p:stCondLst>
                                            <p:cond delay="250"/>
                                          </p:stCondLst>
                                        </p:cTn>
                                        <p:tgtEl>
                                          <p:spTgt spid="22"/>
                                        </p:tgtEl>
                                        <p:attrNameLst>
                                          <p:attrName>ppt_w</p:attrName>
                                        </p:attrNameLst>
                                      </p:cBhvr>
                                      <p:tavLst>
                                        <p:tav tm="0">
                                          <p:val>
                                            <p:strVal val="#ppt_w*.05"/>
                                          </p:val>
                                        </p:tav>
                                        <p:tav tm="100000">
                                          <p:val>
                                            <p:strVal val="#ppt_w"/>
                                          </p:val>
                                        </p:tav>
                                      </p:tavLst>
                                    </p:anim>
                                    <p:anim calcmode="lin" valueType="num">
                                      <p:cBhvr>
                                        <p:cTn id="25" dur="500" fill="hold"/>
                                        <p:tgtEl>
                                          <p:spTgt spid="22"/>
                                        </p:tgtEl>
                                        <p:attrNameLst>
                                          <p:attrName>ppt_h</p:attrName>
                                        </p:attrNameLst>
                                      </p:cBhvr>
                                      <p:tavLst>
                                        <p:tav tm="0">
                                          <p:val>
                                            <p:strVal val="#ppt_h"/>
                                          </p:val>
                                        </p:tav>
                                        <p:tav tm="100000">
                                          <p:val>
                                            <p:strVal val="#ppt_h"/>
                                          </p:val>
                                        </p:tav>
                                      </p:tavLst>
                                    </p:anim>
                                    <p:anim calcmode="lin" valueType="num">
                                      <p:cBhvr>
                                        <p:cTn id="26" dur="25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27" dur="25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28" dur="250" accel="50000" fill="hold">
                                          <p:stCondLst>
                                            <p:cond delay="250"/>
                                          </p:stCondLst>
                                        </p:cTn>
                                        <p:tgtEl>
                                          <p:spTgt spid="22"/>
                                        </p:tgtEl>
                                        <p:attrNameLst>
                                          <p:attrName>ppt_y</p:attrName>
                                        </p:attrNameLst>
                                      </p:cBhvr>
                                      <p:tavLst>
                                        <p:tav tm="0">
                                          <p:val>
                                            <p:strVal val="#ppt_y+.1"/>
                                          </p:val>
                                        </p:tav>
                                        <p:tav tm="100000">
                                          <p:val>
                                            <p:strVal val="#ppt_y"/>
                                          </p:val>
                                        </p:tav>
                                      </p:tavLst>
                                    </p:anim>
                                    <p:animEffect transition="in" filter="fade">
                                      <p:cBhvr>
                                        <p:cTn id="29" dur="500" decel="50000">
                                          <p:stCondLst>
                                            <p:cond delay="0"/>
                                          </p:stCondLst>
                                        </p:cTn>
                                        <p:tgtEl>
                                          <p:spTgt spid="22"/>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par>
                                <p:cTn id="34" presetID="9"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dissolv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58" y="3048411"/>
            <a:ext cx="6172199" cy="3544431"/>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1"/>
          <p:cNvSpPr txBox="1">
            <a:spLocks/>
          </p:cNvSpPr>
          <p:nvPr/>
        </p:nvSpPr>
        <p:spPr>
          <a:xfrm>
            <a:off x="602241" y="1164451"/>
            <a:ext cx="8134064" cy="881094"/>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spcAft>
                <a:spcPts val="600"/>
              </a:spcAft>
            </a:pPr>
            <a:r>
              <a:rPr lang="en-US" sz="3600" dirty="0">
                <a:solidFill>
                  <a:prstClr val="white">
                    <a:lumMod val="85000"/>
                  </a:prstClr>
                </a:solidFill>
                <a:latin typeface="Calibri"/>
              </a:rPr>
              <a:t>There will be  </a:t>
            </a:r>
            <a:r>
              <a:rPr lang="en-US" sz="3600" b="1" dirty="0">
                <a:solidFill>
                  <a:prstClr val="white">
                    <a:lumMod val="85000"/>
                  </a:prstClr>
                </a:solidFill>
                <a:latin typeface="Calibri"/>
              </a:rPr>
              <a:t>28 billion “things” </a:t>
            </a:r>
            <a:r>
              <a:rPr lang="en-US" sz="3600" dirty="0">
                <a:solidFill>
                  <a:prstClr val="white">
                    <a:lumMod val="85000"/>
                  </a:prstClr>
                </a:solidFill>
                <a:latin typeface="Calibri"/>
              </a:rPr>
              <a:t>by 2020</a:t>
            </a:r>
          </a:p>
        </p:txBody>
      </p:sp>
      <p:pic>
        <p:nvPicPr>
          <p:cNvPr id="12"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994" y="3401195"/>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168" y="2732583"/>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568" y="359156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368" y="504049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030" y="330295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992" y="4557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647" y="39482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793" y="4758630"/>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084019" y="3745098"/>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054622" y="4135536"/>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307" y="439854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9167" y="4557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8455" y="3369880"/>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5792" y="34910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569167" y="3719625"/>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3417190" y="4208046"/>
            <a:ext cx="359341" cy="986337"/>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828" y="467381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1677" y="5393037"/>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1676" y="428426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2916" y="5447092"/>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78567" y="4932277"/>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075003" y="5059634"/>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5592" y="5319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1980" y="463289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669" y="4727652"/>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88568" y="4284265"/>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743458" y="3480597"/>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168" y="4003740"/>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867" y="545846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767" y="473569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793154" y="5133695"/>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493" y="5396025"/>
            <a:ext cx="409575" cy="78747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0" name="Group 9"/>
          <p:cNvGrpSpPr/>
          <p:nvPr/>
        </p:nvGrpSpPr>
        <p:grpSpPr>
          <a:xfrm>
            <a:off x="388265" y="2739014"/>
            <a:ext cx="1495930" cy="3476892"/>
            <a:chOff x="425318" y="3171583"/>
            <a:chExt cx="1495930" cy="3476892"/>
          </a:xfrm>
        </p:grpSpPr>
        <p:sp>
          <p:nvSpPr>
            <p:cNvPr id="3" name="Oval 2"/>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Oval 53"/>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Oval 54"/>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Freeform 3"/>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lowchart: Terminator 8"/>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Flowchart: Terminator 56"/>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146" name="Picture 2" descr="http://icons.iconarchive.com/icons/dapino/medical/64/heart-beat-no-sh-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8" name="Cloud Callout 57"/>
          <p:cNvSpPr/>
          <p:nvPr/>
        </p:nvSpPr>
        <p:spPr>
          <a:xfrm>
            <a:off x="1718745" y="3339535"/>
            <a:ext cx="1860232" cy="699014"/>
          </a:xfrm>
          <a:prstGeom prst="cloudCallout">
            <a:avLst>
              <a:gd name="adj1" fmla="val -61837"/>
              <a:gd name="adj2" fmla="val 1918"/>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ct val="80000"/>
              </a:lnSpc>
            </a:pPr>
            <a:r>
              <a:rPr lang="en-US" dirty="0">
                <a:solidFill>
                  <a:srgbClr val="FFFF00"/>
                </a:solidFill>
              </a:rPr>
              <a:t>Sensing environment</a:t>
            </a:r>
          </a:p>
        </p:txBody>
      </p:sp>
      <p:sp>
        <p:nvSpPr>
          <p:cNvPr id="59" name="Oval Callout 58"/>
          <p:cNvSpPr/>
          <p:nvPr/>
        </p:nvSpPr>
        <p:spPr>
          <a:xfrm>
            <a:off x="1527288" y="2722340"/>
            <a:ext cx="1796605" cy="540341"/>
          </a:xfrm>
          <a:prstGeom prst="wedgeEllipseCallout">
            <a:avLst>
              <a:gd name="adj1" fmla="val -48905"/>
              <a:gd name="adj2" fmla="val 53646"/>
            </a:avLst>
          </a:prstGeom>
          <a:noFill/>
          <a:ln>
            <a:solidFill>
              <a:srgbClr val="A2F2FA"/>
            </a:solidFill>
          </a:ln>
        </p:spPr>
        <p:style>
          <a:lnRef idx="2">
            <a:schemeClr val="accent1">
              <a:shade val="50000"/>
            </a:schemeClr>
          </a:lnRef>
          <a:fillRef idx="1">
            <a:schemeClr val="accent1"/>
          </a:fillRef>
          <a:effectRef idx="0">
            <a:schemeClr val="accent1"/>
          </a:effectRef>
          <a:fontRef idx="minor">
            <a:schemeClr val="lt1"/>
          </a:fontRef>
        </p:style>
        <p:txBody>
          <a:bodyPr lIns="0" rIns="0" bIns="0" rtlCol="0" anchor="ctr"/>
          <a:lstStyle/>
          <a:p>
            <a:pPr algn="ctr">
              <a:lnSpc>
                <a:spcPct val="80000"/>
              </a:lnSpc>
            </a:pPr>
            <a:r>
              <a:rPr lang="en-US" dirty="0">
                <a:solidFill>
                  <a:srgbClr val="A2F2FA"/>
                </a:solidFill>
              </a:rPr>
              <a:t>Transmitting data</a:t>
            </a:r>
          </a:p>
        </p:txBody>
      </p:sp>
      <p:grpSp>
        <p:nvGrpSpPr>
          <p:cNvPr id="20" name="Group 19"/>
          <p:cNvGrpSpPr/>
          <p:nvPr/>
        </p:nvGrpSpPr>
        <p:grpSpPr>
          <a:xfrm>
            <a:off x="7115949" y="2336926"/>
            <a:ext cx="1145794" cy="1034430"/>
            <a:chOff x="7404100" y="2616200"/>
            <a:chExt cx="1587500" cy="1019048"/>
          </a:xfrm>
        </p:grpSpPr>
        <p:sp>
          <p:nvSpPr>
            <p:cNvPr id="5" name="TextBox 4"/>
            <p:cNvSpPr txBox="1"/>
            <p:nvPr/>
          </p:nvSpPr>
          <p:spPr>
            <a:xfrm>
              <a:off x="7598185" y="2718591"/>
              <a:ext cx="1302710" cy="749915"/>
            </a:xfrm>
            <a:prstGeom prst="rect">
              <a:avLst/>
            </a:prstGeom>
            <a:noFill/>
          </p:spPr>
          <p:txBody>
            <a:bodyPr wrap="square" rtlCol="0">
              <a:spAutoFit/>
            </a:bodyPr>
            <a:lstStyle/>
            <a:p>
              <a:pPr>
                <a:lnSpc>
                  <a:spcPct val="90000"/>
                </a:lnSpc>
              </a:pPr>
              <a:r>
                <a:rPr lang="en-US" sz="1600" dirty="0">
                  <a:solidFill>
                    <a:srgbClr val="2DFF1C"/>
                  </a:solidFill>
                </a:rPr>
                <a:t>“Things” are good helpers</a:t>
              </a:r>
            </a:p>
          </p:txBody>
        </p:sp>
        <p:sp>
          <p:nvSpPr>
            <p:cNvPr id="19" name="Cloud Callout 18"/>
            <p:cNvSpPr/>
            <p:nvPr/>
          </p:nvSpPr>
          <p:spPr>
            <a:xfrm>
              <a:off x="7404100" y="2616200"/>
              <a:ext cx="1587500" cy="1019048"/>
            </a:xfrm>
            <a:prstGeom prst="cloudCallout">
              <a:avLst>
                <a:gd name="adj1" fmla="val -28094"/>
                <a:gd name="adj2" fmla="val 65520"/>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1" name="Rectangle 20"/>
          <p:cNvSpPr/>
          <p:nvPr/>
        </p:nvSpPr>
        <p:spPr>
          <a:xfrm>
            <a:off x="258360" y="189153"/>
            <a:ext cx="7837467"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The Internet of Things (IoT)</a:t>
            </a:r>
          </a:p>
        </p:txBody>
      </p:sp>
      <p:sp>
        <p:nvSpPr>
          <p:cNvPr id="2" name="TextBox 1"/>
          <p:cNvSpPr txBox="1"/>
          <p:nvPr/>
        </p:nvSpPr>
        <p:spPr>
          <a:xfrm>
            <a:off x="6642129" y="1696397"/>
            <a:ext cx="1721240" cy="461665"/>
          </a:xfrm>
          <a:prstGeom prst="rect">
            <a:avLst/>
          </a:prstGeom>
          <a:noFill/>
        </p:spPr>
        <p:txBody>
          <a:bodyPr wrap="none" rtlCol="0">
            <a:spAutoFit/>
          </a:bodyPr>
          <a:lstStyle/>
          <a:p>
            <a:r>
              <a:rPr lang="en-US" sz="2400" i="1" dirty="0">
                <a:solidFill>
                  <a:prstClr val="white"/>
                </a:solidFill>
              </a:rPr>
              <a:t>Gartner, Inc.</a:t>
            </a:r>
          </a:p>
        </p:txBody>
      </p:sp>
    </p:spTree>
    <p:extLst>
      <p:ext uri="{BB962C8B-B14F-4D97-AF65-F5344CB8AC3E}">
        <p14:creationId xmlns:p14="http://schemas.microsoft.com/office/powerpoint/2010/main" val="228585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10"/>
                                        </p:tgtEl>
                                        <p:attrNameLst>
                                          <p:attrName>ppt_w</p:attrName>
                                        </p:attrNameLst>
                                      </p:cBhvr>
                                      <p:tavLst>
                                        <p:tav tm="0">
                                          <p:val>
                                            <p:strVal val="#ppt_w*.05"/>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10"/>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10"/>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right)">
                                      <p:cBhvr>
                                        <p:cTn id="18" dur="500"/>
                                        <p:tgtEl>
                                          <p:spTgt spid="58"/>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par>
                                <p:cTn id="23" presetID="9"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dissolve">
                                      <p:cBhvr>
                                        <p:cTn id="25" dur="500"/>
                                        <p:tgtEl>
                                          <p:spTgt spid="48"/>
                                        </p:tgtEl>
                                      </p:cBhvr>
                                    </p:animEffect>
                                  </p:childTnLst>
                                </p:cTn>
                              </p:par>
                              <p:par>
                                <p:cTn id="26" presetID="9" presetClass="entr" presetSubtype="0"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dissolve">
                                      <p:cBhvr>
                                        <p:cTn id="28" dur="500"/>
                                        <p:tgtEl>
                                          <p:spTgt spid="33"/>
                                        </p:tgtEl>
                                      </p:cBhvr>
                                    </p:animEffect>
                                  </p:childTnLst>
                                </p:cTn>
                              </p:par>
                            </p:childTnLst>
                          </p:cTn>
                        </p:par>
                        <p:par>
                          <p:cTn id="29" fill="hold">
                            <p:stCondLst>
                              <p:cond delay="1500"/>
                            </p:stCondLst>
                            <p:childTnLst>
                              <p:par>
                                <p:cTn id="30" presetID="9"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dissolve">
                                      <p:cBhvr>
                                        <p:cTn id="32" dur="500"/>
                                        <p:tgtEl>
                                          <p:spTgt spid="36"/>
                                        </p:tgtEl>
                                      </p:cBhvr>
                                    </p:animEffect>
                                  </p:childTnLst>
                                </p:cTn>
                              </p:par>
                              <p:par>
                                <p:cTn id="33" presetID="9"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dissolve">
                                      <p:cBhvr>
                                        <p:cTn id="35" dur="500"/>
                                        <p:tgtEl>
                                          <p:spTgt spid="38"/>
                                        </p:tgtEl>
                                      </p:cBhvr>
                                    </p:animEffect>
                                  </p:childTnLst>
                                </p:cTn>
                              </p:par>
                              <p:par>
                                <p:cTn id="36" presetID="9"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dissolve">
                                      <p:cBhvr>
                                        <p:cTn id="38" dur="500"/>
                                        <p:tgtEl>
                                          <p:spTgt spid="34"/>
                                        </p:tgtEl>
                                      </p:cBhvr>
                                    </p:animEffect>
                                  </p:childTnLst>
                                </p:cTn>
                              </p:par>
                              <p:par>
                                <p:cTn id="39" presetID="9" presetClass="entr" presetSubtype="0" fill="hold"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dissolve">
                                      <p:cBhvr>
                                        <p:cTn id="41" dur="500"/>
                                        <p:tgtEl>
                                          <p:spTgt spid="49"/>
                                        </p:tgtEl>
                                      </p:cBhvr>
                                    </p:animEffect>
                                  </p:childTnLst>
                                </p:cTn>
                              </p:par>
                            </p:childTnLst>
                          </p:cTn>
                        </p:par>
                        <p:par>
                          <p:cTn id="42" fill="hold">
                            <p:stCondLst>
                              <p:cond delay="2000"/>
                            </p:stCondLst>
                            <p:childTnLst>
                              <p:par>
                                <p:cTn id="43" presetID="9" presetClass="entr" presetSubtype="0"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dissolve">
                                      <p:cBhvr>
                                        <p:cTn id="45" dur="500"/>
                                        <p:tgtEl>
                                          <p:spTgt spid="37"/>
                                        </p:tgtEl>
                                      </p:cBhvr>
                                    </p:animEffect>
                                  </p:childTnLst>
                                </p:cTn>
                              </p:par>
                              <p:par>
                                <p:cTn id="46" presetID="9"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dissolve">
                                      <p:cBhvr>
                                        <p:cTn id="48" dur="500"/>
                                        <p:tgtEl>
                                          <p:spTgt spid="32"/>
                                        </p:tgtEl>
                                      </p:cBhvr>
                                    </p:animEffect>
                                  </p:childTnLst>
                                </p:cTn>
                              </p:par>
                              <p:par>
                                <p:cTn id="49" presetID="9" presetClass="entr" presetSubtype="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dissolve">
                                      <p:cBhvr>
                                        <p:cTn id="51" dur="500"/>
                                        <p:tgtEl>
                                          <p:spTgt spid="40"/>
                                        </p:tgtEl>
                                      </p:cBhvr>
                                    </p:animEffect>
                                  </p:childTnLst>
                                </p:cTn>
                              </p:par>
                              <p:par>
                                <p:cTn id="52" presetID="9"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dissolve">
                                      <p:cBhvr>
                                        <p:cTn id="54" dur="500"/>
                                        <p:tgtEl>
                                          <p:spTgt spid="31"/>
                                        </p:tgtEl>
                                      </p:cBhvr>
                                    </p:animEffect>
                                  </p:childTnLst>
                                </p:cTn>
                              </p:par>
                            </p:childTnLst>
                          </p:cTn>
                        </p:par>
                        <p:par>
                          <p:cTn id="55" fill="hold">
                            <p:stCondLst>
                              <p:cond delay="2500"/>
                            </p:stCondLst>
                            <p:childTnLst>
                              <p:par>
                                <p:cTn id="56" presetID="9" presetClass="entr" presetSubtype="0"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dissolve">
                                      <p:cBhvr>
                                        <p:cTn id="58" dur="500"/>
                                        <p:tgtEl>
                                          <p:spTgt spid="44"/>
                                        </p:tgtEl>
                                      </p:cBhvr>
                                    </p:animEffect>
                                  </p:childTnLst>
                                </p:cTn>
                              </p:par>
                              <p:par>
                                <p:cTn id="59" presetID="9" presetClass="entr" presetSubtype="0" fill="hold" nodeType="with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dissolve">
                                      <p:cBhvr>
                                        <p:cTn id="61" dur="500"/>
                                        <p:tgtEl>
                                          <p:spTgt spid="47"/>
                                        </p:tgtEl>
                                      </p:cBhvr>
                                    </p:animEffect>
                                  </p:childTnLst>
                                </p:cTn>
                              </p:par>
                              <p:par>
                                <p:cTn id="62" presetID="9" presetClass="entr" presetSubtype="0" fill="hold"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dissolve">
                                      <p:cBhvr>
                                        <p:cTn id="64" dur="500"/>
                                        <p:tgtEl>
                                          <p:spTgt spid="45"/>
                                        </p:tgtEl>
                                      </p:cBhvr>
                                    </p:animEffect>
                                  </p:childTnLst>
                                </p:cTn>
                              </p:par>
                              <p:par>
                                <p:cTn id="65" presetID="9" presetClass="entr" presetSubtype="0"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dissolve">
                                      <p:cBhvr>
                                        <p:cTn id="67" dur="500"/>
                                        <p:tgtEl>
                                          <p:spTgt spid="50"/>
                                        </p:tgtEl>
                                      </p:cBhvr>
                                    </p:animEffect>
                                  </p:childTnLst>
                                </p:cTn>
                              </p:par>
                            </p:childTnLst>
                          </p:cTn>
                        </p:par>
                        <p:par>
                          <p:cTn id="68" fill="hold">
                            <p:stCondLst>
                              <p:cond delay="3000"/>
                            </p:stCondLst>
                            <p:childTnLst>
                              <p:par>
                                <p:cTn id="69" presetID="9" presetClass="entr" presetSubtype="0"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dissolve">
                                      <p:cBhvr>
                                        <p:cTn id="71" dur="500"/>
                                        <p:tgtEl>
                                          <p:spTgt spid="43"/>
                                        </p:tgtEl>
                                      </p:cBhvr>
                                    </p:animEffect>
                                  </p:childTnLst>
                                </p:cTn>
                              </p:par>
                              <p:par>
                                <p:cTn id="72" presetID="9" presetClass="entr" presetSubtype="0" fill="hold"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dissolve">
                                      <p:cBhvr>
                                        <p:cTn id="74" dur="500"/>
                                        <p:tgtEl>
                                          <p:spTgt spid="53"/>
                                        </p:tgtEl>
                                      </p:cBhvr>
                                    </p:animEffect>
                                  </p:childTnLst>
                                </p:cTn>
                              </p:par>
                              <p:par>
                                <p:cTn id="75" presetID="9" presetClass="entr" presetSubtype="0"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dissolve">
                                      <p:cBhvr>
                                        <p:cTn id="77" dur="500"/>
                                        <p:tgtEl>
                                          <p:spTgt spid="51"/>
                                        </p:tgtEl>
                                      </p:cBhvr>
                                    </p:animEffect>
                                  </p:childTnLst>
                                </p:cTn>
                              </p:par>
                              <p:par>
                                <p:cTn id="78" presetID="9" presetClass="entr" presetSubtype="0" fill="hold" nodeType="with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dissolve">
                                      <p:cBhvr>
                                        <p:cTn id="80" dur="500"/>
                                        <p:tgtEl>
                                          <p:spTgt spid="52"/>
                                        </p:tgtEl>
                                      </p:cBhvr>
                                    </p:animEffect>
                                  </p:childTnLst>
                                </p:cTn>
                              </p:par>
                              <p:par>
                                <p:cTn id="81" presetID="9"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dissolve">
                                      <p:cBhvr>
                                        <p:cTn id="83" dur="500"/>
                                        <p:tgtEl>
                                          <p:spTgt spid="42"/>
                                        </p:tgtEl>
                                      </p:cBhvr>
                                    </p:animEffect>
                                  </p:childTnLst>
                                </p:cTn>
                              </p:par>
                            </p:childTnLst>
                          </p:cTn>
                        </p:par>
                        <p:par>
                          <p:cTn id="84" fill="hold">
                            <p:stCondLst>
                              <p:cond delay="3500"/>
                            </p:stCondLst>
                            <p:childTnLst>
                              <p:par>
                                <p:cTn id="85" presetID="22" presetClass="entr" presetSubtype="8"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wipe(left)">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58" y="3048411"/>
            <a:ext cx="6172199" cy="3544431"/>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itle 1"/>
          <p:cNvSpPr txBox="1">
            <a:spLocks/>
          </p:cNvSpPr>
          <p:nvPr/>
        </p:nvSpPr>
        <p:spPr>
          <a:xfrm>
            <a:off x="602241" y="1164451"/>
            <a:ext cx="8134064" cy="881094"/>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spcAft>
                <a:spcPts val="600"/>
              </a:spcAft>
            </a:pPr>
            <a:r>
              <a:rPr lang="en-US" sz="3600" dirty="0">
                <a:solidFill>
                  <a:prstClr val="white">
                    <a:lumMod val="85000"/>
                  </a:prstClr>
                </a:solidFill>
                <a:latin typeface="Calibri"/>
              </a:rPr>
              <a:t>There will be  </a:t>
            </a:r>
            <a:r>
              <a:rPr lang="en-US" sz="3600" b="1" dirty="0">
                <a:solidFill>
                  <a:prstClr val="white">
                    <a:lumMod val="85000"/>
                  </a:prstClr>
                </a:solidFill>
                <a:latin typeface="Calibri"/>
              </a:rPr>
              <a:t>28 billion “things” </a:t>
            </a:r>
            <a:r>
              <a:rPr lang="en-US" sz="3600" dirty="0">
                <a:solidFill>
                  <a:prstClr val="white">
                    <a:lumMod val="85000"/>
                  </a:prstClr>
                </a:solidFill>
                <a:latin typeface="Calibri"/>
              </a:rPr>
              <a:t>by 2020</a:t>
            </a:r>
          </a:p>
        </p:txBody>
      </p:sp>
      <p:pic>
        <p:nvPicPr>
          <p:cNvPr id="12"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1994" y="3401195"/>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168" y="2732583"/>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568" y="359156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368" y="504049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58030" y="330295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6992" y="4557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647" y="39482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793" y="4758630"/>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084019" y="3745098"/>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054622" y="4135536"/>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2307" y="439854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9167" y="4557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8455" y="3369880"/>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5792" y="34910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569167" y="3719625"/>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01677" y="5393037"/>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1676" y="428426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2916" y="5447092"/>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78567" y="4932277"/>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075003" y="5059634"/>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5592" y="531982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1980" y="463289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2669" y="4727652"/>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88568" y="4284265"/>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743458" y="3480597"/>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168" y="4003740"/>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867" y="545846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4" descr="Communication wlm green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767" y="4735697"/>
            <a:ext cx="838200" cy="838201"/>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793154" y="5133695"/>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493" y="5396025"/>
            <a:ext cx="409575" cy="78747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642129" y="1696397"/>
            <a:ext cx="1721240" cy="461665"/>
          </a:xfrm>
          <a:prstGeom prst="rect">
            <a:avLst/>
          </a:prstGeom>
          <a:noFill/>
        </p:spPr>
        <p:txBody>
          <a:bodyPr wrap="none" rtlCol="0">
            <a:spAutoFit/>
          </a:bodyPr>
          <a:lstStyle/>
          <a:p>
            <a:r>
              <a:rPr lang="en-US" sz="2400" i="1" dirty="0">
                <a:solidFill>
                  <a:prstClr val="white"/>
                </a:solidFill>
              </a:rPr>
              <a:t>Gartner, Inc.</a:t>
            </a:r>
          </a:p>
        </p:txBody>
      </p:sp>
      <p:pic>
        <p:nvPicPr>
          <p:cNvPr id="56"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3417190" y="4208046"/>
            <a:ext cx="359341" cy="986337"/>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5828" y="4673814"/>
            <a:ext cx="409575" cy="787473"/>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p:cNvSpPr txBox="1"/>
          <p:nvPr/>
        </p:nvSpPr>
        <p:spPr>
          <a:xfrm>
            <a:off x="1163942" y="2398786"/>
            <a:ext cx="5616730" cy="769441"/>
          </a:xfrm>
          <a:prstGeom prst="rect">
            <a:avLst/>
          </a:prstGeom>
          <a:noFill/>
        </p:spPr>
        <p:txBody>
          <a:bodyPr wrap="none" rtlCol="0">
            <a:spAutoFit/>
          </a:bodyPr>
          <a:lstStyle/>
          <a:p>
            <a:r>
              <a:rPr lang="en-US" sz="4400" dirty="0">
                <a:solidFill>
                  <a:prstClr val="white"/>
                </a:solidFill>
              </a:rPr>
              <a:t>Biggest big data ever !!!</a:t>
            </a:r>
          </a:p>
        </p:txBody>
      </p:sp>
      <p:sp>
        <p:nvSpPr>
          <p:cNvPr id="40" name="Rectangle 39"/>
          <p:cNvSpPr/>
          <p:nvPr/>
        </p:nvSpPr>
        <p:spPr>
          <a:xfrm>
            <a:off x="258360" y="189153"/>
            <a:ext cx="7837467"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The Internet of Things (IoT)</a:t>
            </a:r>
          </a:p>
        </p:txBody>
      </p:sp>
    </p:spTree>
    <p:extLst>
      <p:ext uri="{BB962C8B-B14F-4D97-AF65-F5344CB8AC3E}">
        <p14:creationId xmlns:p14="http://schemas.microsoft.com/office/powerpoint/2010/main" val="379448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left)">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stretch>
            <a:fillRect/>
          </a:stretch>
        </p:blipFill>
        <p:spPr>
          <a:xfrm>
            <a:off x="3388027" y="1440729"/>
            <a:ext cx="6109724" cy="4887779"/>
          </a:xfrm>
          <a:prstGeom prst="rect">
            <a:avLst/>
          </a:prstGeom>
        </p:spPr>
      </p:pic>
      <p:sp>
        <p:nvSpPr>
          <p:cNvPr id="2" name="Title 1"/>
          <p:cNvSpPr>
            <a:spLocks noGrp="1"/>
          </p:cNvSpPr>
          <p:nvPr>
            <p:ph type="title"/>
          </p:nvPr>
        </p:nvSpPr>
        <p:spPr>
          <a:xfrm>
            <a:off x="628650" y="365127"/>
            <a:ext cx="7886700" cy="666010"/>
          </a:xfrm>
        </p:spPr>
        <p:txBody>
          <a:bodyPr>
            <a:noAutofit/>
          </a:bodyPr>
          <a:lstStyle/>
          <a:p>
            <a:r>
              <a:rPr lang="en-US" sz="4800" dirty="0">
                <a:solidFill>
                  <a:schemeClr val="accent4">
                    <a:lumMod val="40000"/>
                    <a:lumOff val="60000"/>
                  </a:schemeClr>
                </a:solidFill>
                <a:latin typeface="+mn-lt"/>
              </a:rPr>
              <a:t>Big Data and Cloud Computing</a:t>
            </a:r>
          </a:p>
        </p:txBody>
      </p:sp>
      <p:sp>
        <p:nvSpPr>
          <p:cNvPr id="4" name="Slide Number Placeholder 3"/>
          <p:cNvSpPr>
            <a:spLocks noGrp="1"/>
          </p:cNvSpPr>
          <p:nvPr>
            <p:ph type="sldNum" sz="quarter" idx="12"/>
          </p:nvPr>
        </p:nvSpPr>
        <p:spPr/>
        <p:txBody>
          <a:bodyPr/>
          <a:lstStyle/>
          <a:p>
            <a:fld id="{321D9DF7-A7BE-46E3-898F-4EC0FF04C1B9}" type="slidenum">
              <a:rPr lang="en-US" smtClean="0">
                <a:solidFill>
                  <a:prstClr val="white">
                    <a:tint val="75000"/>
                  </a:prstClr>
                </a:solidFill>
              </a:rPr>
              <a:pPr/>
              <a:t>33</a:t>
            </a:fld>
            <a:endParaRPr lang="en-US">
              <a:solidFill>
                <a:prstClr val="white">
                  <a:tint val="75000"/>
                </a:prstClr>
              </a:solidFill>
            </a:endParaRPr>
          </a:p>
        </p:txBody>
      </p:sp>
      <p:grpSp>
        <p:nvGrpSpPr>
          <p:cNvPr id="30" name="Group 29"/>
          <p:cNvGrpSpPr/>
          <p:nvPr/>
        </p:nvGrpSpPr>
        <p:grpSpPr>
          <a:xfrm>
            <a:off x="4901339" y="3308281"/>
            <a:ext cx="3113222" cy="1047615"/>
            <a:chOff x="2678134" y="2829337"/>
            <a:chExt cx="3113222" cy="1047615"/>
          </a:xfrm>
        </p:grpSpPr>
        <p:sp>
          <p:nvSpPr>
            <p:cNvPr id="5" name="Can 4"/>
            <p:cNvSpPr/>
            <p:nvPr/>
          </p:nvSpPr>
          <p:spPr>
            <a:xfrm>
              <a:off x="2678134" y="28293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Can 5"/>
            <p:cNvSpPr/>
            <p:nvPr/>
          </p:nvSpPr>
          <p:spPr>
            <a:xfrm>
              <a:off x="3195163" y="28308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Can 6"/>
            <p:cNvSpPr/>
            <p:nvPr/>
          </p:nvSpPr>
          <p:spPr>
            <a:xfrm>
              <a:off x="3710671" y="28434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 name="Can 7"/>
            <p:cNvSpPr/>
            <p:nvPr/>
          </p:nvSpPr>
          <p:spPr>
            <a:xfrm>
              <a:off x="4238753"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Can 8"/>
            <p:cNvSpPr/>
            <p:nvPr/>
          </p:nvSpPr>
          <p:spPr>
            <a:xfrm>
              <a:off x="4766835"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Can 9"/>
            <p:cNvSpPr/>
            <p:nvPr/>
          </p:nvSpPr>
          <p:spPr>
            <a:xfrm>
              <a:off x="2830534" y="29817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Can 10"/>
            <p:cNvSpPr/>
            <p:nvPr/>
          </p:nvSpPr>
          <p:spPr>
            <a:xfrm>
              <a:off x="3347563" y="29832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Can 11"/>
            <p:cNvSpPr/>
            <p:nvPr/>
          </p:nvSpPr>
          <p:spPr>
            <a:xfrm>
              <a:off x="3863071" y="29958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Can 12"/>
            <p:cNvSpPr/>
            <p:nvPr/>
          </p:nvSpPr>
          <p:spPr>
            <a:xfrm>
              <a:off x="4391153"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Can 13"/>
            <p:cNvSpPr/>
            <p:nvPr/>
          </p:nvSpPr>
          <p:spPr>
            <a:xfrm>
              <a:off x="4919235"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Can 14"/>
            <p:cNvSpPr/>
            <p:nvPr/>
          </p:nvSpPr>
          <p:spPr>
            <a:xfrm>
              <a:off x="2982934" y="31341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Can 15"/>
            <p:cNvSpPr/>
            <p:nvPr/>
          </p:nvSpPr>
          <p:spPr>
            <a:xfrm>
              <a:off x="3499963" y="31356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Can 16"/>
            <p:cNvSpPr/>
            <p:nvPr/>
          </p:nvSpPr>
          <p:spPr>
            <a:xfrm>
              <a:off x="4015471" y="31482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Can 17"/>
            <p:cNvSpPr/>
            <p:nvPr/>
          </p:nvSpPr>
          <p:spPr>
            <a:xfrm>
              <a:off x="4543553"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Can 18"/>
            <p:cNvSpPr/>
            <p:nvPr/>
          </p:nvSpPr>
          <p:spPr>
            <a:xfrm>
              <a:off x="5071635"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Can 19"/>
            <p:cNvSpPr/>
            <p:nvPr/>
          </p:nvSpPr>
          <p:spPr>
            <a:xfrm>
              <a:off x="3135334" y="32865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Can 20"/>
            <p:cNvSpPr/>
            <p:nvPr/>
          </p:nvSpPr>
          <p:spPr>
            <a:xfrm>
              <a:off x="3652363" y="32880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Can 21"/>
            <p:cNvSpPr/>
            <p:nvPr/>
          </p:nvSpPr>
          <p:spPr>
            <a:xfrm>
              <a:off x="4167871" y="33006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Can 22"/>
            <p:cNvSpPr/>
            <p:nvPr/>
          </p:nvSpPr>
          <p:spPr>
            <a:xfrm>
              <a:off x="4695953"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Can 23"/>
            <p:cNvSpPr/>
            <p:nvPr/>
          </p:nvSpPr>
          <p:spPr>
            <a:xfrm>
              <a:off x="5224035"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Can 24"/>
            <p:cNvSpPr/>
            <p:nvPr/>
          </p:nvSpPr>
          <p:spPr>
            <a:xfrm>
              <a:off x="3287734" y="34389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Can 25"/>
            <p:cNvSpPr/>
            <p:nvPr/>
          </p:nvSpPr>
          <p:spPr>
            <a:xfrm>
              <a:off x="3804763" y="34404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Can 26"/>
            <p:cNvSpPr/>
            <p:nvPr/>
          </p:nvSpPr>
          <p:spPr>
            <a:xfrm>
              <a:off x="4320271" y="34530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Can 27"/>
            <p:cNvSpPr/>
            <p:nvPr/>
          </p:nvSpPr>
          <p:spPr>
            <a:xfrm>
              <a:off x="4848353"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Can 28"/>
            <p:cNvSpPr/>
            <p:nvPr/>
          </p:nvSpPr>
          <p:spPr>
            <a:xfrm>
              <a:off x="5376435"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 name="TextBox 2"/>
          <p:cNvSpPr txBox="1"/>
          <p:nvPr/>
        </p:nvSpPr>
        <p:spPr>
          <a:xfrm>
            <a:off x="1060554" y="1359784"/>
            <a:ext cx="4353046" cy="1569660"/>
          </a:xfrm>
          <a:prstGeom prst="rect">
            <a:avLst/>
          </a:prstGeom>
          <a:noFill/>
        </p:spPr>
        <p:txBody>
          <a:bodyPr wrap="square" rtlCol="0">
            <a:spAutoFit/>
          </a:bodyPr>
          <a:lstStyle/>
          <a:p>
            <a:r>
              <a:rPr lang="en-US" sz="3200" dirty="0">
                <a:solidFill>
                  <a:srgbClr val="FFFF00"/>
                </a:solidFill>
              </a:rPr>
              <a:t>Big data are at data center, ready for cloud computing</a:t>
            </a:r>
          </a:p>
        </p:txBody>
      </p:sp>
    </p:spTree>
    <p:extLst>
      <p:ext uri="{BB962C8B-B14F-4D97-AF65-F5344CB8AC3E}">
        <p14:creationId xmlns:p14="http://schemas.microsoft.com/office/powerpoint/2010/main" val="27543589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922" y="365127"/>
            <a:ext cx="8361306" cy="666010"/>
          </a:xfrm>
        </p:spPr>
        <p:txBody>
          <a:bodyPr>
            <a:noAutofit/>
          </a:bodyPr>
          <a:lstStyle/>
          <a:p>
            <a:r>
              <a:rPr lang="en-US" sz="4800" dirty="0" err="1">
                <a:solidFill>
                  <a:schemeClr val="accent4">
                    <a:lumMod val="40000"/>
                    <a:lumOff val="60000"/>
                  </a:schemeClr>
                </a:solidFill>
                <a:latin typeface="+mn-lt"/>
              </a:rPr>
              <a:t>IoT</a:t>
            </a:r>
            <a:r>
              <a:rPr lang="en-US" sz="4800" dirty="0">
                <a:solidFill>
                  <a:schemeClr val="accent4">
                    <a:lumMod val="40000"/>
                    <a:lumOff val="60000"/>
                  </a:schemeClr>
                </a:solidFill>
                <a:latin typeface="+mn-lt"/>
              </a:rPr>
              <a:t> Is a Different Kind of Big Data</a:t>
            </a:r>
          </a:p>
        </p:txBody>
      </p:sp>
      <p:sp>
        <p:nvSpPr>
          <p:cNvPr id="4" name="Slide Number Placeholder 3"/>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34</a:t>
            </a:fld>
            <a:endParaRPr lang="en-US">
              <a:solidFill>
                <a:prstClr val="white">
                  <a:tint val="75000"/>
                </a:prstClr>
              </a:solidFill>
            </a:endParaRPr>
          </a:p>
        </p:txBody>
      </p:sp>
    </p:spTree>
    <p:extLst>
      <p:ext uri="{BB962C8B-B14F-4D97-AF65-F5344CB8AC3E}">
        <p14:creationId xmlns:p14="http://schemas.microsoft.com/office/powerpoint/2010/main" val="2203769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549189" y="1040257"/>
            <a:ext cx="3854419" cy="3083534"/>
          </a:xfrm>
          <a:prstGeom prst="rect">
            <a:avLst/>
          </a:prstGeom>
        </p:spPr>
      </p:pic>
      <p:sp>
        <p:nvSpPr>
          <p:cNvPr id="2" name="Title 1"/>
          <p:cNvSpPr>
            <a:spLocks noGrp="1"/>
          </p:cNvSpPr>
          <p:nvPr>
            <p:ph type="title"/>
          </p:nvPr>
        </p:nvSpPr>
        <p:spPr>
          <a:xfrm>
            <a:off x="414922" y="365127"/>
            <a:ext cx="8361306" cy="666010"/>
          </a:xfrm>
        </p:spPr>
        <p:txBody>
          <a:bodyPr>
            <a:noAutofit/>
          </a:bodyPr>
          <a:lstStyle/>
          <a:p>
            <a:r>
              <a:rPr lang="en-US" sz="4800" dirty="0" err="1">
                <a:solidFill>
                  <a:schemeClr val="accent4">
                    <a:lumMod val="40000"/>
                    <a:lumOff val="60000"/>
                  </a:schemeClr>
                </a:solidFill>
                <a:latin typeface="+mn-lt"/>
              </a:rPr>
              <a:t>IoT</a:t>
            </a:r>
            <a:r>
              <a:rPr lang="en-US" sz="4800" dirty="0">
                <a:solidFill>
                  <a:schemeClr val="accent4">
                    <a:lumMod val="40000"/>
                    <a:lumOff val="60000"/>
                  </a:schemeClr>
                </a:solidFill>
                <a:latin typeface="+mn-lt"/>
              </a:rPr>
              <a:t> Is a Different Kind of Big Data</a:t>
            </a:r>
          </a:p>
        </p:txBody>
      </p:sp>
      <p:sp>
        <p:nvSpPr>
          <p:cNvPr id="4" name="Slide Number Placeholder 3"/>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35</a:t>
            </a:fld>
            <a:endParaRPr lang="en-US">
              <a:solidFill>
                <a:prstClr val="white">
                  <a:tint val="75000"/>
                </a:prstClr>
              </a:solidFill>
            </a:endParaRPr>
          </a:p>
        </p:txBody>
      </p:sp>
      <p:pic>
        <p:nvPicPr>
          <p:cNvPr id="31" name="Picture 8" descr="Network Clo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019" y="3085828"/>
            <a:ext cx="6172199" cy="3544431"/>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9686" y="3322373"/>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7937" y="4603159"/>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8592" y="3993559"/>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0738" y="4803964"/>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983311" y="3698774"/>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085673" y="4060553"/>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3252" y="4443879"/>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319" y="462907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6137" y="3268161"/>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59895" y="3576465"/>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638671" y="3647113"/>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3408135" y="4253380"/>
            <a:ext cx="359341" cy="986337"/>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6773" y="4719148"/>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3333" y="5464287"/>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2621" y="4329599"/>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5099" y="5362846"/>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69512" y="4977611"/>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4988195" y="5169758"/>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6537" y="5365159"/>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12925" y="4678228"/>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3614" y="4772986"/>
            <a:ext cx="409575"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7" descr="C:\Users\Kien\Pictures\Thin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7392881" y="4423178"/>
            <a:ext cx="381000"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5488187" y="4134955"/>
            <a:ext cx="286891" cy="787473"/>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82497" flipH="1">
            <a:off x="7784099" y="5179029"/>
            <a:ext cx="301087" cy="826438"/>
          </a:xfrm>
          <a:prstGeom prst="rect">
            <a:avLst/>
          </a:prstGeom>
          <a:noFill/>
          <a:extLst>
            <a:ext uri="{909E8E84-426E-40dd-AFC4-6F175D3DCCD1}">
              <a14:hiddenFill xmlns="" xmlns:a14="http://schemas.microsoft.com/office/drawing/2010/main">
                <a:solidFill>
                  <a:srgbClr val="FFFFFF"/>
                </a:solidFill>
              </a14:hiddenFill>
            </a:ext>
          </a:extLst>
        </p:spPr>
      </p:pic>
      <p:pic>
        <p:nvPicPr>
          <p:cNvPr id="64"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0438" y="5441359"/>
            <a:ext cx="409575" cy="78747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Up Arrow 2"/>
          <p:cNvSpPr/>
          <p:nvPr/>
        </p:nvSpPr>
        <p:spPr>
          <a:xfrm rot="18778461">
            <a:off x="3704679" y="3221576"/>
            <a:ext cx="188278" cy="978408"/>
          </a:xfrm>
          <a:prstGeom prst="upArrow">
            <a:avLst/>
          </a:prstGeom>
          <a:solidFill>
            <a:srgbClr val="C1C1FF"/>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5" name="Up Arrow 64"/>
          <p:cNvSpPr/>
          <p:nvPr/>
        </p:nvSpPr>
        <p:spPr>
          <a:xfrm rot="18778461">
            <a:off x="3312564" y="3296227"/>
            <a:ext cx="188278" cy="978408"/>
          </a:xfrm>
          <a:prstGeom prst="upArrow">
            <a:avLst/>
          </a:prstGeom>
          <a:solidFill>
            <a:srgbClr val="FFD966"/>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6" name="Up Arrow 65"/>
          <p:cNvSpPr/>
          <p:nvPr/>
        </p:nvSpPr>
        <p:spPr>
          <a:xfrm rot="18778461">
            <a:off x="3626898" y="2780662"/>
            <a:ext cx="188278" cy="978408"/>
          </a:xfrm>
          <a:prstGeom prst="upArrow">
            <a:avLst/>
          </a:prstGeom>
          <a:solidFill>
            <a:srgbClr val="FF6600"/>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7" name="Up Arrow 66"/>
          <p:cNvSpPr/>
          <p:nvPr/>
        </p:nvSpPr>
        <p:spPr>
          <a:xfrm rot="18778461">
            <a:off x="4066966" y="2793238"/>
            <a:ext cx="188278" cy="978408"/>
          </a:xfrm>
          <a:prstGeom prst="upArrow">
            <a:avLst/>
          </a:prstGeom>
          <a:solidFill>
            <a:schemeClr val="tx1">
              <a:lumMod val="75000"/>
            </a:schemeClr>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8" name="Up Arrow 67"/>
          <p:cNvSpPr/>
          <p:nvPr/>
        </p:nvSpPr>
        <p:spPr>
          <a:xfrm rot="18778461">
            <a:off x="3048792" y="3515261"/>
            <a:ext cx="166703" cy="978408"/>
          </a:xfrm>
          <a:prstGeom prst="upArrow">
            <a:avLst/>
          </a:prstGeom>
          <a:solidFill>
            <a:srgbClr val="3366FF"/>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9" name="Up Arrow 68"/>
          <p:cNvSpPr/>
          <p:nvPr/>
        </p:nvSpPr>
        <p:spPr>
          <a:xfrm rot="18778461">
            <a:off x="2857609" y="3725306"/>
            <a:ext cx="188278" cy="978408"/>
          </a:xfrm>
          <a:prstGeom prst="upArrow">
            <a:avLst/>
          </a:prstGeom>
          <a:solidFill>
            <a:srgbClr val="D69C75"/>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369408" y="1282656"/>
            <a:ext cx="4235499" cy="1569660"/>
          </a:xfrm>
          <a:prstGeom prst="rect">
            <a:avLst/>
          </a:prstGeom>
          <a:noFill/>
        </p:spPr>
        <p:txBody>
          <a:bodyPr wrap="square" rtlCol="0">
            <a:spAutoFit/>
          </a:bodyPr>
          <a:lstStyle/>
          <a:p>
            <a:r>
              <a:rPr lang="en-US" sz="2400" dirty="0">
                <a:solidFill>
                  <a:srgbClr val="FFFF00"/>
                </a:solidFill>
              </a:rPr>
              <a:t>Potentially billions of live data sources continuously feeding from all </a:t>
            </a:r>
            <a:r>
              <a:rPr lang="en-US" sz="2400" b="1" dirty="0">
                <a:solidFill>
                  <a:srgbClr val="C1C1FF"/>
                </a:solidFill>
              </a:rPr>
              <a:t>across the Internet</a:t>
            </a:r>
            <a:r>
              <a:rPr lang="en-US" sz="2400" dirty="0">
                <a:solidFill>
                  <a:srgbClr val="FFFF00"/>
                </a:solidFill>
              </a:rPr>
              <a:t> in real time</a:t>
            </a:r>
          </a:p>
        </p:txBody>
      </p:sp>
      <p:sp>
        <p:nvSpPr>
          <p:cNvPr id="6" name="TextBox 5"/>
          <p:cNvSpPr txBox="1"/>
          <p:nvPr/>
        </p:nvSpPr>
        <p:spPr>
          <a:xfrm>
            <a:off x="1784139" y="2329542"/>
            <a:ext cx="1359894" cy="707886"/>
          </a:xfrm>
          <a:prstGeom prst="rect">
            <a:avLst/>
          </a:prstGeom>
          <a:noFill/>
        </p:spPr>
        <p:txBody>
          <a:bodyPr wrap="square" rtlCol="0">
            <a:spAutoFit/>
          </a:bodyPr>
          <a:lstStyle/>
          <a:p>
            <a:pPr algn="ctr"/>
            <a:r>
              <a:rPr lang="en-US" sz="2000" dirty="0">
                <a:solidFill>
                  <a:prstClr val="black"/>
                </a:solidFill>
              </a:rPr>
              <a:t>Cloud Computing</a:t>
            </a:r>
          </a:p>
        </p:txBody>
      </p:sp>
      <p:sp>
        <p:nvSpPr>
          <p:cNvPr id="7" name="Oval Callout 6"/>
          <p:cNvSpPr/>
          <p:nvPr/>
        </p:nvSpPr>
        <p:spPr>
          <a:xfrm>
            <a:off x="6532792" y="2704795"/>
            <a:ext cx="1599063" cy="992391"/>
          </a:xfrm>
          <a:prstGeom prst="wedgeEllipseCallout">
            <a:avLst>
              <a:gd name="adj1" fmla="val -23922"/>
              <a:gd name="adj2" fmla="val 88079"/>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lIns="0" tIns="0" rIns="0" bIns="0" rtlCol="0" anchor="ctr" anchorCtr="1"/>
          <a:lstStyle/>
          <a:p>
            <a:pPr algn="ctr">
              <a:lnSpc>
                <a:spcPts val="2600"/>
              </a:lnSpc>
            </a:pPr>
            <a:r>
              <a:rPr lang="en-US" sz="2400" b="1" dirty="0">
                <a:solidFill>
                  <a:prstClr val="white"/>
                </a:solidFill>
              </a:rPr>
              <a:t>IoT data source</a:t>
            </a:r>
            <a:endParaRPr lang="en-US" sz="2400" dirty="0">
              <a:solidFill>
                <a:prstClr val="white"/>
              </a:solidFill>
            </a:endParaRPr>
          </a:p>
        </p:txBody>
      </p:sp>
      <p:sp>
        <p:nvSpPr>
          <p:cNvPr id="61" name="Rounded Rectangular Callout 60"/>
          <p:cNvSpPr/>
          <p:nvPr/>
        </p:nvSpPr>
        <p:spPr>
          <a:xfrm>
            <a:off x="434330" y="4361870"/>
            <a:ext cx="2314158" cy="2000036"/>
          </a:xfrm>
          <a:prstGeom prst="wedgeRoundRectCallout">
            <a:avLst>
              <a:gd name="adj1" fmla="val 48173"/>
              <a:gd name="adj2" fmla="val -59689"/>
              <a:gd name="adj3" fmla="val 16667"/>
            </a:avLst>
          </a:prstGeom>
          <a:solidFill>
            <a:schemeClr val="accent3">
              <a:lumMod val="75000"/>
            </a:schemeClr>
          </a:solidFill>
          <a:ln w="127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spcAft>
                <a:spcPts val="600"/>
              </a:spcAft>
            </a:pPr>
            <a:r>
              <a:rPr lang="en-US" sz="2400" i="1" dirty="0">
                <a:solidFill>
                  <a:prstClr val="white"/>
                </a:solidFill>
              </a:rPr>
              <a:t>1</a:t>
            </a:r>
            <a:r>
              <a:rPr lang="en-US" sz="2400" i="1" baseline="30000" dirty="0">
                <a:solidFill>
                  <a:prstClr val="white"/>
                </a:solidFill>
              </a:rPr>
              <a:t>st</a:t>
            </a:r>
            <a:r>
              <a:rPr lang="en-US" sz="2400" i="1" dirty="0">
                <a:solidFill>
                  <a:prstClr val="white"/>
                </a:solidFill>
              </a:rPr>
              <a:t> IoT Challenge</a:t>
            </a:r>
          </a:p>
          <a:p>
            <a:pPr algn="ctr">
              <a:lnSpc>
                <a:spcPct val="90000"/>
              </a:lnSpc>
            </a:pPr>
            <a:r>
              <a:rPr lang="en-US" sz="2400" dirty="0">
                <a:solidFill>
                  <a:prstClr val="white"/>
                </a:solidFill>
              </a:rPr>
              <a:t>Communication is potentially a serious bottleneck</a:t>
            </a:r>
          </a:p>
        </p:txBody>
      </p:sp>
      <p:sp>
        <p:nvSpPr>
          <p:cNvPr id="62" name="Oval 61"/>
          <p:cNvSpPr/>
          <p:nvPr/>
        </p:nvSpPr>
        <p:spPr>
          <a:xfrm>
            <a:off x="2431613" y="5943160"/>
            <a:ext cx="557225" cy="512702"/>
          </a:xfrm>
          <a:prstGeom prst="ellipse">
            <a:avLst/>
          </a:prstGeom>
          <a:solidFill>
            <a:srgbClr val="9148C8"/>
          </a:solidFill>
          <a:effectLst>
            <a:innerShdw blurRad="63500" dist="50800" dir="2700000">
              <a:prstClr val="black">
                <a:alpha val="50000"/>
              </a:prstClr>
            </a:innerShdw>
          </a:effectLst>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prstClr val="white"/>
                </a:solidFill>
              </a:rPr>
              <a:t>1</a:t>
            </a:r>
          </a:p>
        </p:txBody>
      </p:sp>
      <p:grpSp>
        <p:nvGrpSpPr>
          <p:cNvPr id="9" name="Group 8"/>
          <p:cNvGrpSpPr/>
          <p:nvPr/>
        </p:nvGrpSpPr>
        <p:grpSpPr>
          <a:xfrm>
            <a:off x="833076" y="1735589"/>
            <a:ext cx="2296783" cy="561703"/>
            <a:chOff x="781196" y="1480566"/>
            <a:chExt cx="2296783" cy="561703"/>
          </a:xfrm>
        </p:grpSpPr>
        <p:grpSp>
          <p:nvGrpSpPr>
            <p:cNvPr id="60" name="Group 59"/>
            <p:cNvGrpSpPr/>
            <p:nvPr/>
          </p:nvGrpSpPr>
          <p:grpSpPr>
            <a:xfrm>
              <a:off x="963270" y="1480566"/>
              <a:ext cx="1881623" cy="561703"/>
              <a:chOff x="2678134" y="2829337"/>
              <a:chExt cx="3113222" cy="1047615"/>
            </a:xfrm>
          </p:grpSpPr>
          <p:sp>
            <p:nvSpPr>
              <p:cNvPr id="71" name="Can 70"/>
              <p:cNvSpPr/>
              <p:nvPr/>
            </p:nvSpPr>
            <p:spPr>
              <a:xfrm>
                <a:off x="2678134" y="28293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2" name="Can 71"/>
              <p:cNvSpPr/>
              <p:nvPr/>
            </p:nvSpPr>
            <p:spPr>
              <a:xfrm>
                <a:off x="3195163" y="28308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3" name="Can 72"/>
              <p:cNvSpPr/>
              <p:nvPr/>
            </p:nvSpPr>
            <p:spPr>
              <a:xfrm>
                <a:off x="3710671" y="28434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4" name="Can 73"/>
              <p:cNvSpPr/>
              <p:nvPr/>
            </p:nvSpPr>
            <p:spPr>
              <a:xfrm>
                <a:off x="4238753"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5" name="Can 74"/>
              <p:cNvSpPr/>
              <p:nvPr/>
            </p:nvSpPr>
            <p:spPr>
              <a:xfrm>
                <a:off x="4766835" y="28434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6" name="Can 75"/>
              <p:cNvSpPr/>
              <p:nvPr/>
            </p:nvSpPr>
            <p:spPr>
              <a:xfrm>
                <a:off x="2830534" y="29817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7" name="Can 76"/>
              <p:cNvSpPr/>
              <p:nvPr/>
            </p:nvSpPr>
            <p:spPr>
              <a:xfrm>
                <a:off x="3347563" y="29832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8" name="Can 77"/>
              <p:cNvSpPr/>
              <p:nvPr/>
            </p:nvSpPr>
            <p:spPr>
              <a:xfrm>
                <a:off x="3863071" y="29958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9" name="Can 78"/>
              <p:cNvSpPr/>
              <p:nvPr/>
            </p:nvSpPr>
            <p:spPr>
              <a:xfrm>
                <a:off x="4391153"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0" name="Can 79"/>
              <p:cNvSpPr/>
              <p:nvPr/>
            </p:nvSpPr>
            <p:spPr>
              <a:xfrm>
                <a:off x="4919235" y="29958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1" name="Can 80"/>
              <p:cNvSpPr/>
              <p:nvPr/>
            </p:nvSpPr>
            <p:spPr>
              <a:xfrm>
                <a:off x="2982934" y="31341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2" name="Can 81"/>
              <p:cNvSpPr/>
              <p:nvPr/>
            </p:nvSpPr>
            <p:spPr>
              <a:xfrm>
                <a:off x="3499963" y="31356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3" name="Can 82"/>
              <p:cNvSpPr/>
              <p:nvPr/>
            </p:nvSpPr>
            <p:spPr>
              <a:xfrm>
                <a:off x="4015471" y="31482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4" name="Can 83"/>
              <p:cNvSpPr/>
              <p:nvPr/>
            </p:nvSpPr>
            <p:spPr>
              <a:xfrm>
                <a:off x="4543553"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5" name="Can 84"/>
              <p:cNvSpPr/>
              <p:nvPr/>
            </p:nvSpPr>
            <p:spPr>
              <a:xfrm>
                <a:off x="5071635" y="31482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6" name="Can 85"/>
              <p:cNvSpPr/>
              <p:nvPr/>
            </p:nvSpPr>
            <p:spPr>
              <a:xfrm>
                <a:off x="3135334" y="32865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7" name="Can 86"/>
              <p:cNvSpPr/>
              <p:nvPr/>
            </p:nvSpPr>
            <p:spPr>
              <a:xfrm>
                <a:off x="3652363" y="32880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8" name="Can 87"/>
              <p:cNvSpPr/>
              <p:nvPr/>
            </p:nvSpPr>
            <p:spPr>
              <a:xfrm>
                <a:off x="4167871" y="33006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89" name="Can 88"/>
              <p:cNvSpPr/>
              <p:nvPr/>
            </p:nvSpPr>
            <p:spPr>
              <a:xfrm>
                <a:off x="4695953"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0" name="Can 89"/>
              <p:cNvSpPr/>
              <p:nvPr/>
            </p:nvSpPr>
            <p:spPr>
              <a:xfrm>
                <a:off x="5224035" y="33006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1" name="Can 90"/>
              <p:cNvSpPr/>
              <p:nvPr/>
            </p:nvSpPr>
            <p:spPr>
              <a:xfrm>
                <a:off x="3287734" y="3438937"/>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2" name="Can 91"/>
              <p:cNvSpPr/>
              <p:nvPr/>
            </p:nvSpPr>
            <p:spPr>
              <a:xfrm>
                <a:off x="3804763" y="3440439"/>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3" name="Can 92"/>
              <p:cNvSpPr/>
              <p:nvPr/>
            </p:nvSpPr>
            <p:spPr>
              <a:xfrm>
                <a:off x="4320271" y="3453013"/>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4" name="Can 93"/>
              <p:cNvSpPr/>
              <p:nvPr/>
            </p:nvSpPr>
            <p:spPr>
              <a:xfrm>
                <a:off x="4848353"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5" name="Can 94"/>
              <p:cNvSpPr/>
              <p:nvPr/>
            </p:nvSpPr>
            <p:spPr>
              <a:xfrm>
                <a:off x="5376435" y="3453014"/>
                <a:ext cx="414921" cy="423938"/>
              </a:xfrm>
              <a:prstGeom prst="can">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8" name="TextBox 7"/>
            <p:cNvSpPr txBox="1"/>
            <p:nvPr/>
          </p:nvSpPr>
          <p:spPr>
            <a:xfrm>
              <a:off x="781196" y="1543660"/>
              <a:ext cx="2296783" cy="369332"/>
            </a:xfrm>
            <a:prstGeom prst="rect">
              <a:avLst/>
            </a:prstGeom>
            <a:noFill/>
          </p:spPr>
          <p:txBody>
            <a:bodyPr wrap="none" rtlCol="0">
              <a:spAutoFit/>
            </a:bodyPr>
            <a:lstStyle/>
            <a:p>
              <a:r>
                <a:rPr lang="en-US" b="1" dirty="0">
                  <a:solidFill>
                    <a:srgbClr val="002060"/>
                  </a:solidFill>
                </a:rPr>
                <a:t>Conventional Big Data</a:t>
              </a:r>
            </a:p>
          </p:txBody>
        </p:sp>
      </p:grpSp>
    </p:spTree>
    <p:extLst>
      <p:ext uri="{BB962C8B-B14F-4D97-AF65-F5344CB8AC3E}">
        <p14:creationId xmlns:p14="http://schemas.microsoft.com/office/powerpoint/2010/main" val="41170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wipe(down)">
                                      <p:cBhvr>
                                        <p:cTn id="10" dur="500"/>
                                        <p:tgtEl>
                                          <p:spTgt spid="67"/>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down)">
                                      <p:cBhvr>
                                        <p:cTn id="18" dur="500"/>
                                        <p:tgtEl>
                                          <p:spTgt spid="66"/>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down)">
                                      <p:cBhvr>
                                        <p:cTn id="22" dur="500"/>
                                        <p:tgtEl>
                                          <p:spTgt spid="68"/>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down)">
                                      <p:cBhvr>
                                        <p:cTn id="26" dur="500"/>
                                        <p:tgtEl>
                                          <p:spTgt spid="65"/>
                                        </p:tgtEl>
                                      </p:cBhvr>
                                    </p:animEffect>
                                  </p:childTnLst>
                                </p:cTn>
                              </p:par>
                            </p:childTnLst>
                          </p:cTn>
                        </p:par>
                        <p:par>
                          <p:cTn id="27" fill="hold">
                            <p:stCondLst>
                              <p:cond delay="2500"/>
                            </p:stCondLst>
                            <p:childTnLst>
                              <p:par>
                                <p:cTn id="28" presetID="22" presetClass="entr" presetSubtype="4" fill="hold" grpId="0" nodeType="after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wipe(down)">
                                      <p:cBhvr>
                                        <p:cTn id="30" dur="500"/>
                                        <p:tgtEl>
                                          <p:spTgt spid="6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down)">
                                      <p:cBhvr>
                                        <p:cTn id="35" dur="500"/>
                                        <p:tgtEl>
                                          <p:spTgt spid="61"/>
                                        </p:tgtEl>
                                      </p:cBhvr>
                                    </p:animEffect>
                                  </p:childTnLst>
                                </p:cTn>
                              </p:par>
                            </p:childTnLst>
                          </p:cTn>
                        </p:par>
                        <p:par>
                          <p:cTn id="36" fill="hold">
                            <p:stCondLst>
                              <p:cond delay="500"/>
                            </p:stCondLst>
                            <p:childTnLst>
                              <p:par>
                                <p:cTn id="37" presetID="21" presetClass="entr" presetSubtype="1"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heel(1)">
                                      <p:cBhvr>
                                        <p:cTn id="3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5" grpId="0" animBg="1"/>
      <p:bldP spid="66" grpId="0" animBg="1"/>
      <p:bldP spid="67" grpId="0" animBg="1"/>
      <p:bldP spid="68" grpId="0" animBg="1"/>
      <p:bldP spid="69" grpId="0" animBg="1"/>
      <p:bldP spid="61" grpId="0" animBg="1"/>
      <p:bldP spid="6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3297" y="5937456"/>
            <a:ext cx="468006" cy="457201"/>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8836" y="5958916"/>
            <a:ext cx="468006" cy="457201"/>
          </a:xfrm>
          <a:prstGeom prst="rect">
            <a:avLst/>
          </a:prstGeom>
        </p:spPr>
      </p:pic>
      <p:sp>
        <p:nvSpPr>
          <p:cNvPr id="44" name="TextBox 43"/>
          <p:cNvSpPr txBox="1"/>
          <p:nvPr/>
        </p:nvSpPr>
        <p:spPr>
          <a:xfrm>
            <a:off x="3010749" y="3205768"/>
            <a:ext cx="1535220" cy="549381"/>
          </a:xfrm>
          <a:prstGeom prst="rect">
            <a:avLst/>
          </a:prstGeom>
          <a:noFill/>
        </p:spPr>
        <p:txBody>
          <a:bodyPr wrap="square" rtlCol="0">
            <a:spAutoFit/>
          </a:bodyPr>
          <a:lstStyle/>
          <a:p>
            <a:pPr>
              <a:lnSpc>
                <a:spcPct val="80000"/>
              </a:lnSpc>
            </a:pPr>
            <a:r>
              <a:rPr lang="en-US" b="1" dirty="0">
                <a:solidFill>
                  <a:prstClr val="white"/>
                </a:solidFill>
                <a:latin typeface="Bradley Hand ITC" panose="03070402050302030203" pitchFamily="66" charset="0"/>
              </a:rPr>
              <a:t>Event notification</a:t>
            </a:r>
          </a:p>
        </p:txBody>
      </p:sp>
      <p:sp>
        <p:nvSpPr>
          <p:cNvPr id="52" name="TextBox 51"/>
          <p:cNvSpPr txBox="1"/>
          <p:nvPr/>
        </p:nvSpPr>
        <p:spPr>
          <a:xfrm>
            <a:off x="861153" y="3958429"/>
            <a:ext cx="1095113" cy="369332"/>
          </a:xfrm>
          <a:prstGeom prst="rect">
            <a:avLst/>
          </a:prstGeom>
          <a:noFill/>
        </p:spPr>
        <p:txBody>
          <a:bodyPr wrap="square" rtlCol="0">
            <a:spAutoFit/>
          </a:bodyPr>
          <a:lstStyle/>
          <a:p>
            <a:r>
              <a:rPr lang="en-US" dirty="0">
                <a:solidFill>
                  <a:srgbClr val="1DFFD2"/>
                </a:solidFill>
              </a:rPr>
              <a:t>End users</a:t>
            </a:r>
          </a:p>
        </p:txBody>
      </p:sp>
      <p:grpSp>
        <p:nvGrpSpPr>
          <p:cNvPr id="36" name="Group 35"/>
          <p:cNvGrpSpPr/>
          <p:nvPr/>
        </p:nvGrpSpPr>
        <p:grpSpPr>
          <a:xfrm>
            <a:off x="1889233" y="5950156"/>
            <a:ext cx="422563" cy="408709"/>
            <a:chOff x="4897582" y="3713017"/>
            <a:chExt cx="422563" cy="408709"/>
          </a:xfrm>
          <a:solidFill>
            <a:schemeClr val="accent4">
              <a:lumMod val="40000"/>
              <a:lumOff val="60000"/>
            </a:schemeClr>
          </a:solidFill>
        </p:grpSpPr>
        <p:sp>
          <p:nvSpPr>
            <p:cNvPr id="37" name="Oval 36"/>
            <p:cNvSpPr/>
            <p:nvPr/>
          </p:nvSpPr>
          <p:spPr>
            <a:xfrm>
              <a:off x="4897582" y="3713017"/>
              <a:ext cx="422563" cy="408709"/>
            </a:xfrm>
            <a:prstGeom prst="ellipse">
              <a:avLst/>
            </a:prstGeom>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ln>
              <a:noFill/>
            </a:ln>
          </p:spPr>
          <p:style>
            <a:lnRef idx="3">
              <a:schemeClr val="lt1"/>
            </a:lnRef>
            <a:fillRef idx="1">
              <a:schemeClr val="accent4"/>
            </a:fillRef>
            <a:effectRef idx="1">
              <a:schemeClr val="accent4"/>
            </a:effectRef>
            <a:fontRef idx="minor">
              <a:schemeClr val="lt1"/>
            </a:fontRef>
          </p:style>
        </p:pic>
      </p:grpSp>
      <p:sp>
        <p:nvSpPr>
          <p:cNvPr id="46" name="Terminator 13"/>
          <p:cNvSpPr/>
          <p:nvPr/>
        </p:nvSpPr>
        <p:spPr>
          <a:xfrm>
            <a:off x="2011934" y="4411234"/>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31" name="Rounded Rectangular Callout 30"/>
          <p:cNvSpPr/>
          <p:nvPr/>
        </p:nvSpPr>
        <p:spPr>
          <a:xfrm>
            <a:off x="432396" y="5507141"/>
            <a:ext cx="1223801" cy="680375"/>
          </a:xfrm>
          <a:prstGeom prst="wedgeRoundRectCallout">
            <a:avLst>
              <a:gd name="adj1" fmla="val 66338"/>
              <a:gd name="adj2" fmla="val 35009"/>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sensor</a:t>
            </a:r>
          </a:p>
        </p:txBody>
      </p:sp>
      <p:sp>
        <p:nvSpPr>
          <p:cNvPr id="28" name="Bent Arrow 27"/>
          <p:cNvSpPr/>
          <p:nvPr/>
        </p:nvSpPr>
        <p:spPr>
          <a:xfrm flipH="1">
            <a:off x="1956266" y="3358262"/>
            <a:ext cx="1112408" cy="1049595"/>
          </a:xfrm>
          <a:prstGeom prst="bentArrow">
            <a:avLst>
              <a:gd name="adj1" fmla="val 25000"/>
              <a:gd name="adj2" fmla="val 24203"/>
              <a:gd name="adj3" fmla="val 25000"/>
              <a:gd name="adj4" fmla="val 43750"/>
            </a:avLst>
          </a:prstGeom>
          <a:solidFill>
            <a:srgbClr val="9999FF"/>
          </a:solidFill>
          <a:ln/>
        </p:spPr>
        <p:style>
          <a:lnRef idx="3">
            <a:schemeClr val="lt1"/>
          </a:lnRef>
          <a:fillRef idx="1">
            <a:schemeClr val="accent1"/>
          </a:fillRef>
          <a:effectRef idx="1">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47" name="Right Arrow 46"/>
          <p:cNvSpPr/>
          <p:nvPr/>
        </p:nvSpPr>
        <p:spPr>
          <a:xfrm rot="17900371">
            <a:off x="1961520" y="5296623"/>
            <a:ext cx="1056308"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2" name="Right Arrow 61"/>
          <p:cNvSpPr/>
          <p:nvPr/>
        </p:nvSpPr>
        <p:spPr>
          <a:xfrm rot="15203759">
            <a:off x="2858796" y="5333133"/>
            <a:ext cx="1009796"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4" name="Rounded Rectangular Callout 63"/>
          <p:cNvSpPr/>
          <p:nvPr/>
        </p:nvSpPr>
        <p:spPr>
          <a:xfrm>
            <a:off x="4013994" y="5453924"/>
            <a:ext cx="1223801" cy="680375"/>
          </a:xfrm>
          <a:prstGeom prst="wedgeRoundRectCallout">
            <a:avLst>
              <a:gd name="adj1" fmla="val -70079"/>
              <a:gd name="adj2" fmla="val 40100"/>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camera</a:t>
            </a:r>
          </a:p>
        </p:txBody>
      </p:sp>
      <p:sp>
        <p:nvSpPr>
          <p:cNvPr id="23" name="Rectangle 22"/>
          <p:cNvSpPr/>
          <p:nvPr/>
        </p:nvSpPr>
        <p:spPr>
          <a:xfrm>
            <a:off x="410190" y="78048"/>
            <a:ext cx="4827605"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IoT Challenge #2</a:t>
            </a:r>
          </a:p>
        </p:txBody>
      </p:sp>
      <p:sp>
        <p:nvSpPr>
          <p:cNvPr id="7" name="Slide Number Placeholder 6"/>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36</a:t>
            </a:fld>
            <a:endParaRPr lang="en-US" dirty="0">
              <a:solidFill>
                <a:prstClr val="white">
                  <a:tint val="75000"/>
                </a:prstClr>
              </a:solidFill>
            </a:endParaRPr>
          </a:p>
        </p:txBody>
      </p:sp>
      <p:pic>
        <p:nvPicPr>
          <p:cNvPr id="27" name="Picture 14" descr="Communication wlm green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760" y="2975904"/>
            <a:ext cx="1219200" cy="1219201"/>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ounded Rectangular Callout 23"/>
          <p:cNvSpPr/>
          <p:nvPr/>
        </p:nvSpPr>
        <p:spPr>
          <a:xfrm>
            <a:off x="5447287" y="4114169"/>
            <a:ext cx="3139052" cy="1411259"/>
          </a:xfrm>
          <a:prstGeom prst="wedgeRoundRectCallout">
            <a:avLst>
              <a:gd name="adj1" fmla="val -61582"/>
              <a:gd name="adj2" fmla="val 46673"/>
              <a:gd name="adj3" fmla="val 16667"/>
            </a:avLst>
          </a:prstGeom>
          <a:solidFill>
            <a:schemeClr val="accent3">
              <a:lumMod val="75000"/>
            </a:schemeClr>
          </a:solidFill>
          <a:ln w="127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spcAft>
                <a:spcPts val="600"/>
              </a:spcAft>
            </a:pPr>
            <a:r>
              <a:rPr lang="en-US" sz="2600" i="1" dirty="0">
                <a:solidFill>
                  <a:prstClr val="white"/>
                </a:solidFill>
              </a:rPr>
              <a:t>‘Thing’ heterogeneity</a:t>
            </a:r>
          </a:p>
          <a:p>
            <a:pPr algn="ctr">
              <a:lnSpc>
                <a:spcPct val="90000"/>
              </a:lnSpc>
            </a:pPr>
            <a:r>
              <a:rPr lang="en-US" sz="2400" dirty="0">
                <a:solidFill>
                  <a:prstClr val="white"/>
                </a:solidFill>
              </a:rPr>
              <a:t>Software development is complex </a:t>
            </a:r>
            <a:endParaRPr lang="en-US" sz="2400" i="1" dirty="0">
              <a:solidFill>
                <a:prstClr val="white"/>
              </a:solidFill>
            </a:endParaRPr>
          </a:p>
        </p:txBody>
      </p:sp>
      <p:sp>
        <p:nvSpPr>
          <p:cNvPr id="3" name="Oval 2"/>
          <p:cNvSpPr/>
          <p:nvPr/>
        </p:nvSpPr>
        <p:spPr>
          <a:xfrm>
            <a:off x="8121747" y="5141659"/>
            <a:ext cx="557225" cy="512702"/>
          </a:xfrm>
          <a:prstGeom prst="ellipse">
            <a:avLst/>
          </a:prstGeom>
          <a:solidFill>
            <a:srgbClr val="9148C8"/>
          </a:solidFill>
          <a:effectLst>
            <a:innerShdw blurRad="63500" dist="50800" dir="2700000">
              <a:prstClr val="black">
                <a:alpha val="50000"/>
              </a:prstClr>
            </a:innerShdw>
          </a:effectLst>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prstClr val="white"/>
                </a:solidFill>
              </a:rPr>
              <a:t>2</a:t>
            </a:r>
          </a:p>
        </p:txBody>
      </p:sp>
      <p:pic>
        <p:nvPicPr>
          <p:cNvPr id="21" name="Picture 20"/>
          <p:cNvPicPr>
            <a:picLocks noChangeAspect="1"/>
          </p:cNvPicPr>
          <p:nvPr/>
        </p:nvPicPr>
        <p:blipFill>
          <a:blip r:embed="rId6"/>
          <a:stretch>
            <a:fillRect/>
          </a:stretch>
        </p:blipFill>
        <p:spPr>
          <a:xfrm>
            <a:off x="4942073" y="832503"/>
            <a:ext cx="3966253" cy="2996347"/>
          </a:xfrm>
          <a:prstGeom prst="rect">
            <a:avLst/>
          </a:prstGeom>
        </p:spPr>
      </p:pic>
      <p:pic>
        <p:nvPicPr>
          <p:cNvPr id="22" name="Picture 4" descr="http://www.cornwallattractions.com/communities/1/004/012/867/991//images/4616815667_276x17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6450" y="322062"/>
            <a:ext cx="2637095" cy="1677996"/>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TextBox 24"/>
          <p:cNvSpPr txBox="1"/>
          <p:nvPr/>
        </p:nvSpPr>
        <p:spPr>
          <a:xfrm>
            <a:off x="3967005" y="1141806"/>
            <a:ext cx="2370129" cy="695575"/>
          </a:xfrm>
          <a:prstGeom prst="rect">
            <a:avLst/>
          </a:prstGeom>
          <a:noFill/>
        </p:spPr>
        <p:txBody>
          <a:bodyPr wrap="square" rtlCol="0">
            <a:spAutoFit/>
          </a:bodyPr>
          <a:lstStyle/>
          <a:p>
            <a:pPr>
              <a:lnSpc>
                <a:spcPct val="80000"/>
              </a:lnSpc>
            </a:pPr>
            <a:r>
              <a:rPr lang="en-US" sz="2400" dirty="0">
                <a:solidFill>
                  <a:srgbClr val="CCFFCC"/>
                </a:solidFill>
              </a:rPr>
              <a:t>Today Focus in </a:t>
            </a:r>
          </a:p>
          <a:p>
            <a:pPr>
              <a:lnSpc>
                <a:spcPct val="80000"/>
              </a:lnSpc>
            </a:pPr>
            <a:r>
              <a:rPr lang="en-US" sz="2400" dirty="0">
                <a:solidFill>
                  <a:srgbClr val="CCFFCC"/>
                </a:solidFill>
              </a:rPr>
              <a:t>Big Data research</a:t>
            </a:r>
          </a:p>
        </p:txBody>
      </p:sp>
    </p:spTree>
    <p:extLst>
      <p:ext uri="{BB962C8B-B14F-4D97-AF65-F5344CB8AC3E}">
        <p14:creationId xmlns:p14="http://schemas.microsoft.com/office/powerpoint/2010/main" val="99095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childTnLst>
                          </p:cTn>
                        </p:par>
                        <p:par>
                          <p:cTn id="16" fill="hold">
                            <p:stCondLst>
                              <p:cond delay="1500"/>
                            </p:stCondLst>
                            <p:childTnLst>
                              <p:par>
                                <p:cTn id="17" presetID="21"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heel(1)">
                                      <p:cBhvr>
                                        <p:cTn id="19" dur="500"/>
                                        <p:tgtEl>
                                          <p:spTgt spid="2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Effect transition="in" filter="wipe(left)">
                                      <p:cBhvr>
                                        <p:cTn id="23" dur="500"/>
                                        <p:tgtEl>
                                          <p:spTgt spid="25">
                                            <p:txEl>
                                              <p:pRg st="0" end="0"/>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25">
                                            <p:txEl>
                                              <p:pRg st="1" end="1"/>
                                            </p:txEl>
                                          </p:spTgt>
                                        </p:tgtEl>
                                        <p:attrNameLst>
                                          <p:attrName>style.visibility</p:attrName>
                                        </p:attrNameLst>
                                      </p:cBhvr>
                                      <p:to>
                                        <p:strVal val="visible"/>
                                      </p:to>
                                    </p:set>
                                    <p:animEffect transition="in" filter="wipe(left)">
                                      <p:cBhvr>
                                        <p:cTn id="2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83316" y="4018244"/>
            <a:ext cx="1231763" cy="12317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297" y="5937456"/>
            <a:ext cx="468006" cy="457201"/>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8836" y="5958916"/>
            <a:ext cx="468006" cy="457201"/>
          </a:xfrm>
          <a:prstGeom prst="rect">
            <a:avLst/>
          </a:prstGeom>
        </p:spPr>
      </p:pic>
      <p:sp>
        <p:nvSpPr>
          <p:cNvPr id="44" name="TextBox 43"/>
          <p:cNvSpPr txBox="1"/>
          <p:nvPr/>
        </p:nvSpPr>
        <p:spPr>
          <a:xfrm>
            <a:off x="3041095" y="1267470"/>
            <a:ext cx="1535220" cy="549381"/>
          </a:xfrm>
          <a:prstGeom prst="rect">
            <a:avLst/>
          </a:prstGeom>
          <a:noFill/>
        </p:spPr>
        <p:txBody>
          <a:bodyPr wrap="square" rtlCol="0">
            <a:spAutoFit/>
          </a:bodyPr>
          <a:lstStyle/>
          <a:p>
            <a:pPr>
              <a:lnSpc>
                <a:spcPct val="80000"/>
              </a:lnSpc>
            </a:pPr>
            <a:r>
              <a:rPr lang="en-US" b="1" dirty="0">
                <a:solidFill>
                  <a:prstClr val="white"/>
                </a:solidFill>
                <a:latin typeface="Bradley Hand ITC" panose="03070402050302030203" pitchFamily="66" charset="0"/>
              </a:rPr>
              <a:t>Event notification</a:t>
            </a:r>
          </a:p>
        </p:txBody>
      </p:sp>
      <p:sp>
        <p:nvSpPr>
          <p:cNvPr id="52" name="TextBox 51"/>
          <p:cNvSpPr txBox="1"/>
          <p:nvPr/>
        </p:nvSpPr>
        <p:spPr>
          <a:xfrm>
            <a:off x="891499" y="2020131"/>
            <a:ext cx="1095113" cy="369332"/>
          </a:xfrm>
          <a:prstGeom prst="rect">
            <a:avLst/>
          </a:prstGeom>
          <a:noFill/>
        </p:spPr>
        <p:txBody>
          <a:bodyPr wrap="square" rtlCol="0">
            <a:spAutoFit/>
          </a:bodyPr>
          <a:lstStyle/>
          <a:p>
            <a:r>
              <a:rPr lang="en-US" dirty="0">
                <a:solidFill>
                  <a:srgbClr val="1DFFD2"/>
                </a:solidFill>
              </a:rPr>
              <a:t>End users</a:t>
            </a:r>
          </a:p>
        </p:txBody>
      </p:sp>
      <p:grpSp>
        <p:nvGrpSpPr>
          <p:cNvPr id="36" name="Group 35"/>
          <p:cNvGrpSpPr/>
          <p:nvPr/>
        </p:nvGrpSpPr>
        <p:grpSpPr>
          <a:xfrm>
            <a:off x="1889233" y="5950156"/>
            <a:ext cx="422563" cy="408709"/>
            <a:chOff x="4897582" y="3713017"/>
            <a:chExt cx="422563" cy="408709"/>
          </a:xfrm>
          <a:solidFill>
            <a:schemeClr val="accent4">
              <a:lumMod val="40000"/>
              <a:lumOff val="60000"/>
            </a:schemeClr>
          </a:solidFill>
        </p:grpSpPr>
        <p:sp>
          <p:nvSpPr>
            <p:cNvPr id="37" name="Oval 36"/>
            <p:cNvSpPr/>
            <p:nvPr/>
          </p:nvSpPr>
          <p:spPr>
            <a:xfrm>
              <a:off x="4897582" y="3713017"/>
              <a:ext cx="422563" cy="408709"/>
            </a:xfrm>
            <a:prstGeom prst="ellipse">
              <a:avLst/>
            </a:prstGeom>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ln>
              <a:noFill/>
            </a:ln>
          </p:spPr>
          <p:style>
            <a:lnRef idx="3">
              <a:schemeClr val="lt1"/>
            </a:lnRef>
            <a:fillRef idx="1">
              <a:schemeClr val="accent4"/>
            </a:fillRef>
            <a:effectRef idx="1">
              <a:schemeClr val="accent4"/>
            </a:effectRef>
            <a:fontRef idx="minor">
              <a:schemeClr val="lt1"/>
            </a:fontRef>
          </p:style>
        </p:pic>
      </p:grpSp>
      <p:grpSp>
        <p:nvGrpSpPr>
          <p:cNvPr id="4" name="Group 3"/>
          <p:cNvGrpSpPr/>
          <p:nvPr/>
        </p:nvGrpSpPr>
        <p:grpSpPr>
          <a:xfrm>
            <a:off x="1889233" y="2285375"/>
            <a:ext cx="2124761" cy="876300"/>
            <a:chOff x="2063299" y="2427036"/>
            <a:chExt cx="2124761" cy="876300"/>
          </a:xfrm>
        </p:grpSpPr>
        <p:sp>
          <p:nvSpPr>
            <p:cNvPr id="40" name="Terminator 13"/>
            <p:cNvSpPr/>
            <p:nvPr/>
          </p:nvSpPr>
          <p:spPr>
            <a:xfrm>
              <a:off x="2063299" y="24270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43" name="Terminator 13"/>
            <p:cNvSpPr/>
            <p:nvPr/>
          </p:nvSpPr>
          <p:spPr>
            <a:xfrm>
              <a:off x="2215699" y="25794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46" name="Terminator 13"/>
            <p:cNvSpPr/>
            <p:nvPr/>
          </p:nvSpPr>
          <p:spPr>
            <a:xfrm>
              <a:off x="2368099" y="27318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grpSp>
      <p:sp>
        <p:nvSpPr>
          <p:cNvPr id="31" name="Rounded Rectangular Callout 30"/>
          <p:cNvSpPr/>
          <p:nvPr/>
        </p:nvSpPr>
        <p:spPr>
          <a:xfrm>
            <a:off x="432396" y="5507141"/>
            <a:ext cx="1223801" cy="680375"/>
          </a:xfrm>
          <a:prstGeom prst="wedgeRoundRectCallout">
            <a:avLst>
              <a:gd name="adj1" fmla="val 66338"/>
              <a:gd name="adj2" fmla="val 35009"/>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sensor</a:t>
            </a:r>
          </a:p>
        </p:txBody>
      </p:sp>
      <p:sp>
        <p:nvSpPr>
          <p:cNvPr id="28" name="Bent Arrow 27"/>
          <p:cNvSpPr/>
          <p:nvPr/>
        </p:nvSpPr>
        <p:spPr>
          <a:xfrm flipH="1">
            <a:off x="1986612" y="1419964"/>
            <a:ext cx="1112408" cy="1049595"/>
          </a:xfrm>
          <a:prstGeom prst="bentArrow">
            <a:avLst>
              <a:gd name="adj1" fmla="val 25000"/>
              <a:gd name="adj2" fmla="val 24203"/>
              <a:gd name="adj3" fmla="val 25000"/>
              <a:gd name="adj4" fmla="val 43750"/>
            </a:avLst>
          </a:prstGeom>
          <a:solidFill>
            <a:srgbClr val="9999FF"/>
          </a:solidFill>
          <a:ln/>
        </p:spPr>
        <p:style>
          <a:lnRef idx="3">
            <a:schemeClr val="lt1"/>
          </a:lnRef>
          <a:fillRef idx="1">
            <a:schemeClr val="accent1"/>
          </a:fillRef>
          <a:effectRef idx="1">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47" name="Right Arrow 46"/>
          <p:cNvSpPr/>
          <p:nvPr/>
        </p:nvSpPr>
        <p:spPr>
          <a:xfrm rot="17900371">
            <a:off x="1961520" y="5296623"/>
            <a:ext cx="1056308"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2" name="Right Arrow 61"/>
          <p:cNvSpPr/>
          <p:nvPr/>
        </p:nvSpPr>
        <p:spPr>
          <a:xfrm rot="15203759">
            <a:off x="2858796" y="5333133"/>
            <a:ext cx="1009796"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3" name="Right Arrow 62"/>
          <p:cNvSpPr/>
          <p:nvPr/>
        </p:nvSpPr>
        <p:spPr>
          <a:xfrm rot="16200000">
            <a:off x="2552339" y="3456254"/>
            <a:ext cx="937287" cy="314602"/>
          </a:xfrm>
          <a:prstGeom prst="rightArrow">
            <a:avLst/>
          </a:prstGeom>
          <a:solidFill>
            <a:srgbClr val="9999FF"/>
          </a:solidFill>
          <a:ln/>
        </p:spPr>
        <p:style>
          <a:lnRef idx="3">
            <a:schemeClr val="lt1"/>
          </a:lnRef>
          <a:fillRef idx="1">
            <a:schemeClr val="accent4"/>
          </a:fillRef>
          <a:effectRef idx="1">
            <a:schemeClr val="accent4"/>
          </a:effectRef>
          <a:fontRef idx="minor">
            <a:schemeClr val="lt1"/>
          </a:fontRef>
        </p:style>
        <p:txBody>
          <a:bodyPr lIns="0" rIns="0" rtlCol="0" anchor="ctr"/>
          <a:lstStyle/>
          <a:p>
            <a:pPr algn="ctr"/>
            <a:endParaRPr lang="en-US" sz="2800" dirty="0">
              <a:solidFill>
                <a:prstClr val="white"/>
              </a:solidFill>
            </a:endParaRPr>
          </a:p>
        </p:txBody>
      </p:sp>
      <p:sp>
        <p:nvSpPr>
          <p:cNvPr id="64" name="Rounded Rectangular Callout 63"/>
          <p:cNvSpPr/>
          <p:nvPr/>
        </p:nvSpPr>
        <p:spPr>
          <a:xfrm>
            <a:off x="4013994" y="5453924"/>
            <a:ext cx="1223801" cy="680375"/>
          </a:xfrm>
          <a:prstGeom prst="wedgeRoundRectCallout">
            <a:avLst>
              <a:gd name="adj1" fmla="val -70079"/>
              <a:gd name="adj2" fmla="val 40100"/>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camera</a:t>
            </a:r>
          </a:p>
        </p:txBody>
      </p:sp>
      <p:sp>
        <p:nvSpPr>
          <p:cNvPr id="7" name="Slide Number Placeholder 6"/>
          <p:cNvSpPr>
            <a:spLocks noGrp="1"/>
          </p:cNvSpPr>
          <p:nvPr>
            <p:ph type="sldNum" sz="quarter" idx="12"/>
          </p:nvPr>
        </p:nvSpPr>
        <p:spPr>
          <a:xfrm>
            <a:off x="6457950" y="6356351"/>
            <a:ext cx="2057400" cy="365125"/>
          </a:xfrm>
        </p:spPr>
        <p:txBody>
          <a:bodyPr/>
          <a:lstStyle/>
          <a:p>
            <a:fld id="{321D9DF7-A7BE-46E3-898F-4EC0FF04C1B9}" type="slidenum">
              <a:rPr lang="en-US" smtClean="0">
                <a:solidFill>
                  <a:prstClr val="white">
                    <a:tint val="75000"/>
                  </a:prstClr>
                </a:solidFill>
              </a:rPr>
              <a:pPr/>
              <a:t>37</a:t>
            </a:fld>
            <a:endParaRPr lang="en-US">
              <a:solidFill>
                <a:prstClr val="white">
                  <a:tint val="75000"/>
                </a:prstClr>
              </a:solidFill>
            </a:endParaRPr>
          </a:p>
        </p:txBody>
      </p:sp>
      <p:pic>
        <p:nvPicPr>
          <p:cNvPr id="27" name="Picture 14" descr="Communication wlm gree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433" y="1060651"/>
            <a:ext cx="1219200" cy="1219201"/>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Rounded Rectangular Callout 59"/>
          <p:cNvSpPr/>
          <p:nvPr/>
        </p:nvSpPr>
        <p:spPr>
          <a:xfrm>
            <a:off x="4634872" y="2825041"/>
            <a:ext cx="3460589" cy="1813409"/>
          </a:xfrm>
          <a:prstGeom prst="wedgeRoundRectCallout">
            <a:avLst>
              <a:gd name="adj1" fmla="val -84327"/>
              <a:gd name="adj2" fmla="val 44834"/>
              <a:gd name="adj3" fmla="val 16667"/>
            </a:avLst>
          </a:prstGeom>
          <a:solidFill>
            <a:schemeClr val="accent3">
              <a:lumMod val="75000"/>
            </a:schemeClr>
          </a:solidFill>
          <a:ln w="12700">
            <a:solidFill>
              <a:schemeClr val="tx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spcAft>
                <a:spcPts val="600"/>
              </a:spcAft>
            </a:pPr>
            <a:r>
              <a:rPr lang="en-US" sz="2400" i="1" dirty="0">
                <a:solidFill>
                  <a:prstClr val="white"/>
                </a:solidFill>
              </a:rPr>
              <a:t>No standard for IoT application development</a:t>
            </a:r>
          </a:p>
          <a:p>
            <a:pPr algn="ctr">
              <a:lnSpc>
                <a:spcPct val="90000"/>
              </a:lnSpc>
            </a:pPr>
            <a:r>
              <a:rPr lang="en-US" sz="2400" dirty="0">
                <a:solidFill>
                  <a:prstClr val="white"/>
                </a:solidFill>
              </a:rPr>
              <a:t>How to share IoT infrastructure ? </a:t>
            </a:r>
            <a:endParaRPr lang="en-US" sz="2400" i="1" dirty="0">
              <a:solidFill>
                <a:prstClr val="white"/>
              </a:solidFill>
            </a:endParaRPr>
          </a:p>
        </p:txBody>
      </p:sp>
      <p:sp>
        <p:nvSpPr>
          <p:cNvPr id="26" name="Oval 25"/>
          <p:cNvSpPr/>
          <p:nvPr/>
        </p:nvSpPr>
        <p:spPr>
          <a:xfrm>
            <a:off x="4564626" y="2590175"/>
            <a:ext cx="557225" cy="512702"/>
          </a:xfrm>
          <a:prstGeom prst="ellipse">
            <a:avLst/>
          </a:prstGeom>
          <a:solidFill>
            <a:srgbClr val="9148C8"/>
          </a:solidFill>
          <a:effectLst>
            <a:innerShdw blurRad="63500" dist="50800" dir="2700000">
              <a:prstClr val="black">
                <a:alpha val="50000"/>
              </a:prstClr>
            </a:innerShdw>
          </a:effectLst>
        </p:spPr>
        <p:style>
          <a:lnRef idx="3">
            <a:schemeClr val="lt1"/>
          </a:lnRef>
          <a:fillRef idx="1">
            <a:schemeClr val="accent5"/>
          </a:fillRef>
          <a:effectRef idx="1">
            <a:schemeClr val="accent5"/>
          </a:effectRef>
          <a:fontRef idx="minor">
            <a:schemeClr val="lt1"/>
          </a:fontRef>
        </p:style>
        <p:txBody>
          <a:bodyPr tIns="0" bIns="0" rtlCol="0" anchor="ctr" anchorCtr="1"/>
          <a:lstStyle/>
          <a:p>
            <a:pPr algn="ctr"/>
            <a:r>
              <a:rPr lang="en-US" sz="3200" dirty="0">
                <a:solidFill>
                  <a:prstClr val="white"/>
                </a:solidFill>
              </a:rPr>
              <a:t>3</a:t>
            </a:r>
          </a:p>
        </p:txBody>
      </p:sp>
      <p:sp>
        <p:nvSpPr>
          <p:cNvPr id="32" name="Rectangle 31"/>
          <p:cNvSpPr/>
          <p:nvPr/>
        </p:nvSpPr>
        <p:spPr>
          <a:xfrm>
            <a:off x="410190" y="78048"/>
            <a:ext cx="4827605"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IoT Challenge #3</a:t>
            </a:r>
          </a:p>
        </p:txBody>
      </p:sp>
    </p:spTree>
    <p:extLst>
      <p:ext uri="{BB962C8B-B14F-4D97-AF65-F5344CB8AC3E}">
        <p14:creationId xmlns:p14="http://schemas.microsoft.com/office/powerpoint/2010/main" val="330404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right)">
                                      <p:cBhvr>
                                        <p:cTn id="7" dur="500"/>
                                        <p:tgtEl>
                                          <p:spTgt spid="6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heel(1)">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800823" y="324292"/>
            <a:ext cx="7174913" cy="1400383"/>
          </a:xfrm>
          <a:prstGeom prst="rect">
            <a:avLst/>
          </a:prstGeom>
          <a:noFill/>
        </p:spPr>
        <p:txBody>
          <a:bodyPr wrap="none" lIns="91440" tIns="45720" rIns="91440" bIns="45720">
            <a:spAutoFit/>
          </a:bodyPr>
          <a:lstStyle/>
          <a:p>
            <a:pPr>
              <a:lnSpc>
                <a:spcPts val="5100"/>
              </a:lnSpc>
            </a:pPr>
            <a:r>
              <a:rPr lang="en-US" sz="5400" b="1" dirty="0">
                <a:ln w="0"/>
                <a:solidFill>
                  <a:srgbClr val="FFC000">
                    <a:lumMod val="40000"/>
                    <a:lumOff val="60000"/>
                  </a:srgbClr>
                </a:solidFill>
                <a:effectLst>
                  <a:reflection blurRad="6350" stA="53000" endA="300" endPos="35500" dir="5400000" sy="-90000" algn="bl" rotWithShape="0"/>
                </a:effectLst>
                <a:cs typeface="Bradley Hand Bold"/>
              </a:rPr>
              <a:t>ThingStore </a:t>
            </a:r>
          </a:p>
          <a:p>
            <a:pPr>
              <a:lnSpc>
                <a:spcPts val="5100"/>
              </a:lnSpc>
            </a:pPr>
            <a:r>
              <a:rPr lang="en-US" sz="4800" dirty="0">
                <a:ln w="0"/>
                <a:solidFill>
                  <a:srgbClr val="C1C1FF"/>
                </a:solidFill>
                <a:effectLst>
                  <a:reflection blurRad="6350" stA="53000" endA="300" endPos="35500" dir="5400000" sy="-90000" algn="bl" rotWithShape="0"/>
                </a:effectLst>
                <a:cs typeface="Bradley Hand Bold"/>
              </a:rPr>
              <a:t>Addresses These Challenges</a:t>
            </a:r>
          </a:p>
        </p:txBody>
      </p:sp>
      <p:pic>
        <p:nvPicPr>
          <p:cNvPr id="4" name="Picture 2" descr="http://www.ti.com/lsds/media/images/wireless_connectivity/50BillionThing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777" y="2400499"/>
            <a:ext cx="4266307" cy="4266308"/>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TextBox 28"/>
          <p:cNvSpPr txBox="1"/>
          <p:nvPr/>
        </p:nvSpPr>
        <p:spPr>
          <a:xfrm>
            <a:off x="554579" y="2820956"/>
            <a:ext cx="8159359" cy="2246769"/>
          </a:xfrm>
          <a:prstGeom prst="rect">
            <a:avLst/>
          </a:prstGeom>
          <a:noFill/>
        </p:spPr>
        <p:txBody>
          <a:bodyPr wrap="square" rtlCol="0">
            <a:spAutoFit/>
          </a:bodyPr>
          <a:lstStyle/>
          <a:p>
            <a:pPr marL="346075" indent="-346075">
              <a:spcAft>
                <a:spcPts val="1200"/>
              </a:spcAft>
              <a:buFont typeface="Arial" panose="020B0604020202020204" pitchFamily="34" charset="0"/>
              <a:buChar char="•"/>
            </a:pPr>
            <a:r>
              <a:rPr lang="en-US" sz="4000" dirty="0">
                <a:solidFill>
                  <a:prstClr val="white"/>
                </a:solidFill>
              </a:rPr>
              <a:t>Avoids flooding the Internet</a:t>
            </a:r>
          </a:p>
          <a:p>
            <a:pPr marL="346075" indent="-346075">
              <a:spcAft>
                <a:spcPts val="1200"/>
              </a:spcAft>
              <a:buFont typeface="Arial" panose="020B0604020202020204" pitchFamily="34" charset="0"/>
              <a:buChar char="•"/>
            </a:pPr>
            <a:r>
              <a:rPr lang="en-US" sz="4000" dirty="0">
                <a:solidFill>
                  <a:prstClr val="white"/>
                </a:solidFill>
              </a:rPr>
              <a:t>Simplifies software development</a:t>
            </a:r>
          </a:p>
          <a:p>
            <a:pPr marL="346075" indent="-346075">
              <a:spcAft>
                <a:spcPts val="1200"/>
              </a:spcAft>
              <a:buFont typeface="Arial" panose="020B0604020202020204" pitchFamily="34" charset="0"/>
              <a:buChar char="•"/>
            </a:pPr>
            <a:r>
              <a:rPr lang="en-US" sz="4000" dirty="0">
                <a:solidFill>
                  <a:prstClr val="white"/>
                </a:solidFill>
              </a:rPr>
              <a:t>Enables sharing of IoT Infrastructure</a:t>
            </a:r>
          </a:p>
        </p:txBody>
      </p:sp>
    </p:spTree>
    <p:extLst>
      <p:ext uri="{BB962C8B-B14F-4D97-AF65-F5344CB8AC3E}">
        <p14:creationId xmlns:p14="http://schemas.microsoft.com/office/powerpoint/2010/main" val="149102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56973" y="4787986"/>
            <a:ext cx="3542033" cy="1557635"/>
          </a:xfrm>
          <a:prstGeom prst="roundRect">
            <a:avLst>
              <a:gd name="adj" fmla="val 8523"/>
            </a:avLst>
          </a:prstGeom>
          <a:solidFill>
            <a:srgbClr val="C1C1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371522" y="173372"/>
            <a:ext cx="6303585" cy="923330"/>
          </a:xfrm>
          <a:prstGeom prst="rect">
            <a:avLst/>
          </a:prstGeom>
          <a:noFill/>
        </p:spPr>
        <p:txBody>
          <a:bodyPr wrap="none" lIns="91440" tIns="45720" rIns="91440" bIns="45720">
            <a:spAutoFit/>
          </a:bodyPr>
          <a:lstStyle/>
          <a:p>
            <a:pPr algn="ctr"/>
            <a:r>
              <a:rPr lang="en-US" sz="5400" dirty="0">
                <a:ln w="0"/>
                <a:solidFill>
                  <a:srgbClr val="FFC000">
                    <a:lumMod val="40000"/>
                    <a:lumOff val="60000"/>
                  </a:srgbClr>
                </a:solidFill>
                <a:effectLst>
                  <a:reflection blurRad="6350" stA="53000" endA="300" endPos="35500" dir="5400000" sy="-90000" algn="bl" rotWithShape="0"/>
                </a:effectLst>
              </a:rPr>
              <a:t>‘Things’ in </a:t>
            </a:r>
            <a:r>
              <a:rPr lang="en-US" sz="5400" b="1" dirty="0">
                <a:ln w="0"/>
                <a:solidFill>
                  <a:srgbClr val="FFC000">
                    <a:lumMod val="40000"/>
                    <a:lumOff val="60000"/>
                  </a:srgbClr>
                </a:solidFill>
                <a:effectLst>
                  <a:reflection blurRad="6350" stA="53000" endA="300" endPos="35500" dir="5400000" sy="-90000" algn="bl" rotWithShape="0"/>
                </a:effectLst>
                <a:cs typeface="Bradley Hand Bold"/>
              </a:rPr>
              <a:t>ThingStore</a:t>
            </a:r>
          </a:p>
        </p:txBody>
      </p:sp>
      <p:sp>
        <p:nvSpPr>
          <p:cNvPr id="33" name="Rectangle 32"/>
          <p:cNvSpPr/>
          <p:nvPr/>
        </p:nvSpPr>
        <p:spPr>
          <a:xfrm>
            <a:off x="683843" y="4887249"/>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srgbClr val="A5A5A5">
                    <a:lumMod val="50000"/>
                  </a:srgbClr>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1995190" y="4957205"/>
            <a:ext cx="838200" cy="761999"/>
            <a:chOff x="1205131" y="4951504"/>
            <a:chExt cx="838200" cy="761999"/>
          </a:xfrm>
        </p:grpSpPr>
        <p:sp>
          <p:nvSpPr>
            <p:cNvPr id="7" name="Oval 6"/>
            <p:cNvSpPr/>
            <p:nvPr/>
          </p:nvSpPr>
          <p:spPr>
            <a:xfrm>
              <a:off x="1205131" y="4951504"/>
              <a:ext cx="444500" cy="457200"/>
            </a:xfrm>
            <a:prstGeom prst="ellipse">
              <a:avLst/>
            </a:prstGeom>
            <a:solidFill>
              <a:schemeClr val="accent4">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4">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992725" y="4943757"/>
            <a:ext cx="892732" cy="1267556"/>
            <a:chOff x="767127" y="4916596"/>
            <a:chExt cx="892732" cy="1267556"/>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656973" y="5579013"/>
            <a:ext cx="1597376" cy="691471"/>
          </a:xfrm>
          <a:prstGeom prst="rect">
            <a:avLst/>
          </a:prstGeom>
          <a:noFill/>
        </p:spPr>
        <p:txBody>
          <a:bodyPr wrap="square" rtlCol="0">
            <a:spAutoFit/>
          </a:bodyPr>
          <a:lstStyle/>
          <a:p>
            <a:pPr>
              <a:lnSpc>
                <a:spcPct val="80000"/>
              </a:lnSpc>
            </a:pPr>
            <a:r>
              <a:rPr lang="en-US" sz="1600" dirty="0">
                <a:solidFill>
                  <a:srgbClr val="A5A5A5">
                    <a:lumMod val="50000"/>
                  </a:srgbClr>
                </a:solidFill>
              </a:rPr>
              <a:t>Deploy “things” with smart services</a:t>
            </a:r>
          </a:p>
        </p:txBody>
      </p:sp>
      <p:grpSp>
        <p:nvGrpSpPr>
          <p:cNvPr id="87" name="Group 86"/>
          <p:cNvGrpSpPr/>
          <p:nvPr/>
        </p:nvGrpSpPr>
        <p:grpSpPr>
          <a:xfrm>
            <a:off x="2139366" y="5744403"/>
            <a:ext cx="422563" cy="408709"/>
            <a:chOff x="4897582" y="3713017"/>
            <a:chExt cx="422563" cy="408709"/>
          </a:xfrm>
          <a:solidFill>
            <a:schemeClr val="accent4">
              <a:lumMod val="40000"/>
              <a:lumOff val="60000"/>
            </a:schemeClr>
          </a:solidFill>
        </p:grpSpPr>
        <p:sp>
          <p:nvSpPr>
            <p:cNvPr id="88" name="Oval 87"/>
            <p:cNvSpPr/>
            <p:nvPr/>
          </p:nvSpPr>
          <p:spPr>
            <a:xfrm>
              <a:off x="4897582" y="3713017"/>
              <a:ext cx="422563" cy="408709"/>
            </a:xfrm>
            <a:prstGeom prst="ellipse">
              <a:avLst/>
            </a:prstGeom>
            <a:grp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89"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sp>
        <p:nvSpPr>
          <p:cNvPr id="29" name="TextBox 28"/>
          <p:cNvSpPr txBox="1"/>
          <p:nvPr/>
        </p:nvSpPr>
        <p:spPr>
          <a:xfrm>
            <a:off x="474680" y="1293997"/>
            <a:ext cx="8159359" cy="2400657"/>
          </a:xfrm>
          <a:prstGeom prst="rect">
            <a:avLst/>
          </a:prstGeom>
          <a:noFill/>
        </p:spPr>
        <p:txBody>
          <a:bodyPr wrap="square" rtlCol="0">
            <a:spAutoFit/>
          </a:bodyPr>
          <a:lstStyle/>
          <a:p>
            <a:pPr marL="228600" indent="-228600">
              <a:spcAft>
                <a:spcPts val="1200"/>
              </a:spcAft>
              <a:buFont typeface="Arial" panose="020B0604020202020204" pitchFamily="34" charset="0"/>
              <a:buChar char="•"/>
            </a:pPr>
            <a:r>
              <a:rPr lang="en-US" sz="2800" dirty="0">
                <a:solidFill>
                  <a:prstClr val="white"/>
                </a:solidFill>
              </a:rPr>
              <a:t>Internet of Things are made intelligent with event detection software, </a:t>
            </a:r>
            <a:r>
              <a:rPr lang="en-US" sz="2800" i="1" dirty="0">
                <a:solidFill>
                  <a:srgbClr val="FFFF00"/>
                </a:solidFill>
              </a:rPr>
              <a:t>smart services</a:t>
            </a:r>
          </a:p>
          <a:p>
            <a:pPr marL="228600" indent="-228600">
              <a:buFont typeface="Arial" panose="020B0604020202020204" pitchFamily="34" charset="0"/>
              <a:buChar char="•"/>
            </a:pPr>
            <a:r>
              <a:rPr lang="en-US" sz="2800" dirty="0">
                <a:solidFill>
                  <a:prstClr val="white"/>
                </a:solidFill>
              </a:rPr>
              <a:t>Smart services carry out computations upon raw data generated by their physically collocated or decoupled sensing components</a:t>
            </a:r>
          </a:p>
        </p:txBody>
      </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776" y="4812498"/>
            <a:ext cx="1347986" cy="134798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538" y="4945350"/>
            <a:ext cx="1435774" cy="1435774"/>
          </a:xfrm>
          <a:prstGeom prst="rect">
            <a:avLst/>
          </a:prstGeom>
        </p:spPr>
      </p:pic>
      <p:sp>
        <p:nvSpPr>
          <p:cNvPr id="41" name="Left Arrow 40"/>
          <p:cNvSpPr/>
          <p:nvPr/>
        </p:nvSpPr>
        <p:spPr>
          <a:xfrm>
            <a:off x="3757015" y="5488671"/>
            <a:ext cx="787527"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924577" y="5810316"/>
            <a:ext cx="1235869" cy="579646"/>
          </a:xfrm>
          <a:prstGeom prst="rect">
            <a:avLst/>
          </a:prstGeom>
          <a:noFill/>
        </p:spPr>
        <p:txBody>
          <a:bodyPr wrap="square" rtlCol="0">
            <a:spAutoFit/>
          </a:bodyPr>
          <a:lstStyle/>
          <a:p>
            <a:pPr algn="r">
              <a:lnSpc>
                <a:spcPts val="1900"/>
              </a:lnSpc>
            </a:pPr>
            <a:r>
              <a:rPr lang="en-US" dirty="0">
                <a:solidFill>
                  <a:prstClr val="white"/>
                </a:solidFill>
              </a:rPr>
              <a:t>Thing Provider</a:t>
            </a:r>
          </a:p>
        </p:txBody>
      </p:sp>
      <p:sp>
        <p:nvSpPr>
          <p:cNvPr id="2" name="Line Callout 2 (Accent Bar) 1"/>
          <p:cNvSpPr/>
          <p:nvPr/>
        </p:nvSpPr>
        <p:spPr>
          <a:xfrm>
            <a:off x="5274588" y="3761192"/>
            <a:ext cx="2708374" cy="612648"/>
          </a:xfrm>
          <a:prstGeom prst="accentCallout2">
            <a:avLst>
              <a:gd name="adj1" fmla="val 52591"/>
              <a:gd name="adj2" fmla="val -7855"/>
              <a:gd name="adj3" fmla="val 56821"/>
              <a:gd name="adj4" fmla="val -19538"/>
              <a:gd name="adj5" fmla="val 203853"/>
              <a:gd name="adj6" fmla="val -53863"/>
            </a:avLst>
          </a:prstGeom>
          <a:solidFill>
            <a:schemeClr val="bg1"/>
          </a:solidFill>
          <a:ln w="76200" cmpd="sng">
            <a:solidFill>
              <a:srgbClr val="FF6600"/>
            </a:solidFill>
            <a:headEnd type="none"/>
            <a:tailEnd type="arrow"/>
          </a:ln>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2800" dirty="0">
                <a:solidFill>
                  <a:srgbClr val="FFFF00"/>
                </a:solidFill>
              </a:rPr>
              <a:t>Smart services</a:t>
            </a:r>
          </a:p>
        </p:txBody>
      </p:sp>
    </p:spTree>
    <p:extLst>
      <p:ext uri="{BB962C8B-B14F-4D97-AF65-F5344CB8AC3E}">
        <p14:creationId xmlns:p14="http://schemas.microsoft.com/office/powerpoint/2010/main" val="3654572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1D9DF7-A7BE-46E3-898F-4EC0FF04C1B9}" type="slidenum">
              <a:rPr lang="en-US" smtClean="0"/>
              <a:t>4</a:t>
            </a:fld>
            <a:endParaRPr lang="en-US" dirty="0"/>
          </a:p>
        </p:txBody>
      </p:sp>
      <p:sp>
        <p:nvSpPr>
          <p:cNvPr id="2" name="TextBox 1"/>
          <p:cNvSpPr txBox="1"/>
          <p:nvPr/>
        </p:nvSpPr>
        <p:spPr>
          <a:xfrm>
            <a:off x="885215" y="2532103"/>
            <a:ext cx="7376780" cy="1446550"/>
          </a:xfrm>
          <a:prstGeom prst="rect">
            <a:avLst/>
          </a:prstGeom>
          <a:noFill/>
        </p:spPr>
        <p:txBody>
          <a:bodyPr wrap="square" rtlCol="0">
            <a:spAutoFit/>
          </a:bodyPr>
          <a:lstStyle/>
          <a:p>
            <a:r>
              <a:rPr lang="en-US" sz="4400" dirty="0">
                <a:solidFill>
                  <a:srgbClr val="CCFFCC"/>
                </a:solidFill>
              </a:rPr>
              <a:t>Deduplication Overlay Network (DON)</a:t>
            </a:r>
          </a:p>
        </p:txBody>
      </p:sp>
    </p:spTree>
    <p:extLst>
      <p:ext uri="{BB962C8B-B14F-4D97-AF65-F5344CB8AC3E}">
        <p14:creationId xmlns:p14="http://schemas.microsoft.com/office/powerpoint/2010/main" val="701585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56973" y="4787986"/>
            <a:ext cx="3542033" cy="1557635"/>
          </a:xfrm>
          <a:prstGeom prst="roundRect">
            <a:avLst>
              <a:gd name="adj" fmla="val 8523"/>
            </a:avLst>
          </a:prstGeom>
          <a:solidFill>
            <a:srgbClr val="C1C1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90" name="Rounded Rectangular Callout 89"/>
          <p:cNvSpPr/>
          <p:nvPr/>
        </p:nvSpPr>
        <p:spPr>
          <a:xfrm>
            <a:off x="4792135" y="1368014"/>
            <a:ext cx="3751677" cy="3815358"/>
          </a:xfrm>
          <a:prstGeom prst="wedgeRoundRectCallout">
            <a:avLst>
              <a:gd name="adj1" fmla="val -77395"/>
              <a:gd name="adj2" fmla="val 46307"/>
              <a:gd name="adj3" fmla="val 16667"/>
            </a:avLst>
          </a:prstGeom>
          <a:solidFill>
            <a:srgbClr val="867A96"/>
          </a:solidFill>
          <a:ln w="12700">
            <a:solidFill>
              <a:schemeClr val="tx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 name="rocket 4.mp4_Result_v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92514" y="1689230"/>
            <a:ext cx="2873847" cy="3233078"/>
          </a:xfrm>
          <a:prstGeom prst="rect">
            <a:avLst/>
          </a:prstGeom>
        </p:spPr>
      </p:pic>
      <p:sp>
        <p:nvSpPr>
          <p:cNvPr id="33" name="Rectangle 32"/>
          <p:cNvSpPr/>
          <p:nvPr/>
        </p:nvSpPr>
        <p:spPr>
          <a:xfrm>
            <a:off x="683843" y="4887249"/>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srgbClr val="A5A5A5">
                    <a:lumMod val="50000"/>
                  </a:srgbClr>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1995190" y="4957205"/>
            <a:ext cx="838200" cy="761999"/>
            <a:chOff x="1205131" y="4951504"/>
            <a:chExt cx="838200" cy="761999"/>
          </a:xfrm>
        </p:grpSpPr>
        <p:sp>
          <p:nvSpPr>
            <p:cNvPr id="7" name="Oval 6"/>
            <p:cNvSpPr/>
            <p:nvPr/>
          </p:nvSpPr>
          <p:spPr>
            <a:xfrm>
              <a:off x="1205131" y="4951504"/>
              <a:ext cx="444500" cy="457200"/>
            </a:xfrm>
            <a:prstGeom prst="ellipse">
              <a:avLst/>
            </a:prstGeom>
            <a:solidFill>
              <a:schemeClr val="accent4">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4">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992725" y="4943757"/>
            <a:ext cx="892732" cy="1267556"/>
            <a:chOff x="767127" y="4916596"/>
            <a:chExt cx="892732" cy="126755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656973" y="5579013"/>
            <a:ext cx="1597376" cy="691471"/>
          </a:xfrm>
          <a:prstGeom prst="rect">
            <a:avLst/>
          </a:prstGeom>
          <a:noFill/>
        </p:spPr>
        <p:txBody>
          <a:bodyPr wrap="square" rtlCol="0">
            <a:spAutoFit/>
          </a:bodyPr>
          <a:lstStyle/>
          <a:p>
            <a:pPr>
              <a:lnSpc>
                <a:spcPct val="80000"/>
              </a:lnSpc>
            </a:pPr>
            <a:r>
              <a:rPr lang="en-US" sz="1600" dirty="0">
                <a:solidFill>
                  <a:srgbClr val="A5A5A5">
                    <a:lumMod val="50000"/>
                  </a:srgbClr>
                </a:solidFill>
              </a:rPr>
              <a:t>Deploy “things” with smart services</a:t>
            </a:r>
          </a:p>
        </p:txBody>
      </p:sp>
      <p:grpSp>
        <p:nvGrpSpPr>
          <p:cNvPr id="87" name="Group 86"/>
          <p:cNvGrpSpPr/>
          <p:nvPr/>
        </p:nvGrpSpPr>
        <p:grpSpPr>
          <a:xfrm>
            <a:off x="2139366" y="5744403"/>
            <a:ext cx="422563" cy="408709"/>
            <a:chOff x="4897582" y="3713017"/>
            <a:chExt cx="422563" cy="408709"/>
          </a:xfrm>
          <a:solidFill>
            <a:schemeClr val="accent4">
              <a:lumMod val="40000"/>
              <a:lumOff val="60000"/>
            </a:schemeClr>
          </a:solidFill>
        </p:grpSpPr>
        <p:sp>
          <p:nvSpPr>
            <p:cNvPr id="88" name="Oval 87"/>
            <p:cNvSpPr/>
            <p:nvPr/>
          </p:nvSpPr>
          <p:spPr>
            <a:xfrm>
              <a:off x="4897582" y="3713017"/>
              <a:ext cx="422563" cy="408709"/>
            </a:xfrm>
            <a:prstGeom prst="ellipse">
              <a:avLst/>
            </a:prstGeom>
            <a:grp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89"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1776" y="4812498"/>
            <a:ext cx="1347986" cy="1347986"/>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1538" y="4945350"/>
            <a:ext cx="1435774" cy="1435774"/>
          </a:xfrm>
          <a:prstGeom prst="rect">
            <a:avLst/>
          </a:prstGeom>
        </p:spPr>
      </p:pic>
      <p:sp>
        <p:nvSpPr>
          <p:cNvPr id="41" name="Left Arrow 40"/>
          <p:cNvSpPr/>
          <p:nvPr/>
        </p:nvSpPr>
        <p:spPr>
          <a:xfrm>
            <a:off x="3757015" y="5488671"/>
            <a:ext cx="787527"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924577" y="5810316"/>
            <a:ext cx="1235869" cy="599972"/>
          </a:xfrm>
          <a:prstGeom prst="rect">
            <a:avLst/>
          </a:prstGeom>
          <a:noFill/>
        </p:spPr>
        <p:txBody>
          <a:bodyPr wrap="square" rtlCol="0">
            <a:spAutoFit/>
          </a:bodyPr>
          <a:lstStyle/>
          <a:p>
            <a:pPr algn="r">
              <a:lnSpc>
                <a:spcPts val="1900"/>
              </a:lnSpc>
            </a:pPr>
            <a:r>
              <a:rPr lang="en-US" sz="2400" dirty="0">
                <a:solidFill>
                  <a:prstClr val="white"/>
                </a:solidFill>
              </a:rPr>
              <a:t>Thing Provider</a:t>
            </a:r>
          </a:p>
        </p:txBody>
      </p:sp>
      <p:sp>
        <p:nvSpPr>
          <p:cNvPr id="43" name="Oval 42"/>
          <p:cNvSpPr/>
          <p:nvPr/>
        </p:nvSpPr>
        <p:spPr>
          <a:xfrm>
            <a:off x="6158933" y="2864886"/>
            <a:ext cx="471055" cy="450273"/>
          </a:xfrm>
          <a:prstGeom prst="ellipse">
            <a:avLst/>
          </a:prstGeom>
          <a:noFill/>
          <a:ln w="28575" cap="flat" cmpd="sng" algn="ctr">
            <a:solidFill>
              <a:sysClr val="window" lastClr="FFFFFF"/>
            </a:solidFill>
            <a:prstDash val="solid"/>
          </a:ln>
          <a:effectLst/>
        </p:spPr>
        <p:txBody>
          <a:bodyPr lIns="0" rIns="0" rtlCol="0" anchor="ctr"/>
          <a:lstStyle/>
          <a:p>
            <a:pPr algn="ctr">
              <a:defRPr/>
            </a:pPr>
            <a:endParaRPr lang="en-US" sz="2800" kern="0" dirty="0">
              <a:solidFill>
                <a:prstClr val="white"/>
              </a:solidFill>
            </a:endParaRPr>
          </a:p>
        </p:txBody>
      </p:sp>
      <p:sp>
        <p:nvSpPr>
          <p:cNvPr id="44" name="Oval 43"/>
          <p:cNvSpPr/>
          <p:nvPr/>
        </p:nvSpPr>
        <p:spPr>
          <a:xfrm>
            <a:off x="6158933" y="4471376"/>
            <a:ext cx="471055" cy="450273"/>
          </a:xfrm>
          <a:prstGeom prst="ellipse">
            <a:avLst/>
          </a:prstGeom>
          <a:noFill/>
          <a:ln w="28575" cap="flat" cmpd="sng" algn="ctr">
            <a:solidFill>
              <a:sysClr val="window" lastClr="FFFFFF"/>
            </a:solidFill>
            <a:prstDash val="solid"/>
          </a:ln>
          <a:effectLst/>
        </p:spPr>
        <p:txBody>
          <a:bodyPr lIns="0" rIns="0" rtlCol="0" anchor="ctr"/>
          <a:lstStyle/>
          <a:p>
            <a:pPr algn="ctr">
              <a:defRPr/>
            </a:pPr>
            <a:endParaRPr lang="en-US" sz="2800" kern="0" dirty="0">
              <a:solidFill>
                <a:prstClr val="white"/>
              </a:solidFill>
            </a:endParaRPr>
          </a:p>
        </p:txBody>
      </p:sp>
      <p:sp>
        <p:nvSpPr>
          <p:cNvPr id="94" name="TextBox 93"/>
          <p:cNvSpPr txBox="1"/>
          <p:nvPr/>
        </p:nvSpPr>
        <p:spPr>
          <a:xfrm>
            <a:off x="6958300" y="1927545"/>
            <a:ext cx="1523167" cy="661947"/>
          </a:xfrm>
          <a:prstGeom prst="rect">
            <a:avLst/>
          </a:prstGeom>
          <a:noFill/>
        </p:spPr>
        <p:txBody>
          <a:bodyPr wrap="square" rtlCol="0">
            <a:spAutoFit/>
          </a:bodyPr>
          <a:lstStyle/>
          <a:p>
            <a:r>
              <a:rPr lang="en-US" b="1" dirty="0">
                <a:solidFill>
                  <a:srgbClr val="000000"/>
                </a:solidFill>
              </a:rPr>
              <a:t>Simulated live camera view</a:t>
            </a:r>
          </a:p>
        </p:txBody>
      </p:sp>
      <p:sp>
        <p:nvSpPr>
          <p:cNvPr id="95" name="TextBox 94"/>
          <p:cNvSpPr txBox="1"/>
          <p:nvPr/>
        </p:nvSpPr>
        <p:spPr>
          <a:xfrm>
            <a:off x="6969280" y="3531520"/>
            <a:ext cx="1574532" cy="1066959"/>
          </a:xfrm>
          <a:prstGeom prst="rect">
            <a:avLst/>
          </a:prstGeom>
          <a:noFill/>
        </p:spPr>
        <p:txBody>
          <a:bodyPr wrap="square" rtlCol="0">
            <a:spAutoFit/>
          </a:bodyPr>
          <a:lstStyle/>
          <a:p>
            <a:pPr>
              <a:lnSpc>
                <a:spcPts val="1900"/>
              </a:lnSpc>
            </a:pPr>
            <a:r>
              <a:rPr lang="en-US" b="1" dirty="0">
                <a:solidFill>
                  <a:srgbClr val="000000"/>
                </a:solidFill>
              </a:rPr>
              <a:t>Smoke detected by smart service</a:t>
            </a:r>
          </a:p>
          <a:p>
            <a:pPr>
              <a:lnSpc>
                <a:spcPts val="1900"/>
              </a:lnSpc>
            </a:pPr>
            <a:r>
              <a:rPr lang="en-US" b="1" dirty="0">
                <a:solidFill>
                  <a:srgbClr val="000000"/>
                </a:solidFill>
              </a:rPr>
              <a:t>(color coded)</a:t>
            </a:r>
          </a:p>
        </p:txBody>
      </p:sp>
      <p:pic>
        <p:nvPicPr>
          <p:cNvPr id="47" name="Picture 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8249" y="1861592"/>
            <a:ext cx="468006" cy="457201"/>
          </a:xfrm>
          <a:prstGeom prst="rect">
            <a:avLst/>
          </a:prstGeom>
          <a:effectLst>
            <a:glow rad="228600">
              <a:schemeClr val="accent2">
                <a:satMod val="175000"/>
                <a:alpha val="40000"/>
              </a:schemeClr>
            </a:glow>
          </a:effectLst>
        </p:spPr>
      </p:pic>
      <p:sp>
        <p:nvSpPr>
          <p:cNvPr id="48" name="Oval 47"/>
          <p:cNvSpPr/>
          <p:nvPr/>
        </p:nvSpPr>
        <p:spPr>
          <a:xfrm>
            <a:off x="5084167" y="3471374"/>
            <a:ext cx="444500" cy="457200"/>
          </a:xfrm>
          <a:prstGeom prst="ellipse">
            <a:avLst/>
          </a:prstGeom>
          <a:solidFill>
            <a:srgbClr val="10A214"/>
          </a:solidFill>
          <a:ln/>
          <a:effectLst>
            <a:glow rad="228600">
              <a:schemeClr val="accent6">
                <a:satMod val="175000"/>
                <a:alpha val="40000"/>
              </a:schemeClr>
            </a:glow>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sp>
        <p:nvSpPr>
          <p:cNvPr id="37" name="Rectangle 36"/>
          <p:cNvSpPr/>
          <p:nvPr/>
        </p:nvSpPr>
        <p:spPr>
          <a:xfrm>
            <a:off x="726431" y="96292"/>
            <a:ext cx="6577755" cy="923330"/>
          </a:xfrm>
          <a:prstGeom prst="rect">
            <a:avLst/>
          </a:prstGeom>
          <a:noFill/>
        </p:spPr>
        <p:txBody>
          <a:bodyPr wrap="none" lIns="91440" tIns="45720" rIns="91440" bIns="45720">
            <a:spAutoFit/>
          </a:bodyPr>
          <a:lstStyle/>
          <a:p>
            <a:pPr algn="ctr"/>
            <a:r>
              <a:rPr lang="en-US" sz="5400" dirty="0">
                <a:ln w="0"/>
                <a:solidFill>
                  <a:srgbClr val="ED7D31">
                    <a:lumMod val="20000"/>
                    <a:lumOff val="80000"/>
                  </a:srgbClr>
                </a:solidFill>
                <a:effectLst>
                  <a:reflection blurRad="6350" stA="53000" endA="300" endPos="35500" dir="5400000" sy="-90000" algn="bl" rotWithShape="0"/>
                </a:effectLst>
              </a:rPr>
              <a:t>Smart Service Example</a:t>
            </a:r>
            <a:endParaRPr lang="en-US" sz="5400" b="1" dirty="0">
              <a:ln w="0"/>
              <a:solidFill>
                <a:srgbClr val="ED7D31">
                  <a:lumMod val="20000"/>
                  <a:lumOff val="80000"/>
                </a:srgbClr>
              </a:solidFill>
              <a:effectLst>
                <a:reflection blurRad="6350" stA="53000" endA="300" endPos="35500" dir="5400000" sy="-90000" algn="bl" rotWithShape="0"/>
              </a:effectLst>
              <a:latin typeface="Bradley Hand Bold"/>
              <a:cs typeface="Bradley Hand Bold"/>
            </a:endParaRPr>
          </a:p>
        </p:txBody>
      </p:sp>
      <p:sp>
        <p:nvSpPr>
          <p:cNvPr id="2" name="TextBox 1">
            <a:extLst>
              <a:ext uri="{FF2B5EF4-FFF2-40B4-BE49-F238E27FC236}">
                <a16:creationId xmlns:a16="http://schemas.microsoft.com/office/drawing/2014/main" id="{4B8D41DB-4811-4475-80DD-974C8E859443}"/>
              </a:ext>
            </a:extLst>
          </p:cNvPr>
          <p:cNvSpPr txBox="1"/>
          <p:nvPr/>
        </p:nvSpPr>
        <p:spPr>
          <a:xfrm>
            <a:off x="3134386" y="1434890"/>
            <a:ext cx="1294585" cy="523220"/>
          </a:xfrm>
          <a:prstGeom prst="rect">
            <a:avLst/>
          </a:prstGeom>
          <a:noFill/>
        </p:spPr>
        <p:txBody>
          <a:bodyPr wrap="none" rtlCol="0">
            <a:spAutoFit/>
          </a:bodyPr>
          <a:lstStyle/>
          <a:p>
            <a:r>
              <a:rPr lang="en-US" sz="2800" dirty="0"/>
              <a:t>Camera</a:t>
            </a:r>
          </a:p>
        </p:txBody>
      </p:sp>
      <p:sp>
        <p:nvSpPr>
          <p:cNvPr id="49" name="TextBox 48">
            <a:extLst>
              <a:ext uri="{FF2B5EF4-FFF2-40B4-BE49-F238E27FC236}">
                <a16:creationId xmlns:a16="http://schemas.microsoft.com/office/drawing/2014/main" id="{190E507B-890A-466F-9ACB-9792FEE2F53D}"/>
              </a:ext>
            </a:extLst>
          </p:cNvPr>
          <p:cNvSpPr txBox="1"/>
          <p:nvPr/>
        </p:nvSpPr>
        <p:spPr>
          <a:xfrm>
            <a:off x="2127695" y="2284110"/>
            <a:ext cx="2494130" cy="837922"/>
          </a:xfrm>
          <a:prstGeom prst="rect">
            <a:avLst/>
          </a:prstGeom>
          <a:noFill/>
        </p:spPr>
        <p:txBody>
          <a:bodyPr wrap="square" rtlCol="0">
            <a:spAutoFit/>
          </a:bodyPr>
          <a:lstStyle/>
          <a:p>
            <a:pPr>
              <a:lnSpc>
                <a:spcPts val="2900"/>
              </a:lnSpc>
            </a:pPr>
            <a:r>
              <a:rPr lang="en-US" sz="2800" dirty="0"/>
              <a:t>A smart service of the camera</a:t>
            </a:r>
          </a:p>
        </p:txBody>
      </p:sp>
      <p:cxnSp>
        <p:nvCxnSpPr>
          <p:cNvPr id="4" name="Straight Arrow Connector 3">
            <a:extLst>
              <a:ext uri="{FF2B5EF4-FFF2-40B4-BE49-F238E27FC236}">
                <a16:creationId xmlns:a16="http://schemas.microsoft.com/office/drawing/2014/main" id="{BD471C35-6BF1-4F08-8884-1D9DB0809CE8}"/>
              </a:ext>
            </a:extLst>
          </p:cNvPr>
          <p:cNvCxnSpPr>
            <a:cxnSpLocks/>
            <a:stCxn id="2" idx="3"/>
          </p:cNvCxnSpPr>
          <p:nvPr/>
        </p:nvCxnSpPr>
        <p:spPr>
          <a:xfrm>
            <a:off x="4428971" y="1696500"/>
            <a:ext cx="661775" cy="3169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FE334D5-3D6D-4093-A3D7-06B77385F0EE}"/>
              </a:ext>
            </a:extLst>
          </p:cNvPr>
          <p:cNvCxnSpPr>
            <a:cxnSpLocks/>
            <a:endCxn id="48" idx="1"/>
          </p:cNvCxnSpPr>
          <p:nvPr/>
        </p:nvCxnSpPr>
        <p:spPr>
          <a:xfrm>
            <a:off x="4428971" y="2784914"/>
            <a:ext cx="720292" cy="75341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3663207" y="4220705"/>
            <a:ext cx="0" cy="7230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3160226" y="3876496"/>
            <a:ext cx="553998" cy="622214"/>
          </a:xfrm>
          <a:prstGeom prst="rect">
            <a:avLst/>
          </a:prstGeom>
          <a:noFill/>
        </p:spPr>
        <p:txBody>
          <a:bodyPr vert="eaVert" wrap="square" rtlCol="0">
            <a:spAutoFit/>
          </a:bodyPr>
          <a:lstStyle/>
          <a:p>
            <a:r>
              <a:rPr lang="en-US" sz="2400" dirty="0"/>
              <a:t>“1”</a:t>
            </a:r>
          </a:p>
        </p:txBody>
      </p:sp>
      <p:sp>
        <p:nvSpPr>
          <p:cNvPr id="45" name="TextBox 44">
            <a:extLst>
              <a:ext uri="{FF2B5EF4-FFF2-40B4-BE49-F238E27FC236}">
                <a16:creationId xmlns:a16="http://schemas.microsoft.com/office/drawing/2014/main" id="{6266101B-7736-46AA-A812-291ED9915D19}"/>
              </a:ext>
            </a:extLst>
          </p:cNvPr>
          <p:cNvSpPr txBox="1"/>
          <p:nvPr/>
        </p:nvSpPr>
        <p:spPr>
          <a:xfrm>
            <a:off x="482832" y="3305834"/>
            <a:ext cx="2494130" cy="1209818"/>
          </a:xfrm>
          <a:prstGeom prst="rect">
            <a:avLst/>
          </a:prstGeom>
          <a:noFill/>
        </p:spPr>
        <p:txBody>
          <a:bodyPr wrap="square" rtlCol="0">
            <a:spAutoFit/>
          </a:bodyPr>
          <a:lstStyle/>
          <a:p>
            <a:pPr>
              <a:lnSpc>
                <a:spcPts val="2900"/>
              </a:lnSpc>
            </a:pPr>
            <a:r>
              <a:rPr lang="en-US" sz="2800" dirty="0"/>
              <a:t>Other smart services of the camera</a:t>
            </a:r>
          </a:p>
        </p:txBody>
      </p:sp>
      <p:cxnSp>
        <p:nvCxnSpPr>
          <p:cNvPr id="51" name="Straight Arrow Connector 50">
            <a:extLst>
              <a:ext uri="{FF2B5EF4-FFF2-40B4-BE49-F238E27FC236}">
                <a16:creationId xmlns:a16="http://schemas.microsoft.com/office/drawing/2014/main" id="{7AC03626-4AF9-44FC-A3A5-AA3F989CAEB4}"/>
              </a:ext>
            </a:extLst>
          </p:cNvPr>
          <p:cNvCxnSpPr>
            <a:cxnSpLocks/>
          </p:cNvCxnSpPr>
          <p:nvPr/>
        </p:nvCxnSpPr>
        <p:spPr>
          <a:xfrm>
            <a:off x="1870028" y="4168234"/>
            <a:ext cx="1170966" cy="79708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32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0"/>
                                        </p:tgtEl>
                                      </p:cBhvr>
                                    </p:cmd>
                                  </p:childTnLst>
                                </p:cTn>
                              </p:par>
                              <p:par>
                                <p:cTn id="7" presetID="21" presetClass="entr" presetSubtype="1"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animEffect transition="in" filter="wheel(1)">
                                      <p:cBhvr>
                                        <p:cTn id="9" dur="2000"/>
                                        <p:tgtEl>
                                          <p:spTgt spid="43"/>
                                        </p:tgtEl>
                                      </p:cBhvr>
                                    </p:animEffect>
                                  </p:childTnLst>
                                </p:cTn>
                              </p:par>
                              <p:par>
                                <p:cTn id="10" presetID="21" presetClass="entr" presetSubtype="1"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heel(1)">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9"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ssolv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91463">
                <p:cTn id="22" fill="hold" display="0">
                  <p:stCondLst>
                    <p:cond delay="indefinite"/>
                  </p:stCondLst>
                </p:cTn>
                <p:tgtEl>
                  <p:spTgt spid="40"/>
                </p:tgtEl>
              </p:cMediaNode>
            </p:video>
          </p:childTnLst>
        </p:cTn>
      </p:par>
    </p:tnLst>
    <p:bldLst>
      <p:bldP spid="43" grpId="0" animBg="1"/>
      <p:bldP spid="44"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656973" y="4787986"/>
            <a:ext cx="3542033" cy="1557635"/>
          </a:xfrm>
          <a:prstGeom prst="roundRect">
            <a:avLst>
              <a:gd name="adj" fmla="val 8523"/>
            </a:avLst>
          </a:prstGeom>
          <a:solidFill>
            <a:srgbClr val="C1C1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683843" y="4887249"/>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srgbClr val="A5A5A5">
                    <a:lumMod val="50000"/>
                  </a:srgbClr>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1995190" y="4957205"/>
            <a:ext cx="838200" cy="761999"/>
            <a:chOff x="1205131" y="4951504"/>
            <a:chExt cx="838200" cy="761999"/>
          </a:xfrm>
        </p:grpSpPr>
        <p:sp>
          <p:nvSpPr>
            <p:cNvPr id="7" name="Oval 6"/>
            <p:cNvSpPr/>
            <p:nvPr/>
          </p:nvSpPr>
          <p:spPr>
            <a:xfrm>
              <a:off x="1205131" y="4951504"/>
              <a:ext cx="444500" cy="457200"/>
            </a:xfrm>
            <a:prstGeom prst="ellipse">
              <a:avLst/>
            </a:prstGeom>
            <a:solidFill>
              <a:schemeClr val="accent4">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4">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chemeClr val="accent2">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2992725" y="4943757"/>
            <a:ext cx="892732" cy="1267556"/>
            <a:chOff x="767127" y="4916596"/>
            <a:chExt cx="892732" cy="1267556"/>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solidFill>
              <a:schemeClr val="accent6">
                <a:lumMod val="5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656973" y="5579013"/>
            <a:ext cx="1597376" cy="691471"/>
          </a:xfrm>
          <a:prstGeom prst="rect">
            <a:avLst/>
          </a:prstGeom>
          <a:noFill/>
        </p:spPr>
        <p:txBody>
          <a:bodyPr wrap="square" rtlCol="0">
            <a:spAutoFit/>
          </a:bodyPr>
          <a:lstStyle/>
          <a:p>
            <a:pPr>
              <a:lnSpc>
                <a:spcPct val="80000"/>
              </a:lnSpc>
            </a:pPr>
            <a:r>
              <a:rPr lang="en-US" sz="1600" dirty="0">
                <a:solidFill>
                  <a:srgbClr val="A5A5A5">
                    <a:lumMod val="50000"/>
                  </a:srgbClr>
                </a:solidFill>
              </a:rPr>
              <a:t>Deploy “things” with smart services</a:t>
            </a:r>
          </a:p>
        </p:txBody>
      </p:sp>
      <p:grpSp>
        <p:nvGrpSpPr>
          <p:cNvPr id="87" name="Group 86"/>
          <p:cNvGrpSpPr/>
          <p:nvPr/>
        </p:nvGrpSpPr>
        <p:grpSpPr>
          <a:xfrm>
            <a:off x="2139366" y="5744403"/>
            <a:ext cx="422563" cy="408709"/>
            <a:chOff x="4897582" y="3713017"/>
            <a:chExt cx="422563" cy="408709"/>
          </a:xfrm>
          <a:solidFill>
            <a:schemeClr val="accent4">
              <a:lumMod val="40000"/>
              <a:lumOff val="60000"/>
            </a:schemeClr>
          </a:solidFill>
        </p:grpSpPr>
        <p:sp>
          <p:nvSpPr>
            <p:cNvPr id="88" name="Oval 87"/>
            <p:cNvSpPr/>
            <p:nvPr/>
          </p:nvSpPr>
          <p:spPr>
            <a:xfrm>
              <a:off x="4897582" y="3713017"/>
              <a:ext cx="422563" cy="408709"/>
            </a:xfrm>
            <a:prstGeom prst="ellipse">
              <a:avLst/>
            </a:prstGeom>
            <a:grpFill/>
            <a:ln>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89"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776" y="4812498"/>
            <a:ext cx="1347986" cy="134798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538" y="4945350"/>
            <a:ext cx="1435774" cy="1435774"/>
          </a:xfrm>
          <a:prstGeom prst="rect">
            <a:avLst/>
          </a:prstGeom>
        </p:spPr>
      </p:pic>
      <p:sp>
        <p:nvSpPr>
          <p:cNvPr id="41" name="Left Arrow 40"/>
          <p:cNvSpPr/>
          <p:nvPr/>
        </p:nvSpPr>
        <p:spPr>
          <a:xfrm>
            <a:off x="3757015" y="5488671"/>
            <a:ext cx="787527"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924577" y="5810316"/>
            <a:ext cx="1235869" cy="599972"/>
          </a:xfrm>
          <a:prstGeom prst="rect">
            <a:avLst/>
          </a:prstGeom>
          <a:noFill/>
        </p:spPr>
        <p:txBody>
          <a:bodyPr wrap="square" rtlCol="0">
            <a:spAutoFit/>
          </a:bodyPr>
          <a:lstStyle/>
          <a:p>
            <a:pPr algn="r">
              <a:lnSpc>
                <a:spcPts val="1900"/>
              </a:lnSpc>
            </a:pPr>
            <a:r>
              <a:rPr lang="en-US" sz="2400" dirty="0">
                <a:solidFill>
                  <a:prstClr val="white"/>
                </a:solidFill>
              </a:rPr>
              <a:t>Thing Provider</a:t>
            </a:r>
          </a:p>
        </p:txBody>
      </p:sp>
      <p:sp>
        <p:nvSpPr>
          <p:cNvPr id="37" name="Rectangle 36"/>
          <p:cNvSpPr/>
          <p:nvPr/>
        </p:nvSpPr>
        <p:spPr>
          <a:xfrm>
            <a:off x="532500" y="224639"/>
            <a:ext cx="4195379" cy="923330"/>
          </a:xfrm>
          <a:prstGeom prst="rect">
            <a:avLst/>
          </a:prstGeom>
          <a:noFill/>
        </p:spPr>
        <p:txBody>
          <a:bodyPr wrap="none" lIns="91440" tIns="45720" rIns="91440" bIns="45720">
            <a:spAutoFit/>
          </a:bodyPr>
          <a:lstStyle/>
          <a:p>
            <a:pPr algn="ctr"/>
            <a:r>
              <a:rPr lang="en-US" sz="5400" dirty="0">
                <a:ln w="0"/>
                <a:solidFill>
                  <a:srgbClr val="ED7D31">
                    <a:lumMod val="20000"/>
                    <a:lumOff val="80000"/>
                  </a:srgbClr>
                </a:solidFill>
                <a:effectLst>
                  <a:reflection blurRad="6350" stA="53000" endA="300" endPos="35500" dir="5400000" sy="-90000" algn="bl" rotWithShape="0"/>
                </a:effectLst>
              </a:rPr>
              <a:t>Smart Service</a:t>
            </a:r>
            <a:endParaRPr lang="en-US" sz="5400" b="1" dirty="0">
              <a:ln w="0"/>
              <a:solidFill>
                <a:srgbClr val="ED7D31">
                  <a:lumMod val="20000"/>
                  <a:lumOff val="80000"/>
                </a:srgbClr>
              </a:solidFill>
              <a:effectLst>
                <a:reflection blurRad="6350" stA="53000" endA="300" endPos="35500" dir="5400000" sy="-90000" algn="bl" rotWithShape="0"/>
              </a:effectLst>
              <a:latin typeface="Bradley Hand Bold"/>
              <a:cs typeface="Bradley Hand Bold"/>
            </a:endParaRPr>
          </a:p>
        </p:txBody>
      </p:sp>
      <p:sp>
        <p:nvSpPr>
          <p:cNvPr id="45" name="TextBox 44"/>
          <p:cNvSpPr txBox="1"/>
          <p:nvPr/>
        </p:nvSpPr>
        <p:spPr>
          <a:xfrm>
            <a:off x="575693" y="1725598"/>
            <a:ext cx="8248376" cy="2292935"/>
          </a:xfrm>
          <a:prstGeom prst="rect">
            <a:avLst/>
          </a:prstGeom>
          <a:noFill/>
        </p:spPr>
        <p:txBody>
          <a:bodyPr wrap="square" rtlCol="0">
            <a:spAutoFit/>
          </a:bodyPr>
          <a:lstStyle/>
          <a:p>
            <a:pPr>
              <a:spcAft>
                <a:spcPts val="1800"/>
              </a:spcAft>
            </a:pPr>
            <a:r>
              <a:rPr lang="en-US" sz="3200" dirty="0">
                <a:solidFill>
                  <a:prstClr val="white"/>
                </a:solidFill>
              </a:rPr>
              <a:t>Smart services transform raw data into meaningful information</a:t>
            </a:r>
          </a:p>
          <a:p>
            <a:pPr>
              <a:spcAft>
                <a:spcPts val="1200"/>
              </a:spcAft>
            </a:pPr>
            <a:r>
              <a:rPr lang="en-US" sz="3200" dirty="0">
                <a:solidFill>
                  <a:prstClr val="white"/>
                </a:solidFill>
              </a:rPr>
              <a:t>Development of </a:t>
            </a:r>
            <a:r>
              <a:rPr lang="en-US" sz="3200" i="1" dirty="0">
                <a:solidFill>
                  <a:srgbClr val="FFFF00"/>
                </a:solidFill>
              </a:rPr>
              <a:t>smart services </a:t>
            </a:r>
            <a:r>
              <a:rPr lang="en-US" sz="3200" dirty="0">
                <a:solidFill>
                  <a:prstClr val="white"/>
                </a:solidFill>
              </a:rPr>
              <a:t>(thing operators) is left to Thing experts</a:t>
            </a:r>
          </a:p>
        </p:txBody>
      </p:sp>
      <p:sp>
        <p:nvSpPr>
          <p:cNvPr id="2" name="Cloud Callout 1"/>
          <p:cNvSpPr/>
          <p:nvPr/>
        </p:nvSpPr>
        <p:spPr>
          <a:xfrm>
            <a:off x="5662503" y="3891559"/>
            <a:ext cx="2513791" cy="1419848"/>
          </a:xfrm>
          <a:prstGeom prst="cloudCallout">
            <a:avLst>
              <a:gd name="adj1" fmla="val -52890"/>
              <a:gd name="adj2" fmla="val 4146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I have a PhD in multimedia computing</a:t>
            </a:r>
          </a:p>
        </p:txBody>
      </p:sp>
    </p:spTree>
    <p:extLst>
      <p:ext uri="{BB962C8B-B14F-4D97-AF65-F5344CB8AC3E}">
        <p14:creationId xmlns:p14="http://schemas.microsoft.com/office/powerpoint/2010/main" val="346563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p:cNvSpPr/>
          <p:nvPr/>
        </p:nvSpPr>
        <p:spPr>
          <a:xfrm>
            <a:off x="684868" y="283725"/>
            <a:ext cx="6073871" cy="1198213"/>
          </a:xfrm>
          <a:prstGeom prst="roundRect">
            <a:avLst/>
          </a:prstGeom>
          <a:solidFill>
            <a:srgbClr val="C1C1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ounded Rectangle 81"/>
          <p:cNvSpPr/>
          <p:nvPr/>
        </p:nvSpPr>
        <p:spPr>
          <a:xfrm>
            <a:off x="544813" y="420981"/>
            <a:ext cx="6073871" cy="1198213"/>
          </a:xfrm>
          <a:prstGeom prst="round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92413" y="539513"/>
            <a:ext cx="6073871" cy="1198213"/>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2"/>
          </p:nvPr>
        </p:nvSpPr>
        <p:spPr/>
        <p:txBody>
          <a:bodyPr/>
          <a:lstStyle/>
          <a:p>
            <a:fld id="{321D9DF7-A7BE-46E3-898F-4EC0FF04C1B9}" type="slidenum">
              <a:rPr lang="en-US" smtClean="0">
                <a:solidFill>
                  <a:prstClr val="white">
                    <a:tint val="75000"/>
                  </a:prstClr>
                </a:solidFill>
              </a:rPr>
              <a:pPr/>
              <a:t>42</a:t>
            </a:fld>
            <a:endParaRPr lang="en-US">
              <a:solidFill>
                <a:prstClr val="white">
                  <a:tint val="75000"/>
                </a:prstClr>
              </a:solidFill>
            </a:endParaRPr>
          </a:p>
        </p:txBody>
      </p:sp>
      <p:grpSp>
        <p:nvGrpSpPr>
          <p:cNvPr id="11" name="Group 10"/>
          <p:cNvGrpSpPr/>
          <p:nvPr/>
        </p:nvGrpSpPr>
        <p:grpSpPr>
          <a:xfrm>
            <a:off x="4039345" y="4407986"/>
            <a:ext cx="3178364" cy="2066602"/>
            <a:chOff x="5565313" y="3295720"/>
            <a:chExt cx="3178364" cy="2066602"/>
          </a:xfrm>
        </p:grpSpPr>
        <p:grpSp>
          <p:nvGrpSpPr>
            <p:cNvPr id="54" name="Group 53"/>
            <p:cNvGrpSpPr/>
            <p:nvPr/>
          </p:nvGrpSpPr>
          <p:grpSpPr>
            <a:xfrm>
              <a:off x="5565313" y="3295720"/>
              <a:ext cx="3178364" cy="1795378"/>
              <a:chOff x="1585448" y="4514921"/>
              <a:chExt cx="3178364" cy="1795378"/>
            </a:xfrm>
          </p:grpSpPr>
          <p:sp>
            <p:nvSpPr>
              <p:cNvPr id="55" name="Rounded Rectangle 54"/>
              <p:cNvSpPr/>
              <p:nvPr/>
            </p:nvSpPr>
            <p:spPr>
              <a:xfrm>
                <a:off x="1662689" y="5115653"/>
                <a:ext cx="1913535"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6" name="Group 55"/>
              <p:cNvGrpSpPr/>
              <p:nvPr/>
            </p:nvGrpSpPr>
            <p:grpSpPr>
              <a:xfrm>
                <a:off x="1625364" y="5082519"/>
                <a:ext cx="1623741" cy="1227780"/>
                <a:chOff x="488570" y="4969820"/>
                <a:chExt cx="1623741" cy="1227780"/>
              </a:xfrm>
            </p:grpSpPr>
            <p:sp>
              <p:nvSpPr>
                <p:cNvPr id="69" name="Oval 68"/>
                <p:cNvSpPr/>
                <p:nvPr/>
              </p:nvSpPr>
              <p:spPr>
                <a:xfrm>
                  <a:off x="488570" y="4969820"/>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sp>
              <p:nvSpPr>
                <p:cNvPr id="70" name="Oval 69"/>
                <p:cNvSpPr/>
                <p:nvPr/>
              </p:nvSpPr>
              <p:spPr>
                <a:xfrm>
                  <a:off x="1013725" y="4978400"/>
                  <a:ext cx="444500" cy="457200"/>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S3</a:t>
                  </a:r>
                </a:p>
              </p:txBody>
            </p:sp>
            <p:sp>
              <p:nvSpPr>
                <p:cNvPr id="71" name="Oval 70"/>
                <p:cNvSpPr/>
                <p:nvPr/>
              </p:nvSpPr>
              <p:spPr>
                <a:xfrm>
                  <a:off x="1542999" y="4973938"/>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2" name="Straight Connector 71"/>
                <p:cNvCxnSpPr>
                  <a:stCxn id="69" idx="5"/>
                  <a:endCxn id="75" idx="0"/>
                </p:cNvCxnSpPr>
                <p:nvPr/>
              </p:nvCxnSpPr>
              <p:spPr>
                <a:xfrm>
                  <a:off x="867974" y="5360065"/>
                  <a:ext cx="651213" cy="38033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75" idx="0"/>
                </p:cNvCxnSpPr>
                <p:nvPr/>
              </p:nvCxnSpPr>
              <p:spPr>
                <a:xfrm>
                  <a:off x="1329576" y="5432337"/>
                  <a:ext cx="189611"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57" idx="3"/>
                  <a:endCxn id="75" idx="0"/>
                </p:cNvCxnSpPr>
                <p:nvPr/>
              </p:nvCxnSpPr>
              <p:spPr>
                <a:xfrm flipH="1">
                  <a:off x="1519187" y="5379287"/>
                  <a:ext cx="593124" cy="36111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184" y="5740399"/>
                  <a:ext cx="468006" cy="4572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57" name="Oval 56"/>
              <p:cNvSpPr/>
              <p:nvPr/>
            </p:nvSpPr>
            <p:spPr>
              <a:xfrm>
                <a:off x="3184009" y="5101741"/>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58" name="Straight Connector 57"/>
              <p:cNvCxnSpPr>
                <a:endCxn id="75" idx="0"/>
              </p:cNvCxnSpPr>
              <p:nvPr/>
            </p:nvCxnSpPr>
            <p:spPr>
              <a:xfrm flipH="1">
                <a:off x="2655981" y="5545036"/>
                <a:ext cx="191389"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Up Arrow 58"/>
              <p:cNvSpPr/>
              <p:nvPr/>
            </p:nvSpPr>
            <p:spPr>
              <a:xfrm>
                <a:off x="1585448" y="4514921"/>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Up Arrow 60"/>
              <p:cNvSpPr/>
              <p:nvPr/>
            </p:nvSpPr>
            <p:spPr>
              <a:xfrm>
                <a:off x="2132569" y="4514921"/>
                <a:ext cx="484632" cy="521682"/>
              </a:xfrm>
              <a:prstGeom prst="upArrow">
                <a:avLst/>
              </a:prstGeom>
              <a:no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Up Arrow 64"/>
              <p:cNvSpPr/>
              <p:nvPr/>
            </p:nvSpPr>
            <p:spPr>
              <a:xfrm>
                <a:off x="2656002" y="4514921"/>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Up Arrow 65"/>
              <p:cNvSpPr/>
              <p:nvPr/>
            </p:nvSpPr>
            <p:spPr>
              <a:xfrm>
                <a:off x="3162274" y="4514921"/>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TextBox 66"/>
              <p:cNvSpPr txBox="1"/>
              <p:nvPr/>
            </p:nvSpPr>
            <p:spPr>
              <a:xfrm>
                <a:off x="1685855" y="5668432"/>
                <a:ext cx="705642" cy="369332"/>
              </a:xfrm>
              <a:prstGeom prst="rect">
                <a:avLst/>
              </a:prstGeom>
              <a:noFill/>
            </p:spPr>
            <p:txBody>
              <a:bodyPr wrap="none" rtlCol="0">
                <a:spAutoFit/>
              </a:bodyPr>
              <a:lstStyle/>
              <a:p>
                <a:r>
                  <a:rPr lang="en-US" i="1" dirty="0">
                    <a:solidFill>
                      <a:prstClr val="white"/>
                    </a:solidFill>
                  </a:rPr>
                  <a:t>Thing</a:t>
                </a:r>
              </a:p>
            </p:txBody>
          </p:sp>
          <p:sp>
            <p:nvSpPr>
              <p:cNvPr id="68" name="TextBox 67"/>
              <p:cNvSpPr txBox="1"/>
              <p:nvPr/>
            </p:nvSpPr>
            <p:spPr>
              <a:xfrm>
                <a:off x="3656879" y="5091099"/>
                <a:ext cx="1106933" cy="544765"/>
              </a:xfrm>
              <a:prstGeom prst="rect">
                <a:avLst/>
              </a:prstGeom>
              <a:noFill/>
            </p:spPr>
            <p:txBody>
              <a:bodyPr wrap="square" rtlCol="0">
                <a:spAutoFit/>
              </a:bodyPr>
              <a:lstStyle/>
              <a:p>
                <a:pPr>
                  <a:lnSpc>
                    <a:spcPct val="80000"/>
                  </a:lnSpc>
                </a:pPr>
                <a:r>
                  <a:rPr lang="en-US" dirty="0">
                    <a:solidFill>
                      <a:srgbClr val="FFFF00"/>
                    </a:solidFill>
                  </a:rPr>
                  <a:t>4 smart services</a:t>
                </a:r>
              </a:p>
            </p:txBody>
          </p:sp>
        </p:grpSp>
        <p:sp>
          <p:nvSpPr>
            <p:cNvPr id="64" name="Rounded Rectangular Callout 63"/>
            <p:cNvSpPr/>
            <p:nvPr/>
          </p:nvSpPr>
          <p:spPr>
            <a:xfrm>
              <a:off x="7069373" y="4681947"/>
              <a:ext cx="1223801" cy="680375"/>
            </a:xfrm>
            <a:prstGeom prst="wedgeRoundRectCallout">
              <a:avLst>
                <a:gd name="adj1" fmla="val -73538"/>
                <a:gd name="adj2" fmla="val -23365"/>
                <a:gd name="adj3" fmla="val 16667"/>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Camera</a:t>
              </a:r>
            </a:p>
          </p:txBody>
        </p:sp>
      </p:grpSp>
      <p:grpSp>
        <p:nvGrpSpPr>
          <p:cNvPr id="10" name="Group 9"/>
          <p:cNvGrpSpPr/>
          <p:nvPr/>
        </p:nvGrpSpPr>
        <p:grpSpPr>
          <a:xfrm>
            <a:off x="1215919" y="4387805"/>
            <a:ext cx="3336257" cy="2279883"/>
            <a:chOff x="1515815" y="3287253"/>
            <a:chExt cx="3336257" cy="2279883"/>
          </a:xfrm>
        </p:grpSpPr>
        <p:sp>
          <p:nvSpPr>
            <p:cNvPr id="25" name="Rounded Rectangle 24"/>
            <p:cNvSpPr/>
            <p:nvPr/>
          </p:nvSpPr>
          <p:spPr>
            <a:xfrm>
              <a:off x="2540532" y="3896452"/>
              <a:ext cx="1362688"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2480508" y="3854851"/>
              <a:ext cx="1115733" cy="770687"/>
              <a:chOff x="734112" y="4961353"/>
              <a:chExt cx="1115733" cy="770687"/>
            </a:xfrm>
          </p:grpSpPr>
          <p:sp>
            <p:nvSpPr>
              <p:cNvPr id="42" name="Oval 41"/>
              <p:cNvSpPr/>
              <p:nvPr/>
            </p:nvSpPr>
            <p:spPr>
              <a:xfrm>
                <a:off x="734112" y="4961353"/>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S6</a:t>
                </a:r>
              </a:p>
            </p:txBody>
          </p:sp>
          <p:sp>
            <p:nvSpPr>
              <p:cNvPr id="48" name="Oval 47"/>
              <p:cNvSpPr/>
              <p:nvPr/>
            </p:nvSpPr>
            <p:spPr>
              <a:xfrm>
                <a:off x="1263599" y="4965471"/>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S5</a:t>
                </a:r>
              </a:p>
            </p:txBody>
          </p:sp>
          <p:cxnSp>
            <p:nvCxnSpPr>
              <p:cNvPr id="49" name="Straight Connector 48"/>
              <p:cNvCxnSpPr>
                <a:stCxn id="42" idx="5"/>
                <a:endCxn id="37" idx="0"/>
              </p:cNvCxnSpPr>
              <p:nvPr/>
            </p:nvCxnSpPr>
            <p:spPr>
              <a:xfrm>
                <a:off x="1113516" y="5351598"/>
                <a:ext cx="422605" cy="38044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9" idx="3"/>
                <a:endCxn id="37" idx="0"/>
              </p:cNvCxnSpPr>
              <p:nvPr/>
            </p:nvCxnSpPr>
            <p:spPr>
              <a:xfrm flipH="1">
                <a:off x="1536121" y="5370820"/>
                <a:ext cx="313724" cy="36122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3531145" y="3874073"/>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cxnSp>
          <p:nvCxnSpPr>
            <p:cNvPr id="30" name="Straight Connector 29"/>
            <p:cNvCxnSpPr>
              <a:stCxn id="48" idx="4"/>
            </p:cNvCxnSpPr>
            <p:nvPr/>
          </p:nvCxnSpPr>
          <p:spPr>
            <a:xfrm>
              <a:off x="3232245" y="4316169"/>
              <a:ext cx="16405" cy="31772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Up Arrow 31"/>
            <p:cNvSpPr/>
            <p:nvPr/>
          </p:nvSpPr>
          <p:spPr>
            <a:xfrm>
              <a:off x="2449059" y="3287253"/>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Up Arrow 33"/>
            <p:cNvSpPr/>
            <p:nvPr/>
          </p:nvSpPr>
          <p:spPr>
            <a:xfrm>
              <a:off x="2986204" y="3287253"/>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Up Arrow 34"/>
            <p:cNvSpPr/>
            <p:nvPr/>
          </p:nvSpPr>
          <p:spPr>
            <a:xfrm>
              <a:off x="3526344" y="3287253"/>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2473171" y="4373587"/>
              <a:ext cx="705642" cy="369332"/>
            </a:xfrm>
            <a:prstGeom prst="rect">
              <a:avLst/>
            </a:prstGeom>
            <a:noFill/>
          </p:spPr>
          <p:txBody>
            <a:bodyPr wrap="none" rtlCol="0">
              <a:spAutoFit/>
            </a:bodyPr>
            <a:lstStyle/>
            <a:p>
              <a:r>
                <a:rPr lang="en-US" i="1" dirty="0">
                  <a:solidFill>
                    <a:prstClr val="white"/>
                  </a:solidFill>
                </a:rPr>
                <a:t>Thing</a:t>
              </a:r>
            </a:p>
          </p:txBody>
        </p:sp>
        <p:sp>
          <p:nvSpPr>
            <p:cNvPr id="41" name="TextBox 40"/>
            <p:cNvSpPr txBox="1"/>
            <p:nvPr/>
          </p:nvSpPr>
          <p:spPr>
            <a:xfrm>
              <a:off x="1515815" y="3858958"/>
              <a:ext cx="944062" cy="544765"/>
            </a:xfrm>
            <a:prstGeom prst="rect">
              <a:avLst/>
            </a:prstGeom>
            <a:noFill/>
          </p:spPr>
          <p:txBody>
            <a:bodyPr wrap="square" rtlCol="0">
              <a:spAutoFit/>
            </a:bodyPr>
            <a:lstStyle/>
            <a:p>
              <a:pPr>
                <a:lnSpc>
                  <a:spcPct val="80000"/>
                </a:lnSpc>
              </a:pPr>
              <a:r>
                <a:rPr lang="en-US" dirty="0">
                  <a:solidFill>
                    <a:srgbClr val="FFFF00"/>
                  </a:solidFill>
                </a:rPr>
                <a:t>3 smart services</a:t>
              </a:r>
            </a:p>
          </p:txBody>
        </p:sp>
        <p:sp>
          <p:nvSpPr>
            <p:cNvPr id="37" name="Oval 36"/>
            <p:cNvSpPr/>
            <p:nvPr/>
          </p:nvSpPr>
          <p:spPr>
            <a:xfrm>
              <a:off x="3071235" y="4625538"/>
              <a:ext cx="422563" cy="408709"/>
            </a:xfrm>
            <a:prstGeom prst="ellipse">
              <a:avLst/>
            </a:prstGeom>
            <a:solidFill>
              <a:schemeClr val="accent4">
                <a:lumMod val="40000"/>
                <a:lumOff val="60000"/>
              </a:schemeClr>
            </a:solidFill>
            <a:ln>
              <a:solidFill>
                <a:schemeClr val="accent4"/>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936" y="4665922"/>
              <a:ext cx="177159" cy="340617"/>
            </a:xfrm>
            <a:prstGeom prst="rect">
              <a:avLst/>
            </a:prstGeom>
            <a:solidFill>
              <a:schemeClr val="accent4">
                <a:lumMod val="40000"/>
                <a:lumOff val="60000"/>
              </a:schemeClr>
            </a:solidFill>
          </p:spPr>
        </p:pic>
        <p:sp>
          <p:nvSpPr>
            <p:cNvPr id="31" name="Rounded Rectangular Callout 30"/>
            <p:cNvSpPr/>
            <p:nvPr/>
          </p:nvSpPr>
          <p:spPr>
            <a:xfrm>
              <a:off x="3628271" y="4886761"/>
              <a:ext cx="1223801" cy="680375"/>
            </a:xfrm>
            <a:prstGeom prst="wedgeRoundRectCallout">
              <a:avLst>
                <a:gd name="adj1" fmla="val -63383"/>
                <a:gd name="adj2" fmla="val -41561"/>
                <a:gd name="adj3" fmla="val 16667"/>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prstClr val="white"/>
                  </a:solidFill>
                </a:rPr>
                <a:t>Any kind of sensor</a:t>
              </a:r>
            </a:p>
          </p:txBody>
        </p:sp>
      </p:grpSp>
      <p:grpSp>
        <p:nvGrpSpPr>
          <p:cNvPr id="20" name="Group 19"/>
          <p:cNvGrpSpPr/>
          <p:nvPr/>
        </p:nvGrpSpPr>
        <p:grpSpPr>
          <a:xfrm>
            <a:off x="2249745" y="3191032"/>
            <a:ext cx="3766566" cy="1217810"/>
            <a:chOff x="3335084" y="2210058"/>
            <a:chExt cx="3766566" cy="1217810"/>
          </a:xfrm>
        </p:grpSpPr>
        <p:sp>
          <p:nvSpPr>
            <p:cNvPr id="12" name="TextBox 11"/>
            <p:cNvSpPr txBox="1"/>
            <p:nvPr/>
          </p:nvSpPr>
          <p:spPr>
            <a:xfrm>
              <a:off x="6799964"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1</a:t>
              </a:r>
            </a:p>
            <a:p>
              <a:r>
                <a:rPr lang="en-US" dirty="0">
                  <a:solidFill>
                    <a:prstClr val="white"/>
                  </a:solidFill>
                </a:rPr>
                <a:t>0</a:t>
              </a:r>
            </a:p>
          </p:txBody>
        </p:sp>
        <p:sp>
          <p:nvSpPr>
            <p:cNvPr id="76" name="TextBox 75"/>
            <p:cNvSpPr txBox="1"/>
            <p:nvPr/>
          </p:nvSpPr>
          <p:spPr>
            <a:xfrm>
              <a:off x="6284613" y="222753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77" name="TextBox 76"/>
            <p:cNvSpPr txBox="1"/>
            <p:nvPr/>
          </p:nvSpPr>
          <p:spPr>
            <a:xfrm>
              <a:off x="5762322"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1</a:t>
              </a:r>
            </a:p>
            <a:p>
              <a:r>
                <a:rPr lang="en-US" dirty="0">
                  <a:solidFill>
                    <a:prstClr val="white"/>
                  </a:solidFill>
                </a:rPr>
                <a:t>1</a:t>
              </a:r>
            </a:p>
            <a:p>
              <a:r>
                <a:rPr lang="en-US" dirty="0">
                  <a:solidFill>
                    <a:prstClr val="white"/>
                  </a:solidFill>
                </a:rPr>
                <a:t>1</a:t>
              </a:r>
            </a:p>
          </p:txBody>
        </p:sp>
        <p:sp>
          <p:nvSpPr>
            <p:cNvPr id="78" name="TextBox 77"/>
            <p:cNvSpPr txBox="1"/>
            <p:nvPr/>
          </p:nvSpPr>
          <p:spPr>
            <a:xfrm>
              <a:off x="5207050" y="2214543"/>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0</a:t>
              </a:r>
            </a:p>
          </p:txBody>
        </p:sp>
        <p:sp>
          <p:nvSpPr>
            <p:cNvPr id="79" name="TextBox 78"/>
            <p:cNvSpPr txBox="1"/>
            <p:nvPr/>
          </p:nvSpPr>
          <p:spPr>
            <a:xfrm>
              <a:off x="4408987" y="2210058"/>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80" name="TextBox 79"/>
            <p:cNvSpPr txBox="1"/>
            <p:nvPr/>
          </p:nvSpPr>
          <p:spPr>
            <a:xfrm>
              <a:off x="3868235" y="221005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1</a:t>
              </a:r>
            </a:p>
          </p:txBody>
        </p:sp>
        <p:sp>
          <p:nvSpPr>
            <p:cNvPr id="81" name="TextBox 80"/>
            <p:cNvSpPr txBox="1"/>
            <p:nvPr/>
          </p:nvSpPr>
          <p:spPr>
            <a:xfrm>
              <a:off x="3335084" y="221711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grpSp>
      <p:graphicFrame>
        <p:nvGraphicFramePr>
          <p:cNvPr id="18" name="Diagram 17"/>
          <p:cNvGraphicFramePr/>
          <p:nvPr/>
        </p:nvGraphicFramePr>
        <p:xfrm>
          <a:off x="98150" y="585155"/>
          <a:ext cx="2199621" cy="10509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p:cNvSpPr txBox="1"/>
          <p:nvPr/>
        </p:nvSpPr>
        <p:spPr>
          <a:xfrm>
            <a:off x="2605323" y="611625"/>
            <a:ext cx="2735685" cy="707886"/>
          </a:xfrm>
          <a:prstGeom prst="rect">
            <a:avLst/>
          </a:prstGeom>
          <a:noFill/>
        </p:spPr>
        <p:txBody>
          <a:bodyPr wrap="none" rtlCol="0">
            <a:spAutoFit/>
          </a:bodyPr>
          <a:lstStyle/>
          <a:p>
            <a:r>
              <a:rPr lang="en-US" sz="4000" dirty="0">
                <a:solidFill>
                  <a:srgbClr val="9148C8"/>
                </a:solidFill>
              </a:rPr>
              <a:t>Applications</a:t>
            </a:r>
          </a:p>
        </p:txBody>
      </p:sp>
      <p:grpSp>
        <p:nvGrpSpPr>
          <p:cNvPr id="60" name="Group 59"/>
          <p:cNvGrpSpPr/>
          <p:nvPr/>
        </p:nvGrpSpPr>
        <p:grpSpPr>
          <a:xfrm>
            <a:off x="2291247" y="1419720"/>
            <a:ext cx="3766566" cy="940811"/>
            <a:chOff x="3335084" y="2210058"/>
            <a:chExt cx="3766566" cy="940811"/>
          </a:xfrm>
        </p:grpSpPr>
        <p:sp>
          <p:nvSpPr>
            <p:cNvPr id="62" name="TextBox 61"/>
            <p:cNvSpPr txBox="1"/>
            <p:nvPr/>
          </p:nvSpPr>
          <p:spPr>
            <a:xfrm>
              <a:off x="6799964"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63" name="TextBox 62"/>
            <p:cNvSpPr txBox="1"/>
            <p:nvPr/>
          </p:nvSpPr>
          <p:spPr>
            <a:xfrm>
              <a:off x="6284613" y="222753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4" name="TextBox 83"/>
            <p:cNvSpPr txBox="1"/>
            <p:nvPr/>
          </p:nvSpPr>
          <p:spPr>
            <a:xfrm>
              <a:off x="5762322"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0</a:t>
              </a:r>
            </a:p>
          </p:txBody>
        </p:sp>
        <p:sp>
          <p:nvSpPr>
            <p:cNvPr id="85" name="TextBox 84"/>
            <p:cNvSpPr txBox="1"/>
            <p:nvPr/>
          </p:nvSpPr>
          <p:spPr>
            <a:xfrm>
              <a:off x="5207050" y="2214543"/>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6" name="TextBox 85"/>
            <p:cNvSpPr txBox="1"/>
            <p:nvPr/>
          </p:nvSpPr>
          <p:spPr>
            <a:xfrm>
              <a:off x="4408987"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7" name="TextBox 86"/>
            <p:cNvSpPr txBox="1"/>
            <p:nvPr/>
          </p:nvSpPr>
          <p:spPr>
            <a:xfrm>
              <a:off x="3868235"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9" name="TextBox 88"/>
            <p:cNvSpPr txBox="1"/>
            <p:nvPr/>
          </p:nvSpPr>
          <p:spPr>
            <a:xfrm>
              <a:off x="3335084" y="221711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grpSp>
      <p:sp>
        <p:nvSpPr>
          <p:cNvPr id="90" name="Rounded Rectangle 89"/>
          <p:cNvSpPr/>
          <p:nvPr/>
        </p:nvSpPr>
        <p:spPr>
          <a:xfrm>
            <a:off x="1956775" y="2356355"/>
            <a:ext cx="4289871" cy="832806"/>
          </a:xfrm>
          <a:prstGeom prst="roundRect">
            <a:avLst/>
          </a:prstGeom>
          <a:solidFill>
            <a:srgbClr val="FF7171"/>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white"/>
                </a:solidFill>
              </a:rPr>
              <a:t>EQL Processor</a:t>
            </a:r>
          </a:p>
          <a:p>
            <a:pPr algn="ctr"/>
            <a:r>
              <a:rPr lang="en-US" sz="2200" dirty="0">
                <a:solidFill>
                  <a:prstClr val="white"/>
                </a:solidFill>
              </a:rPr>
              <a:t>(Boolean Query Processing)</a:t>
            </a:r>
          </a:p>
        </p:txBody>
      </p:sp>
      <p:sp>
        <p:nvSpPr>
          <p:cNvPr id="2" name="Rounded Rectangular Callout 1"/>
          <p:cNvSpPr/>
          <p:nvPr/>
        </p:nvSpPr>
        <p:spPr>
          <a:xfrm>
            <a:off x="1029186" y="3591677"/>
            <a:ext cx="966972" cy="578224"/>
          </a:xfrm>
          <a:prstGeom prst="wedgeRoundRectCallout">
            <a:avLst>
              <a:gd name="adj1" fmla="val 80282"/>
              <a:gd name="adj2" fmla="val -32272"/>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Atomic events</a:t>
            </a:r>
          </a:p>
        </p:txBody>
      </p:sp>
      <p:sp>
        <p:nvSpPr>
          <p:cNvPr id="91" name="Rounded Rectangular Callout 90"/>
          <p:cNvSpPr/>
          <p:nvPr/>
        </p:nvSpPr>
        <p:spPr>
          <a:xfrm>
            <a:off x="565702" y="1949111"/>
            <a:ext cx="1138603" cy="578224"/>
          </a:xfrm>
          <a:prstGeom prst="wedgeRoundRectCallout">
            <a:avLst>
              <a:gd name="adj1" fmla="val 99590"/>
              <a:gd name="adj2" fmla="val -12505"/>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Complex events</a:t>
            </a:r>
          </a:p>
        </p:txBody>
      </p:sp>
      <p:sp>
        <p:nvSpPr>
          <p:cNvPr id="3" name="TextBox 2"/>
          <p:cNvSpPr txBox="1"/>
          <p:nvPr/>
        </p:nvSpPr>
        <p:spPr>
          <a:xfrm>
            <a:off x="7017340" y="241211"/>
            <a:ext cx="2076502" cy="1200329"/>
          </a:xfrm>
          <a:prstGeom prst="rect">
            <a:avLst/>
          </a:prstGeom>
          <a:noFill/>
        </p:spPr>
        <p:txBody>
          <a:bodyPr wrap="square" rtlCol="0">
            <a:spAutoFit/>
          </a:bodyPr>
          <a:lstStyle/>
          <a:p>
            <a:r>
              <a:rPr lang="en-US" sz="3600" dirty="0">
                <a:solidFill>
                  <a:srgbClr val="FFC000">
                    <a:lumMod val="40000"/>
                    <a:lumOff val="60000"/>
                  </a:srgbClr>
                </a:solidFill>
              </a:rPr>
              <a:t>System Overview</a:t>
            </a:r>
          </a:p>
        </p:txBody>
      </p:sp>
    </p:spTree>
    <p:extLst>
      <p:ext uri="{BB962C8B-B14F-4D97-AF65-F5344CB8AC3E}">
        <p14:creationId xmlns:p14="http://schemas.microsoft.com/office/powerpoint/2010/main" val="409307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indefinite" fill="hold"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checkerboard(across)">
                                      <p:cBhvr>
                                        <p:cTn id="16" dur="500"/>
                                        <p:tgtEl>
                                          <p:spTgt spid="90"/>
                                        </p:tgtEl>
                                      </p:cBhvr>
                                    </p:animEffect>
                                  </p:childTnLst>
                                </p:cTn>
                              </p:par>
                            </p:childTnLst>
                          </p:cTn>
                        </p:par>
                        <p:par>
                          <p:cTn id="17" fill="hold">
                            <p:stCondLst>
                              <p:cond delay="500"/>
                            </p:stCondLst>
                            <p:childTnLst>
                              <p:par>
                                <p:cTn id="18" presetID="22" presetClass="entr" presetSubtype="4" repeatCount="indefinite" fill="hold" nodeType="afterEffect">
                                  <p:stCondLst>
                                    <p:cond delay="50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wipe(left)">
                                      <p:cBhvr>
                                        <p:cTn id="2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2" grpId="0" animBg="1"/>
      <p:bldP spid="9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981" y="4813193"/>
            <a:ext cx="5895384" cy="1543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ounded Rectangle 82"/>
          <p:cNvSpPr/>
          <p:nvPr/>
        </p:nvSpPr>
        <p:spPr>
          <a:xfrm>
            <a:off x="684868" y="283725"/>
            <a:ext cx="6073871" cy="1198213"/>
          </a:xfrm>
          <a:prstGeom prst="roundRect">
            <a:avLst/>
          </a:prstGeom>
          <a:solidFill>
            <a:srgbClr val="C1C1FF"/>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ounded Rectangle 81"/>
          <p:cNvSpPr/>
          <p:nvPr/>
        </p:nvSpPr>
        <p:spPr>
          <a:xfrm>
            <a:off x="544813" y="420981"/>
            <a:ext cx="6073871" cy="1198213"/>
          </a:xfrm>
          <a:prstGeom prst="roundRect">
            <a:avLst/>
          </a:prstGeom>
          <a:solidFill>
            <a:schemeClr val="accent2">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a:off x="392413" y="539513"/>
            <a:ext cx="6073871" cy="1198213"/>
          </a:xfrm>
          <a:prstGeom prst="roundRect">
            <a:avLst/>
          </a:prstGeom>
          <a:solidFill>
            <a:schemeClr val="accent3">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2"/>
          </p:nvPr>
        </p:nvSpPr>
        <p:spPr/>
        <p:txBody>
          <a:bodyPr/>
          <a:lstStyle/>
          <a:p>
            <a:fld id="{321D9DF7-A7BE-46E3-898F-4EC0FF04C1B9}" type="slidenum">
              <a:rPr lang="en-US" smtClean="0">
                <a:solidFill>
                  <a:prstClr val="white">
                    <a:tint val="75000"/>
                  </a:prstClr>
                </a:solidFill>
              </a:rPr>
              <a:pPr/>
              <a:t>43</a:t>
            </a:fld>
            <a:endParaRPr lang="en-US" dirty="0">
              <a:solidFill>
                <a:prstClr val="white">
                  <a:tint val="75000"/>
                </a:prstClr>
              </a:solidFill>
            </a:endParaRPr>
          </a:p>
        </p:txBody>
      </p:sp>
      <p:grpSp>
        <p:nvGrpSpPr>
          <p:cNvPr id="54" name="Group 53"/>
          <p:cNvGrpSpPr/>
          <p:nvPr/>
        </p:nvGrpSpPr>
        <p:grpSpPr>
          <a:xfrm>
            <a:off x="4039345" y="4407986"/>
            <a:ext cx="2061458" cy="1795378"/>
            <a:chOff x="1585448" y="4514921"/>
            <a:chExt cx="2061458" cy="1795378"/>
          </a:xfrm>
        </p:grpSpPr>
        <p:sp>
          <p:nvSpPr>
            <p:cNvPr id="55" name="Rounded Rectangle 54"/>
            <p:cNvSpPr/>
            <p:nvPr/>
          </p:nvSpPr>
          <p:spPr>
            <a:xfrm>
              <a:off x="1662689" y="5115653"/>
              <a:ext cx="1913535"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6" name="Group 55"/>
            <p:cNvGrpSpPr/>
            <p:nvPr/>
          </p:nvGrpSpPr>
          <p:grpSpPr>
            <a:xfrm>
              <a:off x="1625364" y="5082519"/>
              <a:ext cx="1623741" cy="1227780"/>
              <a:chOff x="488570" y="4969820"/>
              <a:chExt cx="1623741" cy="1227780"/>
            </a:xfrm>
          </p:grpSpPr>
          <p:sp>
            <p:nvSpPr>
              <p:cNvPr id="69" name="Oval 68"/>
              <p:cNvSpPr/>
              <p:nvPr/>
            </p:nvSpPr>
            <p:spPr>
              <a:xfrm>
                <a:off x="488570" y="4969820"/>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sp>
            <p:nvSpPr>
              <p:cNvPr id="70" name="Oval 69"/>
              <p:cNvSpPr/>
              <p:nvPr/>
            </p:nvSpPr>
            <p:spPr>
              <a:xfrm>
                <a:off x="1013725" y="4978400"/>
                <a:ext cx="444500" cy="457200"/>
              </a:xfrm>
              <a:prstGeom prst="ellipse">
                <a:avLst/>
              </a:prstGeom>
              <a:solidFill>
                <a:schemeClr val="accent6">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S3</a:t>
                </a:r>
              </a:p>
            </p:txBody>
          </p:sp>
          <p:sp>
            <p:nvSpPr>
              <p:cNvPr id="71" name="Oval 70"/>
              <p:cNvSpPr/>
              <p:nvPr/>
            </p:nvSpPr>
            <p:spPr>
              <a:xfrm>
                <a:off x="1542999" y="4973938"/>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2" name="Straight Connector 71"/>
              <p:cNvCxnSpPr>
                <a:stCxn id="69" idx="5"/>
                <a:endCxn id="75" idx="0"/>
              </p:cNvCxnSpPr>
              <p:nvPr/>
            </p:nvCxnSpPr>
            <p:spPr>
              <a:xfrm>
                <a:off x="867974" y="5360065"/>
                <a:ext cx="651213" cy="38033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75" idx="0"/>
              </p:cNvCxnSpPr>
              <p:nvPr/>
            </p:nvCxnSpPr>
            <p:spPr>
              <a:xfrm>
                <a:off x="1329576" y="5432337"/>
                <a:ext cx="189611"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57" idx="3"/>
                <a:endCxn id="75" idx="0"/>
              </p:cNvCxnSpPr>
              <p:nvPr/>
            </p:nvCxnSpPr>
            <p:spPr>
              <a:xfrm flipH="1">
                <a:off x="1519187" y="5379287"/>
                <a:ext cx="593124" cy="36111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184" y="5740399"/>
                <a:ext cx="468006" cy="45720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sp>
          <p:nvSpPr>
            <p:cNvPr id="57" name="Oval 56"/>
            <p:cNvSpPr/>
            <p:nvPr/>
          </p:nvSpPr>
          <p:spPr>
            <a:xfrm>
              <a:off x="3184009" y="5101741"/>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58" name="Straight Connector 57"/>
            <p:cNvCxnSpPr>
              <a:endCxn id="75" idx="0"/>
            </p:cNvCxnSpPr>
            <p:nvPr/>
          </p:nvCxnSpPr>
          <p:spPr>
            <a:xfrm flipH="1">
              <a:off x="2655981" y="5545036"/>
              <a:ext cx="191389" cy="30806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Up Arrow 58"/>
            <p:cNvSpPr/>
            <p:nvPr/>
          </p:nvSpPr>
          <p:spPr>
            <a:xfrm>
              <a:off x="1585448" y="4514921"/>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Up Arrow 60"/>
            <p:cNvSpPr/>
            <p:nvPr/>
          </p:nvSpPr>
          <p:spPr>
            <a:xfrm>
              <a:off x="2132569" y="4514921"/>
              <a:ext cx="484632" cy="521682"/>
            </a:xfrm>
            <a:prstGeom prst="upArrow">
              <a:avLst/>
            </a:prstGeom>
            <a:no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Up Arrow 64"/>
            <p:cNvSpPr/>
            <p:nvPr/>
          </p:nvSpPr>
          <p:spPr>
            <a:xfrm>
              <a:off x="2656002" y="4514921"/>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Up Arrow 65"/>
            <p:cNvSpPr/>
            <p:nvPr/>
          </p:nvSpPr>
          <p:spPr>
            <a:xfrm>
              <a:off x="3162274" y="4514921"/>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TextBox 66"/>
            <p:cNvSpPr txBox="1"/>
            <p:nvPr/>
          </p:nvSpPr>
          <p:spPr>
            <a:xfrm>
              <a:off x="1685855" y="5668432"/>
              <a:ext cx="705642" cy="369332"/>
            </a:xfrm>
            <a:prstGeom prst="rect">
              <a:avLst/>
            </a:prstGeom>
            <a:noFill/>
          </p:spPr>
          <p:txBody>
            <a:bodyPr wrap="none" rtlCol="0">
              <a:spAutoFit/>
            </a:bodyPr>
            <a:lstStyle/>
            <a:p>
              <a:r>
                <a:rPr lang="en-US" i="1" dirty="0">
                  <a:solidFill>
                    <a:prstClr val="white"/>
                  </a:solidFill>
                </a:rPr>
                <a:t>Thing</a:t>
              </a:r>
            </a:p>
          </p:txBody>
        </p:sp>
      </p:grpSp>
      <p:grpSp>
        <p:nvGrpSpPr>
          <p:cNvPr id="10" name="Group 9"/>
          <p:cNvGrpSpPr/>
          <p:nvPr/>
        </p:nvGrpSpPr>
        <p:grpSpPr>
          <a:xfrm>
            <a:off x="2149163" y="4387805"/>
            <a:ext cx="1561917" cy="1746994"/>
            <a:chOff x="2449059" y="3287253"/>
            <a:chExt cx="1561917" cy="1746994"/>
          </a:xfrm>
        </p:grpSpPr>
        <p:sp>
          <p:nvSpPr>
            <p:cNvPr id="25" name="Rounded Rectangle 24"/>
            <p:cNvSpPr/>
            <p:nvPr/>
          </p:nvSpPr>
          <p:spPr>
            <a:xfrm>
              <a:off x="2540532" y="3896452"/>
              <a:ext cx="1362688" cy="1106890"/>
            </a:xfrm>
            <a:prstGeom prst="round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2480508" y="3854851"/>
              <a:ext cx="1115733" cy="770687"/>
              <a:chOff x="734112" y="4961353"/>
              <a:chExt cx="1115733" cy="770687"/>
            </a:xfrm>
          </p:grpSpPr>
          <p:sp>
            <p:nvSpPr>
              <p:cNvPr id="42" name="Oval 41"/>
              <p:cNvSpPr/>
              <p:nvPr/>
            </p:nvSpPr>
            <p:spPr>
              <a:xfrm>
                <a:off x="734112" y="4961353"/>
                <a:ext cx="444500" cy="457200"/>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S6</a:t>
                </a:r>
              </a:p>
            </p:txBody>
          </p:sp>
          <p:sp>
            <p:nvSpPr>
              <p:cNvPr id="48" name="Oval 47"/>
              <p:cNvSpPr/>
              <p:nvPr/>
            </p:nvSpPr>
            <p:spPr>
              <a:xfrm>
                <a:off x="1263599" y="4965471"/>
                <a:ext cx="444500" cy="457200"/>
              </a:xfrm>
              <a:prstGeom prst="ellipse">
                <a:avLst/>
              </a:prstGeom>
              <a:solidFill>
                <a:srgbClr val="10A21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S5</a:t>
                </a:r>
              </a:p>
            </p:txBody>
          </p:sp>
          <p:cxnSp>
            <p:nvCxnSpPr>
              <p:cNvPr id="49" name="Straight Connector 48"/>
              <p:cNvCxnSpPr>
                <a:stCxn id="42" idx="5"/>
                <a:endCxn id="37" idx="0"/>
              </p:cNvCxnSpPr>
              <p:nvPr/>
            </p:nvCxnSpPr>
            <p:spPr>
              <a:xfrm>
                <a:off x="1113516" y="5351598"/>
                <a:ext cx="422605" cy="380442"/>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9" idx="3"/>
                <a:endCxn id="37" idx="0"/>
              </p:cNvCxnSpPr>
              <p:nvPr/>
            </p:nvCxnSpPr>
            <p:spPr>
              <a:xfrm flipH="1">
                <a:off x="1536121" y="5370820"/>
                <a:ext cx="313724" cy="36122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3531145" y="3874073"/>
              <a:ext cx="444500" cy="457200"/>
            </a:xfrm>
            <a:prstGeom prst="ellipse">
              <a:avLst/>
            </a:prstGeom>
            <a:solidFill>
              <a:schemeClr val="accent4">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S4</a:t>
              </a:r>
            </a:p>
          </p:txBody>
        </p:sp>
        <p:cxnSp>
          <p:nvCxnSpPr>
            <p:cNvPr id="30" name="Straight Connector 29"/>
            <p:cNvCxnSpPr>
              <a:stCxn id="48" idx="4"/>
            </p:cNvCxnSpPr>
            <p:nvPr/>
          </p:nvCxnSpPr>
          <p:spPr>
            <a:xfrm>
              <a:off x="3232245" y="4316169"/>
              <a:ext cx="16405" cy="317728"/>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Up Arrow 31"/>
            <p:cNvSpPr/>
            <p:nvPr/>
          </p:nvSpPr>
          <p:spPr>
            <a:xfrm>
              <a:off x="2449059" y="3287253"/>
              <a:ext cx="484632" cy="532312"/>
            </a:xfrm>
            <a:prstGeom prst="upArrow">
              <a:avLst/>
            </a:pr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Up Arrow 33"/>
            <p:cNvSpPr/>
            <p:nvPr/>
          </p:nvSpPr>
          <p:spPr>
            <a:xfrm>
              <a:off x="2986204" y="3287253"/>
              <a:ext cx="484632" cy="521682"/>
            </a:xfrm>
            <a:prstGeom prst="upArrow">
              <a:avLst/>
            </a:prstGeom>
            <a:noFill/>
            <a:ln w="12700">
              <a:solidFill>
                <a:srgbClr val="2DFF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Up Arrow 34"/>
            <p:cNvSpPr/>
            <p:nvPr/>
          </p:nvSpPr>
          <p:spPr>
            <a:xfrm>
              <a:off x="3526344" y="3287253"/>
              <a:ext cx="484632" cy="530262"/>
            </a:xfrm>
            <a:prstGeom prst="upArrow">
              <a:avLst/>
            </a:prstGeom>
            <a:noFill/>
            <a:ln w="127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2473171" y="4373587"/>
              <a:ext cx="705642" cy="369332"/>
            </a:xfrm>
            <a:prstGeom prst="rect">
              <a:avLst/>
            </a:prstGeom>
            <a:noFill/>
          </p:spPr>
          <p:txBody>
            <a:bodyPr wrap="none" rtlCol="0">
              <a:spAutoFit/>
            </a:bodyPr>
            <a:lstStyle/>
            <a:p>
              <a:r>
                <a:rPr lang="en-US" i="1" dirty="0">
                  <a:solidFill>
                    <a:prstClr val="white"/>
                  </a:solidFill>
                </a:rPr>
                <a:t>Thing</a:t>
              </a:r>
            </a:p>
          </p:txBody>
        </p:sp>
        <p:sp>
          <p:nvSpPr>
            <p:cNvPr id="37" name="Oval 36"/>
            <p:cNvSpPr/>
            <p:nvPr/>
          </p:nvSpPr>
          <p:spPr>
            <a:xfrm>
              <a:off x="3071235" y="4625538"/>
              <a:ext cx="422563" cy="408709"/>
            </a:xfrm>
            <a:prstGeom prst="ellipse">
              <a:avLst/>
            </a:prstGeom>
            <a:solidFill>
              <a:schemeClr val="accent4">
                <a:lumMod val="40000"/>
                <a:lumOff val="60000"/>
              </a:schemeClr>
            </a:solidFill>
            <a:ln>
              <a:solidFill>
                <a:schemeClr val="accent4"/>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38"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3936" y="4665922"/>
              <a:ext cx="177159" cy="340617"/>
            </a:xfrm>
            <a:prstGeom prst="rect">
              <a:avLst/>
            </a:prstGeom>
            <a:solidFill>
              <a:schemeClr val="accent4">
                <a:lumMod val="40000"/>
                <a:lumOff val="60000"/>
              </a:schemeClr>
            </a:solidFill>
          </p:spPr>
        </p:pic>
      </p:grpSp>
      <p:grpSp>
        <p:nvGrpSpPr>
          <p:cNvPr id="20" name="Group 19"/>
          <p:cNvGrpSpPr/>
          <p:nvPr/>
        </p:nvGrpSpPr>
        <p:grpSpPr>
          <a:xfrm>
            <a:off x="2249745" y="3191032"/>
            <a:ext cx="3766566" cy="1217810"/>
            <a:chOff x="3335084" y="2210058"/>
            <a:chExt cx="3766566" cy="1217810"/>
          </a:xfrm>
        </p:grpSpPr>
        <p:sp>
          <p:nvSpPr>
            <p:cNvPr id="12" name="TextBox 11"/>
            <p:cNvSpPr txBox="1"/>
            <p:nvPr/>
          </p:nvSpPr>
          <p:spPr>
            <a:xfrm>
              <a:off x="6799964"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1</a:t>
              </a:r>
            </a:p>
            <a:p>
              <a:r>
                <a:rPr lang="en-US" dirty="0">
                  <a:solidFill>
                    <a:prstClr val="white"/>
                  </a:solidFill>
                </a:rPr>
                <a:t>0</a:t>
              </a:r>
            </a:p>
          </p:txBody>
        </p:sp>
        <p:sp>
          <p:nvSpPr>
            <p:cNvPr id="76" name="TextBox 75"/>
            <p:cNvSpPr txBox="1"/>
            <p:nvPr/>
          </p:nvSpPr>
          <p:spPr>
            <a:xfrm>
              <a:off x="6284613" y="222753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77" name="TextBox 76"/>
            <p:cNvSpPr txBox="1"/>
            <p:nvPr/>
          </p:nvSpPr>
          <p:spPr>
            <a:xfrm>
              <a:off x="5762322" y="221793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1</a:t>
              </a:r>
            </a:p>
            <a:p>
              <a:r>
                <a:rPr lang="en-US" dirty="0">
                  <a:solidFill>
                    <a:prstClr val="white"/>
                  </a:solidFill>
                </a:rPr>
                <a:t>1</a:t>
              </a:r>
            </a:p>
            <a:p>
              <a:r>
                <a:rPr lang="en-US" dirty="0">
                  <a:solidFill>
                    <a:prstClr val="white"/>
                  </a:solidFill>
                </a:rPr>
                <a:t>1</a:t>
              </a:r>
            </a:p>
          </p:txBody>
        </p:sp>
        <p:sp>
          <p:nvSpPr>
            <p:cNvPr id="78" name="TextBox 77"/>
            <p:cNvSpPr txBox="1"/>
            <p:nvPr/>
          </p:nvSpPr>
          <p:spPr>
            <a:xfrm>
              <a:off x="5207050" y="2214543"/>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0</a:t>
              </a:r>
            </a:p>
          </p:txBody>
        </p:sp>
        <p:sp>
          <p:nvSpPr>
            <p:cNvPr id="79" name="TextBox 78"/>
            <p:cNvSpPr txBox="1"/>
            <p:nvPr/>
          </p:nvSpPr>
          <p:spPr>
            <a:xfrm>
              <a:off x="4408987" y="2210058"/>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sp>
          <p:nvSpPr>
            <p:cNvPr id="80" name="TextBox 79"/>
            <p:cNvSpPr txBox="1"/>
            <p:nvPr/>
          </p:nvSpPr>
          <p:spPr>
            <a:xfrm>
              <a:off x="3868235" y="2210058"/>
              <a:ext cx="301686" cy="1200329"/>
            </a:xfrm>
            <a:prstGeom prst="rect">
              <a:avLst/>
            </a:prstGeom>
            <a:noFill/>
          </p:spPr>
          <p:txBody>
            <a:bodyPr wrap="none" rtlCol="0">
              <a:spAutoFit/>
            </a:bodyPr>
            <a:lstStyle/>
            <a:p>
              <a:r>
                <a:rPr lang="en-US" dirty="0">
                  <a:solidFill>
                    <a:prstClr val="white"/>
                  </a:solidFill>
                </a:rPr>
                <a:t>0</a:t>
              </a:r>
            </a:p>
            <a:p>
              <a:r>
                <a:rPr lang="en-US" dirty="0">
                  <a:solidFill>
                    <a:prstClr val="white"/>
                  </a:solidFill>
                </a:rPr>
                <a:t>0</a:t>
              </a:r>
            </a:p>
            <a:p>
              <a:r>
                <a:rPr lang="en-US" dirty="0">
                  <a:solidFill>
                    <a:prstClr val="white"/>
                  </a:solidFill>
                </a:rPr>
                <a:t>0</a:t>
              </a:r>
            </a:p>
            <a:p>
              <a:r>
                <a:rPr lang="en-US" dirty="0">
                  <a:solidFill>
                    <a:prstClr val="white"/>
                  </a:solidFill>
                </a:rPr>
                <a:t>1</a:t>
              </a:r>
            </a:p>
          </p:txBody>
        </p:sp>
        <p:sp>
          <p:nvSpPr>
            <p:cNvPr id="81" name="TextBox 80"/>
            <p:cNvSpPr txBox="1"/>
            <p:nvPr/>
          </p:nvSpPr>
          <p:spPr>
            <a:xfrm>
              <a:off x="3335084" y="2217119"/>
              <a:ext cx="301686" cy="1200329"/>
            </a:xfrm>
            <a:prstGeom prst="rect">
              <a:avLst/>
            </a:prstGeom>
            <a:noFill/>
          </p:spPr>
          <p:txBody>
            <a:bodyPr wrap="none" rtlCol="0">
              <a:spAutoFit/>
            </a:bodyPr>
            <a:lstStyle/>
            <a:p>
              <a:r>
                <a:rPr lang="en-US" dirty="0">
                  <a:solidFill>
                    <a:prstClr val="white"/>
                  </a:solidFill>
                </a:rPr>
                <a:t>1</a:t>
              </a:r>
            </a:p>
            <a:p>
              <a:r>
                <a:rPr lang="en-US" dirty="0">
                  <a:solidFill>
                    <a:prstClr val="white"/>
                  </a:solidFill>
                </a:rPr>
                <a:t>1</a:t>
              </a:r>
            </a:p>
            <a:p>
              <a:r>
                <a:rPr lang="en-US" dirty="0">
                  <a:solidFill>
                    <a:prstClr val="white"/>
                  </a:solidFill>
                </a:rPr>
                <a:t>0</a:t>
              </a:r>
            </a:p>
            <a:p>
              <a:r>
                <a:rPr lang="en-US" dirty="0">
                  <a:solidFill>
                    <a:prstClr val="white"/>
                  </a:solidFill>
                </a:rPr>
                <a:t>0</a:t>
              </a:r>
            </a:p>
          </p:txBody>
        </p:sp>
      </p:grpSp>
      <p:graphicFrame>
        <p:nvGraphicFramePr>
          <p:cNvPr id="18" name="Diagram 17"/>
          <p:cNvGraphicFramePr/>
          <p:nvPr/>
        </p:nvGraphicFramePr>
        <p:xfrm>
          <a:off x="98150" y="585155"/>
          <a:ext cx="2199621" cy="10509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TextBox 18"/>
          <p:cNvSpPr txBox="1"/>
          <p:nvPr/>
        </p:nvSpPr>
        <p:spPr>
          <a:xfrm>
            <a:off x="2605323" y="611625"/>
            <a:ext cx="2735685" cy="707886"/>
          </a:xfrm>
          <a:prstGeom prst="rect">
            <a:avLst/>
          </a:prstGeom>
          <a:noFill/>
        </p:spPr>
        <p:txBody>
          <a:bodyPr wrap="none" rtlCol="0">
            <a:spAutoFit/>
          </a:bodyPr>
          <a:lstStyle/>
          <a:p>
            <a:r>
              <a:rPr lang="en-US" sz="4000" dirty="0">
                <a:solidFill>
                  <a:srgbClr val="9148C8"/>
                </a:solidFill>
              </a:rPr>
              <a:t>Applications</a:t>
            </a:r>
          </a:p>
        </p:txBody>
      </p:sp>
      <p:grpSp>
        <p:nvGrpSpPr>
          <p:cNvPr id="60" name="Group 59"/>
          <p:cNvGrpSpPr/>
          <p:nvPr/>
        </p:nvGrpSpPr>
        <p:grpSpPr>
          <a:xfrm>
            <a:off x="2291247" y="1419720"/>
            <a:ext cx="3766566" cy="940811"/>
            <a:chOff x="3335084" y="2210058"/>
            <a:chExt cx="3766566" cy="940811"/>
          </a:xfrm>
        </p:grpSpPr>
        <p:sp>
          <p:nvSpPr>
            <p:cNvPr id="62" name="TextBox 61"/>
            <p:cNvSpPr txBox="1"/>
            <p:nvPr/>
          </p:nvSpPr>
          <p:spPr>
            <a:xfrm>
              <a:off x="6799964"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63" name="TextBox 62"/>
            <p:cNvSpPr txBox="1"/>
            <p:nvPr/>
          </p:nvSpPr>
          <p:spPr>
            <a:xfrm>
              <a:off x="6284613" y="222753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4" name="TextBox 83"/>
            <p:cNvSpPr txBox="1"/>
            <p:nvPr/>
          </p:nvSpPr>
          <p:spPr>
            <a:xfrm>
              <a:off x="5762322" y="221793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0</a:t>
              </a:r>
            </a:p>
          </p:txBody>
        </p:sp>
        <p:sp>
          <p:nvSpPr>
            <p:cNvPr id="85" name="TextBox 84"/>
            <p:cNvSpPr txBox="1"/>
            <p:nvPr/>
          </p:nvSpPr>
          <p:spPr>
            <a:xfrm>
              <a:off x="5207050" y="2214543"/>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6" name="TextBox 85"/>
            <p:cNvSpPr txBox="1"/>
            <p:nvPr/>
          </p:nvSpPr>
          <p:spPr>
            <a:xfrm>
              <a:off x="4408987"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sp>
          <p:nvSpPr>
            <p:cNvPr id="87" name="TextBox 86"/>
            <p:cNvSpPr txBox="1"/>
            <p:nvPr/>
          </p:nvSpPr>
          <p:spPr>
            <a:xfrm>
              <a:off x="3868235" y="2210058"/>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1</a:t>
              </a:r>
            </a:p>
            <a:p>
              <a:r>
                <a:rPr lang="en-US" dirty="0">
                  <a:solidFill>
                    <a:prstClr val="white"/>
                  </a:solidFill>
                </a:rPr>
                <a:t>1</a:t>
              </a:r>
            </a:p>
          </p:txBody>
        </p:sp>
        <p:sp>
          <p:nvSpPr>
            <p:cNvPr id="89" name="TextBox 88"/>
            <p:cNvSpPr txBox="1"/>
            <p:nvPr/>
          </p:nvSpPr>
          <p:spPr>
            <a:xfrm>
              <a:off x="3335084" y="2217119"/>
              <a:ext cx="301686" cy="923330"/>
            </a:xfrm>
            <a:prstGeom prst="rect">
              <a:avLst/>
            </a:prstGeom>
            <a:noFill/>
          </p:spPr>
          <p:txBody>
            <a:bodyPr wrap="none" rtlCol="0">
              <a:spAutoFit/>
            </a:bodyPr>
            <a:lstStyle/>
            <a:p>
              <a:r>
                <a:rPr lang="en-US" dirty="0">
                  <a:solidFill>
                    <a:srgbClr val="A5A5A5">
                      <a:lumMod val="50000"/>
                    </a:srgbClr>
                  </a:solidFill>
                </a:rPr>
                <a:t>0</a:t>
              </a:r>
            </a:p>
            <a:p>
              <a:r>
                <a:rPr lang="en-US" dirty="0">
                  <a:solidFill>
                    <a:prstClr val="white"/>
                  </a:solidFill>
                </a:rPr>
                <a:t>0</a:t>
              </a:r>
            </a:p>
            <a:p>
              <a:r>
                <a:rPr lang="en-US" dirty="0">
                  <a:solidFill>
                    <a:prstClr val="white"/>
                  </a:solidFill>
                </a:rPr>
                <a:t>1</a:t>
              </a:r>
            </a:p>
          </p:txBody>
        </p:sp>
      </p:grpSp>
      <p:sp>
        <p:nvSpPr>
          <p:cNvPr id="90" name="Rounded Rectangle 89"/>
          <p:cNvSpPr/>
          <p:nvPr/>
        </p:nvSpPr>
        <p:spPr>
          <a:xfrm>
            <a:off x="1956775" y="2356355"/>
            <a:ext cx="4289871" cy="832806"/>
          </a:xfrm>
          <a:prstGeom prst="roundRect">
            <a:avLst/>
          </a:prstGeom>
          <a:solidFill>
            <a:srgbClr val="FF7171"/>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prstClr val="white"/>
                </a:solidFill>
              </a:rPr>
              <a:t>EQL Processor</a:t>
            </a:r>
          </a:p>
          <a:p>
            <a:pPr algn="ctr"/>
            <a:r>
              <a:rPr lang="en-US" sz="2200" dirty="0">
                <a:solidFill>
                  <a:prstClr val="white"/>
                </a:solidFill>
              </a:rPr>
              <a:t>(Boolean Query Processing)</a:t>
            </a:r>
          </a:p>
        </p:txBody>
      </p:sp>
      <p:sp>
        <p:nvSpPr>
          <p:cNvPr id="2" name="Rounded Rectangular Callout 1"/>
          <p:cNvSpPr/>
          <p:nvPr/>
        </p:nvSpPr>
        <p:spPr>
          <a:xfrm>
            <a:off x="6779196" y="1633658"/>
            <a:ext cx="1776584" cy="990343"/>
          </a:xfrm>
          <a:prstGeom prst="wedgeRoundRectCallout">
            <a:avLst>
              <a:gd name="adj1" fmla="val -83003"/>
              <a:gd name="adj2" fmla="val 45660"/>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A programming interface for sharing IoT Infrastructure</a:t>
            </a:r>
          </a:p>
        </p:txBody>
      </p:sp>
      <p:sp>
        <p:nvSpPr>
          <p:cNvPr id="91" name="Rounded Rectangular Callout 90"/>
          <p:cNvSpPr/>
          <p:nvPr/>
        </p:nvSpPr>
        <p:spPr>
          <a:xfrm>
            <a:off x="6605024" y="4846963"/>
            <a:ext cx="1956058" cy="787725"/>
          </a:xfrm>
          <a:prstGeom prst="wedgeRoundRectCallout">
            <a:avLst>
              <a:gd name="adj1" fmla="val -75600"/>
              <a:gd name="adj2" fmla="val 1028"/>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Edge computing → No need to stream raw data</a:t>
            </a:r>
          </a:p>
        </p:txBody>
      </p:sp>
      <p:sp>
        <p:nvSpPr>
          <p:cNvPr id="3" name="TextBox 2"/>
          <p:cNvSpPr txBox="1"/>
          <p:nvPr/>
        </p:nvSpPr>
        <p:spPr>
          <a:xfrm>
            <a:off x="6944276" y="310004"/>
            <a:ext cx="2108444" cy="1092607"/>
          </a:xfrm>
          <a:prstGeom prst="rect">
            <a:avLst/>
          </a:prstGeom>
          <a:noFill/>
        </p:spPr>
        <p:txBody>
          <a:bodyPr wrap="square" rtlCol="0">
            <a:spAutoFit/>
          </a:bodyPr>
          <a:lstStyle/>
          <a:p>
            <a:pPr>
              <a:lnSpc>
                <a:spcPts val="3900"/>
              </a:lnSpc>
            </a:pPr>
            <a:r>
              <a:rPr lang="en-US" sz="3200" dirty="0">
                <a:solidFill>
                  <a:srgbClr val="FFC000">
                    <a:lumMod val="40000"/>
                    <a:lumOff val="60000"/>
                  </a:srgbClr>
                </a:solidFill>
              </a:rPr>
              <a:t>Addressing Challenges</a:t>
            </a:r>
          </a:p>
        </p:txBody>
      </p:sp>
      <p:sp>
        <p:nvSpPr>
          <p:cNvPr id="88" name="Rounded Rectangular Callout 87"/>
          <p:cNvSpPr/>
          <p:nvPr/>
        </p:nvSpPr>
        <p:spPr>
          <a:xfrm>
            <a:off x="6421000" y="3151360"/>
            <a:ext cx="2180961" cy="1077524"/>
          </a:xfrm>
          <a:prstGeom prst="wedgeRoundRectCallout">
            <a:avLst>
              <a:gd name="adj1" fmla="val -69719"/>
              <a:gd name="adj2" fmla="val 23185"/>
              <a:gd name="adj3"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2"/>
          </a:fillRef>
          <a:effectRef idx="1">
            <a:schemeClr val="accent2"/>
          </a:effectRef>
          <a:fontRef idx="minor">
            <a:schemeClr val="lt1"/>
          </a:fontRef>
        </p:style>
        <p:txBody>
          <a:bodyPr rtlCol="0" anchor="ctr"/>
          <a:lstStyle/>
          <a:p>
            <a:pPr algn="ctr">
              <a:lnSpc>
                <a:spcPts val="1700"/>
              </a:lnSpc>
            </a:pPr>
            <a:r>
              <a:rPr lang="en-US" dirty="0">
                <a:solidFill>
                  <a:prstClr val="white"/>
                </a:solidFill>
              </a:rPr>
              <a:t>Boolean abstraction hides complexity due to device heterogeneity</a:t>
            </a:r>
          </a:p>
        </p:txBody>
      </p:sp>
      <p:sp>
        <p:nvSpPr>
          <p:cNvPr id="92" name="Oval 91"/>
          <p:cNvSpPr/>
          <p:nvPr/>
        </p:nvSpPr>
        <p:spPr>
          <a:xfrm>
            <a:off x="8331680" y="5537200"/>
            <a:ext cx="491578" cy="501609"/>
          </a:xfrm>
          <a:prstGeom prst="ellipse">
            <a:avLst/>
          </a:prstGeom>
          <a:solidFill>
            <a:schemeClr val="tx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srgbClr val="FFFF00"/>
                </a:solidFill>
              </a:rPr>
              <a:t>1</a:t>
            </a:r>
          </a:p>
        </p:txBody>
      </p:sp>
      <p:sp>
        <p:nvSpPr>
          <p:cNvPr id="93" name="Oval 92"/>
          <p:cNvSpPr/>
          <p:nvPr/>
        </p:nvSpPr>
        <p:spPr>
          <a:xfrm>
            <a:off x="8345800" y="4125846"/>
            <a:ext cx="491578" cy="501609"/>
          </a:xfrm>
          <a:prstGeom prst="ellipse">
            <a:avLst/>
          </a:prstGeom>
          <a:solidFill>
            <a:schemeClr val="tx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srgbClr val="FFFF00"/>
                </a:solidFill>
              </a:rPr>
              <a:t>2</a:t>
            </a:r>
          </a:p>
        </p:txBody>
      </p:sp>
      <p:sp>
        <p:nvSpPr>
          <p:cNvPr id="94" name="Oval 93"/>
          <p:cNvSpPr/>
          <p:nvPr/>
        </p:nvSpPr>
        <p:spPr>
          <a:xfrm>
            <a:off x="8307188" y="2505625"/>
            <a:ext cx="491578" cy="501609"/>
          </a:xfrm>
          <a:prstGeom prst="ellipse">
            <a:avLst/>
          </a:prstGeom>
          <a:solidFill>
            <a:schemeClr val="tx2">
              <a:lumMod val="1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tIns="0" bIns="45720" rtlCol="0" anchor="ctr" anchorCtr="1"/>
          <a:lstStyle/>
          <a:p>
            <a:pPr algn="ctr"/>
            <a:r>
              <a:rPr lang="en-US" sz="3200" dirty="0">
                <a:solidFill>
                  <a:srgbClr val="FFFF00"/>
                </a:solidFill>
              </a:rPr>
              <a:t>3</a:t>
            </a:r>
          </a:p>
        </p:txBody>
      </p:sp>
      <p:sp>
        <p:nvSpPr>
          <p:cNvPr id="96" name="Up Arrow 95"/>
          <p:cNvSpPr/>
          <p:nvPr/>
        </p:nvSpPr>
        <p:spPr>
          <a:xfrm rot="2159274">
            <a:off x="1373872" y="1218604"/>
            <a:ext cx="417321" cy="1849143"/>
          </a:xfrm>
          <a:prstGeom prst="upArrow">
            <a:avLst/>
          </a:prstGeom>
          <a:solidFill>
            <a:srgbClr val="CC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TextBox 96"/>
          <p:cNvSpPr txBox="1"/>
          <p:nvPr/>
        </p:nvSpPr>
        <p:spPr>
          <a:xfrm>
            <a:off x="303055" y="2648547"/>
            <a:ext cx="1789475" cy="1631216"/>
          </a:xfrm>
          <a:prstGeom prst="rect">
            <a:avLst/>
          </a:prstGeom>
          <a:noFill/>
        </p:spPr>
        <p:txBody>
          <a:bodyPr wrap="square" rtlCol="0">
            <a:spAutoFit/>
          </a:bodyPr>
          <a:lstStyle/>
          <a:p>
            <a:pPr>
              <a:spcAft>
                <a:spcPts val="1200"/>
              </a:spcAft>
            </a:pPr>
            <a:r>
              <a:rPr lang="en-US" sz="2000" dirty="0">
                <a:solidFill>
                  <a:srgbClr val="70AD47">
                    <a:lumMod val="20000"/>
                    <a:lumOff val="80000"/>
                  </a:srgbClr>
                </a:solidFill>
              </a:rPr>
              <a:t>App Developers only focus on the application logic</a:t>
            </a:r>
          </a:p>
        </p:txBody>
      </p:sp>
      <p:sp>
        <p:nvSpPr>
          <p:cNvPr id="5" name="TextBox 4"/>
          <p:cNvSpPr txBox="1"/>
          <p:nvPr/>
        </p:nvSpPr>
        <p:spPr>
          <a:xfrm>
            <a:off x="530278" y="4828963"/>
            <a:ext cx="1409520" cy="1323439"/>
          </a:xfrm>
          <a:prstGeom prst="rect">
            <a:avLst/>
          </a:prstGeom>
          <a:noFill/>
        </p:spPr>
        <p:txBody>
          <a:bodyPr wrap="square" rtlCol="0">
            <a:spAutoFit/>
          </a:bodyPr>
          <a:lstStyle/>
          <a:p>
            <a:r>
              <a:rPr lang="en-US" sz="2000" b="1" dirty="0">
                <a:solidFill>
                  <a:prstClr val="white"/>
                </a:solidFill>
              </a:rPr>
              <a:t>Thing servers at the “edge” of network</a:t>
            </a:r>
          </a:p>
        </p:txBody>
      </p:sp>
      <p:sp>
        <p:nvSpPr>
          <p:cNvPr id="6" name="TextBox 5"/>
          <p:cNvSpPr txBox="1"/>
          <p:nvPr/>
        </p:nvSpPr>
        <p:spPr>
          <a:xfrm>
            <a:off x="7334601" y="5639500"/>
            <a:ext cx="119616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Challenge</a:t>
            </a:r>
          </a:p>
        </p:txBody>
      </p:sp>
      <p:sp>
        <p:nvSpPr>
          <p:cNvPr id="95" name="TextBox 94"/>
          <p:cNvSpPr txBox="1"/>
          <p:nvPr/>
        </p:nvSpPr>
        <p:spPr>
          <a:xfrm>
            <a:off x="7334601" y="4224447"/>
            <a:ext cx="119616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Challenge</a:t>
            </a:r>
          </a:p>
        </p:txBody>
      </p:sp>
      <p:sp>
        <p:nvSpPr>
          <p:cNvPr id="98" name="TextBox 97"/>
          <p:cNvSpPr txBox="1"/>
          <p:nvPr/>
        </p:nvSpPr>
        <p:spPr>
          <a:xfrm>
            <a:off x="7306021" y="2604420"/>
            <a:ext cx="1196161" cy="369332"/>
          </a:xfrm>
          <a:prstGeom prst="rect">
            <a:avLst/>
          </a:prstGeom>
          <a:noFill/>
        </p:spPr>
        <p:txBody>
          <a:bodyPr wrap="none" rtlCol="0">
            <a:spAutoFit/>
          </a:bodyPr>
          <a:lstStyle/>
          <a:p>
            <a:r>
              <a:rPr lang="en-US" dirty="0">
                <a:solidFill>
                  <a:srgbClr val="FFFF00"/>
                </a:solidFill>
                <a:latin typeface="Comic Sans MS" panose="030F0702030302020204" pitchFamily="66" charset="0"/>
              </a:rPr>
              <a:t>Challenge</a:t>
            </a:r>
          </a:p>
        </p:txBody>
      </p:sp>
      <p:sp>
        <p:nvSpPr>
          <p:cNvPr id="8" name="Rectangle 7"/>
          <p:cNvSpPr/>
          <p:nvPr/>
        </p:nvSpPr>
        <p:spPr>
          <a:xfrm>
            <a:off x="743477" y="6200910"/>
            <a:ext cx="6349399" cy="579646"/>
          </a:xfrm>
          <a:prstGeom prst="rect">
            <a:avLst/>
          </a:prstGeom>
        </p:spPr>
        <p:txBody>
          <a:bodyPr wrap="square">
            <a:spAutoFit/>
          </a:bodyPr>
          <a:lstStyle/>
          <a:p>
            <a:pPr>
              <a:lnSpc>
                <a:spcPts val="1900"/>
              </a:lnSpc>
            </a:pPr>
            <a:r>
              <a:rPr lang="en-US" dirty="0">
                <a:solidFill>
                  <a:prstClr val="white"/>
                </a:solidFill>
                <a:ea typeface="Calibri" panose="020F0502020204030204" pitchFamily="34" charset="0"/>
                <a:cs typeface="Times New Roman" panose="02020603050405020304" pitchFamily="18" charset="0"/>
              </a:rPr>
              <a:t>This runs counter to the theme of consolidation and massive data centers that has dominated the discourse on cloud computing. </a:t>
            </a:r>
            <a:endParaRPr lang="en-US" dirty="0">
              <a:solidFill>
                <a:prstClr val="white"/>
              </a:solidFill>
            </a:endParaRPr>
          </a:p>
        </p:txBody>
      </p:sp>
    </p:spTree>
    <p:extLst>
      <p:ext uri="{BB962C8B-B14F-4D97-AF65-F5344CB8AC3E}">
        <p14:creationId xmlns:p14="http://schemas.microsoft.com/office/powerpoint/2010/main" val="249219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91"/>
                                        </p:tgtEl>
                                        <p:attrNameLst>
                                          <p:attrName>style.visibility</p:attrName>
                                        </p:attrNameLst>
                                      </p:cBhvr>
                                      <p:to>
                                        <p:strVal val="visible"/>
                                      </p:to>
                                    </p:set>
                                    <p:animEffect transition="in" filter="wipe(right)">
                                      <p:cBhvr>
                                        <p:cTn id="14" dur="500"/>
                                        <p:tgtEl>
                                          <p:spTgt spid="91"/>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wheel(1)">
                                      <p:cBhvr>
                                        <p:cTn id="22" dur="500"/>
                                        <p:tgtEl>
                                          <p:spTgt spid="92"/>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animEffect transition="in" filter="wipe(right)">
                                      <p:cBhvr>
                                        <p:cTn id="31" dur="500"/>
                                        <p:tgtEl>
                                          <p:spTgt spid="8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wipe(left)">
                                      <p:cBhvr>
                                        <p:cTn id="35" dur="500"/>
                                        <p:tgtEl>
                                          <p:spTgt spid="95"/>
                                        </p:tgtEl>
                                      </p:cBhvr>
                                    </p:animEffect>
                                  </p:childTnLst>
                                </p:cTn>
                              </p:par>
                            </p:childTnLst>
                          </p:cTn>
                        </p:par>
                        <p:par>
                          <p:cTn id="36" fill="hold">
                            <p:stCondLst>
                              <p:cond delay="1000"/>
                            </p:stCondLst>
                            <p:childTnLst>
                              <p:par>
                                <p:cTn id="37" presetID="21" presetClass="entr" presetSubtype="1" fill="hold" grpId="0" nodeType="after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wheel(1)">
                                      <p:cBhvr>
                                        <p:cTn id="39" dur="500"/>
                                        <p:tgtEl>
                                          <p:spTgt spid="93"/>
                                        </p:tgtEl>
                                      </p:cBhvr>
                                    </p:animEffect>
                                  </p:childTnLst>
                                </p:cTn>
                              </p:par>
                            </p:childTnLst>
                          </p:cTn>
                        </p:par>
                        <p:par>
                          <p:cTn id="40" fill="hold">
                            <p:stCondLst>
                              <p:cond delay="1500"/>
                            </p:stCondLst>
                            <p:childTnLst>
                              <p:par>
                                <p:cTn id="41" presetID="9" presetClass="entr" presetSubtype="0" fill="hold" grpId="0" nodeType="after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dissolve">
                                      <p:cBhvr>
                                        <p:cTn id="43" dur="500"/>
                                        <p:tgtEl>
                                          <p:spTgt spid="97"/>
                                        </p:tgtEl>
                                      </p:cBhvr>
                                    </p:animEffect>
                                  </p:childTnLst>
                                </p:cTn>
                              </p:par>
                            </p:childTnLst>
                          </p:cTn>
                        </p:par>
                        <p:par>
                          <p:cTn id="44" fill="hold">
                            <p:stCondLst>
                              <p:cond delay="2000"/>
                            </p:stCondLst>
                            <p:childTnLst>
                              <p:par>
                                <p:cTn id="45" presetID="22" presetClass="entr" presetSubtype="4" fill="hold" grpId="0" nodeType="after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wipe(down)">
                                      <p:cBhvr>
                                        <p:cTn id="47" dur="500"/>
                                        <p:tgtEl>
                                          <p:spTgt spid="9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right)">
                                      <p:cBhvr>
                                        <p:cTn id="52" dur="500"/>
                                        <p:tgtEl>
                                          <p:spTgt spid="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98"/>
                                        </p:tgtEl>
                                        <p:attrNameLst>
                                          <p:attrName>style.visibility</p:attrName>
                                        </p:attrNameLst>
                                      </p:cBhvr>
                                      <p:to>
                                        <p:strVal val="visible"/>
                                      </p:to>
                                    </p:set>
                                    <p:animEffect transition="in" filter="wipe(left)">
                                      <p:cBhvr>
                                        <p:cTn id="56" dur="500"/>
                                        <p:tgtEl>
                                          <p:spTgt spid="98"/>
                                        </p:tgtEl>
                                      </p:cBhvr>
                                    </p:animEffect>
                                  </p:childTnLst>
                                </p:cTn>
                              </p:par>
                            </p:childTnLst>
                          </p:cTn>
                        </p:par>
                        <p:par>
                          <p:cTn id="57" fill="hold">
                            <p:stCondLst>
                              <p:cond delay="1000"/>
                            </p:stCondLst>
                            <p:childTnLst>
                              <p:par>
                                <p:cTn id="58" presetID="21" presetClass="entr" presetSubtype="1" fill="hold" grpId="0" nodeType="after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wheel(1)">
                                      <p:cBhvr>
                                        <p:cTn id="60"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91" grpId="0" animBg="1"/>
      <p:bldP spid="88" grpId="0" animBg="1"/>
      <p:bldP spid="92" grpId="0" animBg="1"/>
      <p:bldP spid="93" grpId="0" animBg="1"/>
      <p:bldP spid="94" grpId="0" animBg="1"/>
      <p:bldP spid="96" grpId="0" animBg="1"/>
      <p:bldP spid="97" grpId="0"/>
      <p:bldP spid="6" grpId="0"/>
      <p:bldP spid="95" grpId="0"/>
      <p:bldP spid="9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71975" y="145975"/>
            <a:ext cx="3966433" cy="784830"/>
          </a:xfrm>
          <a:prstGeom prst="rect">
            <a:avLst/>
          </a:prstGeom>
          <a:noFill/>
        </p:spPr>
        <p:txBody>
          <a:bodyPr wrap="square" lIns="91440" tIns="45720" rIns="91440" bIns="45720">
            <a:spAutoFit/>
          </a:bodyPr>
          <a:lstStyle/>
          <a:p>
            <a:pPr algn="ctr">
              <a:lnSpc>
                <a:spcPct val="80000"/>
              </a:lnSpc>
            </a:pPr>
            <a:r>
              <a:rPr lang="en-US" sz="5400" dirty="0">
                <a:ln w="0"/>
                <a:solidFill>
                  <a:srgbClr val="FFC000">
                    <a:lumMod val="40000"/>
                    <a:lumOff val="60000"/>
                  </a:srgbClr>
                </a:solidFill>
                <a:effectLst>
                  <a:reflection blurRad="6350" stA="53000" endA="300" endPos="35500" dir="5400000" sy="-90000" algn="bl" rotWithShape="0"/>
                </a:effectLst>
              </a:rPr>
              <a:t>EQL Example</a:t>
            </a:r>
          </a:p>
        </p:txBody>
      </p:sp>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299" y="2532192"/>
            <a:ext cx="468006" cy="457201"/>
          </a:xfrm>
          <a:prstGeom prst="rect">
            <a:avLst/>
          </a:prstGeom>
        </p:spPr>
      </p:pic>
      <p:sp>
        <p:nvSpPr>
          <p:cNvPr id="66" name="Rectangle 65"/>
          <p:cNvSpPr/>
          <p:nvPr/>
        </p:nvSpPr>
        <p:spPr>
          <a:xfrm>
            <a:off x="4196379" y="1705701"/>
            <a:ext cx="2516651" cy="923330"/>
          </a:xfrm>
          <a:prstGeom prst="rect">
            <a:avLst/>
          </a:prstGeom>
          <a:noFill/>
        </p:spPr>
        <p:txBody>
          <a:bodyPr wrap="none" lIns="91440" tIns="45720" rIns="91440" bIns="45720">
            <a:spAutoFit/>
          </a:bodyPr>
          <a:lstStyle/>
          <a:p>
            <a:pPr algn="ctr"/>
            <a:r>
              <a:rPr lang="en-US" sz="5400" b="1"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rPr>
              <a:t>Internet</a:t>
            </a:r>
          </a:p>
        </p:txBody>
      </p:sp>
      <p:sp>
        <p:nvSpPr>
          <p:cNvPr id="67" name="TextBox 66"/>
          <p:cNvSpPr txBox="1"/>
          <p:nvPr/>
        </p:nvSpPr>
        <p:spPr>
          <a:xfrm>
            <a:off x="4142257" y="1925784"/>
            <a:ext cx="3997815" cy="2095958"/>
          </a:xfrm>
          <a:prstGeom prst="rect">
            <a:avLst/>
          </a:prstGeom>
          <a:ln>
            <a:solidFill>
              <a:srgbClr val="E2F0D9"/>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174625" lvl="1" algn="just">
              <a:lnSpc>
                <a:spcPct val="70000"/>
              </a:lnSpc>
            </a:pPr>
            <a:endParaRPr lang="en-US" sz="800" dirty="0">
              <a:solidFill>
                <a:srgbClr val="FFC000"/>
              </a:solidFill>
            </a:endParaRPr>
          </a:p>
          <a:p>
            <a:pPr marL="114300" lvl="1" algn="just">
              <a:lnSpc>
                <a:spcPct val="70000"/>
              </a:lnSpc>
              <a:spcBef>
                <a:spcPts val="600"/>
              </a:spcBef>
              <a:spcAft>
                <a:spcPts val="900"/>
              </a:spcAft>
            </a:pPr>
            <a:r>
              <a:rPr lang="en-US" sz="2400" dirty="0">
                <a:solidFill>
                  <a:srgbClr val="FFC000"/>
                </a:solidFill>
              </a:rPr>
              <a:t>SELECT    </a:t>
            </a:r>
            <a:r>
              <a:rPr lang="en-US" sz="2400" i="1" dirty="0">
                <a:solidFill>
                  <a:srgbClr val="FFC000"/>
                </a:solidFill>
              </a:rPr>
              <a:t>event-handler </a:t>
            </a:r>
          </a:p>
          <a:p>
            <a:pPr marL="114300" lvl="1">
              <a:lnSpc>
                <a:spcPct val="70000"/>
              </a:lnSpc>
              <a:spcAft>
                <a:spcPts val="900"/>
              </a:spcAft>
            </a:pPr>
            <a:r>
              <a:rPr lang="en-US" sz="2400" dirty="0">
                <a:solidFill>
                  <a:srgbClr val="FFC000"/>
                </a:solidFill>
              </a:rPr>
              <a:t>FROM      </a:t>
            </a:r>
            <a:r>
              <a:rPr lang="en-US" sz="2400" i="1" dirty="0">
                <a:solidFill>
                  <a:srgbClr val="FFC000"/>
                </a:solidFill>
              </a:rPr>
              <a:t>Thing1  T1</a:t>
            </a:r>
            <a:endParaRPr lang="en-US" sz="2400" dirty="0">
              <a:solidFill>
                <a:srgbClr val="FFC000"/>
              </a:solidFill>
            </a:endParaRPr>
          </a:p>
          <a:p>
            <a:pPr marL="114300" lvl="1">
              <a:lnSpc>
                <a:spcPct val="70000"/>
              </a:lnSpc>
              <a:spcAft>
                <a:spcPts val="900"/>
              </a:spcAft>
            </a:pPr>
            <a:r>
              <a:rPr lang="en-US" sz="2400" dirty="0">
                <a:solidFill>
                  <a:srgbClr val="FFC000"/>
                </a:solidFill>
              </a:rPr>
              <a:t>WHEN     Before(</a:t>
            </a:r>
            <a:r>
              <a:rPr lang="en-US" sz="2400" i="1" dirty="0">
                <a:solidFill>
                  <a:srgbClr val="FFC000"/>
                </a:solidFill>
              </a:rPr>
              <a:t>T1</a:t>
            </a:r>
            <a:r>
              <a:rPr lang="en-US" sz="2400" dirty="0">
                <a:solidFill>
                  <a:srgbClr val="FFC000"/>
                </a:solidFill>
              </a:rPr>
              <a:t>.</a:t>
            </a:r>
            <a:r>
              <a:rPr lang="en-US" sz="2400" i="1" dirty="0">
                <a:solidFill>
                  <a:srgbClr val="FFC000"/>
                </a:solidFill>
              </a:rPr>
              <a:t>S3</a:t>
            </a:r>
            <a:r>
              <a:rPr lang="en-US" sz="2400" dirty="0">
                <a:solidFill>
                  <a:srgbClr val="FFC000"/>
                </a:solidFill>
              </a:rPr>
              <a:t>, </a:t>
            </a:r>
            <a:r>
              <a:rPr lang="en-US" sz="2400" i="1" dirty="0">
                <a:solidFill>
                  <a:srgbClr val="FFC000"/>
                </a:solidFill>
              </a:rPr>
              <a:t>T1</a:t>
            </a:r>
            <a:r>
              <a:rPr lang="en-US" sz="2400" dirty="0">
                <a:solidFill>
                  <a:srgbClr val="FFC000"/>
                </a:solidFill>
              </a:rPr>
              <a:t>.</a:t>
            </a:r>
            <a:r>
              <a:rPr lang="en-US" sz="2400" i="1" dirty="0">
                <a:solidFill>
                  <a:srgbClr val="FFC000"/>
                </a:solidFill>
              </a:rPr>
              <a:t>S1</a:t>
            </a:r>
            <a:r>
              <a:rPr lang="en-US" sz="2400" dirty="0">
                <a:solidFill>
                  <a:srgbClr val="FFC000"/>
                </a:solidFill>
              </a:rPr>
              <a:t>)</a:t>
            </a:r>
          </a:p>
          <a:p>
            <a:pPr marL="114300" lvl="1">
              <a:lnSpc>
                <a:spcPct val="70000"/>
              </a:lnSpc>
              <a:spcAft>
                <a:spcPts val="900"/>
              </a:spcAft>
            </a:pPr>
            <a:r>
              <a:rPr lang="en-US" sz="2400" dirty="0">
                <a:solidFill>
                  <a:srgbClr val="FFC000"/>
                </a:solidFill>
              </a:rPr>
              <a:t>WITHIN   30 seconds</a:t>
            </a:r>
          </a:p>
          <a:p>
            <a:pPr marL="114300" lvl="1">
              <a:lnSpc>
                <a:spcPct val="70000"/>
              </a:lnSpc>
            </a:pPr>
            <a:r>
              <a:rPr lang="en-US" sz="2400" dirty="0">
                <a:solidFill>
                  <a:srgbClr val="FFC000"/>
                </a:solidFill>
              </a:rPr>
              <a:t>UNTIL      60 minutes</a:t>
            </a:r>
          </a:p>
          <a:p>
            <a:pPr marL="114300" lvl="1">
              <a:lnSpc>
                <a:spcPct val="70000"/>
              </a:lnSpc>
            </a:pPr>
            <a:endParaRPr lang="en-US" sz="800" dirty="0">
              <a:solidFill>
                <a:srgbClr val="FFC000"/>
              </a:solidFill>
            </a:endParaRPr>
          </a:p>
        </p:txBody>
      </p:sp>
      <p:sp>
        <p:nvSpPr>
          <p:cNvPr id="68" name="Oval Callout 67"/>
          <p:cNvSpPr/>
          <p:nvPr/>
        </p:nvSpPr>
        <p:spPr>
          <a:xfrm>
            <a:off x="4595359" y="1065491"/>
            <a:ext cx="1657683" cy="788284"/>
          </a:xfrm>
          <a:prstGeom prst="wedgeEllipseCallout">
            <a:avLst>
              <a:gd name="adj1" fmla="val 17742"/>
              <a:gd name="adj2" fmla="val 81428"/>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lIns="0" tIns="0" rIns="0" bIns="0" rtlCol="0" anchor="ctr"/>
          <a:lstStyle/>
          <a:p>
            <a:pPr algn="ctr">
              <a:lnSpc>
                <a:spcPct val="90000"/>
              </a:lnSpc>
            </a:pPr>
            <a:r>
              <a:rPr lang="en-US" sz="2000" dirty="0">
                <a:solidFill>
                  <a:prstClr val="black"/>
                </a:solidFill>
              </a:rPr>
              <a:t>Computer program</a:t>
            </a:r>
          </a:p>
        </p:txBody>
      </p:sp>
      <p:sp>
        <p:nvSpPr>
          <p:cNvPr id="69" name="Oval Callout 68"/>
          <p:cNvSpPr/>
          <p:nvPr/>
        </p:nvSpPr>
        <p:spPr>
          <a:xfrm>
            <a:off x="6838731" y="1088590"/>
            <a:ext cx="1852636" cy="887603"/>
          </a:xfrm>
          <a:prstGeom prst="wedgeEllipseCallout">
            <a:avLst>
              <a:gd name="adj1" fmla="val -11875"/>
              <a:gd name="adj2" fmla="val 140989"/>
            </a:avLst>
          </a:prstGeom>
          <a:solidFill>
            <a:srgbClr val="7030A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1"/>
          </a:fillRef>
          <a:effectRef idx="1">
            <a:schemeClr val="accent1"/>
          </a:effectRef>
          <a:fontRef idx="minor">
            <a:schemeClr val="lt1"/>
          </a:fontRef>
        </p:style>
        <p:txBody>
          <a:bodyPr lIns="0" tIns="45720" rIns="0" bIns="182880" rtlCol="0" anchor="ctr" anchorCtr="1"/>
          <a:lstStyle/>
          <a:p>
            <a:pPr algn="ctr">
              <a:lnSpc>
                <a:spcPct val="90000"/>
              </a:lnSpc>
            </a:pPr>
            <a:r>
              <a:rPr lang="en-US" sz="2000" dirty="0">
                <a:solidFill>
                  <a:prstClr val="white"/>
                </a:solidFill>
              </a:rPr>
              <a:t>Event specification</a:t>
            </a:r>
          </a:p>
        </p:txBody>
      </p:sp>
      <p:sp>
        <p:nvSpPr>
          <p:cNvPr id="5" name="Slide Number Placeholder 4"/>
          <p:cNvSpPr>
            <a:spLocks noGrp="1"/>
          </p:cNvSpPr>
          <p:nvPr>
            <p:ph type="sldNum" sz="quarter" idx="12"/>
          </p:nvPr>
        </p:nvSpPr>
        <p:spPr/>
        <p:txBody>
          <a:bodyPr/>
          <a:lstStyle/>
          <a:p>
            <a:fld id="{321D9DF7-A7BE-46E3-898F-4EC0FF04C1B9}" type="slidenum">
              <a:rPr lang="en-US" smtClean="0">
                <a:solidFill>
                  <a:prstClr val="white">
                    <a:tint val="75000"/>
                  </a:prstClr>
                </a:solidFill>
              </a:rPr>
              <a:pPr/>
              <a:t>44</a:t>
            </a:fld>
            <a:endParaRPr lang="en-US">
              <a:solidFill>
                <a:prstClr val="white">
                  <a:tint val="75000"/>
                </a:prstClr>
              </a:solidFill>
            </a:endParaRPr>
          </a:p>
        </p:txBody>
      </p:sp>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518" y="6085404"/>
            <a:ext cx="468006" cy="457201"/>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7057" y="6106864"/>
            <a:ext cx="468006" cy="457201"/>
          </a:xfrm>
          <a:prstGeom prst="rect">
            <a:avLst/>
          </a:prstGeom>
        </p:spPr>
      </p:pic>
      <p:grpSp>
        <p:nvGrpSpPr>
          <p:cNvPr id="70" name="Group 69"/>
          <p:cNvGrpSpPr/>
          <p:nvPr/>
        </p:nvGrpSpPr>
        <p:grpSpPr>
          <a:xfrm>
            <a:off x="1507454" y="6098104"/>
            <a:ext cx="422563" cy="408709"/>
            <a:chOff x="4897582" y="3713017"/>
            <a:chExt cx="422563" cy="408709"/>
          </a:xfrm>
          <a:solidFill>
            <a:schemeClr val="accent4">
              <a:lumMod val="40000"/>
              <a:lumOff val="60000"/>
            </a:schemeClr>
          </a:solidFill>
        </p:grpSpPr>
        <p:sp>
          <p:nvSpPr>
            <p:cNvPr id="71" name="Oval 7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72"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nvGrpSpPr>
          <p:cNvPr id="73" name="Group 72"/>
          <p:cNvGrpSpPr/>
          <p:nvPr/>
        </p:nvGrpSpPr>
        <p:grpSpPr>
          <a:xfrm>
            <a:off x="1507454" y="2433323"/>
            <a:ext cx="2124761" cy="876300"/>
            <a:chOff x="2063299" y="2427036"/>
            <a:chExt cx="2124761" cy="876300"/>
          </a:xfrm>
        </p:grpSpPr>
        <p:sp>
          <p:nvSpPr>
            <p:cNvPr id="74" name="Terminator 13"/>
            <p:cNvSpPr/>
            <p:nvPr/>
          </p:nvSpPr>
          <p:spPr>
            <a:xfrm>
              <a:off x="2063299" y="24270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75" name="Terminator 13"/>
            <p:cNvSpPr/>
            <p:nvPr/>
          </p:nvSpPr>
          <p:spPr>
            <a:xfrm>
              <a:off x="2215699" y="25794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sp>
          <p:nvSpPr>
            <p:cNvPr id="76" name="Terminator 13"/>
            <p:cNvSpPr/>
            <p:nvPr/>
          </p:nvSpPr>
          <p:spPr>
            <a:xfrm>
              <a:off x="2368099" y="2731836"/>
              <a:ext cx="1819961" cy="571500"/>
            </a:xfrm>
            <a:prstGeom prst="flowChartTerminator">
              <a:avLst/>
            </a:prstGeom>
            <a:ln/>
          </p:spPr>
          <p:style>
            <a:lnRef idx="3">
              <a:schemeClr val="lt1"/>
            </a:lnRef>
            <a:fillRef idx="1">
              <a:schemeClr val="accent2"/>
            </a:fillRef>
            <a:effectRef idx="1">
              <a:schemeClr val="accent2"/>
            </a:effectRef>
            <a:fontRef idx="minor">
              <a:schemeClr val="lt1"/>
            </a:fontRef>
          </p:style>
          <p:txBody>
            <a:bodyPr lIns="0" tIns="45720" rIns="0" bIns="0" rtlCol="0" anchor="ctr"/>
            <a:lstStyle/>
            <a:p>
              <a:pPr algn="ctr">
                <a:lnSpc>
                  <a:spcPct val="70000"/>
                </a:lnSpc>
              </a:pPr>
              <a:r>
                <a:rPr lang="en-US" sz="2800" dirty="0">
                  <a:solidFill>
                    <a:prstClr val="white"/>
                  </a:solidFill>
                </a:rPr>
                <a:t>IoT App</a:t>
              </a:r>
            </a:p>
          </p:txBody>
        </p:sp>
      </p:grpSp>
      <p:grpSp>
        <p:nvGrpSpPr>
          <p:cNvPr id="78" name="Group 77"/>
          <p:cNvGrpSpPr/>
          <p:nvPr/>
        </p:nvGrpSpPr>
        <p:grpSpPr>
          <a:xfrm>
            <a:off x="1393988" y="3341347"/>
            <a:ext cx="2273739" cy="2765517"/>
            <a:chOff x="1812757" y="3341347"/>
            <a:chExt cx="2273739" cy="2765517"/>
          </a:xfrm>
        </p:grpSpPr>
        <p:grpSp>
          <p:nvGrpSpPr>
            <p:cNvPr id="79" name="Group 78"/>
            <p:cNvGrpSpPr/>
            <p:nvPr/>
          </p:nvGrpSpPr>
          <p:grpSpPr>
            <a:xfrm>
              <a:off x="2257257" y="4627415"/>
              <a:ext cx="1231476" cy="675501"/>
              <a:chOff x="2063299" y="4544291"/>
              <a:chExt cx="1231476" cy="675501"/>
            </a:xfrm>
          </p:grpSpPr>
          <p:cxnSp>
            <p:nvCxnSpPr>
              <p:cNvPr id="105" name="Straight Arrow Connector 104"/>
              <p:cNvCxnSpPr/>
              <p:nvPr/>
            </p:nvCxnSpPr>
            <p:spPr>
              <a:xfrm flipV="1">
                <a:off x="2063299" y="4544292"/>
                <a:ext cx="190500" cy="660197"/>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3244838" y="4544291"/>
                <a:ext cx="49937" cy="675501"/>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0" name="Oval 79"/>
            <p:cNvSpPr/>
            <p:nvPr/>
          </p:nvSpPr>
          <p:spPr>
            <a:xfrm>
              <a:off x="1812757" y="5323405"/>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1" name="Oval 80"/>
            <p:cNvSpPr/>
            <p:nvPr/>
          </p:nvSpPr>
          <p:spPr>
            <a:xfrm>
              <a:off x="2003257" y="532340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2" name="Oval 81"/>
            <p:cNvSpPr/>
            <p:nvPr/>
          </p:nvSpPr>
          <p:spPr>
            <a:xfrm>
              <a:off x="2206457" y="5336105"/>
              <a:ext cx="444500" cy="457200"/>
            </a:xfrm>
            <a:prstGeom prst="ellipse">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83" name="Straight Connector 82"/>
            <p:cNvCxnSpPr>
              <a:stCxn id="80" idx="4"/>
              <a:endCxn id="60" idx="0"/>
            </p:cNvCxnSpPr>
            <p:nvPr/>
          </p:nvCxnSpPr>
          <p:spPr>
            <a:xfrm>
              <a:off x="2035007" y="5780605"/>
              <a:ext cx="12671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4"/>
              <a:endCxn id="60" idx="0"/>
            </p:cNvCxnSpPr>
            <p:nvPr/>
          </p:nvCxnSpPr>
          <p:spPr>
            <a:xfrm flipH="1">
              <a:off x="2161717" y="5780605"/>
              <a:ext cx="6379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174290" y="579330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248296" y="534486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7" name="Oval 86"/>
            <p:cNvSpPr/>
            <p:nvPr/>
          </p:nvSpPr>
          <p:spPr>
            <a:xfrm>
              <a:off x="3438796" y="5344865"/>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8" name="Oval 87"/>
            <p:cNvSpPr/>
            <p:nvPr/>
          </p:nvSpPr>
          <p:spPr>
            <a:xfrm>
              <a:off x="3641996" y="5357565"/>
              <a:ext cx="444500" cy="457200"/>
            </a:xfrm>
            <a:prstGeom prst="ellipse">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89" name="Straight Connector 88"/>
            <p:cNvCxnSpPr>
              <a:stCxn id="86" idx="4"/>
              <a:endCxn id="65" idx="0"/>
            </p:cNvCxnSpPr>
            <p:nvPr/>
          </p:nvCxnSpPr>
          <p:spPr>
            <a:xfrm>
              <a:off x="3470546" y="5802065"/>
              <a:ext cx="12671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7" idx="4"/>
              <a:endCxn id="65" idx="0"/>
            </p:cNvCxnSpPr>
            <p:nvPr/>
          </p:nvCxnSpPr>
          <p:spPr>
            <a:xfrm flipH="1">
              <a:off x="3597256" y="5802065"/>
              <a:ext cx="63790"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596870" y="581476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1882477" y="3695125"/>
              <a:ext cx="2124761" cy="876300"/>
              <a:chOff x="1543023" y="4089976"/>
              <a:chExt cx="2124761" cy="876300"/>
            </a:xfrm>
          </p:grpSpPr>
          <p:sp>
            <p:nvSpPr>
              <p:cNvPr id="102" name="Terminator 101"/>
              <p:cNvSpPr/>
              <p:nvPr/>
            </p:nvSpPr>
            <p:spPr>
              <a:xfrm>
                <a:off x="1543023" y="4089976"/>
                <a:ext cx="1819961" cy="571500"/>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lIns="0" tIns="45720" rIns="0" bIns="0" rtlCol="0" anchor="ctr"/>
              <a:lstStyle/>
              <a:p>
                <a:pPr algn="ctr">
                  <a:lnSpc>
                    <a:spcPct val="70000"/>
                  </a:lnSpc>
                </a:pPr>
                <a:r>
                  <a:rPr lang="en-US" sz="2800" dirty="0">
                    <a:solidFill>
                      <a:prstClr val="white"/>
                    </a:solidFill>
                  </a:rPr>
                  <a:t>EQL query</a:t>
                </a:r>
              </a:p>
            </p:txBody>
          </p:sp>
          <p:sp>
            <p:nvSpPr>
              <p:cNvPr id="103" name="Terminator 13"/>
              <p:cNvSpPr/>
              <p:nvPr/>
            </p:nvSpPr>
            <p:spPr>
              <a:xfrm>
                <a:off x="1695423" y="4242376"/>
                <a:ext cx="1819961" cy="571500"/>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lIns="0" tIns="45720" rIns="0" bIns="0" rtlCol="0" anchor="ctr"/>
              <a:lstStyle/>
              <a:p>
                <a:pPr algn="ctr">
                  <a:lnSpc>
                    <a:spcPct val="70000"/>
                  </a:lnSpc>
                </a:pPr>
                <a:r>
                  <a:rPr lang="en-US" sz="2800" dirty="0">
                    <a:solidFill>
                      <a:prstClr val="white"/>
                    </a:solidFill>
                  </a:rPr>
                  <a:t>EQL query</a:t>
                </a:r>
              </a:p>
            </p:txBody>
          </p:sp>
          <p:sp>
            <p:nvSpPr>
              <p:cNvPr id="104" name="Terminator 13"/>
              <p:cNvSpPr/>
              <p:nvPr/>
            </p:nvSpPr>
            <p:spPr>
              <a:xfrm>
                <a:off x="1847823" y="4394776"/>
                <a:ext cx="1819961" cy="571500"/>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lIns="0" tIns="45720" rIns="0" bIns="0" rtlCol="0" anchor="ctr"/>
              <a:lstStyle/>
              <a:p>
                <a:pPr algn="ctr">
                  <a:lnSpc>
                    <a:spcPct val="70000"/>
                  </a:lnSpc>
                </a:pPr>
                <a:r>
                  <a:rPr lang="en-US" sz="2800" dirty="0">
                    <a:solidFill>
                      <a:prstClr val="white"/>
                    </a:solidFill>
                  </a:rPr>
                  <a:t>EQL query</a:t>
                </a:r>
              </a:p>
            </p:txBody>
          </p:sp>
        </p:grpSp>
        <p:sp>
          <p:nvSpPr>
            <p:cNvPr id="93" name="Up Arrow 92"/>
            <p:cNvSpPr/>
            <p:nvPr/>
          </p:nvSpPr>
          <p:spPr>
            <a:xfrm>
              <a:off x="2833109" y="3341347"/>
              <a:ext cx="445171" cy="596751"/>
            </a:xfrm>
            <a:prstGeom prst="upArrow">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sp>
          <p:nvSpPr>
            <p:cNvPr id="94" name="TextBox 93"/>
            <p:cNvSpPr txBox="1"/>
            <p:nvPr/>
          </p:nvSpPr>
          <p:spPr>
            <a:xfrm>
              <a:off x="2077735" y="4540834"/>
              <a:ext cx="288862" cy="338554"/>
            </a:xfrm>
            <a:prstGeom prst="rect">
              <a:avLst/>
            </a:prstGeom>
            <a:noFill/>
          </p:spPr>
          <p:txBody>
            <a:bodyPr wrap="none" rtlCol="0">
              <a:spAutoFit/>
            </a:bodyPr>
            <a:lstStyle/>
            <a:p>
              <a:r>
                <a:rPr lang="en-US" sz="1600" b="1" dirty="0">
                  <a:solidFill>
                    <a:prstClr val="white"/>
                  </a:solidFill>
                </a:rPr>
                <a:t>1</a:t>
              </a:r>
            </a:p>
          </p:txBody>
        </p:sp>
        <p:sp>
          <p:nvSpPr>
            <p:cNvPr id="95" name="TextBox 94"/>
            <p:cNvSpPr txBox="1"/>
            <p:nvPr/>
          </p:nvSpPr>
          <p:spPr>
            <a:xfrm>
              <a:off x="2036932" y="4715743"/>
              <a:ext cx="288862" cy="338554"/>
            </a:xfrm>
            <a:prstGeom prst="rect">
              <a:avLst/>
            </a:prstGeom>
            <a:noFill/>
          </p:spPr>
          <p:txBody>
            <a:bodyPr wrap="none" rtlCol="0">
              <a:spAutoFit/>
            </a:bodyPr>
            <a:lstStyle/>
            <a:p>
              <a:r>
                <a:rPr lang="en-US" sz="1600" b="1" dirty="0">
                  <a:solidFill>
                    <a:prstClr val="white"/>
                  </a:solidFill>
                </a:rPr>
                <a:t>0</a:t>
              </a:r>
            </a:p>
          </p:txBody>
        </p:sp>
        <p:sp>
          <p:nvSpPr>
            <p:cNvPr id="96" name="TextBox 95"/>
            <p:cNvSpPr txBox="1"/>
            <p:nvPr/>
          </p:nvSpPr>
          <p:spPr>
            <a:xfrm>
              <a:off x="1987676" y="4872706"/>
              <a:ext cx="288862" cy="338554"/>
            </a:xfrm>
            <a:prstGeom prst="rect">
              <a:avLst/>
            </a:prstGeom>
            <a:noFill/>
          </p:spPr>
          <p:txBody>
            <a:bodyPr wrap="none" rtlCol="0">
              <a:spAutoFit/>
            </a:bodyPr>
            <a:lstStyle/>
            <a:p>
              <a:r>
                <a:rPr lang="en-US" sz="1600" b="1" dirty="0">
                  <a:solidFill>
                    <a:prstClr val="white"/>
                  </a:solidFill>
                </a:rPr>
                <a:t>0</a:t>
              </a:r>
            </a:p>
          </p:txBody>
        </p:sp>
        <p:sp>
          <p:nvSpPr>
            <p:cNvPr id="97" name="TextBox 96"/>
            <p:cNvSpPr txBox="1"/>
            <p:nvPr/>
          </p:nvSpPr>
          <p:spPr>
            <a:xfrm>
              <a:off x="1933360" y="5043770"/>
              <a:ext cx="288862" cy="338554"/>
            </a:xfrm>
            <a:prstGeom prst="rect">
              <a:avLst/>
            </a:prstGeom>
            <a:noFill/>
          </p:spPr>
          <p:txBody>
            <a:bodyPr wrap="none" rtlCol="0">
              <a:spAutoFit/>
            </a:bodyPr>
            <a:lstStyle/>
            <a:p>
              <a:r>
                <a:rPr lang="en-US" sz="1600" b="1" dirty="0">
                  <a:solidFill>
                    <a:prstClr val="white"/>
                  </a:solidFill>
                </a:rPr>
                <a:t>1</a:t>
              </a:r>
            </a:p>
          </p:txBody>
        </p:sp>
        <p:sp>
          <p:nvSpPr>
            <p:cNvPr id="98" name="TextBox 97"/>
            <p:cNvSpPr txBox="1"/>
            <p:nvPr/>
          </p:nvSpPr>
          <p:spPr>
            <a:xfrm>
              <a:off x="3497565" y="4897501"/>
              <a:ext cx="288862" cy="338554"/>
            </a:xfrm>
            <a:prstGeom prst="rect">
              <a:avLst/>
            </a:prstGeom>
            <a:noFill/>
          </p:spPr>
          <p:txBody>
            <a:bodyPr wrap="none" rtlCol="0">
              <a:spAutoFit/>
            </a:bodyPr>
            <a:lstStyle/>
            <a:p>
              <a:r>
                <a:rPr lang="en-US" sz="1600" b="1" dirty="0">
                  <a:solidFill>
                    <a:prstClr val="white"/>
                  </a:solidFill>
                </a:rPr>
                <a:t>1</a:t>
              </a:r>
            </a:p>
          </p:txBody>
        </p:sp>
        <p:sp>
          <p:nvSpPr>
            <p:cNvPr id="99" name="TextBox 98"/>
            <p:cNvSpPr txBox="1"/>
            <p:nvPr/>
          </p:nvSpPr>
          <p:spPr>
            <a:xfrm>
              <a:off x="3488733" y="4730892"/>
              <a:ext cx="288862" cy="338554"/>
            </a:xfrm>
            <a:prstGeom prst="rect">
              <a:avLst/>
            </a:prstGeom>
            <a:noFill/>
          </p:spPr>
          <p:txBody>
            <a:bodyPr wrap="none" rtlCol="0">
              <a:spAutoFit/>
            </a:bodyPr>
            <a:lstStyle/>
            <a:p>
              <a:r>
                <a:rPr lang="en-US" sz="1600" b="1" dirty="0">
                  <a:solidFill>
                    <a:prstClr val="white"/>
                  </a:solidFill>
                </a:rPr>
                <a:t>0</a:t>
              </a:r>
            </a:p>
          </p:txBody>
        </p:sp>
        <p:sp>
          <p:nvSpPr>
            <p:cNvPr id="100" name="TextBox 99"/>
            <p:cNvSpPr txBox="1"/>
            <p:nvPr/>
          </p:nvSpPr>
          <p:spPr>
            <a:xfrm>
              <a:off x="3480882" y="4558947"/>
              <a:ext cx="288862" cy="338554"/>
            </a:xfrm>
            <a:prstGeom prst="rect">
              <a:avLst/>
            </a:prstGeom>
            <a:noFill/>
          </p:spPr>
          <p:txBody>
            <a:bodyPr wrap="none" rtlCol="0">
              <a:spAutoFit/>
            </a:bodyPr>
            <a:lstStyle/>
            <a:p>
              <a:r>
                <a:rPr lang="en-US" sz="1600" b="1" dirty="0">
                  <a:solidFill>
                    <a:prstClr val="white"/>
                  </a:solidFill>
                </a:rPr>
                <a:t>0</a:t>
              </a:r>
            </a:p>
          </p:txBody>
        </p:sp>
        <p:sp>
          <p:nvSpPr>
            <p:cNvPr id="101" name="TextBox 100"/>
            <p:cNvSpPr txBox="1"/>
            <p:nvPr/>
          </p:nvSpPr>
          <p:spPr>
            <a:xfrm>
              <a:off x="3499695" y="5064110"/>
              <a:ext cx="288862" cy="338554"/>
            </a:xfrm>
            <a:prstGeom prst="rect">
              <a:avLst/>
            </a:prstGeom>
            <a:noFill/>
          </p:spPr>
          <p:txBody>
            <a:bodyPr wrap="none" rtlCol="0">
              <a:spAutoFit/>
            </a:bodyPr>
            <a:lstStyle/>
            <a:p>
              <a:r>
                <a:rPr lang="en-US" sz="1600" b="1" dirty="0">
                  <a:solidFill>
                    <a:prstClr val="white"/>
                  </a:solidFill>
                </a:rPr>
                <a:t>0</a:t>
              </a:r>
            </a:p>
          </p:txBody>
        </p:sp>
      </p:grpSp>
      <p:sp>
        <p:nvSpPr>
          <p:cNvPr id="108" name="TextBox 107"/>
          <p:cNvSpPr txBox="1"/>
          <p:nvPr/>
        </p:nvSpPr>
        <p:spPr>
          <a:xfrm>
            <a:off x="2506417" y="1295139"/>
            <a:ext cx="1535220" cy="549381"/>
          </a:xfrm>
          <a:prstGeom prst="rect">
            <a:avLst/>
          </a:prstGeom>
          <a:noFill/>
        </p:spPr>
        <p:txBody>
          <a:bodyPr wrap="square" rtlCol="0">
            <a:spAutoFit/>
          </a:bodyPr>
          <a:lstStyle/>
          <a:p>
            <a:pPr>
              <a:lnSpc>
                <a:spcPct val="80000"/>
              </a:lnSpc>
            </a:pPr>
            <a:r>
              <a:rPr lang="en-US" b="1" dirty="0">
                <a:latin typeface="Bradley Hand ITC" panose="03070402050302030203" pitchFamily="66" charset="0"/>
              </a:rPr>
              <a:t>Event notification</a:t>
            </a:r>
          </a:p>
        </p:txBody>
      </p:sp>
      <p:sp>
        <p:nvSpPr>
          <p:cNvPr id="109" name="TextBox 108"/>
          <p:cNvSpPr txBox="1"/>
          <p:nvPr/>
        </p:nvSpPr>
        <p:spPr>
          <a:xfrm>
            <a:off x="558049" y="1950623"/>
            <a:ext cx="1095113" cy="369332"/>
          </a:xfrm>
          <a:prstGeom prst="rect">
            <a:avLst/>
          </a:prstGeom>
          <a:noFill/>
        </p:spPr>
        <p:txBody>
          <a:bodyPr wrap="square" rtlCol="0">
            <a:spAutoFit/>
          </a:bodyPr>
          <a:lstStyle/>
          <a:p>
            <a:r>
              <a:rPr lang="en-US" dirty="0">
                <a:solidFill>
                  <a:srgbClr val="1DFFD2"/>
                </a:solidFill>
              </a:rPr>
              <a:t>End users</a:t>
            </a:r>
          </a:p>
        </p:txBody>
      </p:sp>
      <p:sp>
        <p:nvSpPr>
          <p:cNvPr id="110" name="Bent Arrow 109"/>
          <p:cNvSpPr/>
          <p:nvPr/>
        </p:nvSpPr>
        <p:spPr>
          <a:xfrm flipH="1">
            <a:off x="1706461" y="1567912"/>
            <a:ext cx="997821" cy="1049595"/>
          </a:xfrm>
          <a:prstGeom prst="bentArrow">
            <a:avLst>
              <a:gd name="adj1" fmla="val 25000"/>
              <a:gd name="adj2" fmla="val 24203"/>
              <a:gd name="adj3" fmla="val 25000"/>
              <a:gd name="adj4" fmla="val 43750"/>
            </a:avLst>
          </a:prstGeom>
          <a:solidFill>
            <a:srgbClr val="9999FF"/>
          </a:solidFill>
          <a:ln/>
        </p:spPr>
        <p:style>
          <a:lnRef idx="3">
            <a:schemeClr val="lt1"/>
          </a:lnRef>
          <a:fillRef idx="1">
            <a:schemeClr val="accent1"/>
          </a:fillRef>
          <a:effectRef idx="1">
            <a:schemeClr val="accent1"/>
          </a:effectRef>
          <a:fontRef idx="minor">
            <a:schemeClr val="lt1"/>
          </a:fontRef>
        </p:style>
        <p:txBody>
          <a:bodyPr lIns="0" rIns="0" rtlCol="0" anchor="ctr"/>
          <a:lstStyle/>
          <a:p>
            <a:pPr algn="ctr"/>
            <a:endParaRPr lang="en-US" sz="2800" dirty="0">
              <a:solidFill>
                <a:prstClr val="white"/>
              </a:solidFill>
            </a:endParaRPr>
          </a:p>
        </p:txBody>
      </p:sp>
      <p:pic>
        <p:nvPicPr>
          <p:cNvPr id="111" name="Picture 14" descr="Communication wlm green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11" y="998914"/>
            <a:ext cx="1219200" cy="121920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23" name="Straight Arrow Connector 22"/>
          <p:cNvCxnSpPr/>
          <p:nvPr/>
        </p:nvCxnSpPr>
        <p:spPr>
          <a:xfrm flipH="1">
            <a:off x="3533132" y="3520953"/>
            <a:ext cx="616097" cy="553293"/>
          </a:xfrm>
          <a:prstGeom prst="straightConnector1">
            <a:avLst/>
          </a:prstGeom>
          <a:ln w="57150" cmpd="sng">
            <a:solidFill>
              <a:schemeClr val="accent6">
                <a:lumMod val="20000"/>
                <a:lumOff val="80000"/>
              </a:schemeClr>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4" name="Rounded Rectangular Callout 3"/>
          <p:cNvSpPr/>
          <p:nvPr/>
        </p:nvSpPr>
        <p:spPr>
          <a:xfrm>
            <a:off x="4777897" y="4401192"/>
            <a:ext cx="2665561" cy="1835926"/>
          </a:xfrm>
          <a:prstGeom prst="wedgeRoundRectCallout">
            <a:avLst>
              <a:gd name="adj1" fmla="val -41196"/>
              <a:gd name="adj2" fmla="val -76711"/>
              <a:gd name="adj3" fmla="val 16667"/>
            </a:avLst>
          </a:prstGeom>
          <a:solidFill>
            <a:srgbClr val="8542B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rtlCol="0" anchor="ctr"/>
          <a:lstStyle/>
          <a:p>
            <a:pPr>
              <a:spcAft>
                <a:spcPts val="700"/>
              </a:spcAft>
            </a:pPr>
            <a:r>
              <a:rPr lang="en-US" sz="2200" dirty="0">
                <a:solidFill>
                  <a:prstClr val="white"/>
                </a:solidFill>
              </a:rPr>
              <a:t>Termination Clause:</a:t>
            </a:r>
          </a:p>
          <a:p>
            <a:pPr marL="227013" indent="-176213">
              <a:spcAft>
                <a:spcPts val="400"/>
              </a:spcAft>
              <a:buFont typeface="Arial"/>
              <a:buChar char="•"/>
            </a:pPr>
            <a:r>
              <a:rPr lang="en-US" sz="2000" dirty="0">
                <a:solidFill>
                  <a:prstClr val="white"/>
                </a:solidFill>
              </a:rPr>
              <a:t>UNTIL  </a:t>
            </a:r>
            <a:r>
              <a:rPr lang="en-US" sz="2000" i="1" dirty="0">
                <a:solidFill>
                  <a:prstClr val="white"/>
                </a:solidFill>
              </a:rPr>
              <a:t>time</a:t>
            </a:r>
          </a:p>
          <a:p>
            <a:pPr marL="227013" indent="-176213">
              <a:spcAft>
                <a:spcPts val="400"/>
              </a:spcAft>
              <a:buFont typeface="Arial"/>
              <a:buChar char="•"/>
            </a:pPr>
            <a:r>
              <a:rPr lang="en-US" sz="2000" dirty="0">
                <a:solidFill>
                  <a:prstClr val="white"/>
                </a:solidFill>
              </a:rPr>
              <a:t>UNTIL  </a:t>
            </a:r>
            <a:r>
              <a:rPr lang="en-US" sz="2000" i="1" dirty="0">
                <a:solidFill>
                  <a:prstClr val="white"/>
                </a:solidFill>
              </a:rPr>
              <a:t>true</a:t>
            </a:r>
          </a:p>
          <a:p>
            <a:pPr marL="227013" indent="-176213">
              <a:buFont typeface="Arial"/>
              <a:buChar char="•"/>
            </a:pPr>
            <a:r>
              <a:rPr lang="en-US" sz="2000" dirty="0">
                <a:solidFill>
                  <a:prstClr val="white"/>
                </a:solidFill>
              </a:rPr>
              <a:t>UNTIL  </a:t>
            </a:r>
            <a:r>
              <a:rPr lang="en-US" sz="2000" i="1" dirty="0">
                <a:solidFill>
                  <a:prstClr val="white"/>
                </a:solidFill>
              </a:rPr>
              <a:t>forever</a:t>
            </a:r>
          </a:p>
        </p:txBody>
      </p:sp>
      <p:sp>
        <p:nvSpPr>
          <p:cNvPr id="2" name="TextBox 1"/>
          <p:cNvSpPr txBox="1"/>
          <p:nvPr/>
        </p:nvSpPr>
        <p:spPr>
          <a:xfrm>
            <a:off x="3397633" y="6032933"/>
            <a:ext cx="663489" cy="523220"/>
          </a:xfrm>
          <a:prstGeom prst="rect">
            <a:avLst/>
          </a:prstGeom>
          <a:noFill/>
        </p:spPr>
        <p:txBody>
          <a:bodyPr wrap="square" rtlCol="0">
            <a:spAutoFit/>
          </a:bodyPr>
          <a:lstStyle/>
          <a:p>
            <a:r>
              <a:rPr lang="en-US" sz="2800" dirty="0"/>
              <a:t>T1</a:t>
            </a:r>
          </a:p>
        </p:txBody>
      </p:sp>
      <p:sp>
        <p:nvSpPr>
          <p:cNvPr id="54" name="TextBox 53"/>
          <p:cNvSpPr txBox="1"/>
          <p:nvPr/>
        </p:nvSpPr>
        <p:spPr>
          <a:xfrm>
            <a:off x="1959546" y="6015120"/>
            <a:ext cx="663489" cy="523220"/>
          </a:xfrm>
          <a:prstGeom prst="rect">
            <a:avLst/>
          </a:prstGeom>
          <a:noFill/>
        </p:spPr>
        <p:txBody>
          <a:bodyPr wrap="square" rtlCol="0">
            <a:spAutoFit/>
          </a:bodyPr>
          <a:lstStyle/>
          <a:p>
            <a:r>
              <a:rPr lang="en-US" sz="2800" dirty="0"/>
              <a:t>T2</a:t>
            </a:r>
          </a:p>
        </p:txBody>
      </p:sp>
    </p:spTree>
    <p:extLst>
      <p:ext uri="{BB962C8B-B14F-4D97-AF65-F5344CB8AC3E}">
        <p14:creationId xmlns:p14="http://schemas.microsoft.com/office/powerpoint/2010/main" val="36104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7">
                                            <p:txEl>
                                              <p:pRg st="2" end="2"/>
                                            </p:txEl>
                                          </p:spTgt>
                                        </p:tgtEl>
                                        <p:attrNameLst>
                                          <p:attrName>style.visibility</p:attrName>
                                        </p:attrNameLst>
                                      </p:cBhvr>
                                      <p:to>
                                        <p:strVal val="visible"/>
                                      </p:to>
                                    </p:set>
                                    <p:animEffect transition="in" filter="wipe(left)">
                                      <p:cBhvr>
                                        <p:cTn id="7" dur="500"/>
                                        <p:tgtEl>
                                          <p:spTgt spid="67">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7">
                                            <p:txEl>
                                              <p:pRg st="3" end="3"/>
                                            </p:txEl>
                                          </p:spTgt>
                                        </p:tgtEl>
                                        <p:attrNameLst>
                                          <p:attrName>style.visibility</p:attrName>
                                        </p:attrNameLst>
                                      </p:cBhvr>
                                      <p:to>
                                        <p:strVal val="visible"/>
                                      </p:to>
                                    </p:set>
                                    <p:animEffect transition="in" filter="wipe(left)">
                                      <p:cBhvr>
                                        <p:cTn id="10" dur="500"/>
                                        <p:tgtEl>
                                          <p:spTgt spid="67">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7">
                                            <p:txEl>
                                              <p:pRg st="4" end="4"/>
                                            </p:txEl>
                                          </p:spTgt>
                                        </p:tgtEl>
                                        <p:attrNameLst>
                                          <p:attrName>style.visibility</p:attrName>
                                        </p:attrNameLst>
                                      </p:cBhvr>
                                      <p:to>
                                        <p:strVal val="visible"/>
                                      </p:to>
                                    </p:set>
                                    <p:animEffect transition="in" filter="wipe(left)">
                                      <p:cBhvr>
                                        <p:cTn id="13" dur="500"/>
                                        <p:tgtEl>
                                          <p:spTgt spid="67">
                                            <p:txEl>
                                              <p:pRg st="4" end="4"/>
                                            </p:txEl>
                                          </p:spTgt>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wipe(up)">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7">
                                            <p:txEl>
                                              <p:pRg st="5" end="5"/>
                                            </p:txEl>
                                          </p:spTgt>
                                        </p:tgtEl>
                                        <p:attrNameLst>
                                          <p:attrName>style.visibility</p:attrName>
                                        </p:attrNameLst>
                                      </p:cBhvr>
                                      <p:to>
                                        <p:strVal val="visible"/>
                                      </p:to>
                                    </p:set>
                                    <p:animEffect transition="in" filter="wipe(left)">
                                      <p:cBhvr>
                                        <p:cTn id="22" dur="500"/>
                                        <p:tgtEl>
                                          <p:spTgt spid="67">
                                            <p:txEl>
                                              <p:pRg st="5" end="5"/>
                                            </p:txEl>
                                          </p:spTgt>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7">
                                            <p:txEl>
                                              <p:pRg st="1" end="1"/>
                                            </p:txEl>
                                          </p:spTgt>
                                        </p:tgtEl>
                                        <p:attrNameLst>
                                          <p:attrName>style.visibility</p:attrName>
                                        </p:attrNameLst>
                                      </p:cBhvr>
                                      <p:to>
                                        <p:strVal val="visible"/>
                                      </p:to>
                                    </p:set>
                                    <p:animEffect transition="in" filter="wipe(left)">
                                      <p:cBhvr>
                                        <p:cTn id="31" dur="500"/>
                                        <p:tgtEl>
                                          <p:spTgt spid="67">
                                            <p:txEl>
                                              <p:pRg st="1" end="1"/>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up)">
                                      <p:cBhvr>
                                        <p:cTn id="35"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967321" y="272106"/>
            <a:ext cx="5690152" cy="784830"/>
          </a:xfrm>
          <a:prstGeom prst="rect">
            <a:avLst/>
          </a:prstGeom>
          <a:noFill/>
        </p:spPr>
        <p:txBody>
          <a:bodyPr wrap="square" lIns="91440" tIns="45720" rIns="91440" bIns="45720">
            <a:spAutoFit/>
          </a:bodyPr>
          <a:lstStyle/>
          <a:p>
            <a:pPr algn="ctr">
              <a:lnSpc>
                <a:spcPct val="80000"/>
              </a:lnSpc>
            </a:pPr>
            <a:r>
              <a:rPr lang="en-US" sz="5400" dirty="0">
                <a:ln w="0"/>
                <a:solidFill>
                  <a:srgbClr val="FFC000">
                    <a:lumMod val="40000"/>
                    <a:lumOff val="60000"/>
                  </a:srgbClr>
                </a:solidFill>
                <a:effectLst>
                  <a:reflection blurRad="6350" stA="53000" endA="300" endPos="35500" dir="5400000" sy="-90000" algn="bl" rotWithShape="0"/>
                </a:effectLst>
              </a:rPr>
              <a:t>Ad Hoc EQL Query</a:t>
            </a:r>
          </a:p>
        </p:txBody>
      </p:sp>
      <p:sp>
        <p:nvSpPr>
          <p:cNvPr id="67" name="TextBox 66"/>
          <p:cNvSpPr txBox="1"/>
          <p:nvPr/>
        </p:nvSpPr>
        <p:spPr>
          <a:xfrm>
            <a:off x="523630" y="2051738"/>
            <a:ext cx="4166245" cy="2095958"/>
          </a:xfrm>
          <a:prstGeom prst="rect">
            <a:avLst/>
          </a:prstGeom>
          <a:ln>
            <a:solidFill>
              <a:srgbClr val="E2F0D9"/>
            </a:solidFill>
          </a:ln>
        </p:spPr>
        <p:style>
          <a:lnRef idx="3">
            <a:schemeClr val="lt1"/>
          </a:lnRef>
          <a:fillRef idx="1">
            <a:schemeClr val="dk1"/>
          </a:fillRef>
          <a:effectRef idx="1">
            <a:schemeClr val="dk1"/>
          </a:effectRef>
          <a:fontRef idx="minor">
            <a:schemeClr val="lt1"/>
          </a:fontRef>
        </p:style>
        <p:txBody>
          <a:bodyPr wrap="square" rtlCol="0">
            <a:spAutoFit/>
          </a:bodyPr>
          <a:lstStyle/>
          <a:p>
            <a:pPr marL="174625" lvl="1" algn="just">
              <a:lnSpc>
                <a:spcPct val="70000"/>
              </a:lnSpc>
            </a:pPr>
            <a:endParaRPr lang="en-US" sz="800" dirty="0">
              <a:solidFill>
                <a:srgbClr val="FFC000"/>
              </a:solidFill>
            </a:endParaRPr>
          </a:p>
          <a:p>
            <a:pPr marL="114300" lvl="1" algn="just">
              <a:lnSpc>
                <a:spcPct val="70000"/>
              </a:lnSpc>
              <a:spcBef>
                <a:spcPts val="600"/>
              </a:spcBef>
              <a:spcAft>
                <a:spcPts val="900"/>
              </a:spcAft>
            </a:pPr>
            <a:r>
              <a:rPr lang="en-US" sz="2400" dirty="0">
                <a:solidFill>
                  <a:srgbClr val="FFC000"/>
                </a:solidFill>
              </a:rPr>
              <a:t>SELECT    </a:t>
            </a:r>
            <a:r>
              <a:rPr lang="en-US" sz="2400" i="1" dirty="0">
                <a:solidFill>
                  <a:srgbClr val="FFC000"/>
                </a:solidFill>
              </a:rPr>
              <a:t>event-handler </a:t>
            </a:r>
          </a:p>
          <a:p>
            <a:pPr marL="114300" lvl="1">
              <a:lnSpc>
                <a:spcPct val="70000"/>
              </a:lnSpc>
              <a:spcAft>
                <a:spcPts val="900"/>
              </a:spcAft>
            </a:pPr>
            <a:r>
              <a:rPr lang="en-US" sz="2400" dirty="0">
                <a:solidFill>
                  <a:srgbClr val="FFC000"/>
                </a:solidFill>
              </a:rPr>
              <a:t>FROM      </a:t>
            </a:r>
            <a:r>
              <a:rPr lang="en-US" sz="2400" i="1" dirty="0">
                <a:solidFill>
                  <a:srgbClr val="FFC000"/>
                </a:solidFill>
              </a:rPr>
              <a:t>Thing1  T1</a:t>
            </a:r>
            <a:endParaRPr lang="en-US" sz="2400" dirty="0">
              <a:solidFill>
                <a:srgbClr val="FFC000"/>
              </a:solidFill>
            </a:endParaRPr>
          </a:p>
          <a:p>
            <a:pPr marL="114300" lvl="1">
              <a:lnSpc>
                <a:spcPct val="70000"/>
              </a:lnSpc>
              <a:spcAft>
                <a:spcPts val="900"/>
              </a:spcAft>
            </a:pPr>
            <a:r>
              <a:rPr lang="en-US" sz="2400" dirty="0">
                <a:solidFill>
                  <a:srgbClr val="FFC000"/>
                </a:solidFill>
              </a:rPr>
              <a:t>WHEN     Before(</a:t>
            </a:r>
            <a:r>
              <a:rPr lang="en-US" sz="2400" i="1" dirty="0">
                <a:solidFill>
                  <a:srgbClr val="FFC000"/>
                </a:solidFill>
              </a:rPr>
              <a:t>T1</a:t>
            </a:r>
            <a:r>
              <a:rPr lang="en-US" sz="2400" dirty="0">
                <a:solidFill>
                  <a:srgbClr val="FFC000"/>
                </a:solidFill>
              </a:rPr>
              <a:t>.</a:t>
            </a:r>
            <a:r>
              <a:rPr lang="en-US" sz="2400" i="1" dirty="0">
                <a:solidFill>
                  <a:srgbClr val="FFC000"/>
                </a:solidFill>
              </a:rPr>
              <a:t>S3</a:t>
            </a:r>
            <a:r>
              <a:rPr lang="en-US" sz="2400" dirty="0">
                <a:solidFill>
                  <a:srgbClr val="FFC000"/>
                </a:solidFill>
              </a:rPr>
              <a:t>, </a:t>
            </a:r>
            <a:r>
              <a:rPr lang="en-US" sz="2400" i="1" dirty="0">
                <a:solidFill>
                  <a:srgbClr val="FFC000"/>
                </a:solidFill>
              </a:rPr>
              <a:t>T1</a:t>
            </a:r>
            <a:r>
              <a:rPr lang="en-US" sz="2400" dirty="0">
                <a:solidFill>
                  <a:srgbClr val="FFC000"/>
                </a:solidFill>
              </a:rPr>
              <a:t>.</a:t>
            </a:r>
            <a:r>
              <a:rPr lang="en-US" sz="2400" i="1" dirty="0">
                <a:solidFill>
                  <a:srgbClr val="FFC000"/>
                </a:solidFill>
              </a:rPr>
              <a:t>S1</a:t>
            </a:r>
            <a:r>
              <a:rPr lang="en-US" sz="2400" dirty="0">
                <a:solidFill>
                  <a:srgbClr val="FFC000"/>
                </a:solidFill>
              </a:rPr>
              <a:t>)</a:t>
            </a:r>
          </a:p>
          <a:p>
            <a:pPr marL="114300" lvl="1">
              <a:lnSpc>
                <a:spcPct val="70000"/>
              </a:lnSpc>
              <a:spcAft>
                <a:spcPts val="900"/>
              </a:spcAft>
            </a:pPr>
            <a:r>
              <a:rPr lang="en-US" sz="2400" dirty="0">
                <a:solidFill>
                  <a:srgbClr val="FFC000"/>
                </a:solidFill>
              </a:rPr>
              <a:t>WITHIN   30 seconds</a:t>
            </a:r>
          </a:p>
          <a:p>
            <a:pPr marL="114300" lvl="1">
              <a:lnSpc>
                <a:spcPct val="70000"/>
              </a:lnSpc>
            </a:pPr>
            <a:r>
              <a:rPr lang="en-US" sz="2400" dirty="0">
                <a:solidFill>
                  <a:srgbClr val="FFC000"/>
                </a:solidFill>
              </a:rPr>
              <a:t>UNTIL      60 minutes</a:t>
            </a:r>
          </a:p>
          <a:p>
            <a:pPr marL="114300" lvl="1">
              <a:lnSpc>
                <a:spcPct val="70000"/>
              </a:lnSpc>
            </a:pPr>
            <a:endParaRPr lang="en-US" sz="800" dirty="0">
              <a:solidFill>
                <a:srgbClr val="FFC000"/>
              </a:solidFill>
            </a:endParaRPr>
          </a:p>
        </p:txBody>
      </p:sp>
      <p:sp>
        <p:nvSpPr>
          <p:cNvPr id="5" name="Slide Number Placeholder 4"/>
          <p:cNvSpPr>
            <a:spLocks noGrp="1"/>
          </p:cNvSpPr>
          <p:nvPr>
            <p:ph type="sldNum" sz="quarter" idx="12"/>
          </p:nvPr>
        </p:nvSpPr>
        <p:spPr/>
        <p:txBody>
          <a:bodyPr/>
          <a:lstStyle/>
          <a:p>
            <a:fld id="{321D9DF7-A7BE-46E3-898F-4EC0FF04C1B9}" type="slidenum">
              <a:rPr lang="en-US" smtClean="0">
                <a:solidFill>
                  <a:prstClr val="white">
                    <a:tint val="75000"/>
                  </a:prstClr>
                </a:solidFill>
              </a:rPr>
              <a:pPr/>
              <a:t>45</a:t>
            </a:fld>
            <a:endParaRPr lang="en-US">
              <a:solidFill>
                <a:prstClr val="white">
                  <a:tint val="75000"/>
                </a:prstClr>
              </a:solidFill>
            </a:endParaRPr>
          </a:p>
        </p:txBody>
      </p:sp>
      <p:grpSp>
        <p:nvGrpSpPr>
          <p:cNvPr id="2" name="Group 1"/>
          <p:cNvGrpSpPr/>
          <p:nvPr/>
        </p:nvGrpSpPr>
        <p:grpSpPr>
          <a:xfrm>
            <a:off x="820663" y="4191626"/>
            <a:ext cx="2273739" cy="2023231"/>
            <a:chOff x="1683167" y="4540834"/>
            <a:chExt cx="2273739" cy="2023231"/>
          </a:xfrm>
        </p:grpSpPr>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0697" y="6085404"/>
              <a:ext cx="468006" cy="457201"/>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6236" y="6106864"/>
              <a:ext cx="468006" cy="457201"/>
            </a:xfrm>
            <a:prstGeom prst="rect">
              <a:avLst/>
            </a:prstGeom>
          </p:spPr>
        </p:pic>
        <p:grpSp>
          <p:nvGrpSpPr>
            <p:cNvPr id="70" name="Group 69"/>
            <p:cNvGrpSpPr/>
            <p:nvPr/>
          </p:nvGrpSpPr>
          <p:grpSpPr>
            <a:xfrm>
              <a:off x="1796633" y="6098104"/>
              <a:ext cx="422563" cy="408709"/>
              <a:chOff x="4897582" y="3713017"/>
              <a:chExt cx="422563" cy="408709"/>
            </a:xfrm>
            <a:solidFill>
              <a:schemeClr val="accent4">
                <a:lumMod val="40000"/>
                <a:lumOff val="60000"/>
              </a:schemeClr>
            </a:solidFill>
          </p:grpSpPr>
          <p:sp>
            <p:nvSpPr>
              <p:cNvPr id="71" name="Oval 7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72"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nvGrpSpPr>
            <p:cNvPr id="78" name="Group 77"/>
            <p:cNvGrpSpPr/>
            <p:nvPr/>
          </p:nvGrpSpPr>
          <p:grpSpPr>
            <a:xfrm>
              <a:off x="1683167" y="4540834"/>
              <a:ext cx="2273739" cy="1566030"/>
              <a:chOff x="1812757" y="4540834"/>
              <a:chExt cx="2273739" cy="1566030"/>
            </a:xfrm>
          </p:grpSpPr>
          <p:grpSp>
            <p:nvGrpSpPr>
              <p:cNvPr id="79" name="Group 78"/>
              <p:cNvGrpSpPr/>
              <p:nvPr/>
            </p:nvGrpSpPr>
            <p:grpSpPr>
              <a:xfrm>
                <a:off x="2257257" y="4627415"/>
                <a:ext cx="1231476" cy="675501"/>
                <a:chOff x="2063299" y="4544291"/>
                <a:chExt cx="1231476" cy="675501"/>
              </a:xfrm>
            </p:grpSpPr>
            <p:cxnSp>
              <p:nvCxnSpPr>
                <p:cNvPr id="105" name="Straight Arrow Connector 104"/>
                <p:cNvCxnSpPr/>
                <p:nvPr/>
              </p:nvCxnSpPr>
              <p:spPr>
                <a:xfrm flipV="1">
                  <a:off x="2063299" y="4544292"/>
                  <a:ext cx="190500" cy="660197"/>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3244838" y="4544291"/>
                  <a:ext cx="49937" cy="675501"/>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0" name="Oval 79"/>
              <p:cNvSpPr/>
              <p:nvPr/>
            </p:nvSpPr>
            <p:spPr>
              <a:xfrm>
                <a:off x="1812757" y="5323405"/>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1" name="Oval 80"/>
              <p:cNvSpPr/>
              <p:nvPr/>
            </p:nvSpPr>
            <p:spPr>
              <a:xfrm>
                <a:off x="2003257" y="532340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2" name="Oval 81"/>
              <p:cNvSpPr/>
              <p:nvPr/>
            </p:nvSpPr>
            <p:spPr>
              <a:xfrm>
                <a:off x="2206457" y="5336105"/>
                <a:ext cx="444500" cy="457200"/>
              </a:xfrm>
              <a:prstGeom prst="ellipse">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83" name="Straight Connector 82"/>
              <p:cNvCxnSpPr>
                <a:stCxn id="80" idx="4"/>
                <a:endCxn id="60" idx="0"/>
              </p:cNvCxnSpPr>
              <p:nvPr/>
            </p:nvCxnSpPr>
            <p:spPr>
              <a:xfrm>
                <a:off x="2035007" y="578060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4"/>
                <a:endCxn id="60" idx="0"/>
              </p:cNvCxnSpPr>
              <p:nvPr/>
            </p:nvCxnSpPr>
            <p:spPr>
              <a:xfrm flipH="1">
                <a:off x="2161331" y="578060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174290" y="579330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248296" y="534486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7" name="Oval 86"/>
              <p:cNvSpPr/>
              <p:nvPr/>
            </p:nvSpPr>
            <p:spPr>
              <a:xfrm>
                <a:off x="3438796" y="5344865"/>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8" name="Oval 87"/>
              <p:cNvSpPr/>
              <p:nvPr/>
            </p:nvSpPr>
            <p:spPr>
              <a:xfrm>
                <a:off x="3641996" y="5357565"/>
                <a:ext cx="444500" cy="457200"/>
              </a:xfrm>
              <a:prstGeom prst="ellipse">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89" name="Straight Connector 88"/>
              <p:cNvCxnSpPr>
                <a:stCxn id="86" idx="4"/>
                <a:endCxn id="65" idx="0"/>
              </p:cNvCxnSpPr>
              <p:nvPr/>
            </p:nvCxnSpPr>
            <p:spPr>
              <a:xfrm>
                <a:off x="3470546" y="580206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7" idx="4"/>
                <a:endCxn id="65" idx="0"/>
              </p:cNvCxnSpPr>
              <p:nvPr/>
            </p:nvCxnSpPr>
            <p:spPr>
              <a:xfrm flipH="1">
                <a:off x="3596870" y="580206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596870" y="581476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077735" y="4540834"/>
                <a:ext cx="288862" cy="338554"/>
              </a:xfrm>
              <a:prstGeom prst="rect">
                <a:avLst/>
              </a:prstGeom>
              <a:noFill/>
            </p:spPr>
            <p:txBody>
              <a:bodyPr wrap="none" rtlCol="0">
                <a:spAutoFit/>
              </a:bodyPr>
              <a:lstStyle/>
              <a:p>
                <a:r>
                  <a:rPr lang="en-US" sz="1600" b="1" dirty="0">
                    <a:solidFill>
                      <a:prstClr val="white"/>
                    </a:solidFill>
                  </a:rPr>
                  <a:t>1</a:t>
                </a:r>
              </a:p>
            </p:txBody>
          </p:sp>
          <p:sp>
            <p:nvSpPr>
              <p:cNvPr id="95" name="TextBox 94"/>
              <p:cNvSpPr txBox="1"/>
              <p:nvPr/>
            </p:nvSpPr>
            <p:spPr>
              <a:xfrm>
                <a:off x="2036932" y="4715743"/>
                <a:ext cx="288862" cy="338554"/>
              </a:xfrm>
              <a:prstGeom prst="rect">
                <a:avLst/>
              </a:prstGeom>
              <a:noFill/>
            </p:spPr>
            <p:txBody>
              <a:bodyPr wrap="none" rtlCol="0">
                <a:spAutoFit/>
              </a:bodyPr>
              <a:lstStyle/>
              <a:p>
                <a:r>
                  <a:rPr lang="en-US" sz="1600" b="1" dirty="0">
                    <a:solidFill>
                      <a:prstClr val="white"/>
                    </a:solidFill>
                  </a:rPr>
                  <a:t>0</a:t>
                </a:r>
              </a:p>
            </p:txBody>
          </p:sp>
          <p:sp>
            <p:nvSpPr>
              <p:cNvPr id="96" name="TextBox 95"/>
              <p:cNvSpPr txBox="1"/>
              <p:nvPr/>
            </p:nvSpPr>
            <p:spPr>
              <a:xfrm>
                <a:off x="1987676" y="4872706"/>
                <a:ext cx="288862" cy="338554"/>
              </a:xfrm>
              <a:prstGeom prst="rect">
                <a:avLst/>
              </a:prstGeom>
              <a:noFill/>
            </p:spPr>
            <p:txBody>
              <a:bodyPr wrap="none" rtlCol="0">
                <a:spAutoFit/>
              </a:bodyPr>
              <a:lstStyle/>
              <a:p>
                <a:r>
                  <a:rPr lang="en-US" sz="1600" b="1" dirty="0">
                    <a:solidFill>
                      <a:prstClr val="white"/>
                    </a:solidFill>
                  </a:rPr>
                  <a:t>0</a:t>
                </a:r>
              </a:p>
            </p:txBody>
          </p:sp>
          <p:sp>
            <p:nvSpPr>
              <p:cNvPr id="97" name="TextBox 96"/>
              <p:cNvSpPr txBox="1"/>
              <p:nvPr/>
            </p:nvSpPr>
            <p:spPr>
              <a:xfrm>
                <a:off x="1933360" y="5043770"/>
                <a:ext cx="288862" cy="338554"/>
              </a:xfrm>
              <a:prstGeom prst="rect">
                <a:avLst/>
              </a:prstGeom>
              <a:noFill/>
            </p:spPr>
            <p:txBody>
              <a:bodyPr wrap="none" rtlCol="0">
                <a:spAutoFit/>
              </a:bodyPr>
              <a:lstStyle/>
              <a:p>
                <a:r>
                  <a:rPr lang="en-US" sz="1600" b="1" dirty="0">
                    <a:solidFill>
                      <a:prstClr val="white"/>
                    </a:solidFill>
                  </a:rPr>
                  <a:t>1</a:t>
                </a:r>
              </a:p>
            </p:txBody>
          </p:sp>
          <p:sp>
            <p:nvSpPr>
              <p:cNvPr id="98" name="TextBox 97"/>
              <p:cNvSpPr txBox="1"/>
              <p:nvPr/>
            </p:nvSpPr>
            <p:spPr>
              <a:xfrm>
                <a:off x="3497565" y="4897501"/>
                <a:ext cx="288862" cy="338554"/>
              </a:xfrm>
              <a:prstGeom prst="rect">
                <a:avLst/>
              </a:prstGeom>
              <a:noFill/>
            </p:spPr>
            <p:txBody>
              <a:bodyPr wrap="none" rtlCol="0">
                <a:spAutoFit/>
              </a:bodyPr>
              <a:lstStyle/>
              <a:p>
                <a:r>
                  <a:rPr lang="en-US" sz="1600" b="1" dirty="0">
                    <a:solidFill>
                      <a:prstClr val="white"/>
                    </a:solidFill>
                  </a:rPr>
                  <a:t>1</a:t>
                </a:r>
              </a:p>
            </p:txBody>
          </p:sp>
          <p:sp>
            <p:nvSpPr>
              <p:cNvPr id="99" name="TextBox 98"/>
              <p:cNvSpPr txBox="1"/>
              <p:nvPr/>
            </p:nvSpPr>
            <p:spPr>
              <a:xfrm>
                <a:off x="3488733" y="4730892"/>
                <a:ext cx="288862" cy="338554"/>
              </a:xfrm>
              <a:prstGeom prst="rect">
                <a:avLst/>
              </a:prstGeom>
              <a:noFill/>
            </p:spPr>
            <p:txBody>
              <a:bodyPr wrap="none" rtlCol="0">
                <a:spAutoFit/>
              </a:bodyPr>
              <a:lstStyle/>
              <a:p>
                <a:r>
                  <a:rPr lang="en-US" sz="1600" b="1" dirty="0">
                    <a:solidFill>
                      <a:prstClr val="white"/>
                    </a:solidFill>
                  </a:rPr>
                  <a:t>0</a:t>
                </a:r>
              </a:p>
            </p:txBody>
          </p:sp>
          <p:sp>
            <p:nvSpPr>
              <p:cNvPr id="100" name="TextBox 99"/>
              <p:cNvSpPr txBox="1"/>
              <p:nvPr/>
            </p:nvSpPr>
            <p:spPr>
              <a:xfrm>
                <a:off x="3480882" y="4558947"/>
                <a:ext cx="288862" cy="338554"/>
              </a:xfrm>
              <a:prstGeom prst="rect">
                <a:avLst/>
              </a:prstGeom>
              <a:noFill/>
            </p:spPr>
            <p:txBody>
              <a:bodyPr wrap="none" rtlCol="0">
                <a:spAutoFit/>
              </a:bodyPr>
              <a:lstStyle/>
              <a:p>
                <a:r>
                  <a:rPr lang="en-US" sz="1600" b="1" dirty="0">
                    <a:solidFill>
                      <a:prstClr val="white"/>
                    </a:solidFill>
                  </a:rPr>
                  <a:t>0</a:t>
                </a:r>
              </a:p>
            </p:txBody>
          </p:sp>
          <p:sp>
            <p:nvSpPr>
              <p:cNvPr id="101" name="TextBox 100"/>
              <p:cNvSpPr txBox="1"/>
              <p:nvPr/>
            </p:nvSpPr>
            <p:spPr>
              <a:xfrm>
                <a:off x="3499695" y="5064110"/>
                <a:ext cx="288862" cy="338554"/>
              </a:xfrm>
              <a:prstGeom prst="rect">
                <a:avLst/>
              </a:prstGeom>
              <a:noFill/>
            </p:spPr>
            <p:txBody>
              <a:bodyPr wrap="none" rtlCol="0">
                <a:spAutoFit/>
              </a:bodyPr>
              <a:lstStyle/>
              <a:p>
                <a:r>
                  <a:rPr lang="en-US" sz="1600" b="1" dirty="0">
                    <a:solidFill>
                      <a:prstClr val="white"/>
                    </a:solidFill>
                  </a:rPr>
                  <a:t>0</a:t>
                </a:r>
              </a:p>
            </p:txBody>
          </p:sp>
        </p:grpSp>
      </p:grpSp>
      <p:sp>
        <p:nvSpPr>
          <p:cNvPr id="3" name="Bent-Up Arrow 2"/>
          <p:cNvSpPr/>
          <p:nvPr/>
        </p:nvSpPr>
        <p:spPr>
          <a:xfrm>
            <a:off x="3180616" y="3304280"/>
            <a:ext cx="992093" cy="2040930"/>
          </a:xfrm>
          <a:prstGeom prst="bentUpArrow">
            <a:avLst>
              <a:gd name="adj1" fmla="val 10367"/>
              <a:gd name="adj2" fmla="val 14634"/>
              <a:gd name="adj3" fmla="val 18903"/>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 name="Terminator 3"/>
          <p:cNvSpPr/>
          <p:nvPr/>
        </p:nvSpPr>
        <p:spPr>
          <a:xfrm>
            <a:off x="1652190" y="2917138"/>
            <a:ext cx="2852962" cy="419233"/>
          </a:xfrm>
          <a:prstGeom prst="flowChartTerminator">
            <a:avLst/>
          </a:prstGeom>
          <a:solidFill>
            <a:srgbClr val="008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Card 5"/>
          <p:cNvSpPr/>
          <p:nvPr/>
        </p:nvSpPr>
        <p:spPr>
          <a:xfrm>
            <a:off x="5400844" y="1471256"/>
            <a:ext cx="2967788" cy="1204014"/>
          </a:xfrm>
          <a:prstGeom prst="flowChartPunchedCard">
            <a:avLst/>
          </a:prstGeom>
          <a:solidFill>
            <a:srgbClr val="CD8757"/>
          </a:solidFill>
        </p:spPr>
        <p:style>
          <a:lnRef idx="1">
            <a:schemeClr val="accent1"/>
          </a:lnRef>
          <a:fillRef idx="3">
            <a:schemeClr val="accent1"/>
          </a:fillRef>
          <a:effectRef idx="2">
            <a:schemeClr val="accent1"/>
          </a:effectRef>
          <a:fontRef idx="minor">
            <a:schemeClr val="lt1"/>
          </a:fontRef>
        </p:style>
        <p:txBody>
          <a:bodyPr tIns="0" bIns="137160" rtlCol="0" anchor="ctr"/>
          <a:lstStyle/>
          <a:p>
            <a:pPr algn="ctr">
              <a:lnSpc>
                <a:spcPct val="90000"/>
              </a:lnSpc>
            </a:pPr>
            <a:r>
              <a:rPr lang="en-US" sz="2800" dirty="0">
                <a:solidFill>
                  <a:prstClr val="white"/>
                </a:solidFill>
              </a:rPr>
              <a:t>Event-handling software</a:t>
            </a:r>
          </a:p>
        </p:txBody>
      </p:sp>
      <p:pic>
        <p:nvPicPr>
          <p:cNvPr id="10" name="Picture 9"/>
          <p:cNvPicPr>
            <a:picLocks noChangeAspect="1"/>
          </p:cNvPicPr>
          <p:nvPr/>
        </p:nvPicPr>
        <p:blipFill>
          <a:blip r:embed="rId5"/>
          <a:stretch>
            <a:fillRect/>
          </a:stretch>
        </p:blipFill>
        <p:spPr>
          <a:xfrm>
            <a:off x="5374104" y="4387034"/>
            <a:ext cx="2954420" cy="1963212"/>
          </a:xfrm>
          <a:prstGeom prst="rect">
            <a:avLst/>
          </a:prstGeom>
          <a:effectLst>
            <a:glow rad="228600">
              <a:schemeClr val="accent4">
                <a:satMod val="175000"/>
                <a:alpha val="40000"/>
              </a:schemeClr>
            </a:glow>
          </a:effectLst>
        </p:spPr>
      </p:pic>
      <p:pic>
        <p:nvPicPr>
          <p:cNvPr id="11" name="Picture 10"/>
          <p:cNvPicPr>
            <a:picLocks noChangeAspect="1"/>
          </p:cNvPicPr>
          <p:nvPr/>
        </p:nvPicPr>
        <p:blipFill>
          <a:blip r:embed="rId6"/>
          <a:stretch>
            <a:fillRect/>
          </a:stretch>
        </p:blipFill>
        <p:spPr>
          <a:xfrm>
            <a:off x="6550848" y="3755734"/>
            <a:ext cx="1039394" cy="1039394"/>
          </a:xfrm>
          <a:prstGeom prst="rect">
            <a:avLst/>
          </a:prstGeom>
        </p:spPr>
      </p:pic>
      <p:sp>
        <p:nvSpPr>
          <p:cNvPr id="63" name="Right Arrow 62"/>
          <p:cNvSpPr/>
          <p:nvPr/>
        </p:nvSpPr>
        <p:spPr>
          <a:xfrm rot="5400000">
            <a:off x="6322593" y="3060701"/>
            <a:ext cx="1216527" cy="25533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77" name="Right Arrow 76"/>
          <p:cNvSpPr/>
          <p:nvPr/>
        </p:nvSpPr>
        <p:spPr>
          <a:xfrm>
            <a:off x="4098926" y="2224500"/>
            <a:ext cx="1748422" cy="31561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9" name="Right Arrow 8"/>
          <p:cNvSpPr/>
          <p:nvPr/>
        </p:nvSpPr>
        <p:spPr>
          <a:xfrm rot="10800000">
            <a:off x="2874212" y="5868737"/>
            <a:ext cx="2660313" cy="26736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7"/>
          <a:stretch>
            <a:fillRect/>
          </a:stretch>
        </p:blipFill>
        <p:spPr>
          <a:xfrm>
            <a:off x="4647575" y="3436254"/>
            <a:ext cx="1597526" cy="1538754"/>
          </a:xfrm>
          <a:prstGeom prst="rect">
            <a:avLst/>
          </a:prstGeom>
        </p:spPr>
      </p:pic>
      <p:pic>
        <p:nvPicPr>
          <p:cNvPr id="13" name="Picture 12"/>
          <p:cNvPicPr>
            <a:picLocks noChangeAspect="1"/>
          </p:cNvPicPr>
          <p:nvPr/>
        </p:nvPicPr>
        <p:blipFill>
          <a:blip r:embed="rId8"/>
          <a:stretch>
            <a:fillRect/>
          </a:stretch>
        </p:blipFill>
        <p:spPr>
          <a:xfrm>
            <a:off x="395108" y="381425"/>
            <a:ext cx="1483909" cy="1483909"/>
          </a:xfrm>
          <a:prstGeom prst="rect">
            <a:avLst/>
          </a:prstGeom>
        </p:spPr>
      </p:pic>
      <p:sp>
        <p:nvSpPr>
          <p:cNvPr id="14" name="Bent-Up Arrow 13"/>
          <p:cNvSpPr/>
          <p:nvPr/>
        </p:nvSpPr>
        <p:spPr>
          <a:xfrm rot="16200000">
            <a:off x="1464368" y="1049562"/>
            <a:ext cx="1147904" cy="1055014"/>
          </a:xfrm>
          <a:prstGeom prst="bentUp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2591743" y="1295796"/>
            <a:ext cx="1408333" cy="400110"/>
          </a:xfrm>
          <a:prstGeom prst="rect">
            <a:avLst/>
          </a:prstGeom>
          <a:noFill/>
        </p:spPr>
        <p:txBody>
          <a:bodyPr wrap="none" rtlCol="0">
            <a:spAutoFit/>
          </a:bodyPr>
          <a:lstStyle/>
          <a:p>
            <a:r>
              <a:rPr lang="en-US" sz="2000" dirty="0">
                <a:solidFill>
                  <a:prstClr val="white"/>
                </a:solidFill>
              </a:rPr>
              <a:t>Notification</a:t>
            </a:r>
          </a:p>
        </p:txBody>
      </p:sp>
      <p:pic>
        <p:nvPicPr>
          <p:cNvPr id="16" name="Picture 15"/>
          <p:cNvPicPr>
            <a:picLocks noChangeAspect="1"/>
          </p:cNvPicPr>
          <p:nvPr/>
        </p:nvPicPr>
        <p:blipFill>
          <a:blip r:embed="rId9"/>
          <a:stretch>
            <a:fillRect/>
          </a:stretch>
        </p:blipFill>
        <p:spPr>
          <a:xfrm>
            <a:off x="5588192" y="5558965"/>
            <a:ext cx="195780" cy="754800"/>
          </a:xfrm>
          <a:prstGeom prst="rect">
            <a:avLst/>
          </a:prstGeom>
        </p:spPr>
      </p:pic>
      <p:sp>
        <p:nvSpPr>
          <p:cNvPr id="7" name="TextBox 6"/>
          <p:cNvSpPr txBox="1"/>
          <p:nvPr/>
        </p:nvSpPr>
        <p:spPr>
          <a:xfrm>
            <a:off x="4069041" y="4911065"/>
            <a:ext cx="971904" cy="544765"/>
          </a:xfrm>
          <a:prstGeom prst="rect">
            <a:avLst/>
          </a:prstGeom>
          <a:noFill/>
        </p:spPr>
        <p:txBody>
          <a:bodyPr wrap="square" rtlCol="0">
            <a:spAutoFit/>
          </a:bodyPr>
          <a:lstStyle/>
          <a:p>
            <a:pPr>
              <a:lnSpc>
                <a:spcPct val="80000"/>
              </a:lnSpc>
            </a:pPr>
            <a:r>
              <a:rPr lang="en-US" dirty="0">
                <a:solidFill>
                  <a:prstClr val="white"/>
                </a:solidFill>
              </a:rPr>
              <a:t>Atomic event</a:t>
            </a:r>
          </a:p>
        </p:txBody>
      </p:sp>
      <p:sp>
        <p:nvSpPr>
          <p:cNvPr id="8" name="TextBox 7"/>
          <p:cNvSpPr txBox="1"/>
          <p:nvPr/>
        </p:nvSpPr>
        <p:spPr>
          <a:xfrm>
            <a:off x="3176058" y="2601114"/>
            <a:ext cx="1614555" cy="369332"/>
          </a:xfrm>
          <a:prstGeom prst="rect">
            <a:avLst/>
          </a:prstGeom>
          <a:noFill/>
        </p:spPr>
        <p:txBody>
          <a:bodyPr wrap="square" rtlCol="0">
            <a:spAutoFit/>
          </a:bodyPr>
          <a:lstStyle/>
          <a:p>
            <a:r>
              <a:rPr lang="en-US" i="1" dirty="0">
                <a:solidFill>
                  <a:prstClr val="white"/>
                </a:solidFill>
              </a:rPr>
              <a:t>Complex event</a:t>
            </a:r>
          </a:p>
        </p:txBody>
      </p:sp>
      <p:sp>
        <p:nvSpPr>
          <p:cNvPr id="50" name="TextBox 49"/>
          <p:cNvSpPr txBox="1"/>
          <p:nvPr/>
        </p:nvSpPr>
        <p:spPr>
          <a:xfrm>
            <a:off x="3223615" y="6022356"/>
            <a:ext cx="1780768" cy="369332"/>
          </a:xfrm>
          <a:prstGeom prst="rect">
            <a:avLst/>
          </a:prstGeom>
          <a:noFill/>
        </p:spPr>
        <p:txBody>
          <a:bodyPr wrap="none" rtlCol="0">
            <a:spAutoFit/>
          </a:bodyPr>
          <a:lstStyle/>
          <a:p>
            <a:r>
              <a:rPr lang="en-US" dirty="0">
                <a:solidFill>
                  <a:prstClr val="white"/>
                </a:solidFill>
              </a:rPr>
              <a:t>New observation</a:t>
            </a:r>
          </a:p>
        </p:txBody>
      </p:sp>
    </p:spTree>
    <p:extLst>
      <p:ext uri="{BB962C8B-B14F-4D97-AF65-F5344CB8AC3E}">
        <p14:creationId xmlns:p14="http://schemas.microsoft.com/office/powerpoint/2010/main" val="58907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dissolve">
                                      <p:cBhvr>
                                        <p:cTn id="10" dur="500"/>
                                        <p:tgtEl>
                                          <p:spTgt spid="7">
                                            <p:txEl>
                                              <p:pRg st="0" end="0"/>
                                            </p:txEl>
                                          </p:spTgt>
                                        </p:tgtEl>
                                      </p:cBhvr>
                                    </p:animEffect>
                                  </p:childTnLst>
                                </p:cTn>
                              </p:par>
                            </p:childTnLst>
                          </p:cTn>
                        </p:par>
                        <p:par>
                          <p:cTn id="11" fill="hold">
                            <p:stCondLst>
                              <p:cond delay="500"/>
                            </p:stCondLst>
                            <p:childTnLst>
                              <p:par>
                                <p:cTn id="12" presetID="5" presetClass="entr" presetSubtype="1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dissolve">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par>
                          <p:cTn id="28" fill="hold">
                            <p:stCondLst>
                              <p:cond delay="1000"/>
                            </p:stCondLst>
                            <p:childTnLst>
                              <p:par>
                                <p:cTn id="29" presetID="2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par>
                          <p:cTn id="35" fill="hold">
                            <p:stCondLst>
                              <p:cond delay="1500"/>
                            </p:stCondLst>
                            <p:childTnLst>
                              <p:par>
                                <p:cTn id="36" presetID="9"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dissolv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up)">
                                      <p:cBhvr>
                                        <p:cTn id="43" dur="500"/>
                                        <p:tgtEl>
                                          <p:spTgt spid="63"/>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par>
                          <p:cTn id="48" fill="hold">
                            <p:stCondLst>
                              <p:cond delay="1000"/>
                            </p:stCondLst>
                            <p:childTnLst>
                              <p:par>
                                <p:cTn id="49" presetID="9"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dissolv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par>
                          <p:cTn id="57" fill="hold">
                            <p:stCondLst>
                              <p:cond delay="500"/>
                            </p:stCondLst>
                            <p:childTnLst>
                              <p:par>
                                <p:cTn id="58" presetID="9" presetClass="entr" presetSubtype="0" fill="hold" nodeType="afterEffect">
                                  <p:stCondLst>
                                    <p:cond delay="0"/>
                                  </p:stCondLst>
                                  <p:childTnLst>
                                    <p:set>
                                      <p:cBhvr>
                                        <p:cTn id="59" dur="1" fill="hold">
                                          <p:stCondLst>
                                            <p:cond delay="0"/>
                                          </p:stCondLst>
                                        </p:cTn>
                                        <p:tgtEl>
                                          <p:spTgt spid="50">
                                            <p:txEl>
                                              <p:pRg st="0" end="0"/>
                                            </p:txEl>
                                          </p:spTgt>
                                        </p:tgtEl>
                                        <p:attrNameLst>
                                          <p:attrName>style.visibility</p:attrName>
                                        </p:attrNameLst>
                                      </p:cBhvr>
                                      <p:to>
                                        <p:strVal val="visible"/>
                                      </p:to>
                                    </p:set>
                                    <p:animEffect transition="in" filter="dissolve">
                                      <p:cBhvr>
                                        <p:cTn id="60" dur="500"/>
                                        <p:tgtEl>
                                          <p:spTgt spid="50">
                                            <p:txEl>
                                              <p:pRg st="0" end="0"/>
                                            </p:txEl>
                                          </p:spTgt>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right)">
                                      <p:cBhvr>
                                        <p:cTn id="63" dur="500"/>
                                        <p:tgtEl>
                                          <p:spTgt spid="9"/>
                                        </p:tgtEl>
                                      </p:cBhvr>
                                    </p:animEffect>
                                  </p:childTnLst>
                                </p:cTn>
                              </p:par>
                            </p:childTnLst>
                          </p:cTn>
                        </p:par>
                        <p:par>
                          <p:cTn id="64" fill="hold">
                            <p:stCondLst>
                              <p:cond delay="1000"/>
                            </p:stCondLst>
                            <p:childTnLst>
                              <p:par>
                                <p:cTn id="65" presetID="21" presetClass="entr" presetSubtype="1" fill="hold" nodeType="after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heel(1)">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63" grpId="0" animBg="1"/>
      <p:bldP spid="77" grpId="0" animBg="1"/>
      <p:bldP spid="9" grpId="0" animBg="1"/>
      <p:bldP spid="14" grpId="0" animBg="1"/>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Single Corner Rectangle 6"/>
          <p:cNvSpPr/>
          <p:nvPr/>
        </p:nvSpPr>
        <p:spPr>
          <a:xfrm>
            <a:off x="601834" y="1101426"/>
            <a:ext cx="7775235" cy="3498650"/>
          </a:xfrm>
          <a:prstGeom prst="snip1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290549" y="158933"/>
            <a:ext cx="5292037" cy="784830"/>
          </a:xfrm>
          <a:prstGeom prst="rect">
            <a:avLst/>
          </a:prstGeom>
          <a:noFill/>
        </p:spPr>
        <p:txBody>
          <a:bodyPr wrap="square" lIns="91440" tIns="45720" rIns="91440" bIns="45720">
            <a:spAutoFit/>
          </a:bodyPr>
          <a:lstStyle/>
          <a:p>
            <a:pPr algn="ctr">
              <a:lnSpc>
                <a:spcPct val="80000"/>
              </a:lnSpc>
            </a:pPr>
            <a:r>
              <a:rPr lang="en-US" sz="5400" dirty="0">
                <a:ln w="0"/>
                <a:solidFill>
                  <a:srgbClr val="FFC000">
                    <a:lumMod val="40000"/>
                    <a:lumOff val="60000"/>
                  </a:srgbClr>
                </a:solidFill>
                <a:effectLst>
                  <a:reflection blurRad="6350" stA="53000" endA="300" endPos="35500" dir="5400000" sy="-90000" algn="bl" rotWithShape="0"/>
                </a:effectLst>
              </a:rPr>
              <a:t>Embedded EQL</a:t>
            </a:r>
          </a:p>
        </p:txBody>
      </p:sp>
      <p:sp>
        <p:nvSpPr>
          <p:cNvPr id="67" name="TextBox 66"/>
          <p:cNvSpPr txBox="1"/>
          <p:nvPr/>
        </p:nvSpPr>
        <p:spPr>
          <a:xfrm>
            <a:off x="710783" y="2051738"/>
            <a:ext cx="3997815" cy="2095958"/>
          </a:xfrm>
          <a:prstGeom prst="rect">
            <a:avLst/>
          </a:prstGeom>
          <a:ln>
            <a:solidFill>
              <a:srgbClr val="E2F0D9"/>
            </a:solidFill>
          </a:ln>
          <a:effectLst>
            <a:outerShdw blurRad="50800" dist="38100" dir="18900000" algn="bl" rotWithShape="0">
              <a:prstClr val="black">
                <a:alpha val="40000"/>
              </a:prstClr>
            </a:outerShdw>
          </a:effectLst>
        </p:spPr>
        <p:style>
          <a:lnRef idx="3">
            <a:schemeClr val="lt1"/>
          </a:lnRef>
          <a:fillRef idx="1">
            <a:schemeClr val="dk1"/>
          </a:fillRef>
          <a:effectRef idx="1">
            <a:schemeClr val="dk1"/>
          </a:effectRef>
          <a:fontRef idx="minor">
            <a:schemeClr val="lt1"/>
          </a:fontRef>
        </p:style>
        <p:txBody>
          <a:bodyPr wrap="square" rtlCol="0">
            <a:spAutoFit/>
          </a:bodyPr>
          <a:lstStyle/>
          <a:p>
            <a:pPr marL="174625" lvl="1" algn="just">
              <a:lnSpc>
                <a:spcPct val="70000"/>
              </a:lnSpc>
            </a:pPr>
            <a:endParaRPr lang="en-US" sz="800" dirty="0">
              <a:solidFill>
                <a:srgbClr val="FFC000"/>
              </a:solidFill>
            </a:endParaRPr>
          </a:p>
          <a:p>
            <a:pPr marL="114300" lvl="1" algn="just">
              <a:lnSpc>
                <a:spcPct val="70000"/>
              </a:lnSpc>
              <a:spcBef>
                <a:spcPts val="600"/>
              </a:spcBef>
              <a:spcAft>
                <a:spcPts val="900"/>
              </a:spcAft>
            </a:pPr>
            <a:r>
              <a:rPr lang="en-US" sz="2400" dirty="0">
                <a:solidFill>
                  <a:srgbClr val="FFC000"/>
                </a:solidFill>
              </a:rPr>
              <a:t>SELECT    [</a:t>
            </a:r>
            <a:r>
              <a:rPr lang="en-US" sz="2400" i="1" dirty="0">
                <a:solidFill>
                  <a:srgbClr val="FFC000"/>
                </a:solidFill>
              </a:rPr>
              <a:t>event-handler</a:t>
            </a:r>
            <a:r>
              <a:rPr lang="en-US" sz="2400" dirty="0">
                <a:solidFill>
                  <a:srgbClr val="FFC000"/>
                </a:solidFill>
              </a:rPr>
              <a:t>]</a:t>
            </a:r>
            <a:r>
              <a:rPr lang="en-US" sz="2400" i="1" dirty="0">
                <a:solidFill>
                  <a:srgbClr val="FFC000"/>
                </a:solidFill>
              </a:rPr>
              <a:t> </a:t>
            </a:r>
          </a:p>
          <a:p>
            <a:pPr marL="114300" lvl="1">
              <a:lnSpc>
                <a:spcPct val="70000"/>
              </a:lnSpc>
              <a:spcAft>
                <a:spcPts val="900"/>
              </a:spcAft>
            </a:pPr>
            <a:r>
              <a:rPr lang="en-US" sz="2400" dirty="0">
                <a:solidFill>
                  <a:srgbClr val="FFC000"/>
                </a:solidFill>
              </a:rPr>
              <a:t>FROM      </a:t>
            </a:r>
            <a:r>
              <a:rPr lang="en-US" sz="2400" i="1" dirty="0">
                <a:solidFill>
                  <a:srgbClr val="FFC000"/>
                </a:solidFill>
              </a:rPr>
              <a:t>Thing1  T1</a:t>
            </a:r>
            <a:endParaRPr lang="en-US" sz="2400" dirty="0">
              <a:solidFill>
                <a:srgbClr val="FFC000"/>
              </a:solidFill>
            </a:endParaRPr>
          </a:p>
          <a:p>
            <a:pPr marL="114300" lvl="1">
              <a:lnSpc>
                <a:spcPct val="70000"/>
              </a:lnSpc>
              <a:spcAft>
                <a:spcPts val="900"/>
              </a:spcAft>
            </a:pPr>
            <a:r>
              <a:rPr lang="en-US" sz="2400" dirty="0">
                <a:solidFill>
                  <a:srgbClr val="FFC000"/>
                </a:solidFill>
              </a:rPr>
              <a:t>WHEN     Before(</a:t>
            </a:r>
            <a:r>
              <a:rPr lang="en-US" sz="2400" i="1" dirty="0">
                <a:solidFill>
                  <a:srgbClr val="FFC000"/>
                </a:solidFill>
              </a:rPr>
              <a:t>T1</a:t>
            </a:r>
            <a:r>
              <a:rPr lang="en-US" sz="2400" dirty="0">
                <a:solidFill>
                  <a:srgbClr val="FFC000"/>
                </a:solidFill>
              </a:rPr>
              <a:t>.</a:t>
            </a:r>
            <a:r>
              <a:rPr lang="en-US" sz="2400" i="1" dirty="0">
                <a:solidFill>
                  <a:srgbClr val="FFC000"/>
                </a:solidFill>
              </a:rPr>
              <a:t>S3</a:t>
            </a:r>
            <a:r>
              <a:rPr lang="en-US" sz="2400" dirty="0">
                <a:solidFill>
                  <a:srgbClr val="FFC000"/>
                </a:solidFill>
              </a:rPr>
              <a:t>, </a:t>
            </a:r>
            <a:r>
              <a:rPr lang="en-US" sz="2400" i="1" dirty="0">
                <a:solidFill>
                  <a:srgbClr val="FFC000"/>
                </a:solidFill>
              </a:rPr>
              <a:t>T1</a:t>
            </a:r>
            <a:r>
              <a:rPr lang="en-US" sz="2400" dirty="0">
                <a:solidFill>
                  <a:srgbClr val="FFC000"/>
                </a:solidFill>
              </a:rPr>
              <a:t>.</a:t>
            </a:r>
            <a:r>
              <a:rPr lang="en-US" sz="2400" i="1" dirty="0">
                <a:solidFill>
                  <a:srgbClr val="FFC000"/>
                </a:solidFill>
              </a:rPr>
              <a:t>S1</a:t>
            </a:r>
            <a:r>
              <a:rPr lang="en-US" sz="2400" dirty="0">
                <a:solidFill>
                  <a:srgbClr val="FFC000"/>
                </a:solidFill>
              </a:rPr>
              <a:t>)</a:t>
            </a:r>
          </a:p>
          <a:p>
            <a:pPr marL="114300" lvl="1">
              <a:lnSpc>
                <a:spcPct val="70000"/>
              </a:lnSpc>
              <a:spcAft>
                <a:spcPts val="900"/>
              </a:spcAft>
            </a:pPr>
            <a:r>
              <a:rPr lang="en-US" sz="2400" dirty="0">
                <a:solidFill>
                  <a:srgbClr val="FFC000"/>
                </a:solidFill>
              </a:rPr>
              <a:t>WITHIN   30 seconds</a:t>
            </a:r>
          </a:p>
          <a:p>
            <a:pPr marL="114300" lvl="1">
              <a:lnSpc>
                <a:spcPct val="70000"/>
              </a:lnSpc>
            </a:pPr>
            <a:r>
              <a:rPr lang="en-US" sz="2400" dirty="0">
                <a:solidFill>
                  <a:srgbClr val="FFC000"/>
                </a:solidFill>
              </a:rPr>
              <a:t>UNTIL      60 minutes</a:t>
            </a:r>
          </a:p>
          <a:p>
            <a:pPr marL="114300" lvl="1">
              <a:lnSpc>
                <a:spcPct val="70000"/>
              </a:lnSpc>
            </a:pPr>
            <a:endParaRPr lang="en-US" sz="800" dirty="0">
              <a:solidFill>
                <a:srgbClr val="FFC000"/>
              </a:solidFill>
            </a:endParaRPr>
          </a:p>
        </p:txBody>
      </p:sp>
      <p:sp>
        <p:nvSpPr>
          <p:cNvPr id="5" name="Slide Number Placeholder 4"/>
          <p:cNvSpPr>
            <a:spLocks noGrp="1"/>
          </p:cNvSpPr>
          <p:nvPr>
            <p:ph type="sldNum" sz="quarter" idx="12"/>
          </p:nvPr>
        </p:nvSpPr>
        <p:spPr/>
        <p:txBody>
          <a:bodyPr/>
          <a:lstStyle/>
          <a:p>
            <a:fld id="{321D9DF7-A7BE-46E3-898F-4EC0FF04C1B9}" type="slidenum">
              <a:rPr lang="en-US" smtClean="0">
                <a:solidFill>
                  <a:prstClr val="white">
                    <a:tint val="75000"/>
                  </a:prstClr>
                </a:solidFill>
              </a:rPr>
              <a:pPr/>
              <a:t>46</a:t>
            </a:fld>
            <a:endParaRPr lang="en-US">
              <a:solidFill>
                <a:prstClr val="white">
                  <a:tint val="75000"/>
                </a:prstClr>
              </a:solidFill>
            </a:endParaRPr>
          </a:p>
        </p:txBody>
      </p:sp>
      <p:grpSp>
        <p:nvGrpSpPr>
          <p:cNvPr id="2" name="Group 1"/>
          <p:cNvGrpSpPr/>
          <p:nvPr/>
        </p:nvGrpSpPr>
        <p:grpSpPr>
          <a:xfrm>
            <a:off x="1007815" y="4191626"/>
            <a:ext cx="2273739" cy="2023231"/>
            <a:chOff x="1683167" y="4540834"/>
            <a:chExt cx="2273739" cy="2023231"/>
          </a:xfrm>
        </p:grpSpPr>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0697" y="6085404"/>
              <a:ext cx="468006" cy="457201"/>
            </a:xfrm>
            <a:prstGeom prst="rect">
              <a:avLst/>
            </a:prstGeom>
          </p:spPr>
        </p:pic>
        <p:pic>
          <p:nvPicPr>
            <p:cNvPr id="65" name="Picture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6236" y="6106864"/>
              <a:ext cx="468006" cy="457201"/>
            </a:xfrm>
            <a:prstGeom prst="rect">
              <a:avLst/>
            </a:prstGeom>
          </p:spPr>
        </p:pic>
        <p:grpSp>
          <p:nvGrpSpPr>
            <p:cNvPr id="70" name="Group 69"/>
            <p:cNvGrpSpPr/>
            <p:nvPr/>
          </p:nvGrpSpPr>
          <p:grpSpPr>
            <a:xfrm>
              <a:off x="1796633" y="6098104"/>
              <a:ext cx="422563" cy="408709"/>
              <a:chOff x="4897582" y="3713017"/>
              <a:chExt cx="422563" cy="408709"/>
            </a:xfrm>
            <a:solidFill>
              <a:schemeClr val="accent4">
                <a:lumMod val="40000"/>
                <a:lumOff val="60000"/>
              </a:schemeClr>
            </a:solidFill>
          </p:grpSpPr>
          <p:sp>
            <p:nvSpPr>
              <p:cNvPr id="71" name="Oval 7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72"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nvGrpSpPr>
            <p:cNvPr id="78" name="Group 77"/>
            <p:cNvGrpSpPr/>
            <p:nvPr/>
          </p:nvGrpSpPr>
          <p:grpSpPr>
            <a:xfrm>
              <a:off x="1683167" y="4540834"/>
              <a:ext cx="2273739" cy="1566030"/>
              <a:chOff x="1812757" y="4540834"/>
              <a:chExt cx="2273739" cy="1566030"/>
            </a:xfrm>
          </p:grpSpPr>
          <p:grpSp>
            <p:nvGrpSpPr>
              <p:cNvPr id="79" name="Group 78"/>
              <p:cNvGrpSpPr/>
              <p:nvPr/>
            </p:nvGrpSpPr>
            <p:grpSpPr>
              <a:xfrm>
                <a:off x="2257257" y="4627415"/>
                <a:ext cx="1231476" cy="675501"/>
                <a:chOff x="2063299" y="4544291"/>
                <a:chExt cx="1231476" cy="675501"/>
              </a:xfrm>
            </p:grpSpPr>
            <p:cxnSp>
              <p:nvCxnSpPr>
                <p:cNvPr id="105" name="Straight Arrow Connector 104"/>
                <p:cNvCxnSpPr/>
                <p:nvPr/>
              </p:nvCxnSpPr>
              <p:spPr>
                <a:xfrm flipV="1">
                  <a:off x="2063299" y="4544292"/>
                  <a:ext cx="190500" cy="660197"/>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3244838" y="4544291"/>
                  <a:ext cx="49937" cy="675501"/>
                </a:xfrm>
                <a:prstGeom prst="straightConnector1">
                  <a:avLst/>
                </a:prstGeom>
                <a:ln w="57150" cmpd="sng">
                  <a:solidFill>
                    <a:schemeClr val="accent5">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0" name="Oval 79"/>
              <p:cNvSpPr/>
              <p:nvPr/>
            </p:nvSpPr>
            <p:spPr>
              <a:xfrm>
                <a:off x="1812757" y="5323405"/>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1" name="Oval 80"/>
              <p:cNvSpPr/>
              <p:nvPr/>
            </p:nvSpPr>
            <p:spPr>
              <a:xfrm>
                <a:off x="2003257" y="532340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2" name="Oval 81"/>
              <p:cNvSpPr/>
              <p:nvPr/>
            </p:nvSpPr>
            <p:spPr>
              <a:xfrm>
                <a:off x="2206457" y="5336105"/>
                <a:ext cx="444500" cy="457200"/>
              </a:xfrm>
              <a:prstGeom prst="ellipse">
                <a:avLst/>
              </a:prstGeom>
              <a:solidFill>
                <a:srgbClr val="FF6600"/>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83" name="Straight Connector 82"/>
              <p:cNvCxnSpPr>
                <a:stCxn id="80" idx="4"/>
                <a:endCxn id="60" idx="0"/>
              </p:cNvCxnSpPr>
              <p:nvPr/>
            </p:nvCxnSpPr>
            <p:spPr>
              <a:xfrm>
                <a:off x="2035007" y="578060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81" idx="4"/>
                <a:endCxn id="60" idx="0"/>
              </p:cNvCxnSpPr>
              <p:nvPr/>
            </p:nvCxnSpPr>
            <p:spPr>
              <a:xfrm flipH="1">
                <a:off x="2161331" y="578060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2174290" y="579330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3248296" y="534486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7" name="Oval 86"/>
              <p:cNvSpPr/>
              <p:nvPr/>
            </p:nvSpPr>
            <p:spPr>
              <a:xfrm>
                <a:off x="3438796" y="5344865"/>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8" name="Oval 87"/>
              <p:cNvSpPr/>
              <p:nvPr/>
            </p:nvSpPr>
            <p:spPr>
              <a:xfrm>
                <a:off x="3641996" y="5357565"/>
                <a:ext cx="444500" cy="457200"/>
              </a:xfrm>
              <a:prstGeom prst="ellipse">
                <a:avLst/>
              </a:prstGeom>
              <a:solidFill>
                <a:schemeClr val="bg2">
                  <a:lumMod val="60000"/>
                  <a:lumOff val="40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89" name="Straight Connector 88"/>
              <p:cNvCxnSpPr>
                <a:stCxn id="86" idx="4"/>
                <a:endCxn id="65" idx="0"/>
              </p:cNvCxnSpPr>
              <p:nvPr/>
            </p:nvCxnSpPr>
            <p:spPr>
              <a:xfrm>
                <a:off x="3470546" y="5802065"/>
                <a:ext cx="126324"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87" idx="4"/>
                <a:endCxn id="65" idx="0"/>
              </p:cNvCxnSpPr>
              <p:nvPr/>
            </p:nvCxnSpPr>
            <p:spPr>
              <a:xfrm flipH="1">
                <a:off x="3596870" y="5802065"/>
                <a:ext cx="64176"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3596870" y="5814765"/>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077735" y="4540834"/>
                <a:ext cx="288862" cy="338554"/>
              </a:xfrm>
              <a:prstGeom prst="rect">
                <a:avLst/>
              </a:prstGeom>
              <a:noFill/>
            </p:spPr>
            <p:txBody>
              <a:bodyPr wrap="none" rtlCol="0">
                <a:spAutoFit/>
              </a:bodyPr>
              <a:lstStyle/>
              <a:p>
                <a:r>
                  <a:rPr lang="en-US" sz="1600" b="1" dirty="0">
                    <a:solidFill>
                      <a:prstClr val="white"/>
                    </a:solidFill>
                  </a:rPr>
                  <a:t>1</a:t>
                </a:r>
              </a:p>
            </p:txBody>
          </p:sp>
          <p:sp>
            <p:nvSpPr>
              <p:cNvPr id="95" name="TextBox 94"/>
              <p:cNvSpPr txBox="1"/>
              <p:nvPr/>
            </p:nvSpPr>
            <p:spPr>
              <a:xfrm>
                <a:off x="2036932" y="4715743"/>
                <a:ext cx="288862" cy="338554"/>
              </a:xfrm>
              <a:prstGeom prst="rect">
                <a:avLst/>
              </a:prstGeom>
              <a:noFill/>
            </p:spPr>
            <p:txBody>
              <a:bodyPr wrap="none" rtlCol="0">
                <a:spAutoFit/>
              </a:bodyPr>
              <a:lstStyle/>
              <a:p>
                <a:r>
                  <a:rPr lang="en-US" sz="1600" b="1" dirty="0">
                    <a:solidFill>
                      <a:prstClr val="white"/>
                    </a:solidFill>
                  </a:rPr>
                  <a:t>0</a:t>
                </a:r>
              </a:p>
            </p:txBody>
          </p:sp>
          <p:sp>
            <p:nvSpPr>
              <p:cNvPr id="96" name="TextBox 95"/>
              <p:cNvSpPr txBox="1"/>
              <p:nvPr/>
            </p:nvSpPr>
            <p:spPr>
              <a:xfrm>
                <a:off x="1987676" y="4872706"/>
                <a:ext cx="288862" cy="338554"/>
              </a:xfrm>
              <a:prstGeom prst="rect">
                <a:avLst/>
              </a:prstGeom>
              <a:noFill/>
            </p:spPr>
            <p:txBody>
              <a:bodyPr wrap="none" rtlCol="0">
                <a:spAutoFit/>
              </a:bodyPr>
              <a:lstStyle/>
              <a:p>
                <a:r>
                  <a:rPr lang="en-US" sz="1600" b="1" dirty="0">
                    <a:solidFill>
                      <a:prstClr val="white"/>
                    </a:solidFill>
                  </a:rPr>
                  <a:t>0</a:t>
                </a:r>
              </a:p>
            </p:txBody>
          </p:sp>
          <p:sp>
            <p:nvSpPr>
              <p:cNvPr id="97" name="TextBox 96"/>
              <p:cNvSpPr txBox="1"/>
              <p:nvPr/>
            </p:nvSpPr>
            <p:spPr>
              <a:xfrm>
                <a:off x="1933360" y="5043770"/>
                <a:ext cx="288862" cy="338554"/>
              </a:xfrm>
              <a:prstGeom prst="rect">
                <a:avLst/>
              </a:prstGeom>
              <a:noFill/>
            </p:spPr>
            <p:txBody>
              <a:bodyPr wrap="none" rtlCol="0">
                <a:spAutoFit/>
              </a:bodyPr>
              <a:lstStyle/>
              <a:p>
                <a:r>
                  <a:rPr lang="en-US" sz="1600" b="1" dirty="0">
                    <a:solidFill>
                      <a:prstClr val="white"/>
                    </a:solidFill>
                  </a:rPr>
                  <a:t>1</a:t>
                </a:r>
              </a:p>
            </p:txBody>
          </p:sp>
          <p:sp>
            <p:nvSpPr>
              <p:cNvPr id="98" name="TextBox 97"/>
              <p:cNvSpPr txBox="1"/>
              <p:nvPr/>
            </p:nvSpPr>
            <p:spPr>
              <a:xfrm>
                <a:off x="3497565" y="4897501"/>
                <a:ext cx="288862" cy="338554"/>
              </a:xfrm>
              <a:prstGeom prst="rect">
                <a:avLst/>
              </a:prstGeom>
              <a:noFill/>
            </p:spPr>
            <p:txBody>
              <a:bodyPr wrap="none" rtlCol="0">
                <a:spAutoFit/>
              </a:bodyPr>
              <a:lstStyle/>
              <a:p>
                <a:r>
                  <a:rPr lang="en-US" sz="1600" b="1" dirty="0">
                    <a:solidFill>
                      <a:prstClr val="white"/>
                    </a:solidFill>
                  </a:rPr>
                  <a:t>1</a:t>
                </a:r>
              </a:p>
            </p:txBody>
          </p:sp>
          <p:sp>
            <p:nvSpPr>
              <p:cNvPr id="99" name="TextBox 98"/>
              <p:cNvSpPr txBox="1"/>
              <p:nvPr/>
            </p:nvSpPr>
            <p:spPr>
              <a:xfrm>
                <a:off x="3488733" y="4730892"/>
                <a:ext cx="288862" cy="338554"/>
              </a:xfrm>
              <a:prstGeom prst="rect">
                <a:avLst/>
              </a:prstGeom>
              <a:noFill/>
            </p:spPr>
            <p:txBody>
              <a:bodyPr wrap="none" rtlCol="0">
                <a:spAutoFit/>
              </a:bodyPr>
              <a:lstStyle/>
              <a:p>
                <a:r>
                  <a:rPr lang="en-US" sz="1600" b="1" dirty="0">
                    <a:solidFill>
                      <a:prstClr val="white"/>
                    </a:solidFill>
                  </a:rPr>
                  <a:t>0</a:t>
                </a:r>
              </a:p>
            </p:txBody>
          </p:sp>
          <p:sp>
            <p:nvSpPr>
              <p:cNvPr id="100" name="TextBox 99"/>
              <p:cNvSpPr txBox="1"/>
              <p:nvPr/>
            </p:nvSpPr>
            <p:spPr>
              <a:xfrm>
                <a:off x="3480882" y="4558947"/>
                <a:ext cx="288862" cy="338554"/>
              </a:xfrm>
              <a:prstGeom prst="rect">
                <a:avLst/>
              </a:prstGeom>
              <a:noFill/>
            </p:spPr>
            <p:txBody>
              <a:bodyPr wrap="none" rtlCol="0">
                <a:spAutoFit/>
              </a:bodyPr>
              <a:lstStyle/>
              <a:p>
                <a:r>
                  <a:rPr lang="en-US" sz="1600" b="1" dirty="0">
                    <a:solidFill>
                      <a:prstClr val="white"/>
                    </a:solidFill>
                  </a:rPr>
                  <a:t>0</a:t>
                </a:r>
              </a:p>
            </p:txBody>
          </p:sp>
          <p:sp>
            <p:nvSpPr>
              <p:cNvPr id="101" name="TextBox 100"/>
              <p:cNvSpPr txBox="1"/>
              <p:nvPr/>
            </p:nvSpPr>
            <p:spPr>
              <a:xfrm>
                <a:off x="3499695" y="5064110"/>
                <a:ext cx="288862" cy="338554"/>
              </a:xfrm>
              <a:prstGeom prst="rect">
                <a:avLst/>
              </a:prstGeom>
              <a:noFill/>
            </p:spPr>
            <p:txBody>
              <a:bodyPr wrap="none" rtlCol="0">
                <a:spAutoFit/>
              </a:bodyPr>
              <a:lstStyle/>
              <a:p>
                <a:r>
                  <a:rPr lang="en-US" sz="1600" b="1" dirty="0">
                    <a:solidFill>
                      <a:prstClr val="white"/>
                    </a:solidFill>
                  </a:rPr>
                  <a:t>0</a:t>
                </a:r>
              </a:p>
            </p:txBody>
          </p:sp>
        </p:grpSp>
      </p:grpSp>
      <p:sp>
        <p:nvSpPr>
          <p:cNvPr id="3" name="Bent-Up Arrow 2"/>
          <p:cNvSpPr/>
          <p:nvPr/>
        </p:nvSpPr>
        <p:spPr>
          <a:xfrm>
            <a:off x="3367768" y="3304280"/>
            <a:ext cx="992093" cy="2040930"/>
          </a:xfrm>
          <a:prstGeom prst="bentUpArrow">
            <a:avLst>
              <a:gd name="adj1" fmla="val 10367"/>
              <a:gd name="adj2" fmla="val 14634"/>
              <a:gd name="adj3" fmla="val 18903"/>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 name="Terminator 3"/>
          <p:cNvSpPr/>
          <p:nvPr/>
        </p:nvSpPr>
        <p:spPr>
          <a:xfrm>
            <a:off x="1839342" y="2917138"/>
            <a:ext cx="2852962" cy="419233"/>
          </a:xfrm>
          <a:prstGeom prst="flowChartTerminator">
            <a:avLst/>
          </a:prstGeom>
          <a:solidFill>
            <a:srgbClr val="008000">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5"/>
          <a:stretch>
            <a:fillRect/>
          </a:stretch>
        </p:blipFill>
        <p:spPr>
          <a:xfrm>
            <a:off x="5561256" y="4387034"/>
            <a:ext cx="2954420" cy="1963212"/>
          </a:xfrm>
          <a:prstGeom prst="rect">
            <a:avLst/>
          </a:prstGeom>
          <a:effectLst>
            <a:glow rad="228600">
              <a:schemeClr val="accent4">
                <a:satMod val="175000"/>
                <a:alpha val="40000"/>
              </a:schemeClr>
            </a:glow>
          </a:effectLst>
        </p:spPr>
      </p:pic>
      <p:pic>
        <p:nvPicPr>
          <p:cNvPr id="11" name="Picture 10"/>
          <p:cNvPicPr>
            <a:picLocks noChangeAspect="1"/>
          </p:cNvPicPr>
          <p:nvPr/>
        </p:nvPicPr>
        <p:blipFill>
          <a:blip r:embed="rId6"/>
          <a:stretch>
            <a:fillRect/>
          </a:stretch>
        </p:blipFill>
        <p:spPr>
          <a:xfrm>
            <a:off x="7246472" y="4546552"/>
            <a:ext cx="1039394" cy="1039394"/>
          </a:xfrm>
          <a:prstGeom prst="rect">
            <a:avLst/>
          </a:prstGeom>
        </p:spPr>
      </p:pic>
      <p:sp>
        <p:nvSpPr>
          <p:cNvPr id="63" name="Right Arrow 62"/>
          <p:cNvSpPr/>
          <p:nvPr/>
        </p:nvSpPr>
        <p:spPr>
          <a:xfrm rot="5400000">
            <a:off x="7105846" y="3928885"/>
            <a:ext cx="1216527" cy="255336"/>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9" name="Right Arrow 8"/>
          <p:cNvSpPr/>
          <p:nvPr/>
        </p:nvSpPr>
        <p:spPr>
          <a:xfrm rot="10800000">
            <a:off x="3061364" y="5868737"/>
            <a:ext cx="2660313" cy="26736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7"/>
          <a:stretch>
            <a:fillRect/>
          </a:stretch>
        </p:blipFill>
        <p:spPr>
          <a:xfrm>
            <a:off x="5775344" y="5558965"/>
            <a:ext cx="195780" cy="754800"/>
          </a:xfrm>
          <a:prstGeom prst="rect">
            <a:avLst/>
          </a:prstGeom>
        </p:spPr>
      </p:pic>
      <p:sp>
        <p:nvSpPr>
          <p:cNvPr id="8" name="TextBox 7"/>
          <p:cNvSpPr txBox="1"/>
          <p:nvPr/>
        </p:nvSpPr>
        <p:spPr>
          <a:xfrm>
            <a:off x="4766557" y="1144176"/>
            <a:ext cx="2991148" cy="523220"/>
          </a:xfrm>
          <a:prstGeom prst="rect">
            <a:avLst/>
          </a:prstGeom>
          <a:noFill/>
        </p:spPr>
        <p:txBody>
          <a:bodyPr wrap="none" rtlCol="0">
            <a:spAutoFit/>
          </a:bodyPr>
          <a:lstStyle/>
          <a:p>
            <a:r>
              <a:rPr lang="en-US" sz="2800" dirty="0">
                <a:solidFill>
                  <a:srgbClr val="000000"/>
                </a:solidFill>
              </a:rPr>
              <a:t>Computer program</a:t>
            </a:r>
          </a:p>
        </p:txBody>
      </p:sp>
      <p:sp>
        <p:nvSpPr>
          <p:cNvPr id="44" name="Right Arrow 43"/>
          <p:cNvSpPr/>
          <p:nvPr/>
        </p:nvSpPr>
        <p:spPr>
          <a:xfrm>
            <a:off x="4459161" y="2461540"/>
            <a:ext cx="2784766" cy="194842"/>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817547" y="2088588"/>
            <a:ext cx="2433680" cy="400110"/>
          </a:xfrm>
          <a:prstGeom prst="rect">
            <a:avLst/>
          </a:prstGeom>
          <a:noFill/>
        </p:spPr>
        <p:txBody>
          <a:bodyPr wrap="none" rtlCol="0">
            <a:spAutoFit/>
          </a:bodyPr>
          <a:lstStyle/>
          <a:p>
            <a:r>
              <a:rPr lang="en-US" sz="2000" b="1" dirty="0">
                <a:solidFill>
                  <a:prstClr val="black"/>
                </a:solidFill>
                <a:latin typeface="Bradley Hand Bold"/>
                <a:cs typeface="Bradley Hand Bold"/>
              </a:rPr>
              <a:t>Call callback entry</a:t>
            </a:r>
          </a:p>
        </p:txBody>
      </p:sp>
      <p:sp>
        <p:nvSpPr>
          <p:cNvPr id="46" name="TextBox 45"/>
          <p:cNvSpPr txBox="1"/>
          <p:nvPr/>
        </p:nvSpPr>
        <p:spPr>
          <a:xfrm>
            <a:off x="6804212" y="2805689"/>
            <a:ext cx="1569668" cy="595035"/>
          </a:xfrm>
          <a:prstGeom prst="rect">
            <a:avLst/>
          </a:prstGeom>
          <a:noFill/>
        </p:spPr>
        <p:txBody>
          <a:bodyPr wrap="square" rtlCol="0">
            <a:spAutoFit/>
          </a:bodyPr>
          <a:lstStyle/>
          <a:p>
            <a:pPr algn="ctr">
              <a:lnSpc>
                <a:spcPct val="80000"/>
              </a:lnSpc>
            </a:pPr>
            <a:r>
              <a:rPr lang="en-US" sz="2000" b="1" dirty="0">
                <a:solidFill>
                  <a:prstClr val="black"/>
                </a:solidFill>
                <a:latin typeface="Bradley Hand Bold"/>
                <a:cs typeface="Bradley Hand Bold"/>
              </a:rPr>
              <a:t>Control command</a:t>
            </a:r>
          </a:p>
        </p:txBody>
      </p:sp>
      <p:pic>
        <p:nvPicPr>
          <p:cNvPr id="47" name="Picture 46"/>
          <p:cNvPicPr>
            <a:picLocks noChangeAspect="1"/>
          </p:cNvPicPr>
          <p:nvPr/>
        </p:nvPicPr>
        <p:blipFill>
          <a:blip r:embed="rId8"/>
          <a:stretch>
            <a:fillRect/>
          </a:stretch>
        </p:blipFill>
        <p:spPr>
          <a:xfrm>
            <a:off x="4733969" y="3282675"/>
            <a:ext cx="2049958" cy="1974541"/>
          </a:xfrm>
          <a:prstGeom prst="rect">
            <a:avLst/>
          </a:prstGeom>
        </p:spPr>
      </p:pic>
    </p:spTree>
    <p:extLst>
      <p:ext uri="{BB962C8B-B14F-4D97-AF65-F5344CB8AC3E}">
        <p14:creationId xmlns:p14="http://schemas.microsoft.com/office/powerpoint/2010/main" val="210389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up)">
                                      <p:cBhvr>
                                        <p:cTn id="26" dur="500"/>
                                        <p:tgtEl>
                                          <p:spTgt spid="63"/>
                                        </p:tgtEl>
                                      </p:cBhvr>
                                    </p:animEffect>
                                  </p:childTnLst>
                                </p:cTn>
                              </p:par>
                            </p:childTnLst>
                          </p:cTn>
                        </p:par>
                        <p:par>
                          <p:cTn id="27" fill="hold">
                            <p:stCondLst>
                              <p:cond delay="2500"/>
                            </p:stCondLst>
                            <p:childTnLst>
                              <p:par>
                                <p:cTn id="28" presetID="9"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par>
                          <p:cTn id="31" fill="hold">
                            <p:stCondLst>
                              <p:cond delay="3000"/>
                            </p:stCondLst>
                            <p:childTnLst>
                              <p:par>
                                <p:cTn id="32" presetID="22" presetClass="entr" presetSubtype="2"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right)">
                                      <p:cBhvr>
                                        <p:cTn id="34" dur="500"/>
                                        <p:tgtEl>
                                          <p:spTgt spid="9"/>
                                        </p:tgtEl>
                                      </p:cBhvr>
                                    </p:animEffect>
                                  </p:childTnLst>
                                </p:cTn>
                              </p:par>
                            </p:childTnLst>
                          </p:cTn>
                        </p:par>
                        <p:par>
                          <p:cTn id="35" fill="hold">
                            <p:stCondLst>
                              <p:cond delay="3500"/>
                            </p:stCondLst>
                            <p:childTnLst>
                              <p:par>
                                <p:cTn id="36" presetID="21" presetClass="entr" presetSubtype="1" fill="hold"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heel(1)">
                                      <p:cBhvr>
                                        <p:cTn id="3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3" grpId="0" animBg="1"/>
      <p:bldP spid="9" grpId="0" animBg="1"/>
      <p:bldP spid="44" grpId="0" animBg="1"/>
      <p:bldP spid="6" grpId="0"/>
      <p:bldP spid="4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5" y="1294043"/>
            <a:ext cx="5900791" cy="4000764"/>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ectangle 23"/>
          <p:cNvSpPr/>
          <p:nvPr/>
        </p:nvSpPr>
        <p:spPr>
          <a:xfrm>
            <a:off x="458305" y="138807"/>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
        <p:nvSpPr>
          <p:cNvPr id="84" name="Rectangle 83"/>
          <p:cNvSpPr/>
          <p:nvPr/>
        </p:nvSpPr>
        <p:spPr>
          <a:xfrm>
            <a:off x="532915" y="3447194"/>
            <a:ext cx="2221570" cy="769441"/>
          </a:xfrm>
          <a:prstGeom prst="rect">
            <a:avLst/>
          </a:prstGeom>
          <a:noFill/>
        </p:spPr>
        <p:txBody>
          <a:bodyPr wrap="none" lIns="91440" tIns="45720" rIns="91440" bIns="45720">
            <a:spAutoFit/>
          </a:bodyPr>
          <a:lstStyle/>
          <a:p>
            <a:pPr algn="ctr"/>
            <a:r>
              <a:rPr lang="en-US" sz="4400" b="1" dirty="0">
                <a:ln w="12700">
                  <a:solidFill>
                    <a:srgbClr val="5B9BD5"/>
                  </a:solidFill>
                  <a:prstDash val="solid"/>
                </a:ln>
                <a:solidFill>
                  <a:srgbClr val="4472C4">
                    <a:lumMod val="75000"/>
                  </a:srgbClr>
                </a:solidFill>
                <a:effectLst>
                  <a:outerShdw dist="38100" dir="2640000" algn="bl" rotWithShape="0">
                    <a:srgbClr val="5B9BD5"/>
                  </a:outerShdw>
                </a:effectLst>
              </a:rPr>
              <a:t>Network</a:t>
            </a:r>
          </a:p>
        </p:txBody>
      </p:sp>
      <p:grpSp>
        <p:nvGrpSpPr>
          <p:cNvPr id="2" name="Group 1"/>
          <p:cNvGrpSpPr/>
          <p:nvPr/>
        </p:nvGrpSpPr>
        <p:grpSpPr>
          <a:xfrm>
            <a:off x="632225" y="4974293"/>
            <a:ext cx="5358159" cy="1645760"/>
            <a:chOff x="493922" y="4974293"/>
            <a:chExt cx="5358159" cy="1645760"/>
          </a:xfrm>
        </p:grpSpPr>
        <p:grpSp>
          <p:nvGrpSpPr>
            <p:cNvPr id="5" name="Group 4"/>
            <p:cNvGrpSpPr/>
            <p:nvPr/>
          </p:nvGrpSpPr>
          <p:grpSpPr>
            <a:xfrm>
              <a:off x="493922" y="4974293"/>
              <a:ext cx="5358159" cy="1645760"/>
              <a:chOff x="766482" y="4974293"/>
              <a:chExt cx="5358159" cy="1645760"/>
            </a:xfrm>
          </p:grpSpPr>
          <p:sp>
            <p:nvSpPr>
              <p:cNvPr id="32" name="Rounded Rectangle 31"/>
              <p:cNvSpPr/>
              <p:nvPr/>
            </p:nvSpPr>
            <p:spPr>
              <a:xfrm>
                <a:off x="766482" y="4982244"/>
                <a:ext cx="3542033" cy="1557635"/>
              </a:xfrm>
              <a:prstGeom prst="roundRect">
                <a:avLst>
                  <a:gd name="adj" fmla="val 8523"/>
                </a:avLst>
              </a:prstGeom>
              <a:solidFill>
                <a:srgbClr val="9999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778599" y="5065046"/>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prstClr val="white"/>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2022210" y="5194271"/>
                <a:ext cx="838200" cy="761999"/>
                <a:chOff x="1205131" y="4951504"/>
                <a:chExt cx="838200" cy="761999"/>
              </a:xfrm>
            </p:grpSpPr>
            <p:sp>
              <p:nvSpPr>
                <p:cNvPr id="7" name="Oval 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019745" y="5180823"/>
                <a:ext cx="892732" cy="1267556"/>
                <a:chOff x="767127" y="4916596"/>
                <a:chExt cx="892732" cy="1267556"/>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6882" y="4974293"/>
                <a:ext cx="1347986" cy="1347986"/>
              </a:xfrm>
              <a:prstGeom prst="rect">
                <a:avLst/>
              </a:prstGeom>
            </p:spPr>
          </p:pic>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4327" y="5159636"/>
                <a:ext cx="1370297" cy="1370297"/>
              </a:xfrm>
              <a:prstGeom prst="rect">
                <a:avLst/>
              </a:prstGeom>
            </p:spPr>
          </p:pic>
          <p:sp>
            <p:nvSpPr>
              <p:cNvPr id="42" name="TextBox 41"/>
              <p:cNvSpPr txBox="1"/>
              <p:nvPr/>
            </p:nvSpPr>
            <p:spPr>
              <a:xfrm>
                <a:off x="802531" y="5773744"/>
                <a:ext cx="1597376" cy="691471"/>
              </a:xfrm>
              <a:prstGeom prst="rect">
                <a:avLst/>
              </a:prstGeom>
              <a:noFill/>
            </p:spPr>
            <p:txBody>
              <a:bodyPr wrap="square" rtlCol="0">
                <a:spAutoFit/>
              </a:bodyPr>
              <a:lstStyle/>
              <a:p>
                <a:pPr>
                  <a:lnSpc>
                    <a:spcPct val="80000"/>
                  </a:lnSpc>
                </a:pPr>
                <a:r>
                  <a:rPr lang="en-US" sz="1600" dirty="0">
                    <a:solidFill>
                      <a:prstClr val="white"/>
                    </a:solidFill>
                  </a:rPr>
                  <a:t>Deploy “things” with smart services</a:t>
                </a:r>
              </a:p>
            </p:txBody>
          </p:sp>
          <p:sp>
            <p:nvSpPr>
              <p:cNvPr id="41" name="Left Arrow 40"/>
              <p:cNvSpPr/>
              <p:nvPr/>
            </p:nvSpPr>
            <p:spPr>
              <a:xfrm>
                <a:off x="3997857" y="5602199"/>
                <a:ext cx="954452"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4888772" y="6040407"/>
                <a:ext cx="1235869" cy="579646"/>
              </a:xfrm>
              <a:prstGeom prst="rect">
                <a:avLst/>
              </a:prstGeom>
              <a:noFill/>
            </p:spPr>
            <p:txBody>
              <a:bodyPr wrap="square" rtlCol="0">
                <a:spAutoFit/>
              </a:bodyPr>
              <a:lstStyle/>
              <a:p>
                <a:pPr algn="r">
                  <a:lnSpc>
                    <a:spcPts val="1900"/>
                  </a:lnSpc>
                </a:pPr>
                <a:r>
                  <a:rPr lang="en-US" dirty="0">
                    <a:solidFill>
                      <a:prstClr val="white"/>
                    </a:solidFill>
                  </a:rPr>
                  <a:t>Thing Provider</a:t>
                </a:r>
              </a:p>
            </p:txBody>
          </p:sp>
        </p:grpSp>
        <p:grpSp>
          <p:nvGrpSpPr>
            <p:cNvPr id="50" name="Group 49"/>
            <p:cNvGrpSpPr/>
            <p:nvPr/>
          </p:nvGrpSpPr>
          <p:grpSpPr>
            <a:xfrm>
              <a:off x="1893826" y="5981469"/>
              <a:ext cx="422563" cy="408709"/>
              <a:chOff x="4897582" y="3713017"/>
              <a:chExt cx="422563" cy="408709"/>
            </a:xfrm>
            <a:solidFill>
              <a:schemeClr val="accent4">
                <a:lumMod val="40000"/>
                <a:lumOff val="60000"/>
              </a:schemeClr>
            </a:solidFill>
          </p:grpSpPr>
          <p:sp>
            <p:nvSpPr>
              <p:cNvPr id="51" name="Oval 50"/>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52"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grpSp>
        <p:nvGrpSpPr>
          <p:cNvPr id="4" name="Group 3"/>
          <p:cNvGrpSpPr/>
          <p:nvPr/>
        </p:nvGrpSpPr>
        <p:grpSpPr>
          <a:xfrm>
            <a:off x="4561203" y="404041"/>
            <a:ext cx="4042023" cy="2063654"/>
            <a:chOff x="4422900" y="404041"/>
            <a:chExt cx="4042023" cy="2063654"/>
          </a:xfrm>
        </p:grpSpPr>
        <p:sp>
          <p:nvSpPr>
            <p:cNvPr id="58" name="Rounded Rectangle 57"/>
            <p:cNvSpPr/>
            <p:nvPr/>
          </p:nvSpPr>
          <p:spPr>
            <a:xfrm>
              <a:off x="4422900" y="404041"/>
              <a:ext cx="4042023" cy="2063654"/>
            </a:xfrm>
            <a:prstGeom prst="roundRect">
              <a:avLst>
                <a:gd name="adj" fmla="val 8523"/>
              </a:avLst>
            </a:prstGeom>
            <a:solidFill>
              <a:schemeClr val="tx2">
                <a:lumMod val="75000"/>
              </a:schemeClr>
            </a:solidFill>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sp>
          <p:nvSpPr>
            <p:cNvPr id="59" name="TextBox 58"/>
            <p:cNvSpPr txBox="1"/>
            <p:nvPr/>
          </p:nvSpPr>
          <p:spPr>
            <a:xfrm>
              <a:off x="6635068" y="497711"/>
              <a:ext cx="1767798" cy="319446"/>
            </a:xfrm>
            <a:prstGeom prst="rect">
              <a:avLst/>
            </a:prstGeom>
            <a:noFill/>
          </p:spPr>
          <p:txBody>
            <a:bodyPr wrap="square" rtlCol="0">
              <a:spAutoFit/>
            </a:bodyPr>
            <a:lstStyle/>
            <a:p>
              <a:pPr>
                <a:lnSpc>
                  <a:spcPct val="80000"/>
                </a:lnSpc>
              </a:pPr>
              <a:r>
                <a:rPr lang="en-US" dirty="0">
                  <a:solidFill>
                    <a:prstClr val="black"/>
                  </a:solidFill>
                </a:rPr>
                <a:t>IoT Market Place</a:t>
              </a:r>
            </a:p>
          </p:txBody>
        </p:sp>
        <p:sp>
          <p:nvSpPr>
            <p:cNvPr id="61" name="Rectangle 60"/>
            <p:cNvSpPr/>
            <p:nvPr/>
          </p:nvSpPr>
          <p:spPr>
            <a:xfrm>
              <a:off x="4439781" y="475071"/>
              <a:ext cx="1884636"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i="1" spc="50" dirty="0">
                  <a:ln w="11430"/>
                  <a:solidFill>
                    <a:srgbClr val="000000"/>
                  </a:solidFill>
                  <a:effectLst>
                    <a:outerShdw blurRad="76200" dist="50800" dir="5400000" algn="tl" rotWithShape="0">
                      <a:srgbClr val="000000">
                        <a:alpha val="65000"/>
                      </a:srgbClr>
                    </a:outerShdw>
                  </a:effectLst>
                  <a:latin typeface="Avenir Black Oblique"/>
                  <a:cs typeface="Avenir Black Oblique"/>
                </a:rPr>
                <a:t>ThingStore</a:t>
              </a:r>
            </a:p>
          </p:txBody>
        </p:sp>
        <p:grpSp>
          <p:nvGrpSpPr>
            <p:cNvPr id="25" name="Group 24"/>
            <p:cNvGrpSpPr/>
            <p:nvPr/>
          </p:nvGrpSpPr>
          <p:grpSpPr>
            <a:xfrm>
              <a:off x="6680767" y="820837"/>
              <a:ext cx="1628802" cy="1312252"/>
              <a:chOff x="6680767" y="820837"/>
              <a:chExt cx="1628802" cy="1312252"/>
            </a:xfrm>
          </p:grpSpPr>
          <p:grpSp>
            <p:nvGrpSpPr>
              <p:cNvPr id="65" name="Group 64"/>
              <p:cNvGrpSpPr/>
              <p:nvPr/>
            </p:nvGrpSpPr>
            <p:grpSpPr>
              <a:xfrm>
                <a:off x="6680767" y="820837"/>
                <a:ext cx="838200" cy="761999"/>
                <a:chOff x="1205131" y="4951504"/>
                <a:chExt cx="838200" cy="761999"/>
              </a:xfrm>
            </p:grpSpPr>
            <p:sp>
              <p:nvSpPr>
                <p:cNvPr id="67" name="Oval 6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8" name="Oval 6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9" name="Oval 6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70" name="Straight Connector 69"/>
                <p:cNvCxnSpPr>
                  <a:stCxn id="6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7416837" y="865533"/>
                <a:ext cx="892732" cy="1267556"/>
                <a:chOff x="767127" y="4916596"/>
                <a:chExt cx="892732" cy="1267556"/>
              </a:xfrm>
            </p:grpSpPr>
            <p:pic>
              <p:nvPicPr>
                <p:cNvPr id="74" name="Picture 7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75" name="Oval 74"/>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6" name="Oval 75"/>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7" name="Oval 76"/>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8" name="Straight Connector 77"/>
                <p:cNvCxnSpPr>
                  <a:stCxn id="75" idx="4"/>
                  <a:endCxn id="74"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4"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7" idx="4"/>
                  <a:endCxn id="74"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 name="Group 53"/>
            <p:cNvGrpSpPr/>
            <p:nvPr/>
          </p:nvGrpSpPr>
          <p:grpSpPr>
            <a:xfrm>
              <a:off x="6808638" y="1587763"/>
              <a:ext cx="422563" cy="408709"/>
              <a:chOff x="4897582" y="3713017"/>
              <a:chExt cx="422563" cy="408709"/>
            </a:xfrm>
            <a:solidFill>
              <a:schemeClr val="accent4">
                <a:lumMod val="40000"/>
                <a:lumOff val="60000"/>
              </a:schemeClr>
            </a:solidFill>
          </p:grpSpPr>
          <p:sp>
            <p:nvSpPr>
              <p:cNvPr id="55" name="Oval 54"/>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57" name="Picture 7" descr="C:\Users\Kien\Pictures\Thin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sp>
        <p:nvSpPr>
          <p:cNvPr id="30" name="Curved Down Arrow 29"/>
          <p:cNvSpPr/>
          <p:nvPr/>
        </p:nvSpPr>
        <p:spPr>
          <a:xfrm rot="17979796">
            <a:off x="2842674" y="2361971"/>
            <a:ext cx="4791238" cy="1179056"/>
          </a:xfrm>
          <a:prstGeom prst="curvedDownArrow">
            <a:avLst/>
          </a:prstGeom>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sp>
        <p:nvSpPr>
          <p:cNvPr id="60" name="TextBox 59"/>
          <p:cNvSpPr txBox="1"/>
          <p:nvPr/>
        </p:nvSpPr>
        <p:spPr>
          <a:xfrm>
            <a:off x="299615" y="870939"/>
            <a:ext cx="3514808" cy="369332"/>
          </a:xfrm>
          <a:prstGeom prst="rect">
            <a:avLst/>
          </a:prstGeom>
          <a:noFill/>
        </p:spPr>
        <p:txBody>
          <a:bodyPr wrap="none" rtlCol="0">
            <a:spAutoFit/>
          </a:bodyPr>
          <a:lstStyle/>
          <a:p>
            <a:r>
              <a:rPr lang="en-US" b="1" dirty="0">
                <a:solidFill>
                  <a:srgbClr val="70AD47">
                    <a:lumMod val="40000"/>
                    <a:lumOff val="60000"/>
                  </a:srgbClr>
                </a:solidFill>
              </a:rPr>
              <a:t>An Ecosystem for </a:t>
            </a:r>
            <a:r>
              <a:rPr lang="en-US" b="1" dirty="0" err="1">
                <a:solidFill>
                  <a:srgbClr val="70AD47">
                    <a:lumMod val="40000"/>
                    <a:lumOff val="60000"/>
                  </a:srgbClr>
                </a:solidFill>
              </a:rPr>
              <a:t>IoT</a:t>
            </a:r>
            <a:r>
              <a:rPr lang="en-US" b="1" dirty="0">
                <a:solidFill>
                  <a:srgbClr val="70AD47">
                    <a:lumMod val="40000"/>
                    <a:lumOff val="60000"/>
                  </a:srgbClr>
                </a:solidFill>
              </a:rPr>
              <a:t> Collaboration</a:t>
            </a:r>
          </a:p>
        </p:txBody>
      </p:sp>
    </p:spTree>
    <p:extLst>
      <p:ext uri="{BB962C8B-B14F-4D97-AF65-F5344CB8AC3E}">
        <p14:creationId xmlns:p14="http://schemas.microsoft.com/office/powerpoint/2010/main" val="54808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8" descr="Network Clo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94" y="1294043"/>
            <a:ext cx="5900791" cy="4000764"/>
          </a:xfrm>
          <a:prstGeom prst="rect">
            <a:avLst/>
          </a:prstGeom>
          <a:noFill/>
          <a:extLst>
            <a:ext uri="{909E8E84-426E-40dd-AFC4-6F175D3DCCD1}">
              <a14:hiddenFill xmlns="" xmlns:a14="http://schemas.microsoft.com/office/drawing/2010/main">
                <a:solidFill>
                  <a:srgbClr val="FFFFFF"/>
                </a:solidFill>
              </a14:hiddenFill>
            </a:ext>
          </a:extLst>
        </p:spPr>
      </p:pic>
      <p:sp>
        <p:nvSpPr>
          <p:cNvPr id="58" name="Rounded Rectangle 57"/>
          <p:cNvSpPr/>
          <p:nvPr/>
        </p:nvSpPr>
        <p:spPr>
          <a:xfrm>
            <a:off x="4558372" y="404041"/>
            <a:ext cx="4042023" cy="2063654"/>
          </a:xfrm>
          <a:prstGeom prst="roundRect">
            <a:avLst>
              <a:gd name="adj" fmla="val 8523"/>
            </a:avLst>
          </a:prstGeom>
          <a:solidFill>
            <a:schemeClr val="tx2">
              <a:lumMod val="75000"/>
            </a:schemeClr>
          </a:solidFill>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a:off x="4641401" y="2688618"/>
            <a:ext cx="4362327" cy="2388024"/>
            <a:chOff x="4505929" y="2688618"/>
            <a:chExt cx="4362327" cy="2388024"/>
          </a:xfrm>
        </p:grpSpPr>
        <p:sp>
          <p:nvSpPr>
            <p:cNvPr id="52" name="Rounded Rectangle 51"/>
            <p:cNvSpPr/>
            <p:nvPr/>
          </p:nvSpPr>
          <p:spPr>
            <a:xfrm>
              <a:off x="4505929" y="2699889"/>
              <a:ext cx="2517377" cy="2063654"/>
            </a:xfrm>
            <a:prstGeom prst="roundRect">
              <a:avLst>
                <a:gd name="adj" fmla="val 8523"/>
              </a:avLst>
            </a:prstGeom>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870" y="3018047"/>
              <a:ext cx="1347986" cy="1347986"/>
            </a:xfrm>
            <a:prstGeom prst="rect">
              <a:avLst/>
            </a:prstGeom>
          </p:spPr>
        </p:pic>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0778" y="3148544"/>
              <a:ext cx="1435774" cy="1435774"/>
            </a:xfrm>
            <a:prstGeom prst="rect">
              <a:avLst/>
            </a:prstGeom>
          </p:spPr>
        </p:pic>
        <p:sp>
          <p:nvSpPr>
            <p:cNvPr id="40" name="Left Arrow 39"/>
            <p:cNvSpPr/>
            <p:nvPr/>
          </p:nvSpPr>
          <p:spPr>
            <a:xfrm>
              <a:off x="6472883" y="3734887"/>
              <a:ext cx="943954" cy="297763"/>
            </a:xfrm>
            <a:prstGeom prst="leftArrow">
              <a:avLst/>
            </a:prstGeom>
            <a:solidFill>
              <a:schemeClr val="tx1">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3" name="TextBox 42"/>
            <p:cNvSpPr txBox="1"/>
            <p:nvPr/>
          </p:nvSpPr>
          <p:spPr>
            <a:xfrm>
              <a:off x="4572792" y="3120101"/>
              <a:ext cx="2379339" cy="541046"/>
            </a:xfrm>
            <a:prstGeom prst="rect">
              <a:avLst/>
            </a:prstGeom>
            <a:noFill/>
          </p:spPr>
          <p:txBody>
            <a:bodyPr wrap="square" rtlCol="0">
              <a:spAutoFit/>
            </a:bodyPr>
            <a:lstStyle/>
            <a:p>
              <a:pPr>
                <a:lnSpc>
                  <a:spcPct val="80000"/>
                </a:lnSpc>
              </a:pPr>
              <a:r>
                <a:rPr lang="en-US" dirty="0">
                  <a:solidFill>
                    <a:prstClr val="white"/>
                  </a:solidFill>
                </a:rPr>
                <a:t>Develop apps as online services</a:t>
              </a:r>
            </a:p>
          </p:txBody>
        </p:sp>
        <p:sp>
          <p:nvSpPr>
            <p:cNvPr id="51" name="TextBox 50"/>
            <p:cNvSpPr txBox="1"/>
            <p:nvPr/>
          </p:nvSpPr>
          <p:spPr>
            <a:xfrm>
              <a:off x="7632387" y="4496996"/>
              <a:ext cx="1235869" cy="579646"/>
            </a:xfrm>
            <a:prstGeom prst="rect">
              <a:avLst/>
            </a:prstGeom>
            <a:noFill/>
          </p:spPr>
          <p:txBody>
            <a:bodyPr wrap="square" rtlCol="0">
              <a:spAutoFit/>
            </a:bodyPr>
            <a:lstStyle/>
            <a:p>
              <a:pPr>
                <a:lnSpc>
                  <a:spcPts val="1900"/>
                </a:lnSpc>
              </a:pPr>
              <a:r>
                <a:rPr lang="en-US" dirty="0">
                  <a:solidFill>
                    <a:prstClr val="white"/>
                  </a:solidFill>
                </a:rPr>
                <a:t>IoT App Developer</a:t>
              </a:r>
            </a:p>
          </p:txBody>
        </p:sp>
        <p:sp>
          <p:nvSpPr>
            <p:cNvPr id="54" name="Terminator 13"/>
            <p:cNvSpPr/>
            <p:nvPr/>
          </p:nvSpPr>
          <p:spPr>
            <a:xfrm>
              <a:off x="4999825" y="3749313"/>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55" name="Rectangle 54"/>
            <p:cNvSpPr/>
            <p:nvPr/>
          </p:nvSpPr>
          <p:spPr>
            <a:xfrm>
              <a:off x="4573234" y="2688618"/>
              <a:ext cx="2291492" cy="461665"/>
            </a:xfrm>
            <a:prstGeom prst="rect">
              <a:avLst/>
            </a:prstGeom>
            <a:noFill/>
          </p:spPr>
          <p:txBody>
            <a:bodyPr wrap="square" lIns="91440" tIns="45720" rIns="91440" bIns="45720">
              <a:spAutoFit/>
            </a:bodyPr>
            <a:lstStyle/>
            <a:p>
              <a:pPr algn="ctr"/>
              <a:r>
                <a:rPr lang="en-US" sz="2400" b="1" i="1" dirty="0">
                  <a:ln w="12700">
                    <a:solidFill>
                      <a:srgbClr val="E7E6E6">
                        <a:satMod val="155000"/>
                      </a:srgbClr>
                    </a:solidFill>
                    <a:prstDash val="solid"/>
                  </a:ln>
                  <a:solidFill>
                    <a:srgbClr val="000000"/>
                  </a:solidFill>
                  <a:effectLst>
                    <a:outerShdw blurRad="41275" dist="20320" dir="1800000" algn="tl" rotWithShape="0">
                      <a:srgbClr val="000000">
                        <a:alpha val="40000"/>
                      </a:srgbClr>
                    </a:outerShdw>
                  </a:effectLst>
                  <a:latin typeface="Avenir Black Oblique"/>
                  <a:cs typeface="Avenir Black Oblique"/>
                </a:rPr>
                <a:t>App Server</a:t>
              </a:r>
            </a:p>
          </p:txBody>
        </p:sp>
        <p:sp>
          <p:nvSpPr>
            <p:cNvPr id="53" name="Terminator 13"/>
            <p:cNvSpPr/>
            <p:nvPr/>
          </p:nvSpPr>
          <p:spPr>
            <a:xfrm>
              <a:off x="4824402" y="3949998"/>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14" name="Terminator 13"/>
            <p:cNvSpPr/>
            <p:nvPr/>
          </p:nvSpPr>
          <p:spPr>
            <a:xfrm>
              <a:off x="4673648" y="4138758"/>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sp>
        <p:nvSpPr>
          <p:cNvPr id="59" name="TextBox 58"/>
          <p:cNvSpPr txBox="1"/>
          <p:nvPr/>
        </p:nvSpPr>
        <p:spPr>
          <a:xfrm>
            <a:off x="6770540" y="497711"/>
            <a:ext cx="1767798" cy="319446"/>
          </a:xfrm>
          <a:prstGeom prst="rect">
            <a:avLst/>
          </a:prstGeom>
          <a:noFill/>
        </p:spPr>
        <p:txBody>
          <a:bodyPr wrap="square" rtlCol="0">
            <a:spAutoFit/>
          </a:bodyPr>
          <a:lstStyle/>
          <a:p>
            <a:pPr>
              <a:lnSpc>
                <a:spcPct val="80000"/>
              </a:lnSpc>
            </a:pPr>
            <a:r>
              <a:rPr lang="en-US" dirty="0">
                <a:solidFill>
                  <a:prstClr val="black"/>
                </a:solidFill>
              </a:rPr>
              <a:t>IoT Market Place</a:t>
            </a:r>
          </a:p>
        </p:txBody>
      </p:sp>
      <p:sp>
        <p:nvSpPr>
          <p:cNvPr id="61" name="Rectangle 60"/>
          <p:cNvSpPr/>
          <p:nvPr/>
        </p:nvSpPr>
        <p:spPr>
          <a:xfrm>
            <a:off x="4592114" y="433747"/>
            <a:ext cx="1946050"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i="1" spc="50" dirty="0">
                <a:ln w="11430"/>
                <a:solidFill>
                  <a:srgbClr val="000000"/>
                </a:solidFill>
                <a:effectLst>
                  <a:outerShdw blurRad="76200" dist="50800" dir="5400000" algn="tl" rotWithShape="0">
                    <a:srgbClr val="000000">
                      <a:alpha val="65000"/>
                    </a:srgbClr>
                  </a:outerShdw>
                </a:effectLst>
                <a:latin typeface="Avenir Black Oblique"/>
                <a:cs typeface="Avenir Black Oblique"/>
              </a:rPr>
              <a:t>ThingStore</a:t>
            </a:r>
          </a:p>
        </p:txBody>
      </p:sp>
      <p:grpSp>
        <p:nvGrpSpPr>
          <p:cNvPr id="34" name="Group 33"/>
          <p:cNvGrpSpPr/>
          <p:nvPr/>
        </p:nvGrpSpPr>
        <p:grpSpPr>
          <a:xfrm>
            <a:off x="4820765" y="948082"/>
            <a:ext cx="1683404" cy="796235"/>
            <a:chOff x="4684113" y="1391475"/>
            <a:chExt cx="1683404" cy="796235"/>
          </a:xfrm>
        </p:grpSpPr>
        <p:sp>
          <p:nvSpPr>
            <p:cNvPr id="64" name="Terminator 13"/>
            <p:cNvSpPr/>
            <p:nvPr/>
          </p:nvSpPr>
          <p:spPr>
            <a:xfrm>
              <a:off x="5026752" y="1391475"/>
              <a:ext cx="1340765" cy="458254"/>
            </a:xfrm>
            <a:prstGeom prst="flowChartTerminator">
              <a:avLst/>
            </a:prstGeom>
            <a:solidFill>
              <a:schemeClr val="accent4">
                <a:lumMod val="60000"/>
                <a:lumOff val="40000"/>
              </a:schemeClr>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0" name="Terminator 13"/>
            <p:cNvSpPr/>
            <p:nvPr/>
          </p:nvSpPr>
          <p:spPr>
            <a:xfrm>
              <a:off x="4925131" y="1500455"/>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2" name="Terminator 13"/>
            <p:cNvSpPr/>
            <p:nvPr/>
          </p:nvSpPr>
          <p:spPr>
            <a:xfrm>
              <a:off x="4784065" y="1625366"/>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3" name="Terminator 13"/>
            <p:cNvSpPr/>
            <p:nvPr/>
          </p:nvSpPr>
          <p:spPr>
            <a:xfrm>
              <a:off x="4684113" y="1729456"/>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grpSp>
        <p:nvGrpSpPr>
          <p:cNvPr id="25" name="Group 24"/>
          <p:cNvGrpSpPr/>
          <p:nvPr/>
        </p:nvGrpSpPr>
        <p:grpSpPr>
          <a:xfrm>
            <a:off x="6816239" y="820837"/>
            <a:ext cx="1628802" cy="1312252"/>
            <a:chOff x="6680767" y="820837"/>
            <a:chExt cx="1628802" cy="1312252"/>
          </a:xfrm>
        </p:grpSpPr>
        <p:grpSp>
          <p:nvGrpSpPr>
            <p:cNvPr id="65" name="Group 64"/>
            <p:cNvGrpSpPr/>
            <p:nvPr/>
          </p:nvGrpSpPr>
          <p:grpSpPr>
            <a:xfrm>
              <a:off x="6680767" y="820837"/>
              <a:ext cx="838200" cy="761999"/>
              <a:chOff x="1205131" y="4951504"/>
              <a:chExt cx="838200" cy="761999"/>
            </a:xfrm>
          </p:grpSpPr>
          <p:sp>
            <p:nvSpPr>
              <p:cNvPr id="67" name="Oval 6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8" name="Oval 6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9" name="Oval 6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70" name="Straight Connector 69"/>
              <p:cNvCxnSpPr>
                <a:stCxn id="6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7416837" y="865533"/>
              <a:ext cx="892732" cy="1267556"/>
              <a:chOff x="767127" y="4916596"/>
              <a:chExt cx="892732" cy="1267556"/>
            </a:xfrm>
          </p:grpSpPr>
          <p:pic>
            <p:nvPicPr>
              <p:cNvPr id="74" name="Picture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75" name="Oval 74"/>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6" name="Oval 75"/>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7" name="Oval 76"/>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8" name="Straight Connector 77"/>
              <p:cNvCxnSpPr>
                <a:stCxn id="75" idx="4"/>
                <a:endCxn id="74"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4"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7" idx="4"/>
                <a:endCxn id="74"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81" name="Left Arrow 80"/>
          <p:cNvSpPr/>
          <p:nvPr/>
        </p:nvSpPr>
        <p:spPr>
          <a:xfrm rot="2666017">
            <a:off x="5939604" y="2226171"/>
            <a:ext cx="2324606" cy="297763"/>
          </a:xfrm>
          <a:prstGeom prst="leftArrow">
            <a:avLst/>
          </a:prstGeom>
          <a:solidFill>
            <a:schemeClr val="tx1">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grpSp>
        <p:nvGrpSpPr>
          <p:cNvPr id="30" name="Group 29"/>
          <p:cNvGrpSpPr/>
          <p:nvPr/>
        </p:nvGrpSpPr>
        <p:grpSpPr>
          <a:xfrm>
            <a:off x="1640171" y="1315301"/>
            <a:ext cx="3351318" cy="1253842"/>
            <a:chOff x="1504699" y="1315301"/>
            <a:chExt cx="3351318" cy="1253842"/>
          </a:xfrm>
        </p:grpSpPr>
        <p:pic>
          <p:nvPicPr>
            <p:cNvPr id="6" name="Picture 5"/>
            <p:cNvPicPr>
              <a:picLocks noChangeAspect="1"/>
            </p:cNvPicPr>
            <p:nvPr/>
          </p:nvPicPr>
          <p:blipFill>
            <a:blip r:embed="rId7"/>
            <a:stretch>
              <a:fillRect/>
            </a:stretch>
          </p:blipFill>
          <p:spPr>
            <a:xfrm flipH="1">
              <a:off x="1504699" y="1579200"/>
              <a:ext cx="1349458" cy="989943"/>
            </a:xfrm>
            <a:prstGeom prst="rect">
              <a:avLst/>
            </a:prstGeom>
          </p:spPr>
          <p:style>
            <a:lnRef idx="3">
              <a:schemeClr val="lt1"/>
            </a:lnRef>
            <a:fillRef idx="1">
              <a:schemeClr val="accent1"/>
            </a:fillRef>
            <a:effectRef idx="1">
              <a:schemeClr val="accent1"/>
            </a:effectRef>
            <a:fontRef idx="minor">
              <a:schemeClr val="lt1"/>
            </a:fontRef>
          </p:style>
        </p:pic>
        <p:grpSp>
          <p:nvGrpSpPr>
            <p:cNvPr id="85" name="Group 84"/>
            <p:cNvGrpSpPr/>
            <p:nvPr/>
          </p:nvGrpSpPr>
          <p:grpSpPr>
            <a:xfrm>
              <a:off x="2282507" y="1315301"/>
              <a:ext cx="2573510" cy="588837"/>
              <a:chOff x="2282507" y="1315301"/>
              <a:chExt cx="2573510" cy="588837"/>
            </a:xfrm>
          </p:grpSpPr>
          <p:sp>
            <p:nvSpPr>
              <p:cNvPr id="4" name="TextBox 3"/>
              <p:cNvSpPr txBox="1"/>
              <p:nvPr/>
            </p:nvSpPr>
            <p:spPr>
              <a:xfrm rot="20796226">
                <a:off x="3147575" y="1315301"/>
                <a:ext cx="1142364" cy="369332"/>
              </a:xfrm>
              <a:prstGeom prst="rect">
                <a:avLst/>
              </a:prstGeom>
              <a:noFill/>
            </p:spPr>
            <p:txBody>
              <a:bodyPr wrap="none" rtlCol="0">
                <a:spAutoFit/>
              </a:bodyPr>
              <a:lstStyle/>
              <a:p>
                <a:r>
                  <a:rPr lang="en-US" dirty="0">
                    <a:solidFill>
                      <a:prstClr val="white"/>
                    </a:solidFill>
                  </a:rPr>
                  <a:t>Download</a:t>
                </a:r>
              </a:p>
            </p:txBody>
          </p:sp>
          <p:sp>
            <p:nvSpPr>
              <p:cNvPr id="82" name="Up Arrow 81"/>
              <p:cNvSpPr/>
              <p:nvPr/>
            </p:nvSpPr>
            <p:spPr>
              <a:xfrm rot="15419340">
                <a:off x="3412181" y="460303"/>
                <a:ext cx="314161" cy="2573510"/>
              </a:xfrm>
              <a:prstGeom prst="upArrow">
                <a:avLst/>
              </a:prstGeom>
              <a:solidFill>
                <a:schemeClr val="accent1">
                  <a:lumMod val="75000"/>
                </a:schemeClr>
              </a:solidFill>
              <a:ln w="19050"/>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grpSp>
      <p:sp>
        <p:nvSpPr>
          <p:cNvPr id="84" name="Rectangle 83"/>
          <p:cNvSpPr/>
          <p:nvPr/>
        </p:nvSpPr>
        <p:spPr>
          <a:xfrm>
            <a:off x="530084" y="3447194"/>
            <a:ext cx="2221570" cy="769441"/>
          </a:xfrm>
          <a:prstGeom prst="rect">
            <a:avLst/>
          </a:prstGeom>
          <a:noFill/>
        </p:spPr>
        <p:txBody>
          <a:bodyPr wrap="none" lIns="91440" tIns="45720" rIns="91440" bIns="45720">
            <a:spAutoFit/>
          </a:bodyPr>
          <a:lstStyle/>
          <a:p>
            <a:pPr algn="ctr"/>
            <a:r>
              <a:rPr lang="en-US" sz="4400" b="1" dirty="0">
                <a:ln w="12700">
                  <a:solidFill>
                    <a:srgbClr val="5B9BD5"/>
                  </a:solidFill>
                  <a:prstDash val="solid"/>
                </a:ln>
                <a:solidFill>
                  <a:srgbClr val="4472C4">
                    <a:lumMod val="75000"/>
                  </a:srgbClr>
                </a:solidFill>
                <a:effectLst>
                  <a:outerShdw dist="38100" dir="2640000" algn="bl" rotWithShape="0">
                    <a:srgbClr val="5B9BD5"/>
                  </a:outerShdw>
                </a:effectLst>
              </a:rPr>
              <a:t>Network</a:t>
            </a:r>
          </a:p>
        </p:txBody>
      </p:sp>
      <p:grpSp>
        <p:nvGrpSpPr>
          <p:cNvPr id="2" name="Group 1"/>
          <p:cNvGrpSpPr/>
          <p:nvPr/>
        </p:nvGrpSpPr>
        <p:grpSpPr>
          <a:xfrm>
            <a:off x="404662" y="1883360"/>
            <a:ext cx="4570936" cy="2495669"/>
            <a:chOff x="269190" y="1883360"/>
            <a:chExt cx="4570936" cy="2495669"/>
          </a:xfrm>
        </p:grpSpPr>
        <p:pic>
          <p:nvPicPr>
            <p:cNvPr id="87" name="Picture 86"/>
            <p:cNvPicPr>
              <a:picLocks noChangeAspect="1"/>
            </p:cNvPicPr>
            <p:nvPr/>
          </p:nvPicPr>
          <p:blipFill>
            <a:blip r:embed="rId8"/>
            <a:stretch>
              <a:fillRect/>
            </a:stretch>
          </p:blipFill>
          <p:spPr>
            <a:xfrm>
              <a:off x="381100" y="2417865"/>
              <a:ext cx="1394246" cy="1045079"/>
            </a:xfrm>
            <a:prstGeom prst="rect">
              <a:avLst/>
            </a:prstGeom>
          </p:spPr>
          <p:style>
            <a:lnRef idx="3">
              <a:schemeClr val="lt1"/>
            </a:lnRef>
            <a:fillRef idx="1">
              <a:schemeClr val="dk1"/>
            </a:fillRef>
            <a:effectRef idx="1">
              <a:schemeClr val="dk1"/>
            </a:effectRef>
            <a:fontRef idx="minor">
              <a:schemeClr val="lt1"/>
            </a:fontRef>
          </p:style>
        </p:pic>
        <p:sp>
          <p:nvSpPr>
            <p:cNvPr id="26" name="TextBox 25"/>
            <p:cNvSpPr txBox="1"/>
            <p:nvPr/>
          </p:nvSpPr>
          <p:spPr>
            <a:xfrm>
              <a:off x="269190" y="1883360"/>
              <a:ext cx="1235869" cy="369332"/>
            </a:xfrm>
            <a:prstGeom prst="rect">
              <a:avLst/>
            </a:prstGeom>
            <a:noFill/>
          </p:spPr>
          <p:txBody>
            <a:bodyPr wrap="square" rtlCol="0">
              <a:spAutoFit/>
            </a:bodyPr>
            <a:lstStyle/>
            <a:p>
              <a:r>
                <a:rPr lang="en-US" dirty="0">
                  <a:solidFill>
                    <a:prstClr val="white"/>
                  </a:solidFill>
                </a:rPr>
                <a:t>End Users</a:t>
              </a:r>
            </a:p>
          </p:txBody>
        </p:sp>
        <p:grpSp>
          <p:nvGrpSpPr>
            <p:cNvPr id="31" name="Group 30"/>
            <p:cNvGrpSpPr/>
            <p:nvPr/>
          </p:nvGrpSpPr>
          <p:grpSpPr>
            <a:xfrm>
              <a:off x="1328210" y="3574541"/>
              <a:ext cx="3511916" cy="804488"/>
              <a:chOff x="1328210" y="3574541"/>
              <a:chExt cx="3511916" cy="804488"/>
            </a:xfrm>
          </p:grpSpPr>
          <p:sp>
            <p:nvSpPr>
              <p:cNvPr id="83" name="TextBox 82"/>
              <p:cNvSpPr txBox="1"/>
              <p:nvPr/>
            </p:nvSpPr>
            <p:spPr>
              <a:xfrm rot="1107547">
                <a:off x="3081169" y="4009697"/>
                <a:ext cx="1347869" cy="369332"/>
              </a:xfrm>
              <a:prstGeom prst="rect">
                <a:avLst/>
              </a:prstGeom>
              <a:noFill/>
            </p:spPr>
            <p:txBody>
              <a:bodyPr wrap="none" rtlCol="0">
                <a:spAutoFit/>
              </a:bodyPr>
              <a:lstStyle/>
              <a:p>
                <a:r>
                  <a:rPr lang="en-US" dirty="0">
                    <a:solidFill>
                      <a:prstClr val="black"/>
                    </a:solidFill>
                  </a:rPr>
                  <a:t>Subscription</a:t>
                </a:r>
              </a:p>
            </p:txBody>
          </p:sp>
          <p:sp>
            <p:nvSpPr>
              <p:cNvPr id="27" name="Up Arrow 26"/>
              <p:cNvSpPr/>
              <p:nvPr/>
            </p:nvSpPr>
            <p:spPr>
              <a:xfrm rot="17392887">
                <a:off x="2916450" y="1986301"/>
                <a:ext cx="335435" cy="3511916"/>
              </a:xfrm>
              <a:prstGeom prst="upArrow">
                <a:avLst/>
              </a:prstGeom>
              <a:solidFill>
                <a:schemeClr val="accent1">
                  <a:lumMod val="75000"/>
                </a:schemeClr>
              </a:solidFill>
              <a:ln w="19050"/>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grpSp>
      <p:grpSp>
        <p:nvGrpSpPr>
          <p:cNvPr id="23" name="Group 22"/>
          <p:cNvGrpSpPr/>
          <p:nvPr/>
        </p:nvGrpSpPr>
        <p:grpSpPr>
          <a:xfrm>
            <a:off x="629394" y="4982244"/>
            <a:ext cx="5822326" cy="1588580"/>
            <a:chOff x="493922" y="4982244"/>
            <a:chExt cx="5822326" cy="1588580"/>
          </a:xfrm>
        </p:grpSpPr>
        <p:grpSp>
          <p:nvGrpSpPr>
            <p:cNvPr id="5" name="Group 4"/>
            <p:cNvGrpSpPr/>
            <p:nvPr/>
          </p:nvGrpSpPr>
          <p:grpSpPr>
            <a:xfrm>
              <a:off x="493922" y="4982244"/>
              <a:ext cx="5822326" cy="1588580"/>
              <a:chOff x="766482" y="4982244"/>
              <a:chExt cx="5822326" cy="1588580"/>
            </a:xfrm>
          </p:grpSpPr>
          <p:sp>
            <p:nvSpPr>
              <p:cNvPr id="32" name="Rounded Rectangle 31"/>
              <p:cNvSpPr/>
              <p:nvPr/>
            </p:nvSpPr>
            <p:spPr>
              <a:xfrm>
                <a:off x="766482" y="4982244"/>
                <a:ext cx="3542033" cy="1557635"/>
              </a:xfrm>
              <a:prstGeom prst="roundRect">
                <a:avLst>
                  <a:gd name="adj" fmla="val 8523"/>
                </a:avLst>
              </a:prstGeom>
              <a:solidFill>
                <a:srgbClr val="9999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778599" y="5065046"/>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prstClr val="white"/>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2022210" y="5194271"/>
                <a:ext cx="838200" cy="761999"/>
                <a:chOff x="1205131" y="4951504"/>
                <a:chExt cx="838200" cy="761999"/>
              </a:xfrm>
            </p:grpSpPr>
            <p:sp>
              <p:nvSpPr>
                <p:cNvPr id="7" name="Oval 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019745" y="5180823"/>
                <a:ext cx="892732" cy="1267556"/>
                <a:chOff x="767127" y="4916596"/>
                <a:chExt cx="892732" cy="1267556"/>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2437" y="4982244"/>
                <a:ext cx="1347986" cy="1347986"/>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354" y="5119881"/>
                <a:ext cx="1435774" cy="1435774"/>
              </a:xfrm>
              <a:prstGeom prst="rect">
                <a:avLst/>
              </a:prstGeom>
            </p:spPr>
          </p:pic>
          <p:sp>
            <p:nvSpPr>
              <p:cNvPr id="42" name="TextBox 41"/>
              <p:cNvSpPr txBox="1"/>
              <p:nvPr/>
            </p:nvSpPr>
            <p:spPr>
              <a:xfrm>
                <a:off x="802531" y="5773744"/>
                <a:ext cx="1597376" cy="691471"/>
              </a:xfrm>
              <a:prstGeom prst="rect">
                <a:avLst/>
              </a:prstGeom>
              <a:noFill/>
            </p:spPr>
            <p:txBody>
              <a:bodyPr wrap="square" rtlCol="0">
                <a:spAutoFit/>
              </a:bodyPr>
              <a:lstStyle/>
              <a:p>
                <a:pPr>
                  <a:lnSpc>
                    <a:spcPct val="80000"/>
                  </a:lnSpc>
                </a:pPr>
                <a:r>
                  <a:rPr lang="en-US" sz="1600" dirty="0">
                    <a:solidFill>
                      <a:prstClr val="white"/>
                    </a:solidFill>
                  </a:rPr>
                  <a:t>Deploy “things” with smart services</a:t>
                </a:r>
              </a:p>
            </p:txBody>
          </p:sp>
          <p:sp>
            <p:nvSpPr>
              <p:cNvPr id="41" name="Left Arrow 40"/>
              <p:cNvSpPr/>
              <p:nvPr/>
            </p:nvSpPr>
            <p:spPr>
              <a:xfrm>
                <a:off x="3880144" y="5789349"/>
                <a:ext cx="860311" cy="310978"/>
              </a:xfrm>
              <a:prstGeom prst="lef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46" name="TextBox 45"/>
              <p:cNvSpPr txBox="1"/>
              <p:nvPr/>
            </p:nvSpPr>
            <p:spPr>
              <a:xfrm>
                <a:off x="5352939" y="5991178"/>
                <a:ext cx="1235869" cy="579646"/>
              </a:xfrm>
              <a:prstGeom prst="rect">
                <a:avLst/>
              </a:prstGeom>
              <a:noFill/>
            </p:spPr>
            <p:txBody>
              <a:bodyPr wrap="square" rtlCol="0">
                <a:spAutoFit/>
              </a:bodyPr>
              <a:lstStyle/>
              <a:p>
                <a:pPr algn="r">
                  <a:lnSpc>
                    <a:spcPts val="1900"/>
                  </a:lnSpc>
                </a:pPr>
                <a:r>
                  <a:rPr lang="en-US" dirty="0">
                    <a:solidFill>
                      <a:prstClr val="white"/>
                    </a:solidFill>
                  </a:rPr>
                  <a:t>Thing Provider</a:t>
                </a:r>
              </a:p>
            </p:txBody>
          </p:sp>
        </p:grpSp>
        <p:grpSp>
          <p:nvGrpSpPr>
            <p:cNvPr id="89" name="Group 88"/>
            <p:cNvGrpSpPr/>
            <p:nvPr/>
          </p:nvGrpSpPr>
          <p:grpSpPr>
            <a:xfrm>
              <a:off x="1893826" y="5981469"/>
              <a:ext cx="422563" cy="408709"/>
              <a:chOff x="4897582" y="3713017"/>
              <a:chExt cx="422563" cy="408709"/>
            </a:xfrm>
            <a:solidFill>
              <a:schemeClr val="accent4">
                <a:lumMod val="40000"/>
                <a:lumOff val="60000"/>
              </a:schemeClr>
            </a:solidFill>
          </p:grpSpPr>
          <p:sp>
            <p:nvSpPr>
              <p:cNvPr id="90" name="Oval 89"/>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1" name="Picture 7" descr="C:\Users\Kien\Pictures\Thi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grpSp>
        <p:nvGrpSpPr>
          <p:cNvPr id="95" name="Group 94"/>
          <p:cNvGrpSpPr/>
          <p:nvPr/>
        </p:nvGrpSpPr>
        <p:grpSpPr>
          <a:xfrm>
            <a:off x="6950865" y="1587763"/>
            <a:ext cx="422563" cy="408709"/>
            <a:chOff x="4897582" y="3713017"/>
            <a:chExt cx="422563" cy="408709"/>
          </a:xfrm>
          <a:solidFill>
            <a:schemeClr val="accent4">
              <a:lumMod val="40000"/>
              <a:lumOff val="60000"/>
            </a:schemeClr>
          </a:solidFill>
        </p:grpSpPr>
        <p:sp>
          <p:nvSpPr>
            <p:cNvPr id="96" name="Oval 95"/>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7" name="Picture 7" descr="C:\Users\Kien\Pictures\Thin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sp>
        <p:nvSpPr>
          <p:cNvPr id="37" name="Rounded Rectangle 36"/>
          <p:cNvSpPr/>
          <p:nvPr/>
        </p:nvSpPr>
        <p:spPr>
          <a:xfrm>
            <a:off x="4708264" y="1874306"/>
            <a:ext cx="1694284" cy="39964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dirty="0">
                <a:solidFill>
                  <a:prstClr val="white"/>
                </a:solidFill>
              </a:rPr>
              <a:t>Query Processor</a:t>
            </a:r>
          </a:p>
        </p:txBody>
      </p:sp>
      <p:sp>
        <p:nvSpPr>
          <p:cNvPr id="3" name="Curved Left Arrow 2"/>
          <p:cNvSpPr/>
          <p:nvPr/>
        </p:nvSpPr>
        <p:spPr>
          <a:xfrm rot="12538534">
            <a:off x="3222820" y="1442860"/>
            <a:ext cx="692354" cy="4067093"/>
          </a:xfrm>
          <a:prstGeom prst="curvedLeftArrow">
            <a:avLst/>
          </a:prstGeom>
          <a:solidFill>
            <a:schemeClr val="accent3">
              <a:lumMod val="50000"/>
            </a:schemeClr>
          </a:solidFill>
          <a:ln w="19050"/>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44" name="Curved Right Arrow 43"/>
          <p:cNvSpPr/>
          <p:nvPr/>
        </p:nvSpPr>
        <p:spPr>
          <a:xfrm rot="21078174">
            <a:off x="4098088" y="2118365"/>
            <a:ext cx="781115" cy="2264571"/>
          </a:xfrm>
          <a:prstGeom prst="curvedRightArrow">
            <a:avLst>
              <a:gd name="adj1" fmla="val 18647"/>
              <a:gd name="adj2" fmla="val 41029"/>
              <a:gd name="adj3" fmla="val 25000"/>
            </a:avLst>
          </a:prstGeom>
          <a:solidFill>
            <a:schemeClr val="accent3">
              <a:lumMod val="50000"/>
            </a:schemeClr>
          </a:solidFill>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2787203" y="2759017"/>
            <a:ext cx="1425460" cy="770596"/>
          </a:xfrm>
          <a:prstGeom prst="rect">
            <a:avLst/>
          </a:prstGeom>
          <a:noFill/>
        </p:spPr>
        <p:txBody>
          <a:bodyPr wrap="square" rtlCol="0">
            <a:spAutoFit/>
          </a:bodyPr>
          <a:lstStyle/>
          <a:p>
            <a:pPr algn="r">
              <a:lnSpc>
                <a:spcPts val="2600"/>
              </a:lnSpc>
            </a:pPr>
            <a:r>
              <a:rPr lang="en-US" sz="2800" dirty="0">
                <a:solidFill>
                  <a:srgbClr val="0E9213"/>
                </a:solidFill>
              </a:rPr>
              <a:t>EQL queries</a:t>
            </a:r>
          </a:p>
        </p:txBody>
      </p:sp>
      <p:sp>
        <p:nvSpPr>
          <p:cNvPr id="24" name="TextBox 23"/>
          <p:cNvSpPr txBox="1"/>
          <p:nvPr/>
        </p:nvSpPr>
        <p:spPr>
          <a:xfrm>
            <a:off x="299615" y="870939"/>
            <a:ext cx="3514808" cy="369332"/>
          </a:xfrm>
          <a:prstGeom prst="rect">
            <a:avLst/>
          </a:prstGeom>
          <a:noFill/>
        </p:spPr>
        <p:txBody>
          <a:bodyPr wrap="none" rtlCol="0">
            <a:spAutoFit/>
          </a:bodyPr>
          <a:lstStyle/>
          <a:p>
            <a:r>
              <a:rPr lang="en-US" b="1" dirty="0">
                <a:solidFill>
                  <a:srgbClr val="70AD47">
                    <a:lumMod val="40000"/>
                    <a:lumOff val="60000"/>
                  </a:srgbClr>
                </a:solidFill>
              </a:rPr>
              <a:t>An Ecosystem for IoT Collaboration</a:t>
            </a:r>
          </a:p>
        </p:txBody>
      </p:sp>
      <p:sp>
        <p:nvSpPr>
          <p:cNvPr id="88" name="Rectangle 87">
            <a:extLst>
              <a:ext uri="{FF2B5EF4-FFF2-40B4-BE49-F238E27FC236}">
                <a16:creationId xmlns:a16="http://schemas.microsoft.com/office/drawing/2014/main" id="{784C91D1-0E57-400B-AF8A-F36CADFF4FC6}"/>
              </a:ext>
            </a:extLst>
          </p:cNvPr>
          <p:cNvSpPr/>
          <p:nvPr/>
        </p:nvSpPr>
        <p:spPr>
          <a:xfrm>
            <a:off x="458305" y="138807"/>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2615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wipe(up)">
                                      <p:cBhvr>
                                        <p:cTn id="14" dur="500"/>
                                        <p:tgtEl>
                                          <p:spTgt spid="4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wipe(down)">
                                      <p:cBhvr>
                                        <p:cTn id="23" dur="500"/>
                                        <p:tgtEl>
                                          <p:spTgt spid="81"/>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dissolv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par>
                                <p:cTn id="33" presetID="22" presetClass="entr" presetSubtype="2"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right)">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3" grpId="0" animBg="1"/>
      <p:bldP spid="44" grpId="0" animBg="1"/>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4558372" y="404041"/>
            <a:ext cx="4042023" cy="2063654"/>
          </a:xfrm>
          <a:prstGeom prst="roundRect">
            <a:avLst>
              <a:gd name="adj" fmla="val 8523"/>
            </a:avLst>
          </a:prstGeom>
          <a:solidFill>
            <a:schemeClr val="tx2">
              <a:lumMod val="75000"/>
            </a:schemeClr>
          </a:solidFill>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a:off x="4641401" y="2688618"/>
            <a:ext cx="2517377" cy="2074925"/>
            <a:chOff x="4505929" y="2688618"/>
            <a:chExt cx="2517377" cy="2074925"/>
          </a:xfrm>
        </p:grpSpPr>
        <p:sp>
          <p:nvSpPr>
            <p:cNvPr id="52" name="Rounded Rectangle 51"/>
            <p:cNvSpPr/>
            <p:nvPr/>
          </p:nvSpPr>
          <p:spPr>
            <a:xfrm>
              <a:off x="4505929" y="2699889"/>
              <a:ext cx="2517377" cy="2063654"/>
            </a:xfrm>
            <a:prstGeom prst="roundRect">
              <a:avLst>
                <a:gd name="adj" fmla="val 8523"/>
              </a:avLst>
            </a:prstGeom>
            <a:ln/>
            <a:scene3d>
              <a:camera prst="orthographicFront"/>
              <a:lightRig rig="threePt" dir="t"/>
            </a:scene3d>
            <a:sp3d>
              <a:bevelT w="152400" h="50800" prst="softRound"/>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solidFill>
                  <a:prstClr val="white"/>
                </a:solidFill>
              </a:endParaRPr>
            </a:p>
          </p:txBody>
        </p:sp>
        <p:sp>
          <p:nvSpPr>
            <p:cNvPr id="43" name="TextBox 42"/>
            <p:cNvSpPr txBox="1"/>
            <p:nvPr/>
          </p:nvSpPr>
          <p:spPr>
            <a:xfrm>
              <a:off x="4572792" y="3120101"/>
              <a:ext cx="2379339" cy="541046"/>
            </a:xfrm>
            <a:prstGeom prst="rect">
              <a:avLst/>
            </a:prstGeom>
            <a:noFill/>
          </p:spPr>
          <p:txBody>
            <a:bodyPr wrap="square" rtlCol="0">
              <a:spAutoFit/>
            </a:bodyPr>
            <a:lstStyle/>
            <a:p>
              <a:pPr>
                <a:lnSpc>
                  <a:spcPct val="80000"/>
                </a:lnSpc>
              </a:pPr>
              <a:r>
                <a:rPr lang="en-US" dirty="0">
                  <a:solidFill>
                    <a:prstClr val="white"/>
                  </a:solidFill>
                </a:rPr>
                <a:t>Develop apps as online services</a:t>
              </a:r>
            </a:p>
          </p:txBody>
        </p:sp>
        <p:sp>
          <p:nvSpPr>
            <p:cNvPr id="54" name="Terminator 13"/>
            <p:cNvSpPr/>
            <p:nvPr/>
          </p:nvSpPr>
          <p:spPr>
            <a:xfrm>
              <a:off x="4999825" y="3749313"/>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55" name="Rectangle 54"/>
            <p:cNvSpPr/>
            <p:nvPr/>
          </p:nvSpPr>
          <p:spPr>
            <a:xfrm>
              <a:off x="4573234" y="2688618"/>
              <a:ext cx="2291492" cy="461665"/>
            </a:xfrm>
            <a:prstGeom prst="rect">
              <a:avLst/>
            </a:prstGeom>
            <a:noFill/>
          </p:spPr>
          <p:txBody>
            <a:bodyPr wrap="square" lIns="91440" tIns="45720" rIns="91440" bIns="45720">
              <a:spAutoFit/>
            </a:bodyPr>
            <a:lstStyle/>
            <a:p>
              <a:pPr algn="ctr"/>
              <a:r>
                <a:rPr lang="en-US" sz="2400" b="1" i="1" dirty="0">
                  <a:ln w="12700">
                    <a:solidFill>
                      <a:srgbClr val="E7E6E6">
                        <a:satMod val="155000"/>
                      </a:srgbClr>
                    </a:solidFill>
                    <a:prstDash val="solid"/>
                  </a:ln>
                  <a:solidFill>
                    <a:srgbClr val="000000"/>
                  </a:solidFill>
                  <a:effectLst>
                    <a:outerShdw blurRad="41275" dist="20320" dir="1800000" algn="tl" rotWithShape="0">
                      <a:srgbClr val="000000">
                        <a:alpha val="40000"/>
                      </a:srgbClr>
                    </a:outerShdw>
                  </a:effectLst>
                  <a:latin typeface="Avenir Black Oblique"/>
                  <a:cs typeface="Avenir Black Oblique"/>
                </a:rPr>
                <a:t>App Server</a:t>
              </a:r>
            </a:p>
          </p:txBody>
        </p:sp>
        <p:sp>
          <p:nvSpPr>
            <p:cNvPr id="53" name="Terminator 13"/>
            <p:cNvSpPr/>
            <p:nvPr/>
          </p:nvSpPr>
          <p:spPr>
            <a:xfrm>
              <a:off x="4824402" y="3949998"/>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14" name="Terminator 13"/>
            <p:cNvSpPr/>
            <p:nvPr/>
          </p:nvSpPr>
          <p:spPr>
            <a:xfrm>
              <a:off x="4673648" y="4138758"/>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sp>
        <p:nvSpPr>
          <p:cNvPr id="59" name="TextBox 58"/>
          <p:cNvSpPr txBox="1"/>
          <p:nvPr/>
        </p:nvSpPr>
        <p:spPr>
          <a:xfrm>
            <a:off x="6770540" y="497711"/>
            <a:ext cx="1767798" cy="319446"/>
          </a:xfrm>
          <a:prstGeom prst="rect">
            <a:avLst/>
          </a:prstGeom>
          <a:noFill/>
        </p:spPr>
        <p:txBody>
          <a:bodyPr wrap="square" rtlCol="0">
            <a:spAutoFit/>
          </a:bodyPr>
          <a:lstStyle/>
          <a:p>
            <a:pPr>
              <a:lnSpc>
                <a:spcPct val="80000"/>
              </a:lnSpc>
            </a:pPr>
            <a:r>
              <a:rPr lang="en-US" dirty="0">
                <a:solidFill>
                  <a:prstClr val="black"/>
                </a:solidFill>
              </a:rPr>
              <a:t>IoT Market Place</a:t>
            </a:r>
          </a:p>
        </p:txBody>
      </p:sp>
      <p:sp>
        <p:nvSpPr>
          <p:cNvPr id="61" name="Rectangle 60"/>
          <p:cNvSpPr/>
          <p:nvPr/>
        </p:nvSpPr>
        <p:spPr>
          <a:xfrm>
            <a:off x="4592114" y="433747"/>
            <a:ext cx="1946050" cy="46166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i="1" spc="50" dirty="0">
                <a:ln w="11430"/>
                <a:solidFill>
                  <a:srgbClr val="000000"/>
                </a:solidFill>
                <a:effectLst>
                  <a:outerShdw blurRad="76200" dist="50800" dir="5400000" algn="tl" rotWithShape="0">
                    <a:srgbClr val="000000">
                      <a:alpha val="65000"/>
                    </a:srgbClr>
                  </a:outerShdw>
                </a:effectLst>
                <a:latin typeface="Avenir Black Oblique"/>
                <a:cs typeface="Avenir Black Oblique"/>
              </a:rPr>
              <a:t>ThingStore</a:t>
            </a:r>
          </a:p>
        </p:txBody>
      </p:sp>
      <p:grpSp>
        <p:nvGrpSpPr>
          <p:cNvPr id="34" name="Group 33"/>
          <p:cNvGrpSpPr/>
          <p:nvPr/>
        </p:nvGrpSpPr>
        <p:grpSpPr>
          <a:xfrm>
            <a:off x="4820765" y="948082"/>
            <a:ext cx="1683404" cy="796235"/>
            <a:chOff x="4684113" y="1391475"/>
            <a:chExt cx="1683404" cy="796235"/>
          </a:xfrm>
        </p:grpSpPr>
        <p:sp>
          <p:nvSpPr>
            <p:cNvPr id="64" name="Terminator 13"/>
            <p:cNvSpPr/>
            <p:nvPr/>
          </p:nvSpPr>
          <p:spPr>
            <a:xfrm>
              <a:off x="5026752" y="1391475"/>
              <a:ext cx="1340765" cy="458254"/>
            </a:xfrm>
            <a:prstGeom prst="flowChartTerminator">
              <a:avLst/>
            </a:prstGeom>
            <a:solidFill>
              <a:schemeClr val="accent4">
                <a:lumMod val="60000"/>
                <a:lumOff val="40000"/>
              </a:schemeClr>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0" name="Terminator 13"/>
            <p:cNvSpPr/>
            <p:nvPr/>
          </p:nvSpPr>
          <p:spPr>
            <a:xfrm>
              <a:off x="4925131" y="1500455"/>
              <a:ext cx="1340765" cy="458254"/>
            </a:xfrm>
            <a:prstGeom prst="flowChartTerminator">
              <a:avLst/>
            </a:prstGeom>
            <a:solidFill>
              <a:srgbClr val="0070C0"/>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2" name="Terminator 13"/>
            <p:cNvSpPr/>
            <p:nvPr/>
          </p:nvSpPr>
          <p:spPr>
            <a:xfrm>
              <a:off x="4784065" y="1625366"/>
              <a:ext cx="1340765" cy="458254"/>
            </a:xfrm>
            <a:prstGeom prst="flowChartTerminator">
              <a:avLst/>
            </a:prstGeom>
            <a:solidFill>
              <a:srgbClr val="F37631"/>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sp>
          <p:nvSpPr>
            <p:cNvPr id="63" name="Terminator 13"/>
            <p:cNvSpPr/>
            <p:nvPr/>
          </p:nvSpPr>
          <p:spPr>
            <a:xfrm>
              <a:off x="4684113" y="1729456"/>
              <a:ext cx="1340765" cy="458254"/>
            </a:xfrm>
            <a:prstGeom prst="flowChartTerminator">
              <a:avLst/>
            </a:prstGeom>
            <a:solidFill>
              <a:srgbClr val="10A214"/>
            </a:solidFill>
            <a:ln/>
          </p:spPr>
          <p:style>
            <a:lnRef idx="3">
              <a:schemeClr val="lt1"/>
            </a:lnRef>
            <a:fillRef idx="1">
              <a:schemeClr val="accent3"/>
            </a:fillRef>
            <a:effectRef idx="1">
              <a:schemeClr val="accent3"/>
            </a:effectRef>
            <a:fontRef idx="minor">
              <a:schemeClr val="lt1"/>
            </a:fontRef>
          </p:style>
          <p:txBody>
            <a:bodyPr tIns="0" bIns="0" rtlCol="0" anchor="ctr"/>
            <a:lstStyle/>
            <a:p>
              <a:pPr algn="ctr">
                <a:lnSpc>
                  <a:spcPct val="70000"/>
                </a:lnSpc>
              </a:pPr>
              <a:r>
                <a:rPr lang="en-US" sz="2800" dirty="0">
                  <a:solidFill>
                    <a:prstClr val="white"/>
                  </a:solidFill>
                </a:rPr>
                <a:t>app</a:t>
              </a:r>
            </a:p>
          </p:txBody>
        </p:sp>
      </p:grpSp>
      <p:grpSp>
        <p:nvGrpSpPr>
          <p:cNvPr id="25" name="Group 24"/>
          <p:cNvGrpSpPr/>
          <p:nvPr/>
        </p:nvGrpSpPr>
        <p:grpSpPr>
          <a:xfrm>
            <a:off x="6816239" y="820837"/>
            <a:ext cx="1628802" cy="1312252"/>
            <a:chOff x="6680767" y="820837"/>
            <a:chExt cx="1628802" cy="1312252"/>
          </a:xfrm>
        </p:grpSpPr>
        <p:grpSp>
          <p:nvGrpSpPr>
            <p:cNvPr id="65" name="Group 64"/>
            <p:cNvGrpSpPr/>
            <p:nvPr/>
          </p:nvGrpSpPr>
          <p:grpSpPr>
            <a:xfrm>
              <a:off x="6680767" y="820837"/>
              <a:ext cx="838200" cy="761999"/>
              <a:chOff x="1205131" y="4951504"/>
              <a:chExt cx="838200" cy="761999"/>
            </a:xfrm>
          </p:grpSpPr>
          <p:sp>
            <p:nvSpPr>
              <p:cNvPr id="67" name="Oval 6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8" name="Oval 6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69" name="Oval 6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70" name="Straight Connector 69"/>
              <p:cNvCxnSpPr>
                <a:stCxn id="6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7416837" y="865533"/>
              <a:ext cx="892732" cy="1267556"/>
              <a:chOff x="767127" y="4916596"/>
              <a:chExt cx="892732" cy="1267556"/>
            </a:xfrm>
          </p:grpSpPr>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75" name="Oval 74"/>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6" name="Oval 75"/>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77" name="Oval 76"/>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78" name="Straight Connector 77"/>
              <p:cNvCxnSpPr>
                <a:stCxn id="75" idx="4"/>
                <a:endCxn id="74"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4"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77" idx="4"/>
                <a:endCxn id="74"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629394" y="4982244"/>
            <a:ext cx="3542033" cy="1557635"/>
            <a:chOff x="493922" y="4982244"/>
            <a:chExt cx="3542033" cy="1557635"/>
          </a:xfrm>
        </p:grpSpPr>
        <p:grpSp>
          <p:nvGrpSpPr>
            <p:cNvPr id="5" name="Group 4"/>
            <p:cNvGrpSpPr/>
            <p:nvPr/>
          </p:nvGrpSpPr>
          <p:grpSpPr>
            <a:xfrm>
              <a:off x="493922" y="4982244"/>
              <a:ext cx="3542033" cy="1557635"/>
              <a:chOff x="766482" y="4982244"/>
              <a:chExt cx="3542033" cy="1557635"/>
            </a:xfrm>
          </p:grpSpPr>
          <p:sp>
            <p:nvSpPr>
              <p:cNvPr id="32" name="Rounded Rectangle 31"/>
              <p:cNvSpPr/>
              <p:nvPr/>
            </p:nvSpPr>
            <p:spPr>
              <a:xfrm>
                <a:off x="766482" y="4982244"/>
                <a:ext cx="3542033" cy="1557635"/>
              </a:xfrm>
              <a:prstGeom prst="roundRect">
                <a:avLst>
                  <a:gd name="adj" fmla="val 8523"/>
                </a:avLst>
              </a:prstGeom>
              <a:solidFill>
                <a:srgbClr val="9999FF"/>
              </a:solidFill>
              <a:ln/>
              <a:scene3d>
                <a:camera prst="orthographicFront"/>
                <a:lightRig rig="threePt" dir="t"/>
              </a:scene3d>
              <a:sp3d>
                <a:bevelT w="152400" h="50800" prst="softRound"/>
              </a:sp3d>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prstClr val="white"/>
                  </a:solidFill>
                </a:endParaRPr>
              </a:p>
            </p:txBody>
          </p:sp>
          <p:sp>
            <p:nvSpPr>
              <p:cNvPr id="33" name="Rectangle 32"/>
              <p:cNvSpPr/>
              <p:nvPr/>
            </p:nvSpPr>
            <p:spPr>
              <a:xfrm>
                <a:off x="778599" y="5065046"/>
                <a:ext cx="1136712" cy="713016"/>
              </a:xfrm>
              <a:prstGeom prst="rect">
                <a:avLst/>
              </a:prstGeom>
              <a:noFill/>
            </p:spPr>
            <p:txBody>
              <a:bodyPr wrap="square" lIns="91440" tIns="45720" rIns="91440" bIns="45720">
                <a:spAutoFit/>
              </a:bodyPr>
              <a:lstStyle/>
              <a:p>
                <a:pPr algn="ctr">
                  <a:lnSpc>
                    <a:spcPts val="2400"/>
                  </a:lnSpc>
                </a:pPr>
                <a:r>
                  <a:rPr lang="en-US" sz="2400" b="1" i="1" dirty="0">
                    <a:ln w="12700">
                      <a:solidFill>
                        <a:srgbClr val="E7E6E6">
                          <a:satMod val="155000"/>
                        </a:srgbClr>
                      </a:solidFill>
                      <a:prstDash val="solid"/>
                    </a:ln>
                    <a:solidFill>
                      <a:prstClr val="white"/>
                    </a:solidFill>
                    <a:effectLst>
                      <a:outerShdw blurRad="41275" dist="20320" dir="1800000" algn="tl" rotWithShape="0">
                        <a:srgbClr val="000000">
                          <a:alpha val="40000"/>
                        </a:srgbClr>
                      </a:outerShdw>
                    </a:effectLst>
                    <a:latin typeface="Avenir Black Oblique"/>
                    <a:cs typeface="Avenir Black Oblique"/>
                  </a:rPr>
                  <a:t>Thing Server</a:t>
                </a:r>
              </a:p>
            </p:txBody>
          </p:sp>
          <p:grpSp>
            <p:nvGrpSpPr>
              <p:cNvPr id="13" name="Group 12"/>
              <p:cNvGrpSpPr/>
              <p:nvPr/>
            </p:nvGrpSpPr>
            <p:grpSpPr>
              <a:xfrm>
                <a:off x="2022210" y="5194271"/>
                <a:ext cx="838200" cy="761999"/>
                <a:chOff x="1205131" y="4951504"/>
                <a:chExt cx="838200" cy="761999"/>
              </a:xfrm>
            </p:grpSpPr>
            <p:sp>
              <p:nvSpPr>
                <p:cNvPr id="7" name="Oval 6"/>
                <p:cNvSpPr/>
                <p:nvPr/>
              </p:nvSpPr>
              <p:spPr>
                <a:xfrm>
                  <a:off x="1205131" y="4951504"/>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8" name="Oval 7"/>
                <p:cNvSpPr/>
                <p:nvPr/>
              </p:nvSpPr>
              <p:spPr>
                <a:xfrm>
                  <a:off x="1395631" y="4951504"/>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9" name="Oval 8"/>
                <p:cNvSpPr/>
                <p:nvPr/>
              </p:nvSpPr>
              <p:spPr>
                <a:xfrm>
                  <a:off x="1598831" y="4964204"/>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0" name="Straight Connector 9"/>
                <p:cNvCxnSpPr>
                  <a:stCxn id="7" idx="4"/>
                </p:cNvCxnSpPr>
                <p:nvPr/>
              </p:nvCxnSpPr>
              <p:spPr>
                <a:xfrm>
                  <a:off x="1427381" y="5408704"/>
                  <a:ext cx="139283"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4"/>
                </p:cNvCxnSpPr>
                <p:nvPr/>
              </p:nvCxnSpPr>
              <p:spPr>
                <a:xfrm flipH="1">
                  <a:off x="1566664" y="5408704"/>
                  <a:ext cx="51217" cy="3047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566664" y="5421404"/>
                  <a:ext cx="248067" cy="292099"/>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019745" y="5180823"/>
                <a:ext cx="892732" cy="1267556"/>
                <a:chOff x="767127" y="4916596"/>
                <a:chExt cx="892732" cy="1267556"/>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714" y="5726951"/>
                  <a:ext cx="468006" cy="457201"/>
                </a:xfrm>
                <a:prstGeom prst="rect">
                  <a:avLst/>
                </a:prstGeom>
              </p:spPr>
            </p:pic>
            <p:sp>
              <p:nvSpPr>
                <p:cNvPr id="17" name="Oval 16"/>
                <p:cNvSpPr/>
                <p:nvPr/>
              </p:nvSpPr>
              <p:spPr>
                <a:xfrm>
                  <a:off x="767127" y="4916596"/>
                  <a:ext cx="444500" cy="457200"/>
                </a:xfrm>
                <a:prstGeom prst="ellipse">
                  <a:avLst/>
                </a:prstGeom>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8" name="Oval 17"/>
                <p:cNvSpPr/>
                <p:nvPr/>
              </p:nvSpPr>
              <p:spPr>
                <a:xfrm>
                  <a:off x="1004691" y="4938153"/>
                  <a:ext cx="444500" cy="457200"/>
                </a:xfrm>
                <a:prstGeom prst="ellipse">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9" name="Oval 18"/>
                <p:cNvSpPr/>
                <p:nvPr/>
              </p:nvSpPr>
              <p:spPr>
                <a:xfrm>
                  <a:off x="1215359" y="4944455"/>
                  <a:ext cx="444500" cy="457200"/>
                </a:xfrm>
                <a:prstGeom prst="ellipse">
                  <a:avLst/>
                </a:prstGeom>
                <a:solidFill>
                  <a:srgbClr val="10A214"/>
                </a:solidFill>
                <a:ln/>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0" name="Straight Connector 19"/>
                <p:cNvCxnSpPr>
                  <a:stCxn id="17" idx="4"/>
                  <a:endCxn id="16" idx="0"/>
                </p:cNvCxnSpPr>
                <p:nvPr/>
              </p:nvCxnSpPr>
              <p:spPr>
                <a:xfrm>
                  <a:off x="989377" y="5373796"/>
                  <a:ext cx="308340" cy="353155"/>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0"/>
                </p:cNvCxnSpPr>
                <p:nvPr/>
              </p:nvCxnSpPr>
              <p:spPr>
                <a:xfrm>
                  <a:off x="1213493" y="5368457"/>
                  <a:ext cx="84224" cy="358494"/>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4"/>
                  <a:endCxn id="16" idx="0"/>
                </p:cNvCxnSpPr>
                <p:nvPr/>
              </p:nvCxnSpPr>
              <p:spPr>
                <a:xfrm flipH="1">
                  <a:off x="1297717" y="5401655"/>
                  <a:ext cx="139892" cy="325296"/>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802531" y="5773744"/>
                <a:ext cx="1597376" cy="691471"/>
              </a:xfrm>
              <a:prstGeom prst="rect">
                <a:avLst/>
              </a:prstGeom>
              <a:noFill/>
            </p:spPr>
            <p:txBody>
              <a:bodyPr wrap="square" rtlCol="0">
                <a:spAutoFit/>
              </a:bodyPr>
              <a:lstStyle/>
              <a:p>
                <a:pPr>
                  <a:lnSpc>
                    <a:spcPct val="80000"/>
                  </a:lnSpc>
                </a:pPr>
                <a:r>
                  <a:rPr lang="en-US" sz="1600" dirty="0">
                    <a:solidFill>
                      <a:prstClr val="white"/>
                    </a:solidFill>
                  </a:rPr>
                  <a:t>Deploy “things” with smart services</a:t>
                </a:r>
              </a:p>
            </p:txBody>
          </p:sp>
        </p:grpSp>
        <p:grpSp>
          <p:nvGrpSpPr>
            <p:cNvPr id="89" name="Group 88"/>
            <p:cNvGrpSpPr/>
            <p:nvPr/>
          </p:nvGrpSpPr>
          <p:grpSpPr>
            <a:xfrm>
              <a:off x="1893826" y="5981469"/>
              <a:ext cx="422563" cy="408709"/>
              <a:chOff x="4897582" y="3713017"/>
              <a:chExt cx="422563" cy="408709"/>
            </a:xfrm>
            <a:solidFill>
              <a:schemeClr val="accent4">
                <a:lumMod val="40000"/>
                <a:lumOff val="60000"/>
              </a:schemeClr>
            </a:solidFill>
          </p:grpSpPr>
          <p:sp>
            <p:nvSpPr>
              <p:cNvPr id="90" name="Oval 89"/>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1"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grpSp>
      <p:grpSp>
        <p:nvGrpSpPr>
          <p:cNvPr id="95" name="Group 94"/>
          <p:cNvGrpSpPr/>
          <p:nvPr/>
        </p:nvGrpSpPr>
        <p:grpSpPr>
          <a:xfrm>
            <a:off x="6950865" y="1587763"/>
            <a:ext cx="422563" cy="408709"/>
            <a:chOff x="4897582" y="3713017"/>
            <a:chExt cx="422563" cy="408709"/>
          </a:xfrm>
          <a:solidFill>
            <a:schemeClr val="accent4">
              <a:lumMod val="40000"/>
              <a:lumOff val="60000"/>
            </a:schemeClr>
          </a:solidFill>
        </p:grpSpPr>
        <p:sp>
          <p:nvSpPr>
            <p:cNvPr id="96" name="Oval 95"/>
            <p:cNvSpPr/>
            <p:nvPr/>
          </p:nvSpPr>
          <p:spPr>
            <a:xfrm>
              <a:off x="4897582" y="3713017"/>
              <a:ext cx="422563" cy="408709"/>
            </a:xfrm>
            <a:prstGeom prst="ellipse">
              <a:avLst/>
            </a:prstGeom>
            <a:grp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97"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sp>
        <p:nvSpPr>
          <p:cNvPr id="37" name="Rounded Rectangle 36"/>
          <p:cNvSpPr/>
          <p:nvPr/>
        </p:nvSpPr>
        <p:spPr>
          <a:xfrm>
            <a:off x="4708264" y="1874306"/>
            <a:ext cx="1694284" cy="39964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lIns="0" rIns="0" rtlCol="0" anchor="ctr"/>
          <a:lstStyle/>
          <a:p>
            <a:pPr algn="ctr"/>
            <a:r>
              <a:rPr lang="en-US" dirty="0">
                <a:solidFill>
                  <a:prstClr val="white"/>
                </a:solidFill>
              </a:rPr>
              <a:t>Query Processor</a:t>
            </a:r>
          </a:p>
        </p:txBody>
      </p:sp>
      <p:sp>
        <p:nvSpPr>
          <p:cNvPr id="45" name="Rectangle 44"/>
          <p:cNvSpPr/>
          <p:nvPr/>
        </p:nvSpPr>
        <p:spPr>
          <a:xfrm>
            <a:off x="4414215" y="270344"/>
            <a:ext cx="4371976" cy="4711900"/>
          </a:xfrm>
          <a:prstGeom prst="rect">
            <a:avLst/>
          </a:prstGeom>
          <a:noFill/>
          <a:ln>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492981" y="4866198"/>
            <a:ext cx="3784821" cy="179736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Callout 46"/>
          <p:cNvSpPr/>
          <p:nvPr/>
        </p:nvSpPr>
        <p:spPr>
          <a:xfrm>
            <a:off x="586644" y="1209892"/>
            <a:ext cx="3255202" cy="1548054"/>
          </a:xfrm>
          <a:prstGeom prst="wedgeEllipseCallout">
            <a:avLst>
              <a:gd name="adj1" fmla="val 69103"/>
              <a:gd name="adj2" fmla="val 27944"/>
            </a:avLst>
          </a:prstGeom>
          <a:solidFill>
            <a:srgbClr val="FF717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40" tIns="0" bIns="137160" rtlCol="0" anchor="ctr" anchorCtr="1"/>
          <a:lstStyle/>
          <a:p>
            <a:pPr algn="ctr">
              <a:lnSpc>
                <a:spcPts val="3900"/>
              </a:lnSpc>
            </a:pPr>
            <a:r>
              <a:rPr lang="en-US" sz="3600" dirty="0"/>
              <a:t>Cloud Computing</a:t>
            </a:r>
          </a:p>
        </p:txBody>
      </p:sp>
      <p:sp>
        <p:nvSpPr>
          <p:cNvPr id="93" name="Oval Callout 92"/>
          <p:cNvSpPr/>
          <p:nvPr/>
        </p:nvSpPr>
        <p:spPr>
          <a:xfrm>
            <a:off x="377306" y="2986546"/>
            <a:ext cx="3255202" cy="1548054"/>
          </a:xfrm>
          <a:prstGeom prst="wedgeEllipseCallout">
            <a:avLst>
              <a:gd name="adj1" fmla="val 32463"/>
              <a:gd name="adj2" fmla="val 75198"/>
            </a:avLst>
          </a:prstGeom>
          <a:solidFill>
            <a:srgbClr val="FF717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bIns="91440" rtlCol="0" anchor="ctr" anchorCtr="1"/>
          <a:lstStyle/>
          <a:p>
            <a:pPr algn="ctr">
              <a:lnSpc>
                <a:spcPts val="3900"/>
              </a:lnSpc>
            </a:pPr>
            <a:r>
              <a:rPr lang="en-US" sz="3600" dirty="0"/>
              <a:t>Edge Computing</a:t>
            </a:r>
          </a:p>
        </p:txBody>
      </p:sp>
      <p:sp>
        <p:nvSpPr>
          <p:cNvPr id="48" name="TextBox 47"/>
          <p:cNvSpPr txBox="1"/>
          <p:nvPr/>
        </p:nvSpPr>
        <p:spPr>
          <a:xfrm>
            <a:off x="6476062" y="4946904"/>
            <a:ext cx="2438809" cy="369332"/>
          </a:xfrm>
          <a:prstGeom prst="rect">
            <a:avLst/>
          </a:prstGeom>
          <a:noFill/>
        </p:spPr>
        <p:txBody>
          <a:bodyPr wrap="none" rtlCol="0">
            <a:spAutoFit/>
          </a:bodyPr>
          <a:lstStyle/>
          <a:p>
            <a:r>
              <a:rPr lang="en-US" dirty="0">
                <a:solidFill>
                  <a:srgbClr val="FFFF00"/>
                </a:solidFill>
              </a:rPr>
              <a:t>Deployed at data center</a:t>
            </a:r>
          </a:p>
        </p:txBody>
      </p:sp>
      <p:sp>
        <p:nvSpPr>
          <p:cNvPr id="94" name="TextBox 93"/>
          <p:cNvSpPr txBox="1"/>
          <p:nvPr/>
        </p:nvSpPr>
        <p:spPr>
          <a:xfrm>
            <a:off x="4352139" y="6014559"/>
            <a:ext cx="1330900" cy="646331"/>
          </a:xfrm>
          <a:prstGeom prst="rect">
            <a:avLst/>
          </a:prstGeom>
          <a:noFill/>
        </p:spPr>
        <p:txBody>
          <a:bodyPr wrap="square" rtlCol="0">
            <a:spAutoFit/>
          </a:bodyPr>
          <a:lstStyle/>
          <a:p>
            <a:r>
              <a:rPr lang="en-US" dirty="0"/>
              <a:t>Deployed at the edge</a:t>
            </a:r>
          </a:p>
        </p:txBody>
      </p:sp>
      <p:sp>
        <p:nvSpPr>
          <p:cNvPr id="49" name="TextBox 48"/>
          <p:cNvSpPr txBox="1"/>
          <p:nvPr/>
        </p:nvSpPr>
        <p:spPr>
          <a:xfrm>
            <a:off x="5906843" y="5430677"/>
            <a:ext cx="2973155" cy="1101584"/>
          </a:xfrm>
          <a:prstGeom prst="rect">
            <a:avLst/>
          </a:prstGeom>
          <a:noFill/>
        </p:spPr>
        <p:txBody>
          <a:bodyPr wrap="square" rtlCol="0">
            <a:spAutoFit/>
          </a:bodyPr>
          <a:lstStyle/>
          <a:p>
            <a:pPr>
              <a:lnSpc>
                <a:spcPts val="2600"/>
              </a:lnSpc>
            </a:pPr>
            <a:r>
              <a:rPr lang="en-US" sz="2400" b="1" dirty="0">
                <a:solidFill>
                  <a:srgbClr val="92D050"/>
                </a:solidFill>
                <a:latin typeface="Bradley Hand ITC" panose="03070402050302030203" pitchFamily="66" charset="0"/>
              </a:rPr>
              <a:t>Leverage both parallel and distributed processing</a:t>
            </a:r>
          </a:p>
        </p:txBody>
      </p:sp>
      <p:sp>
        <p:nvSpPr>
          <p:cNvPr id="81" name="Rectangle 80">
            <a:extLst>
              <a:ext uri="{FF2B5EF4-FFF2-40B4-BE49-F238E27FC236}">
                <a16:creationId xmlns:a16="http://schemas.microsoft.com/office/drawing/2014/main" id="{39AC5C42-3D91-44BD-9CA5-96341AF4730B}"/>
              </a:ext>
            </a:extLst>
          </p:cNvPr>
          <p:cNvSpPr/>
          <p:nvPr/>
        </p:nvSpPr>
        <p:spPr>
          <a:xfrm>
            <a:off x="458305" y="138807"/>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0524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heel(1)">
                                      <p:cBhvr>
                                        <p:cTn id="7" dur="500"/>
                                        <p:tgtEl>
                                          <p:spTgt spid="4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8">
                                            <p:txEl>
                                              <p:pRg st="0" end="0"/>
                                            </p:txEl>
                                          </p:spTgt>
                                        </p:tgtEl>
                                        <p:attrNameLst>
                                          <p:attrName>style.visibility</p:attrName>
                                        </p:attrNameLst>
                                      </p:cBhvr>
                                      <p:to>
                                        <p:strVal val="visible"/>
                                      </p:to>
                                    </p:set>
                                    <p:animEffect transition="in" filter="wipe(left)">
                                      <p:cBhvr>
                                        <p:cTn id="11" dur="500"/>
                                        <p:tgtEl>
                                          <p:spTgt spid="48">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left)">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8"/>
                                        </p:tgtEl>
                                        <p:attrNameLst>
                                          <p:attrName>style.visibility</p:attrName>
                                        </p:attrNameLst>
                                      </p:cBhvr>
                                      <p:to>
                                        <p:strVal val="visible"/>
                                      </p:to>
                                    </p:set>
                                    <p:animEffect transition="in" filter="wheel(1)">
                                      <p:cBhvr>
                                        <p:cTn id="20" dur="500"/>
                                        <p:tgtEl>
                                          <p:spTgt spid="8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94">
                                            <p:txEl>
                                              <p:pRg st="0" end="0"/>
                                            </p:txEl>
                                          </p:spTgt>
                                        </p:tgtEl>
                                        <p:attrNameLst>
                                          <p:attrName>style.visibility</p:attrName>
                                        </p:attrNameLst>
                                      </p:cBhvr>
                                      <p:to>
                                        <p:strVal val="visible"/>
                                      </p:to>
                                    </p:set>
                                    <p:animEffect transition="in" filter="wipe(left)">
                                      <p:cBhvr>
                                        <p:cTn id="24" dur="500"/>
                                        <p:tgtEl>
                                          <p:spTgt spid="94">
                                            <p:txEl>
                                              <p:pRg st="0" end="0"/>
                                            </p:txEl>
                                          </p:spTgt>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wipe(up)">
                                      <p:cBhvr>
                                        <p:cTn id="28" dur="500"/>
                                        <p:tgtEl>
                                          <p:spTgt spid="9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49">
                                            <p:txEl>
                                              <p:pRg st="0" end="0"/>
                                            </p:txEl>
                                          </p:spTgt>
                                        </p:tgtEl>
                                        <p:attrNameLst>
                                          <p:attrName>style.visibility</p:attrName>
                                        </p:attrNameLst>
                                      </p:cBhvr>
                                      <p:to>
                                        <p:strVal val="visible"/>
                                      </p:to>
                                    </p:set>
                                    <p:animEffect transition="in" filter="checkerboard(across)">
                                      <p:cBhvr>
                                        <p:cTn id="33"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88" grpId="0" animBg="1"/>
      <p:bldP spid="47" grpId="0" animBg="1"/>
      <p:bldP spid="9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FC75F1-63E8-41A9-BCE7-E9A256614A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354" y="2137816"/>
            <a:ext cx="7972035" cy="4218535"/>
          </a:xfrm>
          <a:prstGeom prst="rect">
            <a:avLst/>
          </a:prstGeom>
        </p:spPr>
      </p:pic>
      <p:sp>
        <p:nvSpPr>
          <p:cNvPr id="5" name="Rectangle 4"/>
          <p:cNvSpPr/>
          <p:nvPr/>
        </p:nvSpPr>
        <p:spPr>
          <a:xfrm>
            <a:off x="696586" y="290479"/>
            <a:ext cx="7678769" cy="923330"/>
          </a:xfrm>
          <a:prstGeom prst="rect">
            <a:avLst/>
          </a:prstGeom>
          <a:noFill/>
        </p:spPr>
        <p:txBody>
          <a:bodyPr wrap="none" lIns="91440" tIns="45720" rIns="91440" bIns="45720">
            <a:spAutoFit/>
          </a:bodyPr>
          <a:lstStyle/>
          <a:p>
            <a:r>
              <a:rPr lang="en-US" sz="5400" dirty="0">
                <a:ln w="0"/>
                <a:solidFill>
                  <a:schemeClr val="accent4">
                    <a:lumMod val="40000"/>
                    <a:lumOff val="60000"/>
                  </a:schemeClr>
                </a:solidFill>
                <a:effectLst>
                  <a:reflection blurRad="6350" stA="53000" endA="300" endPos="35500" dir="5400000" sy="-90000" algn="bl" rotWithShape="0"/>
                </a:effectLst>
              </a:rPr>
              <a:t>Video Dominating Internet</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Slide Number Placeholder 3"/>
          <p:cNvSpPr>
            <a:spLocks noGrp="1"/>
          </p:cNvSpPr>
          <p:nvPr>
            <p:ph type="sldNum" sz="quarter" idx="12"/>
          </p:nvPr>
        </p:nvSpPr>
        <p:spPr/>
        <p:txBody>
          <a:bodyPr/>
          <a:lstStyle/>
          <a:p>
            <a:fld id="{321D9DF7-A7BE-46E3-898F-4EC0FF04C1B9}" type="slidenum">
              <a:rPr lang="en-US" smtClean="0"/>
              <a:t>5</a:t>
            </a:fld>
            <a:endParaRPr lang="en-US" dirty="0"/>
          </a:p>
        </p:txBody>
      </p:sp>
      <p:sp>
        <p:nvSpPr>
          <p:cNvPr id="3" name="Rectangle 2"/>
          <p:cNvSpPr/>
          <p:nvPr/>
        </p:nvSpPr>
        <p:spPr>
          <a:xfrm>
            <a:off x="735403" y="1664866"/>
            <a:ext cx="4570305" cy="1682512"/>
          </a:xfrm>
          <a:prstGeom prst="rect">
            <a:avLst/>
          </a:prstGeom>
        </p:spPr>
        <p:txBody>
          <a:bodyPr wrap="square">
            <a:spAutoFit/>
          </a:bodyPr>
          <a:lstStyle/>
          <a:p>
            <a:pPr lvl="0" defTabSz="457207">
              <a:lnSpc>
                <a:spcPts val="3100"/>
              </a:lnSpc>
              <a:spcBef>
                <a:spcPts val="1000"/>
              </a:spcBef>
              <a:buClr>
                <a:srgbClr val="1E5155">
                  <a:lumMod val="40000"/>
                  <a:lumOff val="60000"/>
                </a:srgbClr>
              </a:buClr>
              <a:buSzPct val="80000"/>
            </a:pPr>
            <a:r>
              <a:rPr lang="en-US" sz="2400" dirty="0">
                <a:solidFill>
                  <a:prstClr val="white"/>
                </a:solidFill>
                <a:latin typeface="Century Gothic" panose="020B0502020202020204"/>
                <a:ea typeface="+mj-ea"/>
                <a:cs typeface="+mj-cs"/>
              </a:rPr>
              <a:t>Even with caching, CDN, P2P, proxies, multicast streaming, etc., there is still a </a:t>
            </a:r>
            <a:r>
              <a:rPr lang="en-US" sz="2400" dirty="0">
                <a:solidFill>
                  <a:schemeClr val="accent4">
                    <a:lumMod val="40000"/>
                    <a:lumOff val="60000"/>
                  </a:schemeClr>
                </a:solidFill>
                <a:latin typeface="Century Gothic" panose="020B0502020202020204"/>
                <a:ea typeface="+mj-ea"/>
                <a:cs typeface="+mj-cs"/>
              </a:rPr>
              <a:t>need to improve video streaming</a:t>
            </a:r>
          </a:p>
        </p:txBody>
      </p:sp>
      <p:cxnSp>
        <p:nvCxnSpPr>
          <p:cNvPr id="9" name="Straight Arrow Connector 8"/>
          <p:cNvCxnSpPr/>
          <p:nvPr/>
        </p:nvCxnSpPr>
        <p:spPr>
          <a:xfrm>
            <a:off x="-527713" y="444917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100696" y="5220854"/>
            <a:ext cx="984885" cy="817906"/>
          </a:xfrm>
          <a:prstGeom prst="rect">
            <a:avLst/>
          </a:prstGeom>
          <a:noFill/>
        </p:spPr>
        <p:txBody>
          <a:bodyPr vert="eaVert" wrap="square" rtlCol="0">
            <a:spAutoFit/>
          </a:bodyPr>
          <a:lstStyle/>
          <a:p>
            <a:r>
              <a:rPr lang="en-US" sz="2800" dirty="0"/>
              <a:t>72%</a:t>
            </a:r>
          </a:p>
          <a:p>
            <a:r>
              <a:rPr lang="en-US" sz="2400" dirty="0"/>
              <a:t>2016</a:t>
            </a:r>
          </a:p>
        </p:txBody>
      </p:sp>
      <p:sp>
        <p:nvSpPr>
          <p:cNvPr id="26" name="TextBox 25"/>
          <p:cNvSpPr txBox="1"/>
          <p:nvPr/>
        </p:nvSpPr>
        <p:spPr>
          <a:xfrm rot="16200000">
            <a:off x="3982030" y="4954870"/>
            <a:ext cx="984885" cy="817906"/>
          </a:xfrm>
          <a:prstGeom prst="rect">
            <a:avLst/>
          </a:prstGeom>
          <a:noFill/>
        </p:spPr>
        <p:txBody>
          <a:bodyPr vert="eaVert" wrap="square" rtlCol="0">
            <a:spAutoFit/>
          </a:bodyPr>
          <a:lstStyle/>
          <a:p>
            <a:r>
              <a:rPr lang="en-US" sz="2800" dirty="0"/>
              <a:t>75%</a:t>
            </a:r>
          </a:p>
          <a:p>
            <a:r>
              <a:rPr lang="en-US" sz="2400" dirty="0"/>
              <a:t>2017</a:t>
            </a:r>
          </a:p>
        </p:txBody>
      </p:sp>
      <p:sp>
        <p:nvSpPr>
          <p:cNvPr id="27" name="TextBox 26"/>
          <p:cNvSpPr txBox="1"/>
          <p:nvPr/>
        </p:nvSpPr>
        <p:spPr>
          <a:xfrm rot="16200000">
            <a:off x="4863364" y="4577831"/>
            <a:ext cx="984885" cy="817906"/>
          </a:xfrm>
          <a:prstGeom prst="rect">
            <a:avLst/>
          </a:prstGeom>
          <a:noFill/>
        </p:spPr>
        <p:txBody>
          <a:bodyPr vert="eaVert" wrap="square" rtlCol="0">
            <a:spAutoFit/>
          </a:bodyPr>
          <a:lstStyle/>
          <a:p>
            <a:r>
              <a:rPr lang="en-US" sz="2800" dirty="0"/>
              <a:t>77%</a:t>
            </a:r>
          </a:p>
          <a:p>
            <a:r>
              <a:rPr lang="en-US" sz="2400" dirty="0"/>
              <a:t>2018</a:t>
            </a:r>
          </a:p>
        </p:txBody>
      </p:sp>
      <p:sp>
        <p:nvSpPr>
          <p:cNvPr id="28" name="TextBox 27"/>
          <p:cNvSpPr txBox="1"/>
          <p:nvPr/>
        </p:nvSpPr>
        <p:spPr>
          <a:xfrm rot="16200000">
            <a:off x="5744699" y="4032329"/>
            <a:ext cx="984885" cy="817906"/>
          </a:xfrm>
          <a:prstGeom prst="rect">
            <a:avLst/>
          </a:prstGeom>
          <a:noFill/>
        </p:spPr>
        <p:txBody>
          <a:bodyPr vert="eaVert" wrap="square" rtlCol="0">
            <a:spAutoFit/>
          </a:bodyPr>
          <a:lstStyle/>
          <a:p>
            <a:r>
              <a:rPr lang="en-US" sz="2800" dirty="0"/>
              <a:t>79%</a:t>
            </a:r>
          </a:p>
          <a:p>
            <a:r>
              <a:rPr lang="en-US" sz="2400" dirty="0"/>
              <a:t>2019</a:t>
            </a:r>
          </a:p>
        </p:txBody>
      </p:sp>
      <p:sp>
        <p:nvSpPr>
          <p:cNvPr id="29" name="TextBox 28"/>
          <p:cNvSpPr txBox="1"/>
          <p:nvPr/>
        </p:nvSpPr>
        <p:spPr>
          <a:xfrm rot="16200000">
            <a:off x="6647178" y="3345688"/>
            <a:ext cx="984885" cy="817906"/>
          </a:xfrm>
          <a:prstGeom prst="rect">
            <a:avLst/>
          </a:prstGeom>
          <a:noFill/>
        </p:spPr>
        <p:txBody>
          <a:bodyPr vert="eaVert" wrap="square" rtlCol="0">
            <a:spAutoFit/>
          </a:bodyPr>
          <a:lstStyle/>
          <a:p>
            <a:r>
              <a:rPr lang="en-US" sz="2800" dirty="0"/>
              <a:t>80%</a:t>
            </a:r>
          </a:p>
          <a:p>
            <a:r>
              <a:rPr lang="en-US" sz="2400" dirty="0"/>
              <a:t>2020</a:t>
            </a:r>
          </a:p>
        </p:txBody>
      </p:sp>
      <p:sp>
        <p:nvSpPr>
          <p:cNvPr id="30" name="TextBox 29"/>
          <p:cNvSpPr txBox="1"/>
          <p:nvPr/>
        </p:nvSpPr>
        <p:spPr>
          <a:xfrm rot="16200000">
            <a:off x="7633913" y="2361726"/>
            <a:ext cx="984885" cy="986417"/>
          </a:xfrm>
          <a:prstGeom prst="rect">
            <a:avLst/>
          </a:prstGeom>
          <a:noFill/>
        </p:spPr>
        <p:txBody>
          <a:bodyPr vert="eaVert" wrap="square" rtlCol="0">
            <a:spAutoFit/>
          </a:bodyPr>
          <a:lstStyle/>
          <a:p>
            <a:r>
              <a:rPr lang="en-US" sz="2800" dirty="0"/>
              <a:t>82.5%</a:t>
            </a:r>
          </a:p>
          <a:p>
            <a:r>
              <a:rPr lang="en-US" sz="2400" dirty="0"/>
              <a:t>2025</a:t>
            </a:r>
          </a:p>
        </p:txBody>
      </p:sp>
      <p:pic>
        <p:nvPicPr>
          <p:cNvPr id="8" name="Picture 7">
            <a:extLst>
              <a:ext uri="{FF2B5EF4-FFF2-40B4-BE49-F238E27FC236}">
                <a16:creationId xmlns:a16="http://schemas.microsoft.com/office/drawing/2014/main" id="{34167EE6-4FC4-499C-B683-55C7312FA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24" y="3765769"/>
            <a:ext cx="1813401" cy="2516876"/>
          </a:xfrm>
          <a:prstGeom prst="rect">
            <a:avLst/>
          </a:prstGeom>
        </p:spPr>
      </p:pic>
    </p:spTree>
    <p:extLst>
      <p:ext uri="{BB962C8B-B14F-4D97-AF65-F5344CB8AC3E}">
        <p14:creationId xmlns:p14="http://schemas.microsoft.com/office/powerpoint/2010/main" val="254064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6" grpId="0"/>
      <p:bldP spid="27" grpId="0"/>
      <p:bldP spid="28" grpId="0"/>
      <p:bldP spid="29"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54868">
            <a:off x="738911" y="1950341"/>
            <a:ext cx="7950906" cy="4111720"/>
          </a:xfrm>
          <a:prstGeom prst="rect">
            <a:avLst/>
          </a:prstGeom>
          <a:scene3d>
            <a:camera prst="isometricTopUp"/>
            <a:lightRig rig="threePt" dir="t"/>
          </a:scene3d>
        </p:spPr>
      </p:pic>
      <p:pic>
        <p:nvPicPr>
          <p:cNvPr id="2054" name="Picture 6" descr="Image result for Peo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21816">
            <a:off x="2697331" y="1539090"/>
            <a:ext cx="4737372" cy="1574030"/>
          </a:xfrm>
          <a:prstGeom prst="rect">
            <a:avLst/>
          </a:prstGeom>
          <a:noFill/>
          <a:extLst>
            <a:ext uri="{909E8E84-426E-40dd-AFC4-6F175D3DCCD1}">
              <a14:hiddenFill xmlns="" xmlns:a14="http://schemas.microsoft.com/office/drawing/2010/main">
                <a:solidFill>
                  <a:srgbClr val="FFFFFF"/>
                </a:solidFill>
              </a14:hiddenFill>
            </a:ext>
          </a:extLst>
        </p:spPr>
      </p:pic>
      <p:sp>
        <p:nvSpPr>
          <p:cNvPr id="86" name="TextBox 85"/>
          <p:cNvSpPr txBox="1"/>
          <p:nvPr/>
        </p:nvSpPr>
        <p:spPr>
          <a:xfrm>
            <a:off x="4279774" y="5750858"/>
            <a:ext cx="4719789" cy="837922"/>
          </a:xfrm>
          <a:prstGeom prst="rect">
            <a:avLst/>
          </a:prstGeom>
          <a:noFill/>
        </p:spPr>
        <p:txBody>
          <a:bodyPr wrap="square" rtlCol="0">
            <a:spAutoFit/>
          </a:bodyPr>
          <a:lstStyle/>
          <a:p>
            <a:pPr>
              <a:lnSpc>
                <a:spcPts val="2900"/>
              </a:lnSpc>
              <a:spcAft>
                <a:spcPts val="900"/>
              </a:spcAft>
            </a:pPr>
            <a:r>
              <a:rPr lang="en-US" sz="2800" b="1" dirty="0">
                <a:solidFill>
                  <a:srgbClr val="ED7D31">
                    <a:lumMod val="60000"/>
                    <a:lumOff val="40000"/>
                  </a:srgbClr>
                </a:solidFill>
                <a:cs typeface="Apple Chancery"/>
              </a:rPr>
              <a:t>Collaboration platform</a:t>
            </a:r>
            <a:r>
              <a:rPr lang="en-US" sz="2800" dirty="0">
                <a:solidFill>
                  <a:srgbClr val="ED7D31">
                    <a:lumMod val="60000"/>
                    <a:lumOff val="40000"/>
                  </a:srgbClr>
                </a:solidFill>
                <a:cs typeface="Apple Chancery"/>
              </a:rPr>
              <a:t> for IoT development and deployment</a:t>
            </a:r>
            <a:endParaRPr lang="en-US" sz="2800" dirty="0">
              <a:solidFill>
                <a:srgbClr val="ED7D31">
                  <a:lumMod val="60000"/>
                  <a:lumOff val="40000"/>
                </a:srgbClr>
              </a:solidFill>
            </a:endParaRPr>
          </a:p>
        </p:txBody>
      </p:sp>
      <p:sp>
        <p:nvSpPr>
          <p:cNvPr id="92" name="Rectangle 91"/>
          <p:cNvSpPr/>
          <p:nvPr/>
        </p:nvSpPr>
        <p:spPr>
          <a:xfrm>
            <a:off x="383888" y="166248"/>
            <a:ext cx="3570208" cy="923330"/>
          </a:xfrm>
          <a:prstGeom prst="rect">
            <a:avLst/>
          </a:prstGeom>
          <a:noFill/>
        </p:spPr>
        <p:txBody>
          <a:bodyPr wrap="none" lIns="91440" tIns="45720" rIns="91440" bIns="45720">
            <a:spAutoFit/>
          </a:bodyPr>
          <a:lstStyle/>
          <a:p>
            <a:pPr algn="ctr"/>
            <a:r>
              <a:rPr lang="en-US" sz="5400" i="1" dirty="0">
                <a:ln w="0"/>
                <a:solidFill>
                  <a:srgbClr val="FFC000">
                    <a:lumMod val="40000"/>
                    <a:lumOff val="60000"/>
                  </a:srgbClr>
                </a:solidFill>
                <a:effectLst>
                  <a:reflection blurRad="6350" stA="53000" endA="300" endPos="35500" dir="5400000" sy="-90000" algn="bl" rotWithShape="0"/>
                </a:effectLst>
                <a:latin typeface="Apple Chancery"/>
              </a:rPr>
              <a:t>ThingStore</a:t>
            </a:r>
            <a:endParaRPr lang="en-US" sz="5400" dirty="0">
              <a:ln w="0"/>
              <a:solidFill>
                <a:srgbClr val="FFC000">
                  <a:lumMod val="40000"/>
                  <a:lumOff val="60000"/>
                </a:srgbClr>
              </a:solidFill>
              <a:effectLst>
                <a:reflection blurRad="6350" stA="53000" endA="300" endPos="35500" dir="5400000" sy="-90000" algn="bl" rotWithShape="0"/>
              </a:effectLst>
            </a:endParaRPr>
          </a:p>
        </p:txBody>
      </p:sp>
      <p:sp>
        <p:nvSpPr>
          <p:cNvPr id="24" name="TextBox 23"/>
          <p:cNvSpPr txBox="1"/>
          <p:nvPr/>
        </p:nvSpPr>
        <p:spPr>
          <a:xfrm>
            <a:off x="293828" y="899304"/>
            <a:ext cx="3538782" cy="376856"/>
          </a:xfrm>
          <a:prstGeom prst="rect">
            <a:avLst/>
          </a:prstGeom>
          <a:noFill/>
        </p:spPr>
        <p:txBody>
          <a:bodyPr wrap="square" rtlCol="0">
            <a:spAutoFit/>
          </a:bodyPr>
          <a:lstStyle/>
          <a:p>
            <a:r>
              <a:rPr lang="en-US" b="1" dirty="0">
                <a:solidFill>
                  <a:srgbClr val="70AD47">
                    <a:lumMod val="40000"/>
                    <a:lumOff val="60000"/>
                  </a:srgbClr>
                </a:solidFill>
              </a:rPr>
              <a:t>An Ecosystem for IoT Collaboration</a:t>
            </a:r>
          </a:p>
        </p:txBody>
      </p:sp>
      <p:pic>
        <p:nvPicPr>
          <p:cNvPr id="2050" name="Picture 2" descr="Image result for shaking hands clip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3960" y="1134890"/>
            <a:ext cx="3737392" cy="3737392"/>
          </a:xfrm>
          <a:prstGeom prst="rect">
            <a:avLst/>
          </a:prstGeom>
          <a:noFill/>
          <a:extLst>
            <a:ext uri="{909E8E84-426E-40dd-AFC4-6F175D3DCCD1}">
              <a14:hiddenFill xmlns="" xmlns:a14="http://schemas.microsoft.com/office/drawing/2010/main">
                <a:solidFill>
                  <a:srgbClr val="FFFFFF"/>
                </a:solidFill>
              </a14:hiddenFill>
            </a:ext>
          </a:extLst>
        </p:spPr>
      </p:pic>
      <p:sp>
        <p:nvSpPr>
          <p:cNvPr id="48" name="TextBox 47"/>
          <p:cNvSpPr txBox="1"/>
          <p:nvPr/>
        </p:nvSpPr>
        <p:spPr>
          <a:xfrm>
            <a:off x="4358600" y="826078"/>
            <a:ext cx="1496030" cy="617624"/>
          </a:xfrm>
          <a:prstGeom prst="rect">
            <a:avLst/>
          </a:prstGeom>
          <a:noFill/>
        </p:spPr>
        <p:txBody>
          <a:bodyPr wrap="square" rtlCol="0">
            <a:spAutoFit/>
          </a:bodyPr>
          <a:lstStyle/>
          <a:p>
            <a:pPr>
              <a:lnSpc>
                <a:spcPts val="2000"/>
              </a:lnSpc>
            </a:pPr>
            <a:r>
              <a:rPr lang="en-US" dirty="0">
                <a:solidFill>
                  <a:prstClr val="white"/>
                </a:solidFill>
              </a:rPr>
              <a:t>Thing Developer</a:t>
            </a:r>
          </a:p>
        </p:txBody>
      </p:sp>
      <p:sp>
        <p:nvSpPr>
          <p:cNvPr id="93" name="TextBox 92"/>
          <p:cNvSpPr txBox="1"/>
          <p:nvPr/>
        </p:nvSpPr>
        <p:spPr>
          <a:xfrm>
            <a:off x="6182430" y="728371"/>
            <a:ext cx="1496030" cy="617624"/>
          </a:xfrm>
          <a:prstGeom prst="rect">
            <a:avLst/>
          </a:prstGeom>
          <a:noFill/>
        </p:spPr>
        <p:txBody>
          <a:bodyPr wrap="square" rtlCol="0">
            <a:spAutoFit/>
          </a:bodyPr>
          <a:lstStyle/>
          <a:p>
            <a:pPr>
              <a:lnSpc>
                <a:spcPts val="2000"/>
              </a:lnSpc>
            </a:pPr>
            <a:r>
              <a:rPr lang="en-US" dirty="0">
                <a:solidFill>
                  <a:prstClr val="white"/>
                </a:solidFill>
              </a:rPr>
              <a:t>IoT App Developer</a:t>
            </a:r>
          </a:p>
        </p:txBody>
      </p:sp>
      <p:sp>
        <p:nvSpPr>
          <p:cNvPr id="39" name="TextBox 38"/>
          <p:cNvSpPr txBox="1"/>
          <p:nvPr/>
        </p:nvSpPr>
        <p:spPr>
          <a:xfrm>
            <a:off x="1678330" y="1753388"/>
            <a:ext cx="1496030" cy="355918"/>
          </a:xfrm>
          <a:prstGeom prst="rect">
            <a:avLst/>
          </a:prstGeom>
          <a:noFill/>
        </p:spPr>
        <p:txBody>
          <a:bodyPr wrap="square" rtlCol="0">
            <a:spAutoFit/>
          </a:bodyPr>
          <a:lstStyle/>
          <a:p>
            <a:pPr>
              <a:lnSpc>
                <a:spcPts val="2000"/>
              </a:lnSpc>
            </a:pPr>
            <a:r>
              <a:rPr lang="en-US" dirty="0">
                <a:solidFill>
                  <a:prstClr val="white"/>
                </a:solidFill>
              </a:rPr>
              <a:t>IoT Users</a:t>
            </a:r>
          </a:p>
        </p:txBody>
      </p:sp>
    </p:spTree>
    <p:extLst>
      <p:ext uri="{BB962C8B-B14F-4D97-AF65-F5344CB8AC3E}">
        <p14:creationId xmlns:p14="http://schemas.microsoft.com/office/powerpoint/2010/main" val="59624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21D9DF7-A7BE-46E3-898F-4EC0FF04C1B9}" type="slidenum">
              <a:rPr lang="en-US" smtClean="0">
                <a:solidFill>
                  <a:prstClr val="white">
                    <a:tint val="75000"/>
                  </a:prstClr>
                </a:solidFill>
              </a:rPr>
              <a:pPr/>
              <a:t>51</a:t>
            </a:fld>
            <a:endParaRPr lang="en-US">
              <a:solidFill>
                <a:prstClr val="white">
                  <a:tint val="75000"/>
                </a:prstClr>
              </a:solidFill>
            </a:endParaRPr>
          </a:p>
        </p:txBody>
      </p:sp>
      <p:sp>
        <p:nvSpPr>
          <p:cNvPr id="2" name="TextBox 1"/>
          <p:cNvSpPr txBox="1"/>
          <p:nvPr/>
        </p:nvSpPr>
        <p:spPr>
          <a:xfrm>
            <a:off x="2134214" y="1147756"/>
            <a:ext cx="6381136" cy="923330"/>
          </a:xfrm>
          <a:prstGeom prst="rect">
            <a:avLst/>
          </a:prstGeom>
          <a:noFill/>
        </p:spPr>
        <p:txBody>
          <a:bodyPr wrap="square" rtlCol="0">
            <a:spAutoFit/>
          </a:bodyPr>
          <a:lstStyle/>
          <a:p>
            <a:r>
              <a:rPr lang="en-US" sz="5400" dirty="0">
                <a:solidFill>
                  <a:srgbClr val="CCFFCC"/>
                </a:solidFill>
              </a:rPr>
              <a:t>Working with ‘Things’</a:t>
            </a:r>
          </a:p>
        </p:txBody>
      </p:sp>
      <p:grpSp>
        <p:nvGrpSpPr>
          <p:cNvPr id="5" name="Group 4"/>
          <p:cNvGrpSpPr/>
          <p:nvPr/>
        </p:nvGrpSpPr>
        <p:grpSpPr>
          <a:xfrm>
            <a:off x="894803" y="2995572"/>
            <a:ext cx="1495930" cy="3476892"/>
            <a:chOff x="425318" y="3171583"/>
            <a:chExt cx="1495930" cy="3476892"/>
          </a:xfrm>
        </p:grpSpPr>
        <p:sp>
          <p:nvSpPr>
            <p:cNvPr id="6" name="Oval 5"/>
            <p:cNvSpPr/>
            <p:nvPr/>
          </p:nvSpPr>
          <p:spPr>
            <a:xfrm>
              <a:off x="504824" y="3368503"/>
              <a:ext cx="990600" cy="81503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rot="20628650">
              <a:off x="1042791" y="3487344"/>
              <a:ext cx="202012" cy="3694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20628650">
              <a:off x="1058729" y="3599737"/>
              <a:ext cx="178625" cy="17249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1311648" y="4120428"/>
              <a:ext cx="609600" cy="1990165"/>
            </a:xfrm>
            <a:custGeom>
              <a:avLst/>
              <a:gdLst>
                <a:gd name="connsiteX0" fmla="*/ 0 w 609600"/>
                <a:gd name="connsiteY0" fmla="*/ 0 h 1990165"/>
                <a:gd name="connsiteX1" fmla="*/ 35858 w 609600"/>
                <a:gd name="connsiteY1" fmla="*/ 98612 h 1990165"/>
                <a:gd name="connsiteX2" fmla="*/ 53788 w 609600"/>
                <a:gd name="connsiteY2" fmla="*/ 125506 h 1990165"/>
                <a:gd name="connsiteX3" fmla="*/ 62752 w 609600"/>
                <a:gd name="connsiteY3" fmla="*/ 161365 h 1990165"/>
                <a:gd name="connsiteX4" fmla="*/ 71717 w 609600"/>
                <a:gd name="connsiteY4" fmla="*/ 188259 h 1990165"/>
                <a:gd name="connsiteX5" fmla="*/ 80682 w 609600"/>
                <a:gd name="connsiteY5" fmla="*/ 233082 h 1990165"/>
                <a:gd name="connsiteX6" fmla="*/ 98611 w 609600"/>
                <a:gd name="connsiteY6" fmla="*/ 286871 h 1990165"/>
                <a:gd name="connsiteX7" fmla="*/ 116541 w 609600"/>
                <a:gd name="connsiteY7" fmla="*/ 385482 h 1990165"/>
                <a:gd name="connsiteX8" fmla="*/ 107576 w 609600"/>
                <a:gd name="connsiteY8" fmla="*/ 1102659 h 1990165"/>
                <a:gd name="connsiteX9" fmla="*/ 98611 w 609600"/>
                <a:gd name="connsiteY9" fmla="*/ 1165412 h 1990165"/>
                <a:gd name="connsiteX10" fmla="*/ 80682 w 609600"/>
                <a:gd name="connsiteY10" fmla="*/ 1246094 h 1990165"/>
                <a:gd name="connsiteX11" fmla="*/ 71717 w 609600"/>
                <a:gd name="connsiteY11" fmla="*/ 1317812 h 1990165"/>
                <a:gd name="connsiteX12" fmla="*/ 62752 w 609600"/>
                <a:gd name="connsiteY12" fmla="*/ 1353671 h 1990165"/>
                <a:gd name="connsiteX13" fmla="*/ 53788 w 609600"/>
                <a:gd name="connsiteY13" fmla="*/ 1425388 h 1990165"/>
                <a:gd name="connsiteX14" fmla="*/ 35858 w 609600"/>
                <a:gd name="connsiteY14" fmla="*/ 1541930 h 1990165"/>
                <a:gd name="connsiteX15" fmla="*/ 44823 w 609600"/>
                <a:gd name="connsiteY15" fmla="*/ 1810871 h 1990165"/>
                <a:gd name="connsiteX16" fmla="*/ 53788 w 609600"/>
                <a:gd name="connsiteY16" fmla="*/ 1837765 h 1990165"/>
                <a:gd name="connsiteX17" fmla="*/ 80682 w 609600"/>
                <a:gd name="connsiteY17" fmla="*/ 1927412 h 1990165"/>
                <a:gd name="connsiteX18" fmla="*/ 98611 w 609600"/>
                <a:gd name="connsiteY18" fmla="*/ 1954306 h 1990165"/>
                <a:gd name="connsiteX19" fmla="*/ 134470 w 609600"/>
                <a:gd name="connsiteY19" fmla="*/ 1990165 h 1990165"/>
                <a:gd name="connsiteX20" fmla="*/ 224117 w 609600"/>
                <a:gd name="connsiteY20" fmla="*/ 1981200 h 1990165"/>
                <a:gd name="connsiteX21" fmla="*/ 286870 w 609600"/>
                <a:gd name="connsiteY21" fmla="*/ 1954306 h 1990165"/>
                <a:gd name="connsiteX22" fmla="*/ 331694 w 609600"/>
                <a:gd name="connsiteY22" fmla="*/ 1945341 h 1990165"/>
                <a:gd name="connsiteX23" fmla="*/ 358588 w 609600"/>
                <a:gd name="connsiteY23" fmla="*/ 1936377 h 1990165"/>
                <a:gd name="connsiteX24" fmla="*/ 484094 w 609600"/>
                <a:gd name="connsiteY24" fmla="*/ 1918447 h 1990165"/>
                <a:gd name="connsiteX25" fmla="*/ 609600 w 609600"/>
                <a:gd name="connsiteY25" fmla="*/ 1900518 h 1990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600" h="1990165">
                  <a:moveTo>
                    <a:pt x="0" y="0"/>
                  </a:moveTo>
                  <a:cubicBezTo>
                    <a:pt x="8366" y="25100"/>
                    <a:pt x="23386" y="73667"/>
                    <a:pt x="35858" y="98612"/>
                  </a:cubicBezTo>
                  <a:cubicBezTo>
                    <a:pt x="40676" y="108249"/>
                    <a:pt x="47811" y="116541"/>
                    <a:pt x="53788" y="125506"/>
                  </a:cubicBezTo>
                  <a:cubicBezTo>
                    <a:pt x="56776" y="137459"/>
                    <a:pt x="59367" y="149518"/>
                    <a:pt x="62752" y="161365"/>
                  </a:cubicBezTo>
                  <a:cubicBezTo>
                    <a:pt x="65348" y="170451"/>
                    <a:pt x="69425" y="179092"/>
                    <a:pt x="71717" y="188259"/>
                  </a:cubicBezTo>
                  <a:cubicBezTo>
                    <a:pt x="75413" y="203041"/>
                    <a:pt x="76673" y="218382"/>
                    <a:pt x="80682" y="233082"/>
                  </a:cubicBezTo>
                  <a:cubicBezTo>
                    <a:pt x="85655" y="251316"/>
                    <a:pt x="94904" y="268339"/>
                    <a:pt x="98611" y="286871"/>
                  </a:cubicBezTo>
                  <a:cubicBezTo>
                    <a:pt x="111141" y="349518"/>
                    <a:pt x="105071" y="316664"/>
                    <a:pt x="116541" y="385482"/>
                  </a:cubicBezTo>
                  <a:cubicBezTo>
                    <a:pt x="113553" y="624541"/>
                    <a:pt x="113071" y="863644"/>
                    <a:pt x="107576" y="1102659"/>
                  </a:cubicBezTo>
                  <a:cubicBezTo>
                    <a:pt x="107090" y="1123783"/>
                    <a:pt x="101824" y="1144528"/>
                    <a:pt x="98611" y="1165412"/>
                  </a:cubicBezTo>
                  <a:cubicBezTo>
                    <a:pt x="89595" y="1224017"/>
                    <a:pt x="94615" y="1204298"/>
                    <a:pt x="80682" y="1246094"/>
                  </a:cubicBezTo>
                  <a:cubicBezTo>
                    <a:pt x="77694" y="1270000"/>
                    <a:pt x="75678" y="1294048"/>
                    <a:pt x="71717" y="1317812"/>
                  </a:cubicBezTo>
                  <a:cubicBezTo>
                    <a:pt x="69691" y="1329965"/>
                    <a:pt x="64778" y="1341518"/>
                    <a:pt x="62752" y="1353671"/>
                  </a:cubicBezTo>
                  <a:cubicBezTo>
                    <a:pt x="58791" y="1377435"/>
                    <a:pt x="56972" y="1401508"/>
                    <a:pt x="53788" y="1425388"/>
                  </a:cubicBezTo>
                  <a:cubicBezTo>
                    <a:pt x="46100" y="1483051"/>
                    <a:pt x="44987" y="1487156"/>
                    <a:pt x="35858" y="1541930"/>
                  </a:cubicBezTo>
                  <a:cubicBezTo>
                    <a:pt x="38846" y="1631577"/>
                    <a:pt x="39397" y="1721338"/>
                    <a:pt x="44823" y="1810871"/>
                  </a:cubicBezTo>
                  <a:cubicBezTo>
                    <a:pt x="45395" y="1820303"/>
                    <a:pt x="51192" y="1828679"/>
                    <a:pt x="53788" y="1837765"/>
                  </a:cubicBezTo>
                  <a:cubicBezTo>
                    <a:pt x="60053" y="1859694"/>
                    <a:pt x="70026" y="1911427"/>
                    <a:pt x="80682" y="1927412"/>
                  </a:cubicBezTo>
                  <a:cubicBezTo>
                    <a:pt x="86658" y="1936377"/>
                    <a:pt x="91599" y="1946126"/>
                    <a:pt x="98611" y="1954306"/>
                  </a:cubicBezTo>
                  <a:cubicBezTo>
                    <a:pt x="109612" y="1967141"/>
                    <a:pt x="134470" y="1990165"/>
                    <a:pt x="134470" y="1990165"/>
                  </a:cubicBezTo>
                  <a:cubicBezTo>
                    <a:pt x="164352" y="1987177"/>
                    <a:pt x="194435" y="1985767"/>
                    <a:pt x="224117" y="1981200"/>
                  </a:cubicBezTo>
                  <a:cubicBezTo>
                    <a:pt x="253208" y="1976724"/>
                    <a:pt x="257382" y="1964135"/>
                    <a:pt x="286870" y="1954306"/>
                  </a:cubicBezTo>
                  <a:cubicBezTo>
                    <a:pt x="301325" y="1949488"/>
                    <a:pt x="316912" y="1949036"/>
                    <a:pt x="331694" y="1945341"/>
                  </a:cubicBezTo>
                  <a:cubicBezTo>
                    <a:pt x="340861" y="1943049"/>
                    <a:pt x="349363" y="1938427"/>
                    <a:pt x="358588" y="1936377"/>
                  </a:cubicBezTo>
                  <a:cubicBezTo>
                    <a:pt x="409383" y="1925089"/>
                    <a:pt x="429805" y="1927495"/>
                    <a:pt x="484094" y="1918447"/>
                  </a:cubicBezTo>
                  <a:cubicBezTo>
                    <a:pt x="605734" y="1898174"/>
                    <a:pt x="535316" y="1900518"/>
                    <a:pt x="609600" y="190051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504824" y="4210075"/>
              <a:ext cx="430306" cy="2438400"/>
            </a:xfrm>
            <a:custGeom>
              <a:avLst/>
              <a:gdLst>
                <a:gd name="connsiteX0" fmla="*/ 430306 w 430306"/>
                <a:gd name="connsiteY0" fmla="*/ 0 h 2438400"/>
                <a:gd name="connsiteX1" fmla="*/ 412376 w 430306"/>
                <a:gd name="connsiteY1" fmla="*/ 89647 h 2438400"/>
                <a:gd name="connsiteX2" fmla="*/ 394447 w 430306"/>
                <a:gd name="connsiteY2" fmla="*/ 143435 h 2438400"/>
                <a:gd name="connsiteX3" fmla="*/ 367553 w 430306"/>
                <a:gd name="connsiteY3" fmla="*/ 268941 h 2438400"/>
                <a:gd name="connsiteX4" fmla="*/ 349624 w 430306"/>
                <a:gd name="connsiteY4" fmla="*/ 457200 h 2438400"/>
                <a:gd name="connsiteX5" fmla="*/ 340659 w 430306"/>
                <a:gd name="connsiteY5" fmla="*/ 573741 h 2438400"/>
                <a:gd name="connsiteX6" fmla="*/ 331694 w 430306"/>
                <a:gd name="connsiteY6" fmla="*/ 618565 h 2438400"/>
                <a:gd name="connsiteX7" fmla="*/ 322729 w 430306"/>
                <a:gd name="connsiteY7" fmla="*/ 708212 h 2438400"/>
                <a:gd name="connsiteX8" fmla="*/ 304800 w 430306"/>
                <a:gd name="connsiteY8" fmla="*/ 833718 h 2438400"/>
                <a:gd name="connsiteX9" fmla="*/ 286871 w 430306"/>
                <a:gd name="connsiteY9" fmla="*/ 1066800 h 2438400"/>
                <a:gd name="connsiteX10" fmla="*/ 277906 w 430306"/>
                <a:gd name="connsiteY10" fmla="*/ 1183341 h 2438400"/>
                <a:gd name="connsiteX11" fmla="*/ 286871 w 430306"/>
                <a:gd name="connsiteY11" fmla="*/ 1927412 h 2438400"/>
                <a:gd name="connsiteX12" fmla="*/ 295835 w 430306"/>
                <a:gd name="connsiteY12" fmla="*/ 1963271 h 2438400"/>
                <a:gd name="connsiteX13" fmla="*/ 313765 w 430306"/>
                <a:gd name="connsiteY13" fmla="*/ 2052918 h 2438400"/>
                <a:gd name="connsiteX14" fmla="*/ 259976 w 430306"/>
                <a:gd name="connsiteY14" fmla="*/ 2124635 h 2438400"/>
                <a:gd name="connsiteX15" fmla="*/ 188259 w 430306"/>
                <a:gd name="connsiteY15" fmla="*/ 2196353 h 2438400"/>
                <a:gd name="connsiteX16" fmla="*/ 170329 w 430306"/>
                <a:gd name="connsiteY16" fmla="*/ 2214283 h 2438400"/>
                <a:gd name="connsiteX17" fmla="*/ 143435 w 430306"/>
                <a:gd name="connsiteY17" fmla="*/ 2232212 h 2438400"/>
                <a:gd name="connsiteX18" fmla="*/ 134471 w 430306"/>
                <a:gd name="connsiteY18" fmla="*/ 2259106 h 2438400"/>
                <a:gd name="connsiteX19" fmla="*/ 98612 w 430306"/>
                <a:gd name="connsiteY19" fmla="*/ 2294965 h 2438400"/>
                <a:gd name="connsiteX20" fmla="*/ 80682 w 430306"/>
                <a:gd name="connsiteY20" fmla="*/ 2321859 h 2438400"/>
                <a:gd name="connsiteX21" fmla="*/ 44824 w 430306"/>
                <a:gd name="connsiteY21" fmla="*/ 2393577 h 2438400"/>
                <a:gd name="connsiteX22" fmla="*/ 35859 w 430306"/>
                <a:gd name="connsiteY22" fmla="*/ 2420471 h 2438400"/>
                <a:gd name="connsiteX23" fmla="*/ 8965 w 430306"/>
                <a:gd name="connsiteY23" fmla="*/ 2429435 h 2438400"/>
                <a:gd name="connsiteX24" fmla="*/ 0 w 430306"/>
                <a:gd name="connsiteY24"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0306" h="2438400">
                  <a:moveTo>
                    <a:pt x="430306" y="0"/>
                  </a:moveTo>
                  <a:cubicBezTo>
                    <a:pt x="424329" y="29882"/>
                    <a:pt x="422013" y="60737"/>
                    <a:pt x="412376" y="89647"/>
                  </a:cubicBezTo>
                  <a:cubicBezTo>
                    <a:pt x="406400" y="107576"/>
                    <a:pt x="399031" y="125100"/>
                    <a:pt x="394447" y="143435"/>
                  </a:cubicBezTo>
                  <a:cubicBezTo>
                    <a:pt x="380933" y="197492"/>
                    <a:pt x="374061" y="216882"/>
                    <a:pt x="367553" y="268941"/>
                  </a:cubicBezTo>
                  <a:cubicBezTo>
                    <a:pt x="364083" y="296702"/>
                    <a:pt x="351658" y="432792"/>
                    <a:pt x="349624" y="457200"/>
                  </a:cubicBezTo>
                  <a:cubicBezTo>
                    <a:pt x="346388" y="496027"/>
                    <a:pt x="344962" y="535018"/>
                    <a:pt x="340659" y="573741"/>
                  </a:cubicBezTo>
                  <a:cubicBezTo>
                    <a:pt x="338976" y="588885"/>
                    <a:pt x="333708" y="603461"/>
                    <a:pt x="331694" y="618565"/>
                  </a:cubicBezTo>
                  <a:cubicBezTo>
                    <a:pt x="327725" y="648333"/>
                    <a:pt x="326454" y="678413"/>
                    <a:pt x="322729" y="708212"/>
                  </a:cubicBezTo>
                  <a:cubicBezTo>
                    <a:pt x="301036" y="881757"/>
                    <a:pt x="327641" y="616730"/>
                    <a:pt x="304800" y="833718"/>
                  </a:cubicBezTo>
                  <a:cubicBezTo>
                    <a:pt x="294288" y="933581"/>
                    <a:pt x="294600" y="958585"/>
                    <a:pt x="286871" y="1066800"/>
                  </a:cubicBezTo>
                  <a:cubicBezTo>
                    <a:pt x="284095" y="1105663"/>
                    <a:pt x="280894" y="1144494"/>
                    <a:pt x="277906" y="1183341"/>
                  </a:cubicBezTo>
                  <a:cubicBezTo>
                    <a:pt x="280894" y="1431365"/>
                    <a:pt x="281171" y="1679436"/>
                    <a:pt x="286871" y="1927412"/>
                  </a:cubicBezTo>
                  <a:cubicBezTo>
                    <a:pt x="287154" y="1939730"/>
                    <a:pt x="293631" y="1951149"/>
                    <a:pt x="295835" y="1963271"/>
                  </a:cubicBezTo>
                  <a:cubicBezTo>
                    <a:pt x="312315" y="2053914"/>
                    <a:pt x="295355" y="1997689"/>
                    <a:pt x="313765" y="2052918"/>
                  </a:cubicBezTo>
                  <a:cubicBezTo>
                    <a:pt x="298118" y="2099858"/>
                    <a:pt x="311483" y="2073128"/>
                    <a:pt x="259976" y="2124635"/>
                  </a:cubicBezTo>
                  <a:lnTo>
                    <a:pt x="188259" y="2196353"/>
                  </a:lnTo>
                  <a:cubicBezTo>
                    <a:pt x="182282" y="2202330"/>
                    <a:pt x="177362" y="2209595"/>
                    <a:pt x="170329" y="2214283"/>
                  </a:cubicBezTo>
                  <a:lnTo>
                    <a:pt x="143435" y="2232212"/>
                  </a:lnTo>
                  <a:cubicBezTo>
                    <a:pt x="140447" y="2241177"/>
                    <a:pt x="139963" y="2251417"/>
                    <a:pt x="134471" y="2259106"/>
                  </a:cubicBezTo>
                  <a:cubicBezTo>
                    <a:pt x="124646" y="2272861"/>
                    <a:pt x="107989" y="2280900"/>
                    <a:pt x="98612" y="2294965"/>
                  </a:cubicBezTo>
                  <a:lnTo>
                    <a:pt x="80682" y="2321859"/>
                  </a:lnTo>
                  <a:cubicBezTo>
                    <a:pt x="60080" y="2383665"/>
                    <a:pt x="76116" y="2362283"/>
                    <a:pt x="44824" y="2393577"/>
                  </a:cubicBezTo>
                  <a:cubicBezTo>
                    <a:pt x="41836" y="2402542"/>
                    <a:pt x="42541" y="2413789"/>
                    <a:pt x="35859" y="2420471"/>
                  </a:cubicBezTo>
                  <a:cubicBezTo>
                    <a:pt x="29177" y="2427153"/>
                    <a:pt x="17417" y="2425209"/>
                    <a:pt x="8965" y="2429435"/>
                  </a:cubicBezTo>
                  <a:cubicBezTo>
                    <a:pt x="5185" y="2431325"/>
                    <a:pt x="2988" y="2435412"/>
                    <a:pt x="0" y="243840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1186142" y="3286710"/>
              <a:ext cx="44823" cy="107577"/>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a:off x="558612" y="3358428"/>
              <a:ext cx="161365" cy="242047"/>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lowchart: Terminator 12"/>
            <p:cNvSpPr/>
            <p:nvPr/>
          </p:nvSpPr>
          <p:spPr>
            <a:xfrm rot="1181499">
              <a:off x="1108278" y="3171583"/>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lowchart: Terminator 13"/>
            <p:cNvSpPr/>
            <p:nvPr/>
          </p:nvSpPr>
          <p:spPr>
            <a:xfrm rot="19719383">
              <a:off x="425318" y="3301352"/>
              <a:ext cx="300775" cy="112568"/>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2" descr="http://icons.iconarchive.com/icons/dapino/medical/64/heart-beat-no-sh-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811" y="3966721"/>
              <a:ext cx="431613" cy="43161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26" name="Picture 2" descr="Image result for person clipart 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344" y="2546351"/>
            <a:ext cx="3038475"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flipH="1">
            <a:off x="5512548" y="2448979"/>
            <a:ext cx="2606041" cy="1323439"/>
          </a:xfrm>
          <a:prstGeom prst="rect">
            <a:avLst/>
          </a:prstGeom>
          <a:noFill/>
        </p:spPr>
        <p:txBody>
          <a:bodyPr wrap="square" rtlCol="0">
            <a:spAutoFit/>
          </a:bodyPr>
          <a:lstStyle/>
          <a:p>
            <a:r>
              <a:rPr lang="en-US" sz="4000" dirty="0"/>
              <a:t>Future  Workplaces</a:t>
            </a:r>
          </a:p>
        </p:txBody>
      </p:sp>
    </p:spTree>
    <p:extLst>
      <p:ext uri="{BB962C8B-B14F-4D97-AF65-F5344CB8AC3E}">
        <p14:creationId xmlns:p14="http://schemas.microsoft.com/office/powerpoint/2010/main" val="118660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7192" y="1485900"/>
            <a:ext cx="8023668" cy="699868"/>
          </a:xfrm>
        </p:spPr>
        <p:txBody>
          <a:bodyPr>
            <a:normAutofit/>
          </a:bodyPr>
          <a:lstStyle/>
          <a:p>
            <a:pPr marL="0" indent="0">
              <a:spcAft>
                <a:spcPts val="1800"/>
              </a:spcAft>
              <a:buNone/>
            </a:pPr>
            <a:r>
              <a:rPr lang="en-US" sz="3600" dirty="0">
                <a:solidFill>
                  <a:srgbClr val="CCFFCC"/>
                </a:solidFill>
              </a:rPr>
              <a:t>Most people collaborate using emails</a:t>
            </a:r>
          </a:p>
        </p:txBody>
      </p:sp>
      <p:sp>
        <p:nvSpPr>
          <p:cNvPr id="5" name="Title 69"/>
          <p:cNvSpPr>
            <a:spLocks noGrp="1"/>
          </p:cNvSpPr>
          <p:nvPr>
            <p:ph type="title"/>
          </p:nvPr>
        </p:nvSpPr>
        <p:spPr>
          <a:xfrm>
            <a:off x="354157" y="321468"/>
            <a:ext cx="5825294" cy="769441"/>
          </a:xfrm>
          <a:prstGeom prst="rect">
            <a:avLst/>
          </a:prstGeom>
          <a:noFill/>
        </p:spPr>
        <p:txBody>
          <a:bodyPr wrap="square" lIns="91440" tIns="45720" rIns="91440" bIns="45720">
            <a:spAutoFit/>
          </a:bodyPr>
          <a:lstStyle/>
          <a:p>
            <a:pPr algn="ct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Today’s Workplaces</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pic>
        <p:nvPicPr>
          <p:cNvPr id="4" name="Picture 3" descr="workplac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50" y="2515465"/>
            <a:ext cx="7047100" cy="3963994"/>
          </a:xfrm>
          <a:prstGeom prst="rect">
            <a:avLst/>
          </a:prstGeom>
        </p:spPr>
      </p:pic>
      <p:pic>
        <p:nvPicPr>
          <p:cNvPr id="1026" name="Picture 2" descr="Image result for email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3842" y="4364476"/>
            <a:ext cx="379402" cy="26937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Image result for email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29821">
            <a:off x="6783352" y="4355040"/>
            <a:ext cx="365518" cy="25951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2509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068" y="870261"/>
            <a:ext cx="7763192" cy="699868"/>
          </a:xfrm>
        </p:spPr>
        <p:txBody>
          <a:bodyPr>
            <a:normAutofit/>
          </a:bodyPr>
          <a:lstStyle/>
          <a:p>
            <a:pPr marL="0" indent="0">
              <a:spcAft>
                <a:spcPts val="1800"/>
              </a:spcAft>
              <a:buNone/>
            </a:pPr>
            <a:r>
              <a:rPr lang="en-US" sz="3600" dirty="0">
                <a:solidFill>
                  <a:srgbClr val="CCFFCC"/>
                </a:solidFill>
              </a:rPr>
              <a:t>Human-Things Teaming</a:t>
            </a:r>
          </a:p>
        </p:txBody>
      </p:sp>
      <p:sp>
        <p:nvSpPr>
          <p:cNvPr id="5" name="Title 69"/>
          <p:cNvSpPr>
            <a:spLocks noGrp="1"/>
          </p:cNvSpPr>
          <p:nvPr>
            <p:ph type="title"/>
          </p:nvPr>
        </p:nvSpPr>
        <p:spPr>
          <a:xfrm>
            <a:off x="354156" y="321468"/>
            <a:ext cx="5826149" cy="769441"/>
          </a:xfrm>
          <a:prstGeom prst="rect">
            <a:avLst/>
          </a:prstGeom>
          <a:noFill/>
        </p:spPr>
        <p:txBody>
          <a:bodyPr wrap="square" lIns="91440" tIns="45720" rIns="91440" bIns="45720">
            <a:spAutoFit/>
          </a:bodyPr>
          <a:lstStyle/>
          <a:p>
            <a:pPr algn="ctr"/>
            <a:r>
              <a:rPr lang="en-US" sz="48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Future Workplace</a:t>
            </a:r>
            <a:endParaRPr lang="en-US" sz="4800" b="0" cap="none" spc="0" dirty="0">
              <a:ln w="0"/>
              <a:solidFill>
                <a:schemeClr val="accent4">
                  <a:lumMod val="40000"/>
                  <a:lumOff val="60000"/>
                </a:schemeClr>
              </a:solidFill>
              <a:effectLst>
                <a:reflection blurRad="6350" stA="53000" endA="300" endPos="35500" dir="5400000" sy="-90000" algn="bl" rotWithShape="0"/>
              </a:effectLst>
            </a:endParaRP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839624" y="1845764"/>
            <a:ext cx="5630122" cy="4528167"/>
          </a:xfrm>
          <a:prstGeom prst="rect">
            <a:avLst/>
          </a:prstGeom>
        </p:spPr>
      </p:pic>
    </p:spTree>
    <p:extLst>
      <p:ext uri="{BB962C8B-B14F-4D97-AF65-F5344CB8AC3E}">
        <p14:creationId xmlns:p14="http://schemas.microsoft.com/office/powerpoint/2010/main" val="384018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verloa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79624"/>
            <a:ext cx="9143999" cy="5578375"/>
          </a:xfrm>
          <a:prstGeom prst="rect">
            <a:avLst/>
          </a:prstGeom>
        </p:spPr>
      </p:pic>
      <p:sp>
        <p:nvSpPr>
          <p:cNvPr id="2" name="Title 1"/>
          <p:cNvSpPr>
            <a:spLocks noGrp="1"/>
          </p:cNvSpPr>
          <p:nvPr>
            <p:ph type="title"/>
          </p:nvPr>
        </p:nvSpPr>
        <p:spPr>
          <a:xfrm>
            <a:off x="593857" y="77169"/>
            <a:ext cx="7886700" cy="1092332"/>
          </a:xfrm>
        </p:spPr>
        <p:txBody>
          <a:bodyPr>
            <a:normAutofit/>
          </a:bodyPr>
          <a:lstStyle/>
          <a:p>
            <a:r>
              <a:rPr lang="en-US" sz="5400" dirty="0">
                <a:solidFill>
                  <a:srgbClr val="FFE699"/>
                </a:solidFill>
              </a:rPr>
              <a:t>Future Workplaces with </a:t>
            </a:r>
            <a:r>
              <a:rPr lang="en-US" sz="5400" dirty="0" err="1">
                <a:solidFill>
                  <a:srgbClr val="FFE699"/>
                </a:solidFill>
              </a:rPr>
              <a:t>IoT</a:t>
            </a:r>
            <a:endParaRPr lang="en-US" sz="5400" dirty="0">
              <a:solidFill>
                <a:srgbClr val="FFE699"/>
              </a:solidFill>
            </a:endParaRPr>
          </a:p>
        </p:txBody>
      </p:sp>
      <p:pic>
        <p:nvPicPr>
          <p:cNvPr id="3" name="Picture 2" descr="Huma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67" y="1497485"/>
            <a:ext cx="3985634" cy="2242825"/>
          </a:xfrm>
          <a:prstGeom prst="rect">
            <a:avLst/>
          </a:prstGeom>
          <a:ln>
            <a:noFill/>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descr="Io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5867" y="3960641"/>
            <a:ext cx="2336766" cy="1460479"/>
          </a:xfrm>
          <a:prstGeom prst="rect">
            <a:avLst/>
          </a:prstGeom>
          <a:effectLst>
            <a:glow rad="228600">
              <a:schemeClr val="accent4">
                <a:satMod val="175000"/>
                <a:alpha val="40000"/>
              </a:schemeClr>
            </a:glow>
            <a:softEdge rad="203200"/>
          </a:effectLst>
        </p:spPr>
      </p:pic>
      <p:pic>
        <p:nvPicPr>
          <p:cNvPr id="6" name="Picture 5" descr="control_room.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350" y="1604605"/>
            <a:ext cx="3030562" cy="2021006"/>
          </a:xfrm>
          <a:prstGeom prst="rect">
            <a:avLst/>
          </a:prstGeom>
          <a:ln>
            <a:noFill/>
          </a:ln>
          <a:effectLst>
            <a:glow rad="228600">
              <a:schemeClr val="accent5">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Rectangle 7"/>
          <p:cNvSpPr/>
          <p:nvPr/>
        </p:nvSpPr>
        <p:spPr>
          <a:xfrm>
            <a:off x="610617" y="5836856"/>
            <a:ext cx="6765644" cy="914400"/>
          </a:xfrm>
          <a:prstGeom prst="rect">
            <a:avLst/>
          </a:prstGeom>
          <a:solidFill>
            <a:schemeClr val="bg2">
              <a:lumMod val="75000"/>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76283" y="5835168"/>
            <a:ext cx="6850524" cy="893834"/>
          </a:xfrm>
          <a:prstGeom prst="rect">
            <a:avLst/>
          </a:prstGeom>
          <a:noFill/>
        </p:spPr>
        <p:txBody>
          <a:bodyPr wrap="square">
            <a:spAutoFit/>
          </a:bodyPr>
          <a:lstStyle/>
          <a:p>
            <a:pPr algn="r">
              <a:lnSpc>
                <a:spcPts val="3060"/>
              </a:lnSpc>
            </a:pPr>
            <a:r>
              <a:rPr lang="en-US" sz="3200" dirty="0">
                <a:solidFill>
                  <a:srgbClr val="CCFFCC"/>
                </a:solidFill>
              </a:rPr>
              <a:t>Fusing human and machine intelligence opening up a host of new opportunities</a:t>
            </a:r>
          </a:p>
        </p:txBody>
      </p:sp>
    </p:spTree>
    <p:extLst>
      <p:ext uri="{BB962C8B-B14F-4D97-AF65-F5344CB8AC3E}">
        <p14:creationId xmlns:p14="http://schemas.microsoft.com/office/powerpoint/2010/main" val="132877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par>
                                <p:cTn id="9" presetID="35"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style.rotation</p:attrName>
                                        </p:attrNameLst>
                                      </p:cBhvr>
                                      <p:tavLst>
                                        <p:tav tm="0">
                                          <p:val>
                                            <p:fltVal val="720"/>
                                          </p:val>
                                        </p:tav>
                                        <p:tav tm="100000">
                                          <p:val>
                                            <p:fltVal val="0"/>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ppt_w</p:attrName>
                                        </p:attrNameLst>
                                      </p:cBhvr>
                                      <p:tavLst>
                                        <p:tav tm="0">
                                          <p:val>
                                            <p:fltVal val="0"/>
                                          </p:val>
                                        </p:tav>
                                        <p:tav tm="100000">
                                          <p:val>
                                            <p:strVal val="#ppt_w"/>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ng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10" y="1438417"/>
            <a:ext cx="8401105" cy="4821936"/>
          </a:xfrm>
          <a:prstGeom prst="rect">
            <a:avLst/>
          </a:prstGeom>
        </p:spPr>
      </p:pic>
      <p:sp>
        <p:nvSpPr>
          <p:cNvPr id="2" name="Title 1"/>
          <p:cNvSpPr>
            <a:spLocks noGrp="1"/>
          </p:cNvSpPr>
          <p:nvPr>
            <p:ph type="title"/>
          </p:nvPr>
        </p:nvSpPr>
        <p:spPr>
          <a:xfrm>
            <a:off x="464299" y="99255"/>
            <a:ext cx="7886700" cy="1092332"/>
          </a:xfrm>
        </p:spPr>
        <p:txBody>
          <a:bodyPr>
            <a:normAutofit/>
          </a:bodyPr>
          <a:lstStyle/>
          <a:p>
            <a:r>
              <a:rPr lang="en-US" sz="5400" dirty="0">
                <a:solidFill>
                  <a:srgbClr val="FFE699"/>
                </a:solidFill>
              </a:rPr>
              <a:t>Collaborating with ‘Things’</a:t>
            </a:r>
          </a:p>
        </p:txBody>
      </p:sp>
      <p:grpSp>
        <p:nvGrpSpPr>
          <p:cNvPr id="6" name="Group 5"/>
          <p:cNvGrpSpPr/>
          <p:nvPr/>
        </p:nvGrpSpPr>
        <p:grpSpPr>
          <a:xfrm>
            <a:off x="4260203" y="3404211"/>
            <a:ext cx="4302496" cy="3032183"/>
            <a:chOff x="3587850" y="2955976"/>
            <a:chExt cx="4302496" cy="3032183"/>
          </a:xfrm>
        </p:grpSpPr>
        <p:grpSp>
          <p:nvGrpSpPr>
            <p:cNvPr id="27" name="Group 26"/>
            <p:cNvGrpSpPr/>
            <p:nvPr/>
          </p:nvGrpSpPr>
          <p:grpSpPr>
            <a:xfrm>
              <a:off x="3587850" y="2955976"/>
              <a:ext cx="4302496" cy="3032183"/>
              <a:chOff x="3923324" y="3201038"/>
              <a:chExt cx="4302496" cy="3032183"/>
            </a:xfrm>
          </p:grpSpPr>
          <p:grpSp>
            <p:nvGrpSpPr>
              <p:cNvPr id="30" name="Group 29"/>
              <p:cNvGrpSpPr/>
              <p:nvPr/>
            </p:nvGrpSpPr>
            <p:grpSpPr>
              <a:xfrm>
                <a:off x="3923324" y="3569939"/>
                <a:ext cx="4302496" cy="2663282"/>
                <a:chOff x="3882381" y="3550294"/>
                <a:chExt cx="4302496" cy="2663282"/>
              </a:xfrm>
            </p:grpSpPr>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2381" y="3550294"/>
                  <a:ext cx="2157354" cy="2663282"/>
                </a:xfrm>
                <a:prstGeom prst="rect">
                  <a:avLst/>
                </a:prstGeom>
              </p:spPr>
            </p:pic>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27523" y="3550294"/>
                  <a:ext cx="2157354" cy="2663282"/>
                </a:xfrm>
                <a:prstGeom prst="rect">
                  <a:avLst/>
                </a:prstGeom>
              </p:spPr>
            </p:pic>
          </p:grpSp>
          <p:sp>
            <p:nvSpPr>
              <p:cNvPr id="34" name="Oval Callout 33"/>
              <p:cNvSpPr/>
              <p:nvPr/>
            </p:nvSpPr>
            <p:spPr>
              <a:xfrm>
                <a:off x="4759479" y="3201038"/>
                <a:ext cx="914400" cy="612648"/>
              </a:xfrm>
              <a:prstGeom prst="wedgeEllipseCallout">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sp>
            <p:nvSpPr>
              <p:cNvPr id="35" name="Oval Callout 34"/>
              <p:cNvSpPr/>
              <p:nvPr/>
            </p:nvSpPr>
            <p:spPr>
              <a:xfrm>
                <a:off x="6244955" y="3376445"/>
                <a:ext cx="914400" cy="612648"/>
              </a:xfrm>
              <a:prstGeom prst="wedgeEllipseCallout">
                <a:avLst>
                  <a:gd name="adj1" fmla="val 44092"/>
                  <a:gd name="adj2" fmla="val 46906"/>
                </a:avLst>
              </a:prstGeom>
              <a:solidFill>
                <a:schemeClr val="tx2">
                  <a:lumMod val="75000"/>
                </a:schemeClr>
              </a:solidFill>
              <a:ln w="127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grpSp>
          <p:nvGrpSpPr>
            <p:cNvPr id="40" name="Group 39"/>
            <p:cNvGrpSpPr/>
            <p:nvPr/>
          </p:nvGrpSpPr>
          <p:grpSpPr>
            <a:xfrm>
              <a:off x="5457614" y="3639241"/>
              <a:ext cx="604007" cy="2097348"/>
              <a:chOff x="5905850" y="4102417"/>
              <a:chExt cx="604007" cy="2097348"/>
            </a:xfrm>
          </p:grpSpPr>
          <p:sp>
            <p:nvSpPr>
              <p:cNvPr id="41" name="Oval 40"/>
              <p:cNvSpPr/>
              <p:nvPr/>
            </p:nvSpPr>
            <p:spPr>
              <a:xfrm flipH="1">
                <a:off x="5974359" y="4235970"/>
                <a:ext cx="489318" cy="55276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Oval 41"/>
              <p:cNvSpPr/>
              <p:nvPr/>
            </p:nvSpPr>
            <p:spPr>
              <a:xfrm rot="971350" flipH="1">
                <a:off x="6098156" y="4316569"/>
                <a:ext cx="99786" cy="25055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Oval 42"/>
              <p:cNvSpPr/>
              <p:nvPr/>
            </p:nvSpPr>
            <p:spPr>
              <a:xfrm rot="971350" flipH="1">
                <a:off x="6101835" y="4392794"/>
                <a:ext cx="88234" cy="116987"/>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Freeform 43"/>
              <p:cNvSpPr/>
              <p:nvPr/>
            </p:nvSpPr>
            <p:spPr>
              <a:xfrm flipH="1">
                <a:off x="6104991" y="4180497"/>
                <a:ext cx="22141" cy="72960"/>
              </a:xfrm>
              <a:custGeom>
                <a:avLst/>
                <a:gdLst>
                  <a:gd name="connsiteX0" fmla="*/ 0 w 44823"/>
                  <a:gd name="connsiteY0" fmla="*/ 107577 h 107577"/>
                  <a:gd name="connsiteX1" fmla="*/ 44823 w 44823"/>
                  <a:gd name="connsiteY1" fmla="*/ 8965 h 107577"/>
                  <a:gd name="connsiteX2" fmla="*/ 44823 w 44823"/>
                  <a:gd name="connsiteY2" fmla="*/ 0 h 107577"/>
                </a:gdLst>
                <a:ahLst/>
                <a:cxnLst>
                  <a:cxn ang="0">
                    <a:pos x="connsiteX0" y="connsiteY0"/>
                  </a:cxn>
                  <a:cxn ang="0">
                    <a:pos x="connsiteX1" y="connsiteY1"/>
                  </a:cxn>
                  <a:cxn ang="0">
                    <a:pos x="connsiteX2" y="connsiteY2"/>
                  </a:cxn>
                </a:cxnLst>
                <a:rect l="l" t="t" r="r" b="b"/>
                <a:pathLst>
                  <a:path w="44823" h="107577">
                    <a:moveTo>
                      <a:pt x="0" y="107577"/>
                    </a:moveTo>
                    <a:cubicBezTo>
                      <a:pt x="15007" y="82564"/>
                      <a:pt x="44823" y="40218"/>
                      <a:pt x="44823" y="8965"/>
                    </a:cubicBezTo>
                    <a:lnTo>
                      <a:pt x="44823"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flipH="1">
                <a:off x="6357400" y="4229137"/>
                <a:ext cx="79708" cy="164158"/>
              </a:xfrm>
              <a:custGeom>
                <a:avLst/>
                <a:gdLst>
                  <a:gd name="connsiteX0" fmla="*/ 161365 w 161365"/>
                  <a:gd name="connsiteY0" fmla="*/ 242047 h 242047"/>
                  <a:gd name="connsiteX1" fmla="*/ 134471 w 161365"/>
                  <a:gd name="connsiteY1" fmla="*/ 197224 h 242047"/>
                  <a:gd name="connsiteX2" fmla="*/ 125506 w 161365"/>
                  <a:gd name="connsiteY2" fmla="*/ 170330 h 242047"/>
                  <a:gd name="connsiteX3" fmla="*/ 107577 w 161365"/>
                  <a:gd name="connsiteY3" fmla="*/ 143435 h 242047"/>
                  <a:gd name="connsiteX4" fmla="*/ 98612 w 161365"/>
                  <a:gd name="connsiteY4" fmla="*/ 116541 h 242047"/>
                  <a:gd name="connsiteX5" fmla="*/ 80683 w 161365"/>
                  <a:gd name="connsiteY5" fmla="*/ 89647 h 242047"/>
                  <a:gd name="connsiteX6" fmla="*/ 44824 w 161365"/>
                  <a:gd name="connsiteY6" fmla="*/ 53788 h 242047"/>
                  <a:gd name="connsiteX7" fmla="*/ 35859 w 161365"/>
                  <a:gd name="connsiteY7" fmla="*/ 26894 h 242047"/>
                  <a:gd name="connsiteX8" fmla="*/ 8965 w 161365"/>
                  <a:gd name="connsiteY8" fmla="*/ 8965 h 242047"/>
                  <a:gd name="connsiteX9" fmla="*/ 0 w 161365"/>
                  <a:gd name="connsiteY9" fmla="*/ 0 h 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365" h="242047">
                    <a:moveTo>
                      <a:pt x="161365" y="242047"/>
                    </a:moveTo>
                    <a:cubicBezTo>
                      <a:pt x="152400" y="227106"/>
                      <a:pt x="142263" y="212809"/>
                      <a:pt x="134471" y="197224"/>
                    </a:cubicBezTo>
                    <a:cubicBezTo>
                      <a:pt x="130245" y="188772"/>
                      <a:pt x="129732" y="178782"/>
                      <a:pt x="125506" y="170330"/>
                    </a:cubicBezTo>
                    <a:cubicBezTo>
                      <a:pt x="120688" y="160693"/>
                      <a:pt x="112395" y="153072"/>
                      <a:pt x="107577" y="143435"/>
                    </a:cubicBezTo>
                    <a:cubicBezTo>
                      <a:pt x="103351" y="134983"/>
                      <a:pt x="102838" y="124993"/>
                      <a:pt x="98612" y="116541"/>
                    </a:cubicBezTo>
                    <a:cubicBezTo>
                      <a:pt x="93794" y="106904"/>
                      <a:pt x="87695" y="97827"/>
                      <a:pt x="80683" y="89647"/>
                    </a:cubicBezTo>
                    <a:cubicBezTo>
                      <a:pt x="69682" y="76812"/>
                      <a:pt x="44824" y="53788"/>
                      <a:pt x="44824" y="53788"/>
                    </a:cubicBezTo>
                    <a:cubicBezTo>
                      <a:pt x="41836" y="44823"/>
                      <a:pt x="41762" y="34273"/>
                      <a:pt x="35859" y="26894"/>
                    </a:cubicBezTo>
                    <a:cubicBezTo>
                      <a:pt x="29128" y="18481"/>
                      <a:pt x="17584" y="15429"/>
                      <a:pt x="8965" y="8965"/>
                    </a:cubicBezTo>
                    <a:cubicBezTo>
                      <a:pt x="5584" y="6429"/>
                      <a:pt x="2988" y="2988"/>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Flowchart: Terminator 8"/>
              <p:cNvSpPr/>
              <p:nvPr/>
            </p:nvSpPr>
            <p:spPr>
              <a:xfrm rot="20418501" flipH="1">
                <a:off x="6017023" y="4102417"/>
                <a:ext cx="148571" cy="76344"/>
              </a:xfrm>
              <a:prstGeom prst="flowChartTermina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Flowchart: Terminator 56"/>
              <p:cNvSpPr/>
              <p:nvPr/>
            </p:nvSpPr>
            <p:spPr>
              <a:xfrm rot="1880617" flipH="1">
                <a:off x="6354379" y="4190427"/>
                <a:ext cx="148571" cy="76344"/>
              </a:xfrm>
              <a:prstGeom prst="flowChartTerminator">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Freeform 48"/>
              <p:cNvSpPr/>
              <p:nvPr/>
            </p:nvSpPr>
            <p:spPr>
              <a:xfrm>
                <a:off x="6258187" y="4804353"/>
                <a:ext cx="42565" cy="469783"/>
              </a:xfrm>
              <a:custGeom>
                <a:avLst/>
                <a:gdLst>
                  <a:gd name="connsiteX0" fmla="*/ 0 w 42565"/>
                  <a:gd name="connsiteY0" fmla="*/ 0 h 469783"/>
                  <a:gd name="connsiteX1" fmla="*/ 8389 w 42565"/>
                  <a:gd name="connsiteY1" fmla="*/ 67112 h 469783"/>
                  <a:gd name="connsiteX2" fmla="*/ 16778 w 42565"/>
                  <a:gd name="connsiteY2" fmla="*/ 100668 h 469783"/>
                  <a:gd name="connsiteX3" fmla="*/ 25167 w 42565"/>
                  <a:gd name="connsiteY3" fmla="*/ 218113 h 469783"/>
                  <a:gd name="connsiteX4" fmla="*/ 41945 w 42565"/>
                  <a:gd name="connsiteY4" fmla="*/ 369115 h 469783"/>
                  <a:gd name="connsiteX5" fmla="*/ 41945 w 42565"/>
                  <a:gd name="connsiteY5" fmla="*/ 469783 h 46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5" h="469783">
                    <a:moveTo>
                      <a:pt x="0" y="0"/>
                    </a:moveTo>
                    <a:cubicBezTo>
                      <a:pt x="2796" y="22371"/>
                      <a:pt x="4683" y="44874"/>
                      <a:pt x="8389" y="67112"/>
                    </a:cubicBezTo>
                    <a:cubicBezTo>
                      <a:pt x="10284" y="78485"/>
                      <a:pt x="15505" y="89209"/>
                      <a:pt x="16778" y="100668"/>
                    </a:cubicBezTo>
                    <a:cubicBezTo>
                      <a:pt x="21112" y="139676"/>
                      <a:pt x="21262" y="179060"/>
                      <a:pt x="25167" y="218113"/>
                    </a:cubicBezTo>
                    <a:cubicBezTo>
                      <a:pt x="38826" y="354704"/>
                      <a:pt x="32669" y="146491"/>
                      <a:pt x="41945" y="369115"/>
                    </a:cubicBezTo>
                    <a:cubicBezTo>
                      <a:pt x="43342" y="402642"/>
                      <a:pt x="41945" y="436227"/>
                      <a:pt x="41945" y="46978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Freeform 49"/>
              <p:cNvSpPr/>
              <p:nvPr/>
            </p:nvSpPr>
            <p:spPr>
              <a:xfrm>
                <a:off x="6300132" y="5419288"/>
                <a:ext cx="209725" cy="721453"/>
              </a:xfrm>
              <a:custGeom>
                <a:avLst/>
                <a:gdLst>
                  <a:gd name="connsiteX0" fmla="*/ 0 w 209725"/>
                  <a:gd name="connsiteY0" fmla="*/ 0 h 721453"/>
                  <a:gd name="connsiteX1" fmla="*/ 8389 w 209725"/>
                  <a:gd name="connsiteY1" fmla="*/ 67112 h 721453"/>
                  <a:gd name="connsiteX2" fmla="*/ 16778 w 209725"/>
                  <a:gd name="connsiteY2" fmla="*/ 125835 h 721453"/>
                  <a:gd name="connsiteX3" fmla="*/ 25167 w 209725"/>
                  <a:gd name="connsiteY3" fmla="*/ 268448 h 721453"/>
                  <a:gd name="connsiteX4" fmla="*/ 41945 w 209725"/>
                  <a:gd name="connsiteY4" fmla="*/ 637563 h 721453"/>
                  <a:gd name="connsiteX5" fmla="*/ 67112 w 209725"/>
                  <a:gd name="connsiteY5" fmla="*/ 645952 h 721453"/>
                  <a:gd name="connsiteX6" fmla="*/ 117446 w 209725"/>
                  <a:gd name="connsiteY6" fmla="*/ 679508 h 721453"/>
                  <a:gd name="connsiteX7" fmla="*/ 142613 w 209725"/>
                  <a:gd name="connsiteY7" fmla="*/ 696286 h 721453"/>
                  <a:gd name="connsiteX8" fmla="*/ 167780 w 209725"/>
                  <a:gd name="connsiteY8" fmla="*/ 704675 h 721453"/>
                  <a:gd name="connsiteX9" fmla="*/ 209725 w 209725"/>
                  <a:gd name="connsiteY9" fmla="*/ 721453 h 72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725" h="721453">
                    <a:moveTo>
                      <a:pt x="0" y="0"/>
                    </a:moveTo>
                    <a:cubicBezTo>
                      <a:pt x="2796" y="22371"/>
                      <a:pt x="5409" y="44765"/>
                      <a:pt x="8389" y="67112"/>
                    </a:cubicBezTo>
                    <a:cubicBezTo>
                      <a:pt x="11002" y="86712"/>
                      <a:pt x="15136" y="106130"/>
                      <a:pt x="16778" y="125835"/>
                    </a:cubicBezTo>
                    <a:cubicBezTo>
                      <a:pt x="20733" y="173290"/>
                      <a:pt x="22828" y="220886"/>
                      <a:pt x="25167" y="268448"/>
                    </a:cubicBezTo>
                    <a:cubicBezTo>
                      <a:pt x="31217" y="391465"/>
                      <a:pt x="28344" y="515151"/>
                      <a:pt x="41945" y="637563"/>
                    </a:cubicBezTo>
                    <a:cubicBezTo>
                      <a:pt x="42922" y="646352"/>
                      <a:pt x="59382" y="641658"/>
                      <a:pt x="67112" y="645952"/>
                    </a:cubicBezTo>
                    <a:cubicBezTo>
                      <a:pt x="84739" y="655745"/>
                      <a:pt x="100668" y="668323"/>
                      <a:pt x="117446" y="679508"/>
                    </a:cubicBezTo>
                    <a:cubicBezTo>
                      <a:pt x="125835" y="685101"/>
                      <a:pt x="133048" y="693098"/>
                      <a:pt x="142613" y="696286"/>
                    </a:cubicBezTo>
                    <a:cubicBezTo>
                      <a:pt x="151002" y="699082"/>
                      <a:pt x="159277" y="702246"/>
                      <a:pt x="167780" y="704675"/>
                    </a:cubicBezTo>
                    <a:cubicBezTo>
                      <a:pt x="207042" y="715893"/>
                      <a:pt x="192542" y="704270"/>
                      <a:pt x="209725" y="72145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Freeform 50"/>
              <p:cNvSpPr/>
              <p:nvPr/>
            </p:nvSpPr>
            <p:spPr>
              <a:xfrm>
                <a:off x="5905850" y="5410899"/>
                <a:ext cx="197209" cy="788866"/>
              </a:xfrm>
              <a:custGeom>
                <a:avLst/>
                <a:gdLst>
                  <a:gd name="connsiteX0" fmla="*/ 159390 w 197209"/>
                  <a:gd name="connsiteY0" fmla="*/ 0 h 788866"/>
                  <a:gd name="connsiteX1" fmla="*/ 184557 w 197209"/>
                  <a:gd name="connsiteY1" fmla="*/ 587229 h 788866"/>
                  <a:gd name="connsiteX2" fmla="*/ 142612 w 197209"/>
                  <a:gd name="connsiteY2" fmla="*/ 679508 h 788866"/>
                  <a:gd name="connsiteX3" fmla="*/ 117445 w 197209"/>
                  <a:gd name="connsiteY3" fmla="*/ 704675 h 788866"/>
                  <a:gd name="connsiteX4" fmla="*/ 100667 w 197209"/>
                  <a:gd name="connsiteY4" fmla="*/ 729842 h 788866"/>
                  <a:gd name="connsiteX5" fmla="*/ 75500 w 197209"/>
                  <a:gd name="connsiteY5" fmla="*/ 738231 h 788866"/>
                  <a:gd name="connsiteX6" fmla="*/ 50333 w 197209"/>
                  <a:gd name="connsiteY6" fmla="*/ 755009 h 788866"/>
                  <a:gd name="connsiteX7" fmla="*/ 8389 w 197209"/>
                  <a:gd name="connsiteY7" fmla="*/ 788565 h 788866"/>
                  <a:gd name="connsiteX8" fmla="*/ 0 w 197209"/>
                  <a:gd name="connsiteY8" fmla="*/ 788565 h 78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209" h="788866">
                    <a:moveTo>
                      <a:pt x="159390" y="0"/>
                    </a:moveTo>
                    <a:cubicBezTo>
                      <a:pt x="209245" y="311596"/>
                      <a:pt x="200894" y="178793"/>
                      <a:pt x="184557" y="587229"/>
                    </a:cubicBezTo>
                    <a:cubicBezTo>
                      <a:pt x="183111" y="623390"/>
                      <a:pt x="168666" y="653454"/>
                      <a:pt x="142612" y="679508"/>
                    </a:cubicBezTo>
                    <a:cubicBezTo>
                      <a:pt x="134223" y="687897"/>
                      <a:pt x="125040" y="695561"/>
                      <a:pt x="117445" y="704675"/>
                    </a:cubicBezTo>
                    <a:cubicBezTo>
                      <a:pt x="110990" y="712420"/>
                      <a:pt x="108540" y="723544"/>
                      <a:pt x="100667" y="729842"/>
                    </a:cubicBezTo>
                    <a:cubicBezTo>
                      <a:pt x="93762" y="735366"/>
                      <a:pt x="83409" y="734276"/>
                      <a:pt x="75500" y="738231"/>
                    </a:cubicBezTo>
                    <a:cubicBezTo>
                      <a:pt x="66482" y="742740"/>
                      <a:pt x="58722" y="749416"/>
                      <a:pt x="50333" y="755009"/>
                    </a:cubicBezTo>
                    <a:cubicBezTo>
                      <a:pt x="31291" y="783574"/>
                      <a:pt x="40805" y="780461"/>
                      <a:pt x="8389" y="788565"/>
                    </a:cubicBezTo>
                    <a:cubicBezTo>
                      <a:pt x="5676" y="789243"/>
                      <a:pt x="2796" y="788565"/>
                      <a:pt x="0" y="78856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Freeform 52"/>
              <p:cNvSpPr/>
              <p:nvPr/>
            </p:nvSpPr>
            <p:spPr>
              <a:xfrm>
                <a:off x="6046631" y="4823138"/>
                <a:ext cx="19318" cy="457200"/>
              </a:xfrm>
              <a:custGeom>
                <a:avLst/>
                <a:gdLst>
                  <a:gd name="connsiteX0" fmla="*/ 12879 w 19318"/>
                  <a:gd name="connsiteY0" fmla="*/ 457200 h 457200"/>
                  <a:gd name="connsiteX1" fmla="*/ 6439 w 19318"/>
                  <a:gd name="connsiteY1" fmla="*/ 231820 h 457200"/>
                  <a:gd name="connsiteX2" fmla="*/ 0 w 19318"/>
                  <a:gd name="connsiteY2" fmla="*/ 154547 h 457200"/>
                  <a:gd name="connsiteX3" fmla="*/ 6439 w 19318"/>
                  <a:gd name="connsiteY3" fmla="*/ 32197 h 457200"/>
                  <a:gd name="connsiteX4" fmla="*/ 19318 w 19318"/>
                  <a:gd name="connsiteY4" fmla="*/ 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 h="457200">
                    <a:moveTo>
                      <a:pt x="12879" y="457200"/>
                    </a:moveTo>
                    <a:cubicBezTo>
                      <a:pt x="10732" y="382073"/>
                      <a:pt x="9634" y="306909"/>
                      <a:pt x="6439" y="231820"/>
                    </a:cubicBezTo>
                    <a:cubicBezTo>
                      <a:pt x="5340" y="205996"/>
                      <a:pt x="0" y="180394"/>
                      <a:pt x="0" y="154547"/>
                    </a:cubicBezTo>
                    <a:cubicBezTo>
                      <a:pt x="0" y="113707"/>
                      <a:pt x="2901" y="72883"/>
                      <a:pt x="6439" y="32197"/>
                    </a:cubicBezTo>
                    <a:cubicBezTo>
                      <a:pt x="8489" y="8620"/>
                      <a:pt x="8379" y="10939"/>
                      <a:pt x="19318" y="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4" name="Picture 2" descr="http://icons.iconarchive.com/icons/dapino/medical/64/heart-beat-no-sh-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974359" y="4641686"/>
                <a:ext cx="213200" cy="292723"/>
              </a:xfrm>
              <a:prstGeom prst="rect">
                <a:avLst/>
              </a:prstGeom>
              <a:noFill/>
              <a:ln>
                <a:noFill/>
              </a:ln>
              <a:extLst>
                <a:ext uri="{909E8E84-426E-40dd-AFC4-6F175D3DCCD1}">
                  <a14:hiddenFill xmlns="" xmlns:a14="http://schemas.microsoft.com/office/drawing/2010/main">
                    <a:solidFill>
                      <a:srgbClr val="FFFFFF"/>
                    </a:solidFill>
                  </a14:hiddenFill>
                </a:ext>
              </a:extLst>
            </p:spPr>
          </p:pic>
        </p:grpSp>
        <p:sp>
          <p:nvSpPr>
            <p:cNvPr id="56" name="Oval Callout 55"/>
            <p:cNvSpPr/>
            <p:nvPr/>
          </p:nvSpPr>
          <p:spPr>
            <a:xfrm>
              <a:off x="4739246" y="3996806"/>
              <a:ext cx="696158" cy="463748"/>
            </a:xfrm>
            <a:prstGeom prst="wedgeEllipseCallout">
              <a:avLst>
                <a:gd name="adj1" fmla="val 59817"/>
                <a:gd name="adj2" fmla="val -25299"/>
              </a:avLst>
            </a:prstGeom>
            <a:solidFill>
              <a:schemeClr val="tx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2800" dirty="0">
                <a:solidFill>
                  <a:prstClr val="white"/>
                </a:solidFill>
              </a:endParaRPr>
            </a:p>
          </p:txBody>
        </p:sp>
      </p:grpSp>
      <p:sp>
        <p:nvSpPr>
          <p:cNvPr id="7" name="TextBox 6"/>
          <p:cNvSpPr txBox="1"/>
          <p:nvPr/>
        </p:nvSpPr>
        <p:spPr>
          <a:xfrm>
            <a:off x="4518572" y="1177315"/>
            <a:ext cx="4251673" cy="1203321"/>
          </a:xfrm>
          <a:prstGeom prst="rect">
            <a:avLst/>
          </a:prstGeom>
          <a:noFill/>
        </p:spPr>
        <p:txBody>
          <a:bodyPr wrap="square" rtlCol="0">
            <a:spAutoFit/>
          </a:bodyPr>
          <a:lstStyle/>
          <a:p>
            <a:pPr algn="r">
              <a:lnSpc>
                <a:spcPts val="2860"/>
              </a:lnSpc>
            </a:pPr>
            <a:r>
              <a:rPr lang="en-US" sz="2800" b="1" dirty="0">
                <a:solidFill>
                  <a:srgbClr val="CCFFCC"/>
                </a:solidFill>
              </a:rPr>
              <a:t>Challenge</a:t>
            </a:r>
            <a:r>
              <a:rPr lang="en-US" sz="2800" dirty="0">
                <a:solidFill>
                  <a:srgbClr val="CCFFCC"/>
                </a:solidFill>
              </a:rPr>
              <a:t>: Human teams need to be much more efficient</a:t>
            </a:r>
          </a:p>
        </p:txBody>
      </p:sp>
      <p:pic>
        <p:nvPicPr>
          <p:cNvPr id="26" name="Picture 25" descr="Overload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905" y="4997354"/>
            <a:ext cx="2018930" cy="1518587"/>
          </a:xfrm>
          <a:prstGeom prst="rect">
            <a:avLst/>
          </a:prstGeom>
        </p:spPr>
        <p:style>
          <a:lnRef idx="3">
            <a:schemeClr val="lt1"/>
          </a:lnRef>
          <a:fillRef idx="1">
            <a:schemeClr val="accent5"/>
          </a:fillRef>
          <a:effectRef idx="1">
            <a:schemeClr val="accent5"/>
          </a:effectRef>
          <a:fontRef idx="minor">
            <a:schemeClr val="lt1"/>
          </a:fontRef>
        </p:style>
      </p:pic>
      <p:sp>
        <p:nvSpPr>
          <p:cNvPr id="28" name="Rectangle 27"/>
          <p:cNvSpPr/>
          <p:nvPr/>
        </p:nvSpPr>
        <p:spPr>
          <a:xfrm>
            <a:off x="1133378" y="6020496"/>
            <a:ext cx="3737922" cy="584776"/>
          </a:xfrm>
          <a:prstGeom prst="rect">
            <a:avLst/>
          </a:prstGeom>
          <a:noFill/>
        </p:spPr>
        <p:txBody>
          <a:bodyPr wrap="none" lIns="91440" tIns="45720" rIns="91440" bIns="45720">
            <a:spAutoFit/>
          </a:bodyPr>
          <a:lstStyle/>
          <a:p>
            <a:pPr algn="ctr"/>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Information overload</a:t>
            </a:r>
          </a:p>
        </p:txBody>
      </p:sp>
    </p:spTree>
    <p:extLst>
      <p:ext uri="{BB962C8B-B14F-4D97-AF65-F5344CB8AC3E}">
        <p14:creationId xmlns:p14="http://schemas.microsoft.com/office/powerpoint/2010/main" val="200212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8" y="232837"/>
            <a:ext cx="7886700" cy="751748"/>
          </a:xfrm>
        </p:spPr>
        <p:txBody>
          <a:bodyPr>
            <a:noAutofit/>
          </a:bodyPr>
          <a:lstStyle/>
          <a:p>
            <a:r>
              <a:rPr lang="en-US" sz="4800" b="1" dirty="0">
                <a:solidFill>
                  <a:srgbClr val="FFE699"/>
                </a:solidFill>
              </a:rPr>
              <a:t>TABLETOP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55" y="1339532"/>
            <a:ext cx="6379817" cy="3590517"/>
          </a:xfrm>
          <a:prstGeom prst="rect">
            <a:avLst/>
          </a:prstGeom>
        </p:spPr>
      </p:pic>
      <p:sp>
        <p:nvSpPr>
          <p:cNvPr id="9" name="TextBox 8"/>
          <p:cNvSpPr txBox="1"/>
          <p:nvPr/>
        </p:nvSpPr>
        <p:spPr>
          <a:xfrm>
            <a:off x="1494423" y="5251474"/>
            <a:ext cx="6950725" cy="1077218"/>
          </a:xfrm>
          <a:prstGeom prst="rect">
            <a:avLst/>
          </a:prstGeom>
          <a:noFill/>
        </p:spPr>
        <p:txBody>
          <a:bodyPr wrap="square" rtlCol="0">
            <a:spAutoFit/>
          </a:bodyPr>
          <a:lstStyle/>
          <a:p>
            <a:r>
              <a:rPr lang="en-US" sz="3200" dirty="0">
                <a:solidFill>
                  <a:prstClr val="white"/>
                </a:solidFill>
              </a:rPr>
              <a:t>A </a:t>
            </a:r>
            <a:r>
              <a:rPr lang="en-US" sz="3200" dirty="0">
                <a:solidFill>
                  <a:srgbClr val="CCFFCC"/>
                </a:solidFill>
              </a:rPr>
              <a:t>Multimedia </a:t>
            </a:r>
            <a:r>
              <a:rPr lang="en-US" sz="3200" dirty="0">
                <a:solidFill>
                  <a:prstClr val="white"/>
                </a:solidFill>
              </a:rPr>
              <a:t>virtual meeting room for time critical  decision making</a:t>
            </a:r>
          </a:p>
        </p:txBody>
      </p:sp>
      <p:sp>
        <p:nvSpPr>
          <p:cNvPr id="3" name="Rounded Rectangle 2"/>
          <p:cNvSpPr/>
          <p:nvPr/>
        </p:nvSpPr>
        <p:spPr>
          <a:xfrm>
            <a:off x="900150" y="4093988"/>
            <a:ext cx="515983" cy="248194"/>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8837945" y="6324418"/>
            <a:ext cx="184666" cy="369332"/>
          </a:xfrm>
          <a:prstGeom prst="rect">
            <a:avLst/>
          </a:prstGeom>
          <a:noFill/>
        </p:spPr>
        <p:txBody>
          <a:bodyPr wrap="none" rtlCol="0">
            <a:spAutoFit/>
          </a:bodyPr>
          <a:lstStyle/>
          <a:p>
            <a:endParaRPr lang="en-US" dirty="0">
              <a:solidFill>
                <a:prstClr val="white"/>
              </a:solidFill>
            </a:endParaRPr>
          </a:p>
        </p:txBody>
      </p:sp>
    </p:spTree>
    <p:extLst>
      <p:ext uri="{BB962C8B-B14F-4D97-AF65-F5344CB8AC3E}">
        <p14:creationId xmlns:p14="http://schemas.microsoft.com/office/powerpoint/2010/main" val="1945038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8" y="232837"/>
            <a:ext cx="7886700" cy="751748"/>
          </a:xfrm>
        </p:spPr>
        <p:txBody>
          <a:bodyPr>
            <a:noAutofit/>
          </a:bodyPr>
          <a:lstStyle/>
          <a:p>
            <a:r>
              <a:rPr lang="en-US" sz="4800" b="1" dirty="0">
                <a:solidFill>
                  <a:schemeClr val="accent4">
                    <a:lumMod val="40000"/>
                    <a:lumOff val="60000"/>
                  </a:schemeClr>
                </a:solidFill>
              </a:rPr>
              <a:t>Sharing Desktop Objects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962" y="1339532"/>
            <a:ext cx="6379817" cy="3590517"/>
          </a:xfrm>
          <a:prstGeom prst="rect">
            <a:avLst/>
          </a:prstGeom>
        </p:spPr>
      </p:pic>
      <p:sp>
        <p:nvSpPr>
          <p:cNvPr id="11" name="Oval Callout 10"/>
          <p:cNvSpPr/>
          <p:nvPr/>
        </p:nvSpPr>
        <p:spPr>
          <a:xfrm>
            <a:off x="6804742" y="3797249"/>
            <a:ext cx="1950720" cy="979340"/>
          </a:xfrm>
          <a:prstGeom prst="wedgeEllipseCallout">
            <a:avLst>
              <a:gd name="adj1" fmla="val -55218"/>
              <a:gd name="adj2" fmla="val -40725"/>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2400"/>
              </a:lnSpc>
            </a:pPr>
            <a:r>
              <a:rPr lang="en-US" sz="2400" dirty="0">
                <a:solidFill>
                  <a:prstClr val="white"/>
                </a:solidFill>
              </a:rPr>
              <a:t>Desktop</a:t>
            </a:r>
          </a:p>
          <a:p>
            <a:pPr algn="ctr">
              <a:lnSpc>
                <a:spcPts val="2400"/>
              </a:lnSpc>
            </a:pPr>
            <a:r>
              <a:rPr lang="en-US" sz="2000" dirty="0">
                <a:solidFill>
                  <a:prstClr val="white"/>
                </a:solidFill>
              </a:rPr>
              <a:t>Private space</a:t>
            </a:r>
          </a:p>
        </p:txBody>
      </p:sp>
      <p:sp>
        <p:nvSpPr>
          <p:cNvPr id="14" name="Oval Callout 13"/>
          <p:cNvSpPr/>
          <p:nvPr/>
        </p:nvSpPr>
        <p:spPr>
          <a:xfrm>
            <a:off x="6357832" y="830580"/>
            <a:ext cx="1978448" cy="1094822"/>
          </a:xfrm>
          <a:prstGeom prst="wedgeEllipseCallout">
            <a:avLst>
              <a:gd name="adj1" fmla="val -65561"/>
              <a:gd name="adj2" fmla="val 78518"/>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en-US" sz="2400" dirty="0">
                <a:solidFill>
                  <a:prstClr val="white"/>
                </a:solidFill>
              </a:rPr>
              <a:t>Tabletop</a:t>
            </a:r>
          </a:p>
          <a:p>
            <a:pPr algn="ctr">
              <a:lnSpc>
                <a:spcPts val="1900"/>
              </a:lnSpc>
            </a:pPr>
            <a:r>
              <a:rPr lang="en-US" sz="2000" dirty="0">
                <a:solidFill>
                  <a:prstClr val="white"/>
                </a:solidFill>
              </a:rPr>
              <a:t>Collaboration space</a:t>
            </a:r>
          </a:p>
        </p:txBody>
      </p:sp>
      <p:sp>
        <p:nvSpPr>
          <p:cNvPr id="7" name="Rounded Rectangle 6"/>
          <p:cNvSpPr/>
          <p:nvPr/>
        </p:nvSpPr>
        <p:spPr>
          <a:xfrm>
            <a:off x="834685" y="4093988"/>
            <a:ext cx="515983" cy="248194"/>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08432" y="5081345"/>
            <a:ext cx="8003142" cy="1400383"/>
          </a:xfrm>
          <a:prstGeom prst="rect">
            <a:avLst/>
          </a:prstGeom>
          <a:noFill/>
        </p:spPr>
        <p:txBody>
          <a:bodyPr wrap="square" rtlCol="0">
            <a:spAutoFit/>
          </a:bodyPr>
          <a:lstStyle/>
          <a:p>
            <a:pPr>
              <a:lnSpc>
                <a:spcPts val="3400"/>
              </a:lnSpc>
            </a:pPr>
            <a:r>
              <a:rPr lang="en-US" sz="3000" dirty="0">
                <a:solidFill>
                  <a:prstClr val="white"/>
                </a:solidFill>
              </a:rPr>
              <a:t>Seamless interoperability of </a:t>
            </a:r>
            <a:r>
              <a:rPr lang="en-US" sz="3000" b="1" dirty="0">
                <a:solidFill>
                  <a:srgbClr val="CCFFCC"/>
                </a:solidFill>
              </a:rPr>
              <a:t>Tabletop</a:t>
            </a:r>
            <a:r>
              <a:rPr lang="en-US" sz="3000" dirty="0">
                <a:solidFill>
                  <a:prstClr val="white"/>
                </a:solidFill>
              </a:rPr>
              <a:t> and </a:t>
            </a:r>
            <a:r>
              <a:rPr lang="en-US" sz="3000" b="1" dirty="0">
                <a:solidFill>
                  <a:srgbClr val="CCFFCC"/>
                </a:solidFill>
              </a:rPr>
              <a:t>Windows Desktop </a:t>
            </a:r>
            <a:r>
              <a:rPr lang="en-US" sz="3000" dirty="0">
                <a:solidFill>
                  <a:prstClr val="white"/>
                </a:solidFill>
              </a:rPr>
              <a:t>enables fast access and sharing of private and Internet information in meetings</a:t>
            </a:r>
          </a:p>
        </p:txBody>
      </p:sp>
      <p:pic>
        <p:nvPicPr>
          <p:cNvPr id="1026" name="Picture 2" descr="ãgoogle browser iconãçåçæå°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106" y="2391703"/>
            <a:ext cx="304636" cy="304636"/>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a:xfrm>
            <a:off x="6995160" y="2320538"/>
            <a:ext cx="1859242" cy="979340"/>
          </a:xfrm>
          <a:prstGeom prst="wedgeEllipseCallout">
            <a:avLst>
              <a:gd name="adj1" fmla="val -60136"/>
              <a:gd name="adj2" fmla="val -23607"/>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lnSpc>
                <a:spcPts val="2400"/>
              </a:lnSpc>
            </a:pPr>
            <a:r>
              <a:rPr lang="en-US" sz="2400" dirty="0">
                <a:solidFill>
                  <a:prstClr val="white"/>
                </a:solidFill>
              </a:rPr>
              <a:t>Browser</a:t>
            </a:r>
          </a:p>
          <a:p>
            <a:pPr algn="ctr">
              <a:lnSpc>
                <a:spcPts val="2400"/>
              </a:lnSpc>
            </a:pPr>
            <a:r>
              <a:rPr lang="en-US" sz="2000" dirty="0">
                <a:solidFill>
                  <a:prstClr val="white"/>
                </a:solidFill>
              </a:rPr>
              <a:t>The “world”</a:t>
            </a:r>
          </a:p>
        </p:txBody>
      </p:sp>
    </p:spTree>
    <p:extLst>
      <p:ext uri="{BB962C8B-B14F-4D97-AF65-F5344CB8AC3E}">
        <p14:creationId xmlns:p14="http://schemas.microsoft.com/office/powerpoint/2010/main" val="215446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145" y="365127"/>
            <a:ext cx="8330389" cy="751748"/>
          </a:xfrm>
        </p:spPr>
        <p:txBody>
          <a:bodyPr>
            <a:noAutofit/>
          </a:bodyPr>
          <a:lstStyle/>
          <a:p>
            <a:r>
              <a:rPr lang="en-US" sz="4800" b="1" dirty="0">
                <a:solidFill>
                  <a:schemeClr val="accent4">
                    <a:lumMod val="40000"/>
                    <a:lumOff val="60000"/>
                  </a:schemeClr>
                </a:solidFill>
              </a:rPr>
              <a:t>Sharing the Internet of Things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3145" y="2449285"/>
            <a:ext cx="5473519" cy="2334457"/>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3752" y="4708118"/>
            <a:ext cx="3128554" cy="1760729"/>
          </a:xfrm>
          <a:prstGeom prst="rect">
            <a:avLst/>
          </a:prstGeom>
        </p:spPr>
      </p:pic>
      <p:sp>
        <p:nvSpPr>
          <p:cNvPr id="4" name="Curved Up Arrow 3"/>
          <p:cNvSpPr/>
          <p:nvPr/>
        </p:nvSpPr>
        <p:spPr>
          <a:xfrm rot="1991818">
            <a:off x="3664865" y="4686423"/>
            <a:ext cx="2665782" cy="564880"/>
          </a:xfrm>
          <a:prstGeom prst="curvedUp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Curved Up Arrow 10"/>
          <p:cNvSpPr/>
          <p:nvPr/>
        </p:nvSpPr>
        <p:spPr>
          <a:xfrm rot="1991818">
            <a:off x="1821843" y="4748060"/>
            <a:ext cx="4425797" cy="981051"/>
          </a:xfrm>
          <a:prstGeom prst="curvedUpArrow">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855957" y="1324336"/>
            <a:ext cx="7860704" cy="553998"/>
          </a:xfrm>
          <a:prstGeom prst="rect">
            <a:avLst/>
          </a:prstGeom>
          <a:noFill/>
        </p:spPr>
        <p:txBody>
          <a:bodyPr wrap="square" rtlCol="0">
            <a:spAutoFit/>
          </a:bodyPr>
          <a:lstStyle/>
          <a:p>
            <a:r>
              <a:rPr lang="en-US" sz="3000" dirty="0">
                <a:solidFill>
                  <a:prstClr val="white"/>
                </a:solidFill>
              </a:rPr>
              <a:t>Users can co-operate on ‘things’ during a meeting </a:t>
            </a:r>
          </a:p>
        </p:txBody>
      </p:sp>
      <p:sp>
        <p:nvSpPr>
          <p:cNvPr id="13" name="Rounded Rectangle 12"/>
          <p:cNvSpPr/>
          <p:nvPr/>
        </p:nvSpPr>
        <p:spPr>
          <a:xfrm>
            <a:off x="536495" y="2503854"/>
            <a:ext cx="252544" cy="224597"/>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330427" y="4902555"/>
            <a:ext cx="3097323" cy="830997"/>
          </a:xfrm>
          <a:prstGeom prst="rect">
            <a:avLst/>
          </a:prstGeom>
          <a:noFill/>
        </p:spPr>
        <p:txBody>
          <a:bodyPr wrap="none" rtlCol="0">
            <a:spAutoFit/>
          </a:bodyPr>
          <a:lstStyle/>
          <a:p>
            <a:r>
              <a:rPr lang="en-US" sz="2800" dirty="0">
                <a:solidFill>
                  <a:prstClr val="white"/>
                </a:solidFill>
              </a:rPr>
              <a:t>My </a:t>
            </a:r>
            <a:r>
              <a:rPr lang="en-US" sz="2800" dirty="0" err="1">
                <a:solidFill>
                  <a:prstClr val="white"/>
                </a:solidFill>
              </a:rPr>
              <a:t>IoT</a:t>
            </a:r>
            <a:r>
              <a:rPr lang="en-US" sz="2800" dirty="0">
                <a:solidFill>
                  <a:prstClr val="white"/>
                </a:solidFill>
              </a:rPr>
              <a:t> folder</a:t>
            </a:r>
          </a:p>
          <a:p>
            <a:r>
              <a:rPr lang="en-US" sz="2000" dirty="0">
                <a:solidFill>
                  <a:prstClr val="white"/>
                </a:solidFill>
                <a:latin typeface="Bradley Hand ITC" panose="03070402050302030203" pitchFamily="66" charset="0"/>
              </a:rPr>
              <a:t>Containing </a:t>
            </a:r>
            <a:r>
              <a:rPr lang="en-US" sz="2000" dirty="0" err="1">
                <a:solidFill>
                  <a:prstClr val="white"/>
                </a:solidFill>
                <a:latin typeface="Bradley Hand ITC" panose="03070402050302030203" pitchFamily="66" charset="0"/>
              </a:rPr>
              <a:t>IoT</a:t>
            </a:r>
            <a:r>
              <a:rPr lang="en-US" sz="2000" dirty="0">
                <a:solidFill>
                  <a:prstClr val="white"/>
                </a:solidFill>
                <a:latin typeface="Bradley Hand ITC" panose="03070402050302030203" pitchFamily="66" charset="0"/>
              </a:rPr>
              <a:t> bookmarks</a:t>
            </a:r>
          </a:p>
        </p:txBody>
      </p:sp>
      <p:pic>
        <p:nvPicPr>
          <p:cNvPr id="5" name="Picture 4"/>
          <p:cNvPicPr>
            <a:picLocks noChangeAspect="1"/>
          </p:cNvPicPr>
          <p:nvPr/>
        </p:nvPicPr>
        <p:blipFill>
          <a:blip r:embed="rId4"/>
          <a:stretch>
            <a:fillRect/>
          </a:stretch>
        </p:blipFill>
        <p:spPr>
          <a:xfrm rot="2351497">
            <a:off x="1782854" y="3802504"/>
            <a:ext cx="914061" cy="914061"/>
          </a:xfrm>
          <a:prstGeom prst="rect">
            <a:avLst/>
          </a:prstGeom>
        </p:spPr>
      </p:pic>
    </p:spTree>
    <p:extLst>
      <p:ext uri="{BB962C8B-B14F-4D97-AF65-F5344CB8AC3E}">
        <p14:creationId xmlns:p14="http://schemas.microsoft.com/office/powerpoint/2010/main" val="408853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1000"/>
                                        <p:tgtEl>
                                          <p:spTgt spid="11"/>
                                        </p:tgtEl>
                                      </p:cBhvr>
                                    </p:animEffect>
                                  </p:childTnLst>
                                </p:cTn>
                              </p:par>
                              <p:par>
                                <p:cTn id="11" presetID="37" presetClass="path" presetSubtype="0" accel="50000" decel="50000" fill="hold" nodeType="withEffect">
                                  <p:stCondLst>
                                    <p:cond delay="0"/>
                                  </p:stCondLst>
                                  <p:childTnLst>
                                    <p:animMotion origin="layout" path="M 4.72222E-6 -0.00046 L 0.0592 0.11528 C 0.071 0.13936 0.09392 0.16968 0.12066 0.1963 C 0.15052 0.22616 0.17708 0.24607 0.19791 0.2544 L 0.29895 0.3 " pathEditMode="relative" rAng="2220000" ptsTypes="AAAAA">
                                      <p:cBhvr>
                                        <p:cTn id="12" dur="1000" fill="hold"/>
                                        <p:tgtEl>
                                          <p:spTgt spid="5"/>
                                        </p:tgtEl>
                                        <p:attrNameLst>
                                          <p:attrName>ppt_x</p:attrName>
                                          <p:attrName>ppt_y</p:attrName>
                                        </p:attrNameLst>
                                      </p:cBhvr>
                                      <p:rCtr x="13594" y="17431"/>
                                    </p:animMotion>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01196" y="226068"/>
            <a:ext cx="1711578" cy="1937469"/>
          </a:xfrm>
          <a:prstGeom prst="rect">
            <a:avLst/>
          </a:prstGeom>
        </p:spPr>
      </p:pic>
      <p:sp>
        <p:nvSpPr>
          <p:cNvPr id="57" name="Rounded Rectangle 56"/>
          <p:cNvSpPr/>
          <p:nvPr/>
        </p:nvSpPr>
        <p:spPr>
          <a:xfrm>
            <a:off x="2694634" y="5078204"/>
            <a:ext cx="1091525" cy="730966"/>
          </a:xfrm>
          <a:prstGeom prst="roundRect">
            <a:avLst>
              <a:gd name="adj" fmla="val 9051"/>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56" name="Rounded Rectangle 55"/>
          <p:cNvSpPr/>
          <p:nvPr/>
        </p:nvSpPr>
        <p:spPr>
          <a:xfrm>
            <a:off x="1404395" y="5078204"/>
            <a:ext cx="1091525" cy="730966"/>
          </a:xfrm>
          <a:prstGeom prst="roundRect">
            <a:avLst>
              <a:gd name="adj" fmla="val 9051"/>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4227" y="6001783"/>
            <a:ext cx="468006" cy="457201"/>
          </a:xfrm>
          <a:prstGeom prst="rect">
            <a:avLst/>
          </a:prstGeom>
        </p:spPr>
      </p:pic>
      <p:grpSp>
        <p:nvGrpSpPr>
          <p:cNvPr id="10" name="Group 9"/>
          <p:cNvGrpSpPr/>
          <p:nvPr/>
        </p:nvGrpSpPr>
        <p:grpSpPr>
          <a:xfrm>
            <a:off x="1685498" y="6001965"/>
            <a:ext cx="422563" cy="408709"/>
            <a:chOff x="4897582" y="3713017"/>
            <a:chExt cx="422563" cy="408709"/>
          </a:xfrm>
          <a:solidFill>
            <a:schemeClr val="accent4">
              <a:lumMod val="40000"/>
              <a:lumOff val="60000"/>
            </a:schemeClr>
          </a:solidFill>
        </p:grpSpPr>
        <p:sp>
          <p:nvSpPr>
            <p:cNvPr id="35" name="Oval 34"/>
            <p:cNvSpPr/>
            <p:nvPr/>
          </p:nvSpPr>
          <p:spPr>
            <a:xfrm>
              <a:off x="4897582" y="3713017"/>
              <a:ext cx="422563" cy="408709"/>
            </a:xfrm>
            <a:prstGeom prst="ellipse">
              <a:avLst/>
            </a:prstGeom>
            <a:grpFill/>
            <a:ln w="28575">
              <a:solidFill>
                <a:schemeClr val="tx1"/>
              </a:solidFill>
            </a:ln>
          </p:spPr>
          <p:style>
            <a:lnRef idx="3">
              <a:schemeClr val="lt1"/>
            </a:lnRef>
            <a:fillRef idx="1">
              <a:schemeClr val="accent6"/>
            </a:fillRef>
            <a:effectRef idx="1">
              <a:schemeClr val="accent6"/>
            </a:effectRef>
            <a:fontRef idx="minor">
              <a:schemeClr val="lt1"/>
            </a:fontRef>
          </p:style>
          <p:txBody>
            <a:bodyPr lIns="0" rIns="0" rtlCol="0" anchor="ctr"/>
            <a:lstStyle/>
            <a:p>
              <a:pPr algn="ctr"/>
              <a:endParaRPr lang="en-US" sz="2800" dirty="0">
                <a:solidFill>
                  <a:prstClr val="white"/>
                </a:solidFill>
              </a:endParaRPr>
            </a:p>
          </p:txBody>
        </p:sp>
        <p:pic>
          <p:nvPicPr>
            <p:cNvPr id="36" name="Picture 7" descr="C:\Users\Kien\Pictures\Th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0283" y="3753401"/>
              <a:ext cx="177159" cy="340617"/>
            </a:xfrm>
            <a:prstGeom prst="rect">
              <a:avLst/>
            </a:prstGeom>
            <a:grpFill/>
          </p:spPr>
        </p:pic>
      </p:grpSp>
      <p:sp>
        <p:nvSpPr>
          <p:cNvPr id="13" name="Oval 12"/>
          <p:cNvSpPr/>
          <p:nvPr/>
        </p:nvSpPr>
        <p:spPr>
          <a:xfrm>
            <a:off x="1535247" y="5218324"/>
            <a:ext cx="444500" cy="457200"/>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4" name="Oval 13"/>
          <p:cNvSpPr/>
          <p:nvPr/>
        </p:nvSpPr>
        <p:spPr>
          <a:xfrm>
            <a:off x="1725747" y="5218324"/>
            <a:ext cx="444500" cy="457200"/>
          </a:xfrm>
          <a:prstGeom prst="ellipse">
            <a:avLst/>
          </a:prstGeom>
          <a:solidFill>
            <a:srgbClr val="10A21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15" name="Oval 14"/>
          <p:cNvSpPr/>
          <p:nvPr/>
        </p:nvSpPr>
        <p:spPr>
          <a:xfrm>
            <a:off x="1928947" y="5231024"/>
            <a:ext cx="444500" cy="457200"/>
          </a:xfrm>
          <a:prstGeom prst="ellipse">
            <a:avLst/>
          </a:prstGeom>
          <a:solidFill>
            <a:srgbClr val="FF66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cxnSp>
        <p:nvCxnSpPr>
          <p:cNvPr id="16" name="Straight Connector 15"/>
          <p:cNvCxnSpPr>
            <a:stCxn id="13" idx="4"/>
          </p:cNvCxnSpPr>
          <p:nvPr/>
        </p:nvCxnSpPr>
        <p:spPr>
          <a:xfrm>
            <a:off x="1757497" y="5675524"/>
            <a:ext cx="126324"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4" idx="4"/>
          </p:cNvCxnSpPr>
          <p:nvPr/>
        </p:nvCxnSpPr>
        <p:spPr>
          <a:xfrm flipH="1">
            <a:off x="1883821" y="5675524"/>
            <a:ext cx="64176"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896780" y="568822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846697" y="5239784"/>
            <a:ext cx="444500" cy="457200"/>
          </a:xfrm>
          <a:prstGeom prst="ellipse">
            <a:avLst/>
          </a:prstGeom>
          <a:solidFill>
            <a:srgbClr val="10A21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20" name="Oval 19"/>
          <p:cNvSpPr/>
          <p:nvPr/>
        </p:nvSpPr>
        <p:spPr>
          <a:xfrm>
            <a:off x="3037197" y="5239784"/>
            <a:ext cx="444500" cy="457200"/>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S1</a:t>
            </a:r>
          </a:p>
        </p:txBody>
      </p:sp>
      <p:sp>
        <p:nvSpPr>
          <p:cNvPr id="21" name="Oval 20"/>
          <p:cNvSpPr/>
          <p:nvPr/>
        </p:nvSpPr>
        <p:spPr>
          <a:xfrm>
            <a:off x="3240397" y="5252484"/>
            <a:ext cx="444500" cy="457200"/>
          </a:xfrm>
          <a:prstGeom prst="ellipse">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lIns="0" rIns="0" rtlCol="0" anchor="ctr"/>
          <a:lstStyle/>
          <a:p>
            <a:pPr algn="ctr"/>
            <a:r>
              <a:rPr lang="en-US" sz="2000" dirty="0">
                <a:solidFill>
                  <a:prstClr val="white"/>
                </a:solidFill>
              </a:rPr>
              <a:t>S2</a:t>
            </a:r>
          </a:p>
        </p:txBody>
      </p:sp>
      <p:cxnSp>
        <p:nvCxnSpPr>
          <p:cNvPr id="22" name="Straight Connector 21"/>
          <p:cNvCxnSpPr>
            <a:stCxn id="19" idx="4"/>
            <a:endCxn id="9" idx="0"/>
          </p:cNvCxnSpPr>
          <p:nvPr/>
        </p:nvCxnSpPr>
        <p:spPr>
          <a:xfrm>
            <a:off x="3068947" y="5696984"/>
            <a:ext cx="126324"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0" idx="4"/>
            <a:endCxn id="9" idx="0"/>
          </p:cNvCxnSpPr>
          <p:nvPr/>
        </p:nvCxnSpPr>
        <p:spPr>
          <a:xfrm flipH="1">
            <a:off x="3195271" y="5696984"/>
            <a:ext cx="64176" cy="3047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195271" y="5709684"/>
            <a:ext cx="248067" cy="292099"/>
          </a:xfrm>
          <a:prstGeom prst="line">
            <a:avLst/>
          </a:prstGeom>
          <a:ln w="38100" cmpd="sng">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5"/>
          <a:stretch>
            <a:fillRect/>
          </a:stretch>
        </p:blipFill>
        <p:spPr>
          <a:xfrm>
            <a:off x="5964599" y="4631161"/>
            <a:ext cx="2642472" cy="1963212"/>
          </a:xfrm>
          <a:prstGeom prst="rect">
            <a:avLst/>
          </a:prstGeom>
          <a:effectLst>
            <a:glow rad="228600">
              <a:schemeClr val="accent4">
                <a:satMod val="175000"/>
                <a:alpha val="40000"/>
              </a:schemeClr>
            </a:glow>
          </a:effectLst>
        </p:spPr>
      </p:pic>
      <p:pic>
        <p:nvPicPr>
          <p:cNvPr id="41" name="Picture 40"/>
          <p:cNvPicPr>
            <a:picLocks noChangeAspect="1"/>
          </p:cNvPicPr>
          <p:nvPr/>
        </p:nvPicPr>
        <p:blipFill>
          <a:blip r:embed="rId6"/>
          <a:stretch>
            <a:fillRect/>
          </a:stretch>
        </p:blipFill>
        <p:spPr>
          <a:xfrm>
            <a:off x="7141343" y="3999861"/>
            <a:ext cx="1039394" cy="1039394"/>
          </a:xfrm>
          <a:prstGeom prst="rect">
            <a:avLst/>
          </a:prstGeom>
        </p:spPr>
      </p:pic>
      <p:pic>
        <p:nvPicPr>
          <p:cNvPr id="45" name="Picture 44"/>
          <p:cNvPicPr>
            <a:picLocks noChangeAspect="1"/>
          </p:cNvPicPr>
          <p:nvPr/>
        </p:nvPicPr>
        <p:blipFill>
          <a:blip r:embed="rId7"/>
          <a:stretch>
            <a:fillRect/>
          </a:stretch>
        </p:blipFill>
        <p:spPr>
          <a:xfrm>
            <a:off x="5721919" y="2908843"/>
            <a:ext cx="1094812" cy="1054535"/>
          </a:xfrm>
          <a:prstGeom prst="rect">
            <a:avLst/>
          </a:prstGeom>
        </p:spPr>
      </p:pic>
      <p:pic>
        <p:nvPicPr>
          <p:cNvPr id="48" name="Picture 47"/>
          <p:cNvPicPr>
            <a:picLocks noChangeAspect="1"/>
          </p:cNvPicPr>
          <p:nvPr/>
        </p:nvPicPr>
        <p:blipFill>
          <a:blip r:embed="rId8"/>
          <a:stretch>
            <a:fillRect/>
          </a:stretch>
        </p:blipFill>
        <p:spPr>
          <a:xfrm>
            <a:off x="6178687" y="5803092"/>
            <a:ext cx="195780" cy="754800"/>
          </a:xfrm>
          <a:prstGeom prst="rect">
            <a:avLst/>
          </a:prstGeom>
        </p:spPr>
      </p:pic>
      <p:grpSp>
        <p:nvGrpSpPr>
          <p:cNvPr id="11" name="Group 10"/>
          <p:cNvGrpSpPr/>
          <p:nvPr/>
        </p:nvGrpSpPr>
        <p:grpSpPr>
          <a:xfrm>
            <a:off x="3464706" y="6053390"/>
            <a:ext cx="2660313" cy="577194"/>
            <a:chOff x="3377246" y="6124949"/>
            <a:chExt cx="2660313" cy="577194"/>
          </a:xfrm>
        </p:grpSpPr>
        <p:sp>
          <p:nvSpPr>
            <p:cNvPr id="44" name="Right Arrow 43"/>
            <p:cNvSpPr/>
            <p:nvPr/>
          </p:nvSpPr>
          <p:spPr>
            <a:xfrm rot="10800000">
              <a:off x="3377246" y="6124949"/>
              <a:ext cx="2660313" cy="326838"/>
            </a:xfrm>
            <a:prstGeom prst="rightArrow">
              <a:avLst/>
            </a:prstGeom>
            <a:solidFill>
              <a:srgbClr val="FF6D6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3817018" y="6332811"/>
              <a:ext cx="1780768" cy="369332"/>
            </a:xfrm>
            <a:prstGeom prst="rect">
              <a:avLst/>
            </a:prstGeom>
            <a:noFill/>
          </p:spPr>
          <p:txBody>
            <a:bodyPr wrap="none" rtlCol="0">
              <a:spAutoFit/>
            </a:bodyPr>
            <a:lstStyle/>
            <a:p>
              <a:r>
                <a:rPr lang="en-US" dirty="0"/>
                <a:t>New observation</a:t>
              </a:r>
            </a:p>
          </p:txBody>
        </p:sp>
      </p:grpSp>
      <p:sp>
        <p:nvSpPr>
          <p:cNvPr id="54" name="Rounded Rectangle 53"/>
          <p:cNvSpPr/>
          <p:nvPr/>
        </p:nvSpPr>
        <p:spPr>
          <a:xfrm>
            <a:off x="1153523" y="2545552"/>
            <a:ext cx="2801392" cy="759030"/>
          </a:xfrm>
          <a:prstGeom prst="roundRect">
            <a:avLst>
              <a:gd name="adj" fmla="val 9051"/>
            </a:avLst>
          </a:prstGeom>
          <a:solidFill>
            <a:schemeClr val="accent5">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IoT Applications</a:t>
            </a:r>
          </a:p>
        </p:txBody>
      </p:sp>
      <p:sp>
        <p:nvSpPr>
          <p:cNvPr id="55" name="Cloud 54"/>
          <p:cNvSpPr/>
          <p:nvPr/>
        </p:nvSpPr>
        <p:spPr>
          <a:xfrm>
            <a:off x="1124139" y="3628842"/>
            <a:ext cx="2891153" cy="1151541"/>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Network</a:t>
            </a:r>
          </a:p>
        </p:txBody>
      </p:sp>
      <p:pic>
        <p:nvPicPr>
          <p:cNvPr id="58" name="Picture 57"/>
          <p:cNvPicPr>
            <a:picLocks noChangeAspect="1"/>
          </p:cNvPicPr>
          <p:nvPr/>
        </p:nvPicPr>
        <p:blipFill>
          <a:blip r:embed="rId6"/>
          <a:stretch>
            <a:fillRect/>
          </a:stretch>
        </p:blipFill>
        <p:spPr>
          <a:xfrm>
            <a:off x="5646993" y="4033346"/>
            <a:ext cx="1039394" cy="1039394"/>
          </a:xfrm>
          <a:prstGeom prst="rect">
            <a:avLst/>
          </a:prstGeom>
        </p:spPr>
      </p:pic>
      <p:sp>
        <p:nvSpPr>
          <p:cNvPr id="59" name="Up Arrow 58"/>
          <p:cNvSpPr/>
          <p:nvPr/>
        </p:nvSpPr>
        <p:spPr>
          <a:xfrm>
            <a:off x="1695333" y="4542110"/>
            <a:ext cx="505327" cy="599804"/>
          </a:xfrm>
          <a:prstGeom prst="up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Up Arrow 59"/>
          <p:cNvSpPr/>
          <p:nvPr/>
        </p:nvSpPr>
        <p:spPr>
          <a:xfrm>
            <a:off x="2987732" y="4541214"/>
            <a:ext cx="505327" cy="599804"/>
          </a:xfrm>
          <a:prstGeom prst="up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Up Arrow 60"/>
          <p:cNvSpPr/>
          <p:nvPr/>
        </p:nvSpPr>
        <p:spPr>
          <a:xfrm>
            <a:off x="2249358" y="3170476"/>
            <a:ext cx="505327" cy="599804"/>
          </a:xfrm>
          <a:prstGeom prst="upArrow">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omputer us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4467" y="446318"/>
            <a:ext cx="1784084" cy="194275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856412" y="2379462"/>
            <a:ext cx="2861816" cy="575794"/>
            <a:chOff x="3768952" y="2451021"/>
            <a:chExt cx="2861816" cy="575794"/>
          </a:xfrm>
        </p:grpSpPr>
        <p:sp>
          <p:nvSpPr>
            <p:cNvPr id="47" name="TextBox 46"/>
            <p:cNvSpPr txBox="1"/>
            <p:nvPr/>
          </p:nvSpPr>
          <p:spPr>
            <a:xfrm rot="20743572">
              <a:off x="4372713" y="2626705"/>
              <a:ext cx="2047997" cy="400110"/>
            </a:xfrm>
            <a:prstGeom prst="rect">
              <a:avLst/>
            </a:prstGeom>
            <a:noFill/>
          </p:spPr>
          <p:txBody>
            <a:bodyPr wrap="none" rtlCol="0">
              <a:spAutoFit/>
            </a:bodyPr>
            <a:lstStyle/>
            <a:p>
              <a:r>
                <a:rPr lang="en-US" sz="2000" dirty="0"/>
                <a:t>Event Notification</a:t>
              </a:r>
            </a:p>
          </p:txBody>
        </p:sp>
        <p:sp>
          <p:nvSpPr>
            <p:cNvPr id="66" name="Right Arrow 65"/>
            <p:cNvSpPr/>
            <p:nvPr/>
          </p:nvSpPr>
          <p:spPr>
            <a:xfrm rot="20775286">
              <a:off x="3768952" y="2451021"/>
              <a:ext cx="2861816" cy="326168"/>
            </a:xfrm>
            <a:prstGeom prst="rightArrow">
              <a:avLst/>
            </a:prstGeom>
            <a:solidFill>
              <a:schemeClr val="accent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rot="355685">
            <a:off x="3657734" y="3385832"/>
            <a:ext cx="2302612" cy="547450"/>
            <a:chOff x="3619490" y="3333670"/>
            <a:chExt cx="2672599" cy="547450"/>
          </a:xfrm>
        </p:grpSpPr>
        <p:sp>
          <p:nvSpPr>
            <p:cNvPr id="62" name="Right Arrow 61"/>
            <p:cNvSpPr/>
            <p:nvPr/>
          </p:nvSpPr>
          <p:spPr>
            <a:xfrm rot="1400584">
              <a:off x="3619490" y="3554952"/>
              <a:ext cx="2672599" cy="326168"/>
            </a:xfrm>
            <a:prstGeom prst="rightArrow">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rot="1396733">
              <a:off x="4609780" y="3333670"/>
              <a:ext cx="1258678" cy="400110"/>
            </a:xfrm>
            <a:prstGeom prst="rect">
              <a:avLst/>
            </a:prstGeom>
            <a:noFill/>
          </p:spPr>
          <p:txBody>
            <a:bodyPr wrap="none" rtlCol="0">
              <a:spAutoFit/>
            </a:bodyPr>
            <a:lstStyle/>
            <a:p>
              <a:r>
                <a:rPr lang="en-US" sz="2000" dirty="0"/>
                <a:t>Command</a:t>
              </a:r>
            </a:p>
          </p:txBody>
        </p:sp>
      </p:grpSp>
      <p:sp>
        <p:nvSpPr>
          <p:cNvPr id="69" name="TextBox 68"/>
          <p:cNvSpPr txBox="1"/>
          <p:nvPr/>
        </p:nvSpPr>
        <p:spPr>
          <a:xfrm>
            <a:off x="869402" y="1737201"/>
            <a:ext cx="1541111" cy="579646"/>
          </a:xfrm>
          <a:prstGeom prst="rect">
            <a:avLst/>
          </a:prstGeom>
          <a:noFill/>
        </p:spPr>
        <p:txBody>
          <a:bodyPr wrap="square" rtlCol="0">
            <a:spAutoFit/>
          </a:bodyPr>
          <a:lstStyle/>
          <a:p>
            <a:pPr>
              <a:lnSpc>
                <a:spcPts val="1900"/>
              </a:lnSpc>
            </a:pPr>
            <a:r>
              <a:rPr lang="en-US" sz="2000" dirty="0"/>
              <a:t>Domain expert</a:t>
            </a:r>
          </a:p>
        </p:txBody>
      </p:sp>
      <p:sp>
        <p:nvSpPr>
          <p:cNvPr id="70" name="TextBox 69"/>
          <p:cNvSpPr txBox="1"/>
          <p:nvPr/>
        </p:nvSpPr>
        <p:spPr>
          <a:xfrm>
            <a:off x="7475543" y="873349"/>
            <a:ext cx="1131528" cy="400110"/>
          </a:xfrm>
          <a:prstGeom prst="rect">
            <a:avLst/>
          </a:prstGeom>
          <a:noFill/>
        </p:spPr>
        <p:txBody>
          <a:bodyPr wrap="none" rtlCol="0">
            <a:spAutoFit/>
          </a:bodyPr>
          <a:lstStyle/>
          <a:p>
            <a:r>
              <a:rPr lang="en-US" sz="2000" dirty="0"/>
              <a:t>Operator</a:t>
            </a:r>
          </a:p>
        </p:txBody>
      </p:sp>
      <p:sp>
        <p:nvSpPr>
          <p:cNvPr id="65" name="TextBox 64"/>
          <p:cNvSpPr txBox="1"/>
          <p:nvPr/>
        </p:nvSpPr>
        <p:spPr>
          <a:xfrm>
            <a:off x="5445397" y="3085161"/>
            <a:ext cx="1599076" cy="646331"/>
          </a:xfrm>
          <a:prstGeom prst="rect">
            <a:avLst/>
          </a:prstGeom>
          <a:noFill/>
        </p:spPr>
        <p:txBody>
          <a:bodyPr wrap="square" rtlCol="0">
            <a:spAutoFit/>
          </a:bodyPr>
          <a:lstStyle/>
          <a:p>
            <a:pPr algn="ctr"/>
            <a:r>
              <a:rPr lang="en-US" b="1" dirty="0"/>
              <a:t>Human-Things</a:t>
            </a:r>
          </a:p>
          <a:p>
            <a:pPr algn="ctr"/>
            <a:r>
              <a:rPr lang="en-US" b="1" dirty="0"/>
              <a:t>collaboration</a:t>
            </a:r>
          </a:p>
        </p:txBody>
      </p:sp>
      <p:grpSp>
        <p:nvGrpSpPr>
          <p:cNvPr id="7" name="Group 6"/>
          <p:cNvGrpSpPr/>
          <p:nvPr/>
        </p:nvGrpSpPr>
        <p:grpSpPr>
          <a:xfrm>
            <a:off x="2611103" y="26452"/>
            <a:ext cx="3893295" cy="2083946"/>
            <a:chOff x="2523643" y="98011"/>
            <a:chExt cx="3893295" cy="2083946"/>
          </a:xfrm>
        </p:grpSpPr>
        <p:grpSp>
          <p:nvGrpSpPr>
            <p:cNvPr id="64" name="Group 63"/>
            <p:cNvGrpSpPr/>
            <p:nvPr/>
          </p:nvGrpSpPr>
          <p:grpSpPr>
            <a:xfrm>
              <a:off x="2523643" y="482112"/>
              <a:ext cx="3893295" cy="1699845"/>
              <a:chOff x="2724072" y="216568"/>
              <a:chExt cx="3893295" cy="1699845"/>
            </a:xfrm>
          </p:grpSpPr>
          <p:sp>
            <p:nvSpPr>
              <p:cNvPr id="63" name="Left-Right Arrow Callout 62"/>
              <p:cNvSpPr/>
              <p:nvPr/>
            </p:nvSpPr>
            <p:spPr>
              <a:xfrm>
                <a:off x="2724072" y="216568"/>
                <a:ext cx="3893295" cy="1699845"/>
              </a:xfrm>
              <a:prstGeom prst="leftRightArrowCallout">
                <a:avLst>
                  <a:gd name="adj1" fmla="val 15156"/>
                  <a:gd name="adj2" fmla="val 15560"/>
                  <a:gd name="adj3" fmla="val 17845"/>
                  <a:gd name="adj4" fmla="val 73957"/>
                </a:avLst>
              </a:prstGeom>
              <a:solidFill>
                <a:srgbClr val="D1B2E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13983" y="302713"/>
                <a:ext cx="2696404" cy="1517517"/>
              </a:xfrm>
              <a:prstGeom prst="rect">
                <a:avLst/>
              </a:prstGeom>
            </p:spPr>
          </p:pic>
        </p:grpSp>
        <p:sp>
          <p:nvSpPr>
            <p:cNvPr id="72" name="TextBox 71"/>
            <p:cNvSpPr txBox="1"/>
            <p:nvPr/>
          </p:nvSpPr>
          <p:spPr>
            <a:xfrm>
              <a:off x="3501118" y="98011"/>
              <a:ext cx="2537666" cy="400110"/>
            </a:xfrm>
            <a:prstGeom prst="rect">
              <a:avLst/>
            </a:prstGeom>
            <a:noFill/>
          </p:spPr>
          <p:txBody>
            <a:bodyPr wrap="square" rtlCol="0">
              <a:spAutoFit/>
            </a:bodyPr>
            <a:lstStyle/>
            <a:p>
              <a:r>
                <a:rPr lang="en-US" sz="2000" dirty="0"/>
                <a:t>Tabletop collaboration</a:t>
              </a:r>
            </a:p>
          </p:txBody>
        </p:sp>
      </p:grpSp>
      <p:sp>
        <p:nvSpPr>
          <p:cNvPr id="2" name="TextBox 1"/>
          <p:cNvSpPr txBox="1"/>
          <p:nvPr/>
        </p:nvSpPr>
        <p:spPr>
          <a:xfrm>
            <a:off x="652802" y="5026141"/>
            <a:ext cx="757646" cy="502702"/>
          </a:xfrm>
          <a:prstGeom prst="rect">
            <a:avLst/>
          </a:prstGeom>
          <a:noFill/>
        </p:spPr>
        <p:txBody>
          <a:bodyPr wrap="square" rtlCol="0">
            <a:spAutoFit/>
          </a:bodyPr>
          <a:lstStyle/>
          <a:p>
            <a:pPr>
              <a:lnSpc>
                <a:spcPts val="1600"/>
              </a:lnSpc>
            </a:pPr>
            <a:r>
              <a:rPr lang="en-US" sz="1600" dirty="0"/>
              <a:t>Thing Server</a:t>
            </a:r>
          </a:p>
        </p:txBody>
      </p:sp>
      <p:grpSp>
        <p:nvGrpSpPr>
          <p:cNvPr id="8" name="Group 7"/>
          <p:cNvGrpSpPr/>
          <p:nvPr/>
        </p:nvGrpSpPr>
        <p:grpSpPr>
          <a:xfrm>
            <a:off x="7042997" y="2309032"/>
            <a:ext cx="611210" cy="1672866"/>
            <a:chOff x="6955537" y="2380591"/>
            <a:chExt cx="611210" cy="1672866"/>
          </a:xfrm>
        </p:grpSpPr>
        <p:sp>
          <p:nvSpPr>
            <p:cNvPr id="68" name="TextBox 67"/>
            <p:cNvSpPr txBox="1"/>
            <p:nvPr/>
          </p:nvSpPr>
          <p:spPr>
            <a:xfrm rot="4643343">
              <a:off x="6737353" y="2891878"/>
              <a:ext cx="1258678" cy="400110"/>
            </a:xfrm>
            <a:prstGeom prst="rect">
              <a:avLst/>
            </a:prstGeom>
            <a:noFill/>
          </p:spPr>
          <p:txBody>
            <a:bodyPr wrap="none" rtlCol="0">
              <a:spAutoFit/>
            </a:bodyPr>
            <a:lstStyle/>
            <a:p>
              <a:r>
                <a:rPr lang="en-US" sz="2000" dirty="0"/>
                <a:t>Command</a:t>
              </a:r>
            </a:p>
          </p:txBody>
        </p:sp>
        <p:sp>
          <p:nvSpPr>
            <p:cNvPr id="42" name="Right Arrow 41"/>
            <p:cNvSpPr/>
            <p:nvPr/>
          </p:nvSpPr>
          <p:spPr>
            <a:xfrm rot="4660711">
              <a:off x="6293569" y="3042559"/>
              <a:ext cx="1672866" cy="348929"/>
            </a:xfrm>
            <a:prstGeom prst="rightArrow">
              <a:avLst/>
            </a:prstGeom>
            <a:solidFill>
              <a:schemeClr val="accent2">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grpSp>
      <p:sp>
        <p:nvSpPr>
          <p:cNvPr id="12" name="TextBox 11"/>
          <p:cNvSpPr txBox="1"/>
          <p:nvPr/>
        </p:nvSpPr>
        <p:spPr>
          <a:xfrm rot="16200000">
            <a:off x="-2860728" y="3195447"/>
            <a:ext cx="6445364" cy="425758"/>
          </a:xfrm>
          <a:prstGeom prst="rect">
            <a:avLst/>
          </a:prstGeom>
          <a:noFill/>
        </p:spPr>
        <p:txBody>
          <a:bodyPr wrap="square" rtlCol="0">
            <a:spAutoFit/>
          </a:bodyPr>
          <a:lstStyle/>
          <a:p>
            <a:pPr>
              <a:lnSpc>
                <a:spcPts val="2600"/>
              </a:lnSpc>
            </a:pPr>
            <a:r>
              <a:rPr lang="en-US" sz="2400" b="1" dirty="0">
                <a:solidFill>
                  <a:schemeClr val="accent4">
                    <a:lumMod val="60000"/>
                    <a:lumOff val="40000"/>
                  </a:schemeClr>
                </a:solidFill>
              </a:rPr>
              <a:t>Future Workplace with human-machine teaming</a:t>
            </a:r>
          </a:p>
        </p:txBody>
      </p:sp>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52342">
            <a:off x="6770032" y="922855"/>
            <a:ext cx="521314" cy="337117"/>
          </a:xfrm>
          <a:prstGeom prst="rect">
            <a:avLst/>
          </a:prstGeom>
        </p:spPr>
      </p:pic>
    </p:spTree>
    <p:extLst>
      <p:ext uri="{BB962C8B-B14F-4D97-AF65-F5344CB8AC3E}">
        <p14:creationId xmlns:p14="http://schemas.microsoft.com/office/powerpoint/2010/main" val="176232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dissolve">
                                      <p:cBhvr>
                                        <p:cTn id="19" dur="500"/>
                                        <p:tgtEl>
                                          <p:spTgt spid="5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0.70"/>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par>
                          <p:cTn id="40" fill="hold">
                            <p:stCondLst>
                              <p:cond delay="1000"/>
                            </p:stCondLst>
                            <p:childTnLst>
                              <p:par>
                                <p:cTn id="41" presetID="9" presetClass="entr" presetSubtype="0"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dissolv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5"/>
                                        </p:tgtEl>
                                        <p:attrNameLst>
                                          <p:attrName>style.visibility</p:attrName>
                                        </p:attrNameLst>
                                      </p:cBhvr>
                                      <p:to>
                                        <p:strVal val="visible"/>
                                      </p:to>
                                    </p:set>
                                  </p:childTnLst>
                                </p:cTn>
                              </p:par>
                              <p:par>
                                <p:cTn id="48" presetID="21" presetClass="entr" presetSubtype="1"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heel(1)">
                                      <p:cBhvr>
                                        <p:cTn id="50"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900439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39" y="1476124"/>
            <a:ext cx="4830938" cy="4830938"/>
          </a:xfrm>
          <a:prstGeom prst="rect">
            <a:avLst/>
          </a:prstGeom>
        </p:spPr>
      </p:pic>
      <p:sp>
        <p:nvSpPr>
          <p:cNvPr id="34" name="Rectangle 33"/>
          <p:cNvSpPr/>
          <p:nvPr/>
        </p:nvSpPr>
        <p:spPr>
          <a:xfrm>
            <a:off x="474443" y="200358"/>
            <a:ext cx="6677206" cy="923330"/>
          </a:xfrm>
          <a:prstGeom prst="rect">
            <a:avLst/>
          </a:prstGeom>
          <a:noFill/>
        </p:spPr>
        <p:txBody>
          <a:bodyPr wrap="squar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rPr>
              <a:t>Conventional Wisdom</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3" name="TextBox 2"/>
          <p:cNvSpPr txBox="1"/>
          <p:nvPr/>
        </p:nvSpPr>
        <p:spPr>
          <a:xfrm>
            <a:off x="1322969" y="4222594"/>
            <a:ext cx="3761678" cy="584775"/>
          </a:xfrm>
          <a:prstGeom prst="rect">
            <a:avLst/>
          </a:prstGeom>
          <a:noFill/>
        </p:spPr>
        <p:txBody>
          <a:bodyPr wrap="square" rtlCol="0">
            <a:spAutoFit/>
          </a:bodyPr>
          <a:lstStyle/>
          <a:p>
            <a:r>
              <a:rPr lang="en-US" sz="2800" dirty="0">
                <a:solidFill>
                  <a:schemeClr val="bg1"/>
                </a:solidFill>
                <a:latin typeface="Segoe Print" panose="02000600000000000000" pitchFamily="2" charset="0"/>
              </a:rPr>
              <a:t>Traffic </a:t>
            </a:r>
            <a:r>
              <a:rPr lang="en-US" sz="3200" b="1" dirty="0">
                <a:solidFill>
                  <a:schemeClr val="bg1"/>
                </a:solidFill>
                <a:latin typeface="Segoe Print" panose="02000600000000000000" pitchFamily="2" charset="0"/>
              </a:rPr>
              <a:t>congestion</a:t>
            </a:r>
          </a:p>
        </p:txBody>
      </p:sp>
      <p:sp>
        <p:nvSpPr>
          <p:cNvPr id="35" name="TextBox 34"/>
          <p:cNvSpPr txBox="1"/>
          <p:nvPr/>
        </p:nvSpPr>
        <p:spPr>
          <a:xfrm>
            <a:off x="1501229" y="4682231"/>
            <a:ext cx="3761678" cy="523220"/>
          </a:xfrm>
          <a:prstGeom prst="rect">
            <a:avLst/>
          </a:prstGeom>
          <a:noFill/>
        </p:spPr>
        <p:txBody>
          <a:bodyPr wrap="square" rtlCol="0">
            <a:spAutoFit/>
          </a:bodyPr>
          <a:lstStyle/>
          <a:p>
            <a:r>
              <a:rPr lang="en-US" sz="2800" dirty="0">
                <a:solidFill>
                  <a:schemeClr val="bg1"/>
                </a:solidFill>
                <a:latin typeface="Segoe Print" panose="02000600000000000000" pitchFamily="2" charset="0"/>
              </a:rPr>
              <a:t>is bad for networks</a:t>
            </a:r>
          </a:p>
        </p:txBody>
      </p:sp>
      <p:sp>
        <p:nvSpPr>
          <p:cNvPr id="36" name="TextBox 35"/>
          <p:cNvSpPr txBox="1"/>
          <p:nvPr/>
        </p:nvSpPr>
        <p:spPr>
          <a:xfrm>
            <a:off x="6060051" y="1690990"/>
            <a:ext cx="2626750" cy="3785652"/>
          </a:xfrm>
          <a:prstGeom prst="rect">
            <a:avLst/>
          </a:prstGeom>
          <a:noFill/>
        </p:spPr>
        <p:txBody>
          <a:bodyPr wrap="square" rtlCol="0">
            <a:spAutoFit/>
          </a:bodyPr>
          <a:lstStyle/>
          <a:p>
            <a:r>
              <a:rPr lang="en-US" sz="4000" dirty="0"/>
              <a:t>Routing algorithms have been designed to avoid congestion</a:t>
            </a:r>
          </a:p>
        </p:txBody>
      </p:sp>
    </p:spTree>
    <p:extLst>
      <p:ext uri="{BB962C8B-B14F-4D97-AF65-F5344CB8AC3E}">
        <p14:creationId xmlns:p14="http://schemas.microsoft.com/office/powerpoint/2010/main" val="189018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up)">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9"/>
          <p:cNvSpPr>
            <a:spLocks noGrp="1"/>
          </p:cNvSpPr>
          <p:nvPr>
            <p:ph type="title"/>
          </p:nvPr>
        </p:nvSpPr>
        <p:spPr>
          <a:xfrm>
            <a:off x="446282" y="279334"/>
            <a:ext cx="3204967" cy="938719"/>
          </a:xfrm>
          <a:prstGeom prst="rect">
            <a:avLst/>
          </a:prstGeom>
          <a:noFill/>
        </p:spPr>
        <p:txBody>
          <a:bodyPr wrap="square" lIns="91440" tIns="45720" rIns="91440" bIns="45720">
            <a:spAutoFit/>
          </a:bodyPr>
          <a:lstStyle/>
          <a:p>
            <a:pPr algn="ctr"/>
            <a:r>
              <a:rPr lang="en-US" sz="6000" dirty="0">
                <a:ln w="0"/>
                <a:solidFill>
                  <a:schemeClr val="accent4">
                    <a:lumMod val="40000"/>
                    <a:lumOff val="60000"/>
                  </a:schemeClr>
                </a:solidFill>
                <a:effectLst>
                  <a:reflection blurRad="6350" stA="53000" endA="300" endPos="35500" dir="5400000" sy="-90000" algn="bl" rotWithShape="0"/>
                </a:effectLst>
                <a:latin typeface="Arial" panose="020B0604020202020204" pitchFamily="34" charset="0"/>
              </a:rPr>
              <a:t>Tabletop</a:t>
            </a:r>
            <a:endParaRPr lang="en-US" sz="6000" b="0" cap="none" spc="0" dirty="0">
              <a:ln w="0"/>
              <a:solidFill>
                <a:schemeClr val="accent4">
                  <a:lumMod val="40000"/>
                  <a:lumOff val="60000"/>
                </a:schemeClr>
              </a:solidFill>
              <a:effectLst>
                <a:reflection blurRad="6350" stA="53000" endA="300" endPos="35500" dir="5400000" sy="-90000" algn="bl" rotWithShape="0"/>
              </a:effectLst>
            </a:endParaRPr>
          </a:p>
        </p:txBody>
      </p:sp>
      <p:pic>
        <p:nvPicPr>
          <p:cNvPr id="3" name="Tabletop.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688" y="1473546"/>
            <a:ext cx="8994283" cy="5059169"/>
          </a:xfrm>
        </p:spPr>
      </p:pic>
      <p:pic>
        <p:nvPicPr>
          <p:cNvPr id="4" name="Picture 3"/>
          <p:cNvPicPr>
            <a:picLocks noChangeAspect="1"/>
          </p:cNvPicPr>
          <p:nvPr/>
        </p:nvPicPr>
        <p:blipFill>
          <a:blip r:embed="rId6"/>
          <a:stretch>
            <a:fillRect/>
          </a:stretch>
        </p:blipFill>
        <p:spPr>
          <a:xfrm>
            <a:off x="7738874" y="148101"/>
            <a:ext cx="1211225" cy="1201187"/>
          </a:xfrm>
          <a:prstGeom prst="rect">
            <a:avLst/>
          </a:prstGeom>
        </p:spPr>
      </p:pic>
    </p:spTree>
    <p:extLst>
      <p:ext uri="{BB962C8B-B14F-4D97-AF65-F5344CB8AC3E}">
        <p14:creationId xmlns:p14="http://schemas.microsoft.com/office/powerpoint/2010/main" val="297353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442" y="207962"/>
            <a:ext cx="2863476" cy="923330"/>
          </a:xfrm>
          <a:prstGeom prst="rect">
            <a:avLst/>
          </a:prstGeom>
          <a:noFill/>
        </p:spPr>
        <p:txBody>
          <a:bodyPr wrap="none" lIns="91440" tIns="45720" rIns="91440" bIns="45720">
            <a:spAutoFit/>
          </a:bodyPr>
          <a:lstStyle/>
          <a:p>
            <a:r>
              <a:rPr lang="en-US" sz="5400" dirty="0">
                <a:ln w="0"/>
                <a:solidFill>
                  <a:schemeClr val="accent4">
                    <a:lumMod val="40000"/>
                    <a:lumOff val="60000"/>
                  </a:schemeClr>
                </a:solidFill>
                <a:effectLst>
                  <a:reflection blurRad="6350" stA="53000" endA="300" endPos="35500" dir="5400000" sy="-90000" algn="bl" rotWithShape="0"/>
                </a:effectLst>
              </a:rPr>
              <a:t>Summary</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Slide Number Placeholder 3"/>
          <p:cNvSpPr>
            <a:spLocks noGrp="1"/>
          </p:cNvSpPr>
          <p:nvPr>
            <p:ph type="sldNum" sz="quarter" idx="12"/>
          </p:nvPr>
        </p:nvSpPr>
        <p:spPr/>
        <p:txBody>
          <a:bodyPr/>
          <a:lstStyle/>
          <a:p>
            <a:fld id="{321D9DF7-A7BE-46E3-898F-4EC0FF04C1B9}" type="slidenum">
              <a:rPr lang="en-US" smtClean="0"/>
              <a:t>61</a:t>
            </a:fld>
            <a:endParaRPr lang="en-US" dirty="0"/>
          </a:p>
        </p:txBody>
      </p:sp>
      <p:grpSp>
        <p:nvGrpSpPr>
          <p:cNvPr id="9" name="Group 8"/>
          <p:cNvGrpSpPr/>
          <p:nvPr/>
        </p:nvGrpSpPr>
        <p:grpSpPr>
          <a:xfrm>
            <a:off x="707653" y="1621932"/>
            <a:ext cx="7660046" cy="1246495"/>
            <a:chOff x="707653" y="1754925"/>
            <a:chExt cx="7660046" cy="1246495"/>
          </a:xfrm>
        </p:grpSpPr>
        <p:sp>
          <p:nvSpPr>
            <p:cNvPr id="2" name="TextBox 1"/>
            <p:cNvSpPr txBox="1"/>
            <p:nvPr/>
          </p:nvSpPr>
          <p:spPr>
            <a:xfrm>
              <a:off x="741979" y="1754925"/>
              <a:ext cx="7625720" cy="1246495"/>
            </a:xfrm>
            <a:prstGeom prst="rect">
              <a:avLst/>
            </a:prstGeom>
            <a:noFill/>
          </p:spPr>
          <p:txBody>
            <a:bodyPr wrap="square" rtlCol="0">
              <a:spAutoFit/>
            </a:bodyPr>
            <a:lstStyle/>
            <a:p>
              <a:pPr marL="742950" indent="-742950">
                <a:lnSpc>
                  <a:spcPts val="4500"/>
                </a:lnSpc>
                <a:buAutoNum type="arabicPeriod"/>
              </a:pPr>
              <a:r>
                <a:rPr lang="en-US" sz="4000" dirty="0"/>
                <a:t>DON</a:t>
              </a:r>
              <a:r>
                <a:rPr lang="en-US" sz="4000" dirty="0">
                  <a:solidFill>
                    <a:srgbClr val="CCFFCC"/>
                  </a:solidFill>
                </a:rPr>
                <a:t> -  Turning Traffic Congestion into Advantage</a:t>
              </a:r>
            </a:p>
          </p:txBody>
        </p:sp>
        <p:sp>
          <p:nvSpPr>
            <p:cNvPr id="3" name="Oval 2"/>
            <p:cNvSpPr/>
            <p:nvPr/>
          </p:nvSpPr>
          <p:spPr>
            <a:xfrm>
              <a:off x="707653" y="1878403"/>
              <a:ext cx="654288" cy="593707"/>
            </a:xfrm>
            <a:prstGeom prst="ellipse">
              <a:avLst/>
            </a:prstGeom>
            <a:solidFill>
              <a:srgbClr val="CCFFCC"/>
            </a:solidFill>
            <a:ln>
              <a:no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3600" dirty="0">
                  <a:solidFill>
                    <a:schemeClr val="bg1"/>
                  </a:solidFill>
                </a:rPr>
                <a:t>1</a:t>
              </a:r>
            </a:p>
          </p:txBody>
        </p:sp>
      </p:grpSp>
      <p:grpSp>
        <p:nvGrpSpPr>
          <p:cNvPr id="7" name="Group 6"/>
          <p:cNvGrpSpPr/>
          <p:nvPr/>
        </p:nvGrpSpPr>
        <p:grpSpPr>
          <a:xfrm>
            <a:off x="1438473" y="3119292"/>
            <a:ext cx="7205925" cy="1823576"/>
            <a:chOff x="558336" y="3933835"/>
            <a:chExt cx="7205925" cy="1823576"/>
          </a:xfrm>
        </p:grpSpPr>
        <p:sp>
          <p:nvSpPr>
            <p:cNvPr id="6" name="TextBox 5"/>
            <p:cNvSpPr txBox="1"/>
            <p:nvPr/>
          </p:nvSpPr>
          <p:spPr>
            <a:xfrm>
              <a:off x="638680" y="3933835"/>
              <a:ext cx="7125581" cy="1823576"/>
            </a:xfrm>
            <a:prstGeom prst="rect">
              <a:avLst/>
            </a:prstGeom>
            <a:noFill/>
          </p:spPr>
          <p:txBody>
            <a:bodyPr wrap="square" rtlCol="0">
              <a:spAutoFit/>
            </a:bodyPr>
            <a:lstStyle/>
            <a:p>
              <a:pPr marL="573088" indent="-573088">
                <a:lnSpc>
                  <a:spcPts val="4500"/>
                </a:lnSpc>
              </a:pPr>
              <a:r>
                <a:rPr lang="en-US" sz="4000" dirty="0">
                  <a:solidFill>
                    <a:srgbClr val="CCFFCC"/>
                  </a:solidFill>
                </a:rPr>
                <a:t>2.</a:t>
              </a:r>
              <a:r>
                <a:rPr lang="en-US" sz="4000" dirty="0">
                  <a:solidFill>
                    <a:srgbClr val="D6DCE5"/>
                  </a:solidFill>
                </a:rPr>
                <a:t>  </a:t>
              </a:r>
              <a:r>
                <a:rPr lang="en-US" sz="4000" dirty="0"/>
                <a:t>ThingStore</a:t>
              </a:r>
              <a:r>
                <a:rPr lang="en-US" sz="4000" dirty="0">
                  <a:solidFill>
                    <a:srgbClr val="C1C1FF"/>
                  </a:solidFill>
                </a:rPr>
                <a:t> -  An ecosystem for IoT Development and Deployment</a:t>
              </a:r>
            </a:p>
          </p:txBody>
        </p:sp>
        <p:sp>
          <p:nvSpPr>
            <p:cNvPr id="8" name="Oval 7"/>
            <p:cNvSpPr/>
            <p:nvPr/>
          </p:nvSpPr>
          <p:spPr>
            <a:xfrm>
              <a:off x="558336" y="3987876"/>
              <a:ext cx="654288" cy="593707"/>
            </a:xfrm>
            <a:prstGeom prst="ellipse">
              <a:avLst/>
            </a:prstGeom>
            <a:solidFill>
              <a:srgbClr val="9999FF"/>
            </a:solidFill>
            <a:ln>
              <a:no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3600" dirty="0">
                  <a:solidFill>
                    <a:srgbClr val="000000"/>
                  </a:solidFill>
                </a:rPr>
                <a:t>2</a:t>
              </a:r>
            </a:p>
          </p:txBody>
        </p:sp>
      </p:grpSp>
      <p:grpSp>
        <p:nvGrpSpPr>
          <p:cNvPr id="10" name="Group 9"/>
          <p:cNvGrpSpPr/>
          <p:nvPr/>
        </p:nvGrpSpPr>
        <p:grpSpPr>
          <a:xfrm>
            <a:off x="911763" y="5111384"/>
            <a:ext cx="7905664" cy="1246495"/>
            <a:chOff x="746275" y="1539933"/>
            <a:chExt cx="7801619" cy="1139753"/>
          </a:xfrm>
        </p:grpSpPr>
        <p:sp>
          <p:nvSpPr>
            <p:cNvPr id="11" name="TextBox 10"/>
            <p:cNvSpPr txBox="1"/>
            <p:nvPr/>
          </p:nvSpPr>
          <p:spPr>
            <a:xfrm>
              <a:off x="746275" y="1539933"/>
              <a:ext cx="7801619" cy="1139753"/>
            </a:xfrm>
            <a:prstGeom prst="rect">
              <a:avLst/>
            </a:prstGeom>
            <a:noFill/>
          </p:spPr>
          <p:txBody>
            <a:bodyPr wrap="square" rtlCol="0">
              <a:spAutoFit/>
            </a:bodyPr>
            <a:lstStyle/>
            <a:p>
              <a:pPr marL="742950" indent="-742950">
                <a:lnSpc>
                  <a:spcPts val="4500"/>
                </a:lnSpc>
                <a:buAutoNum type="arabicPeriod"/>
              </a:pPr>
              <a:r>
                <a:rPr lang="en-US" sz="4000" dirty="0"/>
                <a:t>Tabletop</a:t>
              </a:r>
              <a:r>
                <a:rPr lang="en-US" sz="4000" dirty="0">
                  <a:solidFill>
                    <a:schemeClr val="accent2">
                      <a:lumMod val="60000"/>
                      <a:lumOff val="40000"/>
                    </a:schemeClr>
                  </a:solidFill>
                </a:rPr>
                <a:t> -  Collaboration in Future IoT Workplaces</a:t>
              </a:r>
            </a:p>
          </p:txBody>
        </p:sp>
        <p:sp>
          <p:nvSpPr>
            <p:cNvPr id="12" name="Oval 11"/>
            <p:cNvSpPr/>
            <p:nvPr/>
          </p:nvSpPr>
          <p:spPr>
            <a:xfrm>
              <a:off x="746275" y="1609352"/>
              <a:ext cx="654288" cy="593707"/>
            </a:xfrm>
            <a:prstGeom prst="ellipse">
              <a:avLst/>
            </a:prstGeom>
            <a:solidFill>
              <a:schemeClr val="accent2">
                <a:lumMod val="60000"/>
                <a:lumOff val="40000"/>
              </a:schemeClr>
            </a:solidFill>
            <a:ln>
              <a:noFill/>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tIns="0" bIns="91440" rtlCol="0" anchor="ctr"/>
            <a:lstStyle/>
            <a:p>
              <a:pPr algn="ctr"/>
              <a:r>
                <a:rPr lang="en-US" sz="3600" dirty="0">
                  <a:solidFill>
                    <a:schemeClr val="bg1"/>
                  </a:solidFill>
                </a:rPr>
                <a:t>3</a:t>
              </a:r>
            </a:p>
          </p:txBody>
        </p:sp>
      </p:grpSp>
    </p:spTree>
    <p:extLst>
      <p:ext uri="{BB962C8B-B14F-4D97-AF65-F5344CB8AC3E}">
        <p14:creationId xmlns:p14="http://schemas.microsoft.com/office/powerpoint/2010/main" val="241509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6933" y="216396"/>
            <a:ext cx="5678734" cy="707886"/>
          </a:xfrm>
          <a:prstGeom prst="rect">
            <a:avLst/>
          </a:prstGeom>
          <a:noFill/>
        </p:spPr>
        <p:txBody>
          <a:bodyPr wrap="none" lIns="91440" tIns="45720" rIns="91440" bIns="45720">
            <a:spAutoFit/>
          </a:bodyPr>
          <a:lstStyle/>
          <a:p>
            <a:r>
              <a:rPr lang="en-US" sz="4000" dirty="0">
                <a:ln w="0"/>
                <a:solidFill>
                  <a:schemeClr val="accent4">
                    <a:lumMod val="40000"/>
                    <a:lumOff val="60000"/>
                  </a:schemeClr>
                </a:solidFill>
                <a:effectLst>
                  <a:reflection blurRad="6350" stA="53000" endA="300" endPos="35500" dir="5400000" sy="-90000" algn="bl" rotWithShape="0"/>
                </a:effectLst>
              </a:rPr>
              <a:t>Some Related Publications</a:t>
            </a:r>
          </a:p>
        </p:txBody>
      </p:sp>
      <p:sp>
        <p:nvSpPr>
          <p:cNvPr id="4" name="Slide Number Placeholder 3"/>
          <p:cNvSpPr>
            <a:spLocks noGrp="1"/>
          </p:cNvSpPr>
          <p:nvPr>
            <p:ph type="sldNum" sz="quarter" idx="12"/>
          </p:nvPr>
        </p:nvSpPr>
        <p:spPr/>
        <p:txBody>
          <a:bodyPr/>
          <a:lstStyle/>
          <a:p>
            <a:fld id="{321D9DF7-A7BE-46E3-898F-4EC0FF04C1B9}" type="slidenum">
              <a:rPr lang="en-US" smtClean="0">
                <a:solidFill>
                  <a:prstClr val="white">
                    <a:tint val="75000"/>
                  </a:prstClr>
                </a:solidFill>
              </a:rPr>
              <a:pPr/>
              <a:t>62</a:t>
            </a:fld>
            <a:endParaRPr lang="en-US">
              <a:solidFill>
                <a:prstClr val="white">
                  <a:tint val="75000"/>
                </a:prstClr>
              </a:solidFill>
            </a:endParaRPr>
          </a:p>
        </p:txBody>
      </p:sp>
      <p:pic>
        <p:nvPicPr>
          <p:cNvPr id="23" name="Picture 22"/>
          <p:cNvPicPr>
            <a:picLocks noChangeAspect="1"/>
          </p:cNvPicPr>
          <p:nvPr/>
        </p:nvPicPr>
        <p:blipFill>
          <a:blip r:embed="rId2"/>
          <a:stretch>
            <a:fillRect/>
          </a:stretch>
        </p:blipFill>
        <p:spPr>
          <a:xfrm>
            <a:off x="7791838" y="111541"/>
            <a:ext cx="1190773" cy="1180905"/>
          </a:xfrm>
          <a:prstGeom prst="rect">
            <a:avLst/>
          </a:prstGeom>
        </p:spPr>
      </p:pic>
      <p:sp>
        <p:nvSpPr>
          <p:cNvPr id="3" name="Rectangle 2"/>
          <p:cNvSpPr/>
          <p:nvPr/>
        </p:nvSpPr>
        <p:spPr>
          <a:xfrm>
            <a:off x="716971" y="4493094"/>
            <a:ext cx="7983658" cy="738664"/>
          </a:xfrm>
          <a:prstGeom prst="rect">
            <a:avLst/>
          </a:prstGeom>
        </p:spPr>
        <p:txBody>
          <a:bodyPr wrap="square">
            <a:spAutoFit/>
          </a:bodyPr>
          <a:lstStyle/>
          <a:p>
            <a:r>
              <a:rPr lang="en-US" sz="1400" dirty="0" err="1"/>
              <a:t>Kutalmis</a:t>
            </a:r>
            <a:r>
              <a:rPr lang="en-US" sz="1400" dirty="0"/>
              <a:t> </a:t>
            </a:r>
            <a:r>
              <a:rPr lang="en-US" sz="1400" dirty="0" err="1"/>
              <a:t>Akpinar</a:t>
            </a:r>
            <a:r>
              <a:rPr lang="en-US" sz="1400" dirty="0"/>
              <a:t>, Trevor Ballard, Kien A. Hua, Kai Li, </a:t>
            </a:r>
            <a:r>
              <a:rPr lang="en-US" sz="1400" dirty="0" err="1"/>
              <a:t>Sansiri</a:t>
            </a:r>
            <a:r>
              <a:rPr lang="en-US" sz="1400" dirty="0"/>
              <a:t> </a:t>
            </a:r>
            <a:r>
              <a:rPr lang="en-US" sz="1400" dirty="0" err="1"/>
              <a:t>Tarnpradab</a:t>
            </a:r>
            <a:r>
              <a:rPr lang="en-US" sz="1400" dirty="0"/>
              <a:t>, and Jun Ye, “COMMIT:  A Multimedia Collaboration System for Future Workplaces with the Internet of Things,” in </a:t>
            </a:r>
            <a:r>
              <a:rPr lang="en-US" sz="1400" i="1" dirty="0"/>
              <a:t>Proc. ACM International Conference on Multimedia Systems</a:t>
            </a:r>
            <a:r>
              <a:rPr lang="en-US" sz="1400" dirty="0"/>
              <a:t>, Taipei, June 20-23, 2017. </a:t>
            </a:r>
          </a:p>
        </p:txBody>
      </p:sp>
      <p:sp>
        <p:nvSpPr>
          <p:cNvPr id="6" name="Rectangle 5"/>
          <p:cNvSpPr/>
          <p:nvPr/>
        </p:nvSpPr>
        <p:spPr>
          <a:xfrm>
            <a:off x="689081" y="3560447"/>
            <a:ext cx="7983658" cy="523220"/>
          </a:xfrm>
          <a:prstGeom prst="rect">
            <a:avLst/>
          </a:prstGeom>
        </p:spPr>
        <p:txBody>
          <a:bodyPr wrap="square">
            <a:spAutoFit/>
          </a:bodyPr>
          <a:lstStyle/>
          <a:p>
            <a:r>
              <a:rPr lang="en-US" sz="1400" dirty="0" err="1"/>
              <a:t>Kutalmis</a:t>
            </a:r>
            <a:r>
              <a:rPr lang="en-US" sz="1400" dirty="0"/>
              <a:t> </a:t>
            </a:r>
            <a:r>
              <a:rPr lang="en-US" sz="1400" dirty="0" err="1"/>
              <a:t>Akpinar</a:t>
            </a:r>
            <a:r>
              <a:rPr lang="en-US" sz="1400" dirty="0"/>
              <a:t> and Kien A. Hua, “ThingStore -  An Internet of Things Management System,” in </a:t>
            </a:r>
            <a:r>
              <a:rPr lang="en-US" sz="1400" i="1" dirty="0"/>
              <a:t>Proc. of IEEE Int’l Conference on Multimedia Big Data</a:t>
            </a:r>
            <a:r>
              <a:rPr lang="en-US" sz="1400" dirty="0"/>
              <a:t>, Laguna Hills, California, April 19-21, 2017. </a:t>
            </a:r>
          </a:p>
        </p:txBody>
      </p:sp>
      <p:sp>
        <p:nvSpPr>
          <p:cNvPr id="7" name="Rectangle 6"/>
          <p:cNvSpPr/>
          <p:nvPr/>
        </p:nvSpPr>
        <p:spPr>
          <a:xfrm>
            <a:off x="689081" y="2808065"/>
            <a:ext cx="7983657" cy="738664"/>
          </a:xfrm>
          <a:prstGeom prst="rect">
            <a:avLst/>
          </a:prstGeom>
        </p:spPr>
        <p:txBody>
          <a:bodyPr wrap="square">
            <a:spAutoFit/>
          </a:bodyPr>
          <a:lstStyle/>
          <a:p>
            <a:r>
              <a:rPr lang="en-US" sz="1400" dirty="0" err="1"/>
              <a:t>Kutalmis</a:t>
            </a:r>
            <a:r>
              <a:rPr lang="en-US" sz="1400" dirty="0"/>
              <a:t> </a:t>
            </a:r>
            <a:r>
              <a:rPr lang="en-US" sz="1400" dirty="0" err="1"/>
              <a:t>Akpinar</a:t>
            </a:r>
            <a:r>
              <a:rPr lang="en-US" sz="1400" dirty="0"/>
              <a:t>, Kien A. Hua, and Kai Li, “ThingStore:  A Platform for Internet-of-Things Application Development and Deployment,” in </a:t>
            </a:r>
            <a:r>
              <a:rPr lang="en-US" sz="1400" i="1" dirty="0"/>
              <a:t>Proc. of 9th ACM International Conference on Distributed Event-based Systems</a:t>
            </a:r>
            <a:r>
              <a:rPr lang="en-US" sz="1400" dirty="0"/>
              <a:t>, Oslo, Norway, June 29 – July 3, 2015.</a:t>
            </a:r>
          </a:p>
        </p:txBody>
      </p:sp>
      <p:sp>
        <p:nvSpPr>
          <p:cNvPr id="8" name="Rectangle 7"/>
          <p:cNvSpPr/>
          <p:nvPr/>
        </p:nvSpPr>
        <p:spPr>
          <a:xfrm>
            <a:off x="716971" y="1267600"/>
            <a:ext cx="6895892" cy="523220"/>
          </a:xfrm>
          <a:prstGeom prst="rect">
            <a:avLst/>
          </a:prstGeom>
        </p:spPr>
        <p:txBody>
          <a:bodyPr wrap="square">
            <a:spAutoFit/>
          </a:bodyPr>
          <a:lstStyle/>
          <a:p>
            <a:r>
              <a:rPr lang="en-US" sz="1400" dirty="0"/>
              <a:t>Kien A. Hua, Ning Jiang, Jason </a:t>
            </a:r>
            <a:r>
              <a:rPr lang="en-US" sz="1400" dirty="0" err="1"/>
              <a:t>Kuhns</a:t>
            </a:r>
            <a:r>
              <a:rPr lang="en-US" sz="1400" dirty="0"/>
              <a:t>, </a:t>
            </a:r>
            <a:r>
              <a:rPr lang="en-US" sz="1400" dirty="0" err="1"/>
              <a:t>Vaithiyanathan</a:t>
            </a:r>
            <a:r>
              <a:rPr lang="en-US" sz="1400" dirty="0"/>
              <a:t> </a:t>
            </a:r>
            <a:r>
              <a:rPr lang="en-US" sz="1400" dirty="0" err="1"/>
              <a:t>Sundaram</a:t>
            </a:r>
            <a:r>
              <a:rPr lang="en-US" sz="1400" dirty="0"/>
              <a:t>, and Cliff Zou, “Redundancy Control through Traffic Deduplication,” in </a:t>
            </a:r>
            <a:r>
              <a:rPr lang="en-US" sz="1400" i="1" dirty="0"/>
              <a:t>Proc. of </a:t>
            </a:r>
            <a:r>
              <a:rPr lang="en-US" sz="1400" i="1" dirty="0" err="1"/>
              <a:t>Infocom</a:t>
            </a:r>
            <a:r>
              <a:rPr lang="en-US" sz="1400" i="1" dirty="0"/>
              <a:t> 2015</a:t>
            </a:r>
            <a:r>
              <a:rPr lang="en-US" sz="1400" dirty="0"/>
              <a:t>, April 26 – May 1, 2015.</a:t>
            </a:r>
          </a:p>
        </p:txBody>
      </p:sp>
      <p:sp>
        <p:nvSpPr>
          <p:cNvPr id="14" name="TextBox 13"/>
          <p:cNvSpPr txBox="1"/>
          <p:nvPr/>
        </p:nvSpPr>
        <p:spPr>
          <a:xfrm rot="16200000">
            <a:off x="190065" y="1588027"/>
            <a:ext cx="628698" cy="369332"/>
          </a:xfrm>
          <a:prstGeom prst="rect">
            <a:avLst/>
          </a:prstGeom>
          <a:noFill/>
        </p:spPr>
        <p:txBody>
          <a:bodyPr wrap="none" rtlCol="0">
            <a:spAutoFit/>
          </a:bodyPr>
          <a:lstStyle/>
          <a:p>
            <a:r>
              <a:rPr lang="en-US" dirty="0">
                <a:solidFill>
                  <a:srgbClr val="FFFF00"/>
                </a:solidFill>
              </a:rPr>
              <a:t>DON</a:t>
            </a:r>
          </a:p>
        </p:txBody>
      </p:sp>
      <p:sp>
        <p:nvSpPr>
          <p:cNvPr id="15" name="TextBox 14"/>
          <p:cNvSpPr txBox="1"/>
          <p:nvPr/>
        </p:nvSpPr>
        <p:spPr>
          <a:xfrm rot="16200000">
            <a:off x="-122133" y="3290918"/>
            <a:ext cx="1197315" cy="369332"/>
          </a:xfrm>
          <a:prstGeom prst="rect">
            <a:avLst/>
          </a:prstGeom>
          <a:noFill/>
        </p:spPr>
        <p:txBody>
          <a:bodyPr wrap="none" rtlCol="0">
            <a:spAutoFit/>
          </a:bodyPr>
          <a:lstStyle/>
          <a:p>
            <a:r>
              <a:rPr lang="en-US" dirty="0">
                <a:solidFill>
                  <a:srgbClr val="FFFF00"/>
                </a:solidFill>
              </a:rPr>
              <a:t>ThingStore</a:t>
            </a:r>
          </a:p>
        </p:txBody>
      </p:sp>
      <p:sp>
        <p:nvSpPr>
          <p:cNvPr id="16" name="TextBox 15"/>
          <p:cNvSpPr txBox="1"/>
          <p:nvPr/>
        </p:nvSpPr>
        <p:spPr>
          <a:xfrm rot="16200000">
            <a:off x="6041" y="5070254"/>
            <a:ext cx="996748" cy="369332"/>
          </a:xfrm>
          <a:prstGeom prst="rect">
            <a:avLst/>
          </a:prstGeom>
          <a:noFill/>
        </p:spPr>
        <p:txBody>
          <a:bodyPr wrap="none" rtlCol="0">
            <a:spAutoFit/>
          </a:bodyPr>
          <a:lstStyle/>
          <a:p>
            <a:r>
              <a:rPr lang="en-US" dirty="0">
                <a:solidFill>
                  <a:srgbClr val="FFFF00"/>
                </a:solidFill>
              </a:rPr>
              <a:t>Tabletop</a:t>
            </a:r>
          </a:p>
        </p:txBody>
      </p:sp>
      <p:sp>
        <p:nvSpPr>
          <p:cNvPr id="2" name="Rectangle 1"/>
          <p:cNvSpPr/>
          <p:nvPr/>
        </p:nvSpPr>
        <p:spPr>
          <a:xfrm>
            <a:off x="691804" y="5254920"/>
            <a:ext cx="8090255" cy="738664"/>
          </a:xfrm>
          <a:prstGeom prst="rect">
            <a:avLst/>
          </a:prstGeom>
        </p:spPr>
        <p:txBody>
          <a:bodyPr wrap="square">
            <a:spAutoFit/>
          </a:bodyPr>
          <a:lstStyle/>
          <a:p>
            <a:pPr marR="0" lvl="0" algn="just">
              <a:spcBef>
                <a:spcPts val="0"/>
              </a:spcBef>
              <a:spcAft>
                <a:spcPts val="400"/>
              </a:spcAft>
              <a:tabLst>
                <a:tab pos="571500" algn="l"/>
              </a:tabLst>
            </a:pPr>
            <a:r>
              <a:rPr lang="en-US" sz="1400" dirty="0" err="1">
                <a:ea typeface="PMingLiU"/>
              </a:rPr>
              <a:t>Kutalmis</a:t>
            </a:r>
            <a:r>
              <a:rPr lang="en-US" sz="1400" dirty="0">
                <a:ea typeface="PMingLiU"/>
              </a:rPr>
              <a:t> </a:t>
            </a:r>
            <a:r>
              <a:rPr lang="en-US" sz="1400" dirty="0" err="1">
                <a:ea typeface="PMingLiU"/>
              </a:rPr>
              <a:t>Akpinar</a:t>
            </a:r>
            <a:r>
              <a:rPr lang="en-US" sz="1400" dirty="0">
                <a:ea typeface="PMingLiU"/>
              </a:rPr>
              <a:t>, </a:t>
            </a:r>
            <a:r>
              <a:rPr lang="en-US" sz="1400" dirty="0" err="1">
                <a:ea typeface="PMingLiU"/>
              </a:rPr>
              <a:t>Fereshteh</a:t>
            </a:r>
            <a:r>
              <a:rPr lang="en-US" sz="1400" dirty="0">
                <a:ea typeface="PMingLiU"/>
              </a:rPr>
              <a:t> </a:t>
            </a:r>
            <a:r>
              <a:rPr lang="en-US" sz="1400" dirty="0" err="1">
                <a:ea typeface="PMingLiU"/>
              </a:rPr>
              <a:t>Jafariakinabad</a:t>
            </a:r>
            <a:r>
              <a:rPr lang="en-US" sz="1400" dirty="0">
                <a:ea typeface="PMingLiU"/>
              </a:rPr>
              <a:t>, Kien A. Hua, Omar </a:t>
            </a:r>
            <a:r>
              <a:rPr lang="en-US" sz="1400" dirty="0" err="1">
                <a:ea typeface="PMingLiU"/>
              </a:rPr>
              <a:t>Nakhila</a:t>
            </a:r>
            <a:r>
              <a:rPr lang="en-US" sz="1400" dirty="0">
                <a:ea typeface="PMingLiU"/>
              </a:rPr>
              <a:t>, Jun Ye, and Cliff Zou, “Fault-Tolerant Network-Server Architecture for Time-Critical Web Applications,” in </a:t>
            </a:r>
            <a:r>
              <a:rPr lang="en-US" sz="1400" i="1" dirty="0">
                <a:ea typeface="PMingLiU"/>
              </a:rPr>
              <a:t>Proceedings of IEEE International Conference on Dependable, Autonomic and Secure Computing</a:t>
            </a:r>
            <a:r>
              <a:rPr lang="en-US" sz="1400" dirty="0">
                <a:ea typeface="PMingLiU"/>
              </a:rPr>
              <a:t>, Orlando, November 6-10, 2017.</a:t>
            </a:r>
            <a:endParaRPr lang="en-US" sz="1400" dirty="0">
              <a:effectLst/>
              <a:ea typeface="PMingLiU"/>
            </a:endParaRPr>
          </a:p>
        </p:txBody>
      </p:sp>
      <p:sp>
        <p:nvSpPr>
          <p:cNvPr id="11" name="Rectangle 10"/>
          <p:cNvSpPr/>
          <p:nvPr/>
        </p:nvSpPr>
        <p:spPr>
          <a:xfrm>
            <a:off x="716970" y="1801674"/>
            <a:ext cx="7720436" cy="523220"/>
          </a:xfrm>
          <a:prstGeom prst="rect">
            <a:avLst/>
          </a:prstGeom>
        </p:spPr>
        <p:txBody>
          <a:bodyPr wrap="square">
            <a:spAutoFit/>
          </a:bodyPr>
          <a:lstStyle/>
          <a:p>
            <a:r>
              <a:rPr lang="en-US" sz="1400" dirty="0" err="1">
                <a:ea typeface="PMingLiU"/>
              </a:rPr>
              <a:t>Kutalmis</a:t>
            </a:r>
            <a:r>
              <a:rPr lang="en-US" sz="1400" dirty="0">
                <a:ea typeface="PMingLiU"/>
              </a:rPr>
              <a:t> </a:t>
            </a:r>
            <a:r>
              <a:rPr lang="en-US" sz="1400" dirty="0" err="1">
                <a:ea typeface="PMingLiU"/>
              </a:rPr>
              <a:t>Akpinar</a:t>
            </a:r>
            <a:r>
              <a:rPr lang="en-US" sz="1400" dirty="0">
                <a:ea typeface="PMingLiU"/>
              </a:rPr>
              <a:t> and Kien A. Hua, “Deduplication Overlay Network,” in </a:t>
            </a:r>
            <a:r>
              <a:rPr lang="en-US" sz="1400" i="1" dirty="0">
                <a:ea typeface="PMingLiU"/>
              </a:rPr>
              <a:t>Proceedings of IEEE International Symposium on Network Computing and Applications</a:t>
            </a:r>
            <a:r>
              <a:rPr lang="en-US" sz="1400" dirty="0">
                <a:ea typeface="PMingLiU"/>
              </a:rPr>
              <a:t>, Cambridge, October 30 – November 1, 2017.</a:t>
            </a:r>
            <a:endParaRPr lang="en-US" sz="1400" dirty="0"/>
          </a:p>
        </p:txBody>
      </p:sp>
    </p:spTree>
    <p:extLst>
      <p:ext uri="{BB962C8B-B14F-4D97-AF65-F5344CB8AC3E}">
        <p14:creationId xmlns:p14="http://schemas.microsoft.com/office/powerpoint/2010/main" val="351267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C9004392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39" y="1476124"/>
            <a:ext cx="4830938" cy="4830938"/>
          </a:xfrm>
          <a:prstGeom prst="rect">
            <a:avLst/>
          </a:prstGeom>
        </p:spPr>
      </p:pic>
      <p:sp>
        <p:nvSpPr>
          <p:cNvPr id="3" name="TextBox 2"/>
          <p:cNvSpPr txBox="1"/>
          <p:nvPr/>
        </p:nvSpPr>
        <p:spPr>
          <a:xfrm>
            <a:off x="1322969" y="4222594"/>
            <a:ext cx="3761678" cy="584775"/>
          </a:xfrm>
          <a:prstGeom prst="rect">
            <a:avLst/>
          </a:prstGeom>
          <a:noFill/>
        </p:spPr>
        <p:txBody>
          <a:bodyPr wrap="square" rtlCol="0">
            <a:spAutoFit/>
          </a:bodyPr>
          <a:lstStyle/>
          <a:p>
            <a:r>
              <a:rPr lang="en-US" sz="2800" dirty="0">
                <a:solidFill>
                  <a:schemeClr val="bg1"/>
                </a:solidFill>
                <a:latin typeface="Segoe Print" panose="02000600000000000000" pitchFamily="2" charset="0"/>
              </a:rPr>
              <a:t>Traffic </a:t>
            </a:r>
            <a:r>
              <a:rPr lang="en-US" sz="3200" b="1" dirty="0">
                <a:solidFill>
                  <a:schemeClr val="bg1"/>
                </a:solidFill>
                <a:latin typeface="Segoe Print" panose="02000600000000000000" pitchFamily="2" charset="0"/>
              </a:rPr>
              <a:t>congestion</a:t>
            </a:r>
          </a:p>
        </p:txBody>
      </p:sp>
      <p:sp>
        <p:nvSpPr>
          <p:cNvPr id="35" name="TextBox 34"/>
          <p:cNvSpPr txBox="1"/>
          <p:nvPr/>
        </p:nvSpPr>
        <p:spPr>
          <a:xfrm>
            <a:off x="1501229" y="4682231"/>
            <a:ext cx="3761678" cy="523220"/>
          </a:xfrm>
          <a:prstGeom prst="rect">
            <a:avLst/>
          </a:prstGeom>
          <a:noFill/>
        </p:spPr>
        <p:txBody>
          <a:bodyPr wrap="square" rtlCol="0">
            <a:spAutoFit/>
          </a:bodyPr>
          <a:lstStyle/>
          <a:p>
            <a:r>
              <a:rPr lang="en-US" sz="2800" dirty="0">
                <a:solidFill>
                  <a:schemeClr val="bg1"/>
                </a:solidFill>
                <a:latin typeface="Segoe Print" panose="02000600000000000000" pitchFamily="2" charset="0"/>
              </a:rPr>
              <a:t>is bad for networks</a:t>
            </a:r>
          </a:p>
        </p:txBody>
      </p:sp>
      <p:sp>
        <p:nvSpPr>
          <p:cNvPr id="4" name="TextBox 3"/>
          <p:cNvSpPr txBox="1"/>
          <p:nvPr/>
        </p:nvSpPr>
        <p:spPr>
          <a:xfrm>
            <a:off x="6476364" y="2442773"/>
            <a:ext cx="1749797" cy="707886"/>
          </a:xfrm>
          <a:prstGeom prst="rect">
            <a:avLst/>
          </a:prstGeom>
          <a:noFill/>
        </p:spPr>
        <p:txBody>
          <a:bodyPr wrap="square" rtlCol="0">
            <a:spAutoFit/>
          </a:bodyPr>
          <a:lstStyle/>
          <a:p>
            <a:r>
              <a:rPr lang="en-US" sz="4000" dirty="0"/>
              <a:t>today ?</a:t>
            </a:r>
          </a:p>
        </p:txBody>
      </p:sp>
      <p:sp>
        <p:nvSpPr>
          <p:cNvPr id="36" name="TextBox 35"/>
          <p:cNvSpPr txBox="1"/>
          <p:nvPr/>
        </p:nvSpPr>
        <p:spPr>
          <a:xfrm>
            <a:off x="6251480" y="1359641"/>
            <a:ext cx="2333101" cy="707886"/>
          </a:xfrm>
          <a:prstGeom prst="rect">
            <a:avLst/>
          </a:prstGeom>
          <a:noFill/>
        </p:spPr>
        <p:txBody>
          <a:bodyPr wrap="square" rtlCol="0">
            <a:spAutoFit/>
          </a:bodyPr>
          <a:lstStyle/>
          <a:p>
            <a:r>
              <a:rPr lang="en-US" sz="4000" dirty="0"/>
              <a:t>… Is this</a:t>
            </a:r>
          </a:p>
        </p:txBody>
      </p:sp>
      <p:sp>
        <p:nvSpPr>
          <p:cNvPr id="37" name="TextBox 36"/>
          <p:cNvSpPr txBox="1"/>
          <p:nvPr/>
        </p:nvSpPr>
        <p:spPr>
          <a:xfrm>
            <a:off x="6393280" y="1901207"/>
            <a:ext cx="2121505" cy="707886"/>
          </a:xfrm>
          <a:prstGeom prst="rect">
            <a:avLst/>
          </a:prstGeom>
          <a:noFill/>
        </p:spPr>
        <p:txBody>
          <a:bodyPr wrap="square" rtlCol="0">
            <a:spAutoFit/>
          </a:bodyPr>
          <a:lstStyle/>
          <a:p>
            <a:r>
              <a:rPr lang="en-US" sz="4000" dirty="0"/>
              <a:t>still true</a:t>
            </a:r>
          </a:p>
        </p:txBody>
      </p:sp>
      <p:sp>
        <p:nvSpPr>
          <p:cNvPr id="9" name="Down Arrow 8"/>
          <p:cNvSpPr/>
          <p:nvPr/>
        </p:nvSpPr>
        <p:spPr>
          <a:xfrm rot="2859836">
            <a:off x="5220313" y="2482189"/>
            <a:ext cx="484632" cy="2076429"/>
          </a:xfrm>
          <a:prstGeom prst="downArrow">
            <a:avLst/>
          </a:prstGeom>
          <a:solidFill>
            <a:schemeClr val="accent6">
              <a:lumMod val="60000"/>
              <a:lumOff val="4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p:cNvSpPr/>
          <p:nvPr/>
        </p:nvSpPr>
        <p:spPr>
          <a:xfrm>
            <a:off x="474443" y="200358"/>
            <a:ext cx="6677206" cy="923330"/>
          </a:xfrm>
          <a:prstGeom prst="rect">
            <a:avLst/>
          </a:prstGeom>
          <a:noFill/>
        </p:spPr>
        <p:txBody>
          <a:bodyPr wrap="squar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rPr>
              <a:t>Conventional Wisdom</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2" name="TextBox 1"/>
          <p:cNvSpPr txBox="1"/>
          <p:nvPr/>
        </p:nvSpPr>
        <p:spPr>
          <a:xfrm flipH="1">
            <a:off x="5930898" y="4222594"/>
            <a:ext cx="2978149" cy="1564595"/>
          </a:xfrm>
          <a:prstGeom prst="rect">
            <a:avLst/>
          </a:prstGeom>
          <a:noFill/>
        </p:spPr>
        <p:txBody>
          <a:bodyPr wrap="square" rtlCol="0">
            <a:spAutoFit/>
          </a:bodyPr>
          <a:lstStyle/>
          <a:p>
            <a:r>
              <a:rPr lang="en-US" sz="3200" dirty="0">
                <a:solidFill>
                  <a:schemeClr val="accent2">
                    <a:lumMod val="60000"/>
                    <a:lumOff val="40000"/>
                  </a:schemeClr>
                </a:solidFill>
              </a:rPr>
              <a:t>What if we can turn congestion into advantage ?</a:t>
            </a:r>
          </a:p>
        </p:txBody>
      </p:sp>
    </p:spTree>
    <p:extLst>
      <p:ext uri="{BB962C8B-B14F-4D97-AF65-F5344CB8AC3E}">
        <p14:creationId xmlns:p14="http://schemas.microsoft.com/office/powerpoint/2010/main" val="2071445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1D1B1-646B-4A8E-ACCB-A6E824E1DD8E}"/>
              </a:ext>
            </a:extLst>
          </p:cNvPr>
          <p:cNvSpPr>
            <a:spLocks noGrp="1"/>
          </p:cNvSpPr>
          <p:nvPr>
            <p:ph type="title"/>
          </p:nvPr>
        </p:nvSpPr>
        <p:spPr>
          <a:xfrm>
            <a:off x="628650" y="365127"/>
            <a:ext cx="7886700" cy="566366"/>
          </a:xfrm>
        </p:spPr>
        <p:txBody>
          <a:bodyPr>
            <a:noAutofit/>
          </a:bodyPr>
          <a:lstStyle/>
          <a:p>
            <a:r>
              <a:rPr lang="en-US" sz="4000" b="1" dirty="0">
                <a:solidFill>
                  <a:schemeClr val="accent4">
                    <a:lumMod val="40000"/>
                    <a:lumOff val="60000"/>
                  </a:schemeClr>
                </a:solidFill>
              </a:rPr>
              <a:t>Communication Patterns Change …</a:t>
            </a:r>
          </a:p>
        </p:txBody>
      </p:sp>
      <p:sp>
        <p:nvSpPr>
          <p:cNvPr id="4" name="Slide Number Placeholder 3">
            <a:extLst>
              <a:ext uri="{FF2B5EF4-FFF2-40B4-BE49-F238E27FC236}">
                <a16:creationId xmlns:a16="http://schemas.microsoft.com/office/drawing/2014/main" id="{33B18B75-EC7E-482C-AFA3-1A686563FD28}"/>
              </a:ext>
            </a:extLst>
          </p:cNvPr>
          <p:cNvSpPr>
            <a:spLocks noGrp="1"/>
          </p:cNvSpPr>
          <p:nvPr>
            <p:ph type="sldNum" sz="quarter" idx="12"/>
          </p:nvPr>
        </p:nvSpPr>
        <p:spPr/>
        <p:txBody>
          <a:bodyPr/>
          <a:lstStyle/>
          <a:p>
            <a:fld id="{321D9DF7-A7BE-46E3-898F-4EC0FF04C1B9}" type="slidenum">
              <a:rPr lang="en-US" smtClean="0"/>
              <a:t>8</a:t>
            </a:fld>
            <a:endParaRPr lang="en-US"/>
          </a:p>
        </p:txBody>
      </p:sp>
      <p:grpSp>
        <p:nvGrpSpPr>
          <p:cNvPr id="86" name="Group 85">
            <a:extLst>
              <a:ext uri="{FF2B5EF4-FFF2-40B4-BE49-F238E27FC236}">
                <a16:creationId xmlns:a16="http://schemas.microsoft.com/office/drawing/2014/main" id="{B1403A2F-BBD4-4486-B089-B5982600CA42}"/>
              </a:ext>
            </a:extLst>
          </p:cNvPr>
          <p:cNvGrpSpPr/>
          <p:nvPr/>
        </p:nvGrpSpPr>
        <p:grpSpPr>
          <a:xfrm>
            <a:off x="481616" y="1569031"/>
            <a:ext cx="3744871" cy="4219580"/>
            <a:chOff x="609806" y="1569031"/>
            <a:chExt cx="3744871" cy="4219580"/>
          </a:xfrm>
        </p:grpSpPr>
        <p:pic>
          <p:nvPicPr>
            <p:cNvPr id="5" name="Picture 2" descr="http://doityourselflettering.com/t/0541.gif">
              <a:extLst>
                <a:ext uri="{FF2B5EF4-FFF2-40B4-BE49-F238E27FC236}">
                  <a16:creationId xmlns:a16="http://schemas.microsoft.com/office/drawing/2014/main" id="{FDD03C8C-609A-468D-920C-8D3BFB49AD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1397" y="2971305"/>
              <a:ext cx="1693553" cy="43447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14" descr="Communication wlm green icon">
              <a:extLst>
                <a:ext uri="{FF2B5EF4-FFF2-40B4-BE49-F238E27FC236}">
                  <a16:creationId xmlns:a16="http://schemas.microsoft.com/office/drawing/2014/main" id="{BEB85746-4A1A-4DD8-AF9A-3B7DB4BCD0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9702" y="1569031"/>
              <a:ext cx="479776" cy="47977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4" descr="Communication wlm green icon">
              <a:extLst>
                <a:ext uri="{FF2B5EF4-FFF2-40B4-BE49-F238E27FC236}">
                  <a16:creationId xmlns:a16="http://schemas.microsoft.com/office/drawing/2014/main" id="{6090E5BD-63F1-46ED-8E42-128F8D233C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1589" y="1889486"/>
              <a:ext cx="479777" cy="479778"/>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4" descr="Communication wlm green icon">
              <a:extLst>
                <a:ext uri="{FF2B5EF4-FFF2-40B4-BE49-F238E27FC236}">
                  <a16:creationId xmlns:a16="http://schemas.microsoft.com/office/drawing/2014/main" id="{53A1B25D-5F34-4E8C-B1FC-8092CB0823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1682" y="2646060"/>
              <a:ext cx="457202" cy="457202"/>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4" descr="Communication wlm green icon">
              <a:extLst>
                <a:ext uri="{FF2B5EF4-FFF2-40B4-BE49-F238E27FC236}">
                  <a16:creationId xmlns:a16="http://schemas.microsoft.com/office/drawing/2014/main" id="{44025422-15B5-468F-BF99-8656DF2943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5771" y="3598076"/>
              <a:ext cx="484210" cy="48421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4" descr="Communication wlm green icon">
              <a:extLst>
                <a:ext uri="{FF2B5EF4-FFF2-40B4-BE49-F238E27FC236}">
                  <a16:creationId xmlns:a16="http://schemas.microsoft.com/office/drawing/2014/main" id="{F60C82FF-C450-474C-B83A-8346F2CEF6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7865" y="4301434"/>
              <a:ext cx="457827" cy="45782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descr="Communication wlm green icon">
              <a:extLst>
                <a:ext uri="{FF2B5EF4-FFF2-40B4-BE49-F238E27FC236}">
                  <a16:creationId xmlns:a16="http://schemas.microsoft.com/office/drawing/2014/main" id="{0DCCA9A9-026D-40E6-864E-E56E7BF752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8771" y="1765624"/>
              <a:ext cx="472966" cy="47296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4" descr="Communication wlm green icon">
              <a:extLst>
                <a:ext uri="{FF2B5EF4-FFF2-40B4-BE49-F238E27FC236}">
                  <a16:creationId xmlns:a16="http://schemas.microsoft.com/office/drawing/2014/main" id="{1F3A9685-62C0-4493-8903-93ADA85B2D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806" y="2655893"/>
              <a:ext cx="437536" cy="43753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Communication wlm green icon">
              <a:extLst>
                <a:ext uri="{FF2B5EF4-FFF2-40B4-BE49-F238E27FC236}">
                  <a16:creationId xmlns:a16="http://schemas.microsoft.com/office/drawing/2014/main" id="{DEA7005E-5145-4A16-A16C-5531DAAE7E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210" y="3539893"/>
              <a:ext cx="472966" cy="472966"/>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4" descr="Communication wlm green icon">
              <a:extLst>
                <a:ext uri="{FF2B5EF4-FFF2-40B4-BE49-F238E27FC236}">
                  <a16:creationId xmlns:a16="http://schemas.microsoft.com/office/drawing/2014/main" id="{0DD87E5A-7DA8-4F05-BC33-F7B5871F3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1825" y="4286103"/>
              <a:ext cx="467743" cy="467743"/>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Curved Right Arrow 3">
              <a:extLst>
                <a:ext uri="{FF2B5EF4-FFF2-40B4-BE49-F238E27FC236}">
                  <a16:creationId xmlns:a16="http://schemas.microsoft.com/office/drawing/2014/main" id="{00EDA0B6-D9A1-4513-965C-60B5F6928C9B}"/>
                </a:ext>
              </a:extLst>
            </p:cNvPr>
            <p:cNvSpPr/>
            <p:nvPr/>
          </p:nvSpPr>
          <p:spPr>
            <a:xfrm rot="17298529">
              <a:off x="1976476" y="1697706"/>
              <a:ext cx="1073753" cy="2991333"/>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Curved Right Arrow 20">
              <a:extLst>
                <a:ext uri="{FF2B5EF4-FFF2-40B4-BE49-F238E27FC236}">
                  <a16:creationId xmlns:a16="http://schemas.microsoft.com/office/drawing/2014/main" id="{4C829123-2E31-47AC-9D6B-D6C7A6BB1E33}"/>
                </a:ext>
              </a:extLst>
            </p:cNvPr>
            <p:cNvSpPr/>
            <p:nvPr/>
          </p:nvSpPr>
          <p:spPr>
            <a:xfrm rot="2056685" flipH="1" flipV="1">
              <a:off x="1853204" y="1733202"/>
              <a:ext cx="711176" cy="2649786"/>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Curved Right Arrow 21">
              <a:extLst>
                <a:ext uri="{FF2B5EF4-FFF2-40B4-BE49-F238E27FC236}">
                  <a16:creationId xmlns:a16="http://schemas.microsoft.com/office/drawing/2014/main" id="{F445EA6C-8517-49BC-84D8-0472D262C186}"/>
                </a:ext>
              </a:extLst>
            </p:cNvPr>
            <p:cNvSpPr/>
            <p:nvPr/>
          </p:nvSpPr>
          <p:spPr>
            <a:xfrm rot="602361">
              <a:off x="2315658" y="2102868"/>
              <a:ext cx="587299" cy="2384542"/>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1" name="Picture 8" descr="Communication skype icon">
              <a:extLst>
                <a:ext uri="{FF2B5EF4-FFF2-40B4-BE49-F238E27FC236}">
                  <a16:creationId xmlns:a16="http://schemas.microsoft.com/office/drawing/2014/main" id="{6A48C434-D5FE-4B7E-B86F-45886C56F9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3116" y="3539893"/>
              <a:ext cx="501316" cy="501316"/>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Curved Right Arrow 3">
              <a:extLst>
                <a:ext uri="{FF2B5EF4-FFF2-40B4-BE49-F238E27FC236}">
                  <a16:creationId xmlns:a16="http://schemas.microsoft.com/office/drawing/2014/main" id="{8690E59F-5672-4346-9908-6BF6FB7C3049}"/>
                </a:ext>
              </a:extLst>
            </p:cNvPr>
            <p:cNvSpPr/>
            <p:nvPr/>
          </p:nvSpPr>
          <p:spPr>
            <a:xfrm rot="6523618">
              <a:off x="2077368" y="1324084"/>
              <a:ext cx="617834" cy="3138977"/>
            </a:xfrm>
            <a:prstGeom prst="curvedRightArrow">
              <a:avLst>
                <a:gd name="adj1" fmla="val 11238"/>
                <a:gd name="adj2" fmla="val 40199"/>
                <a:gd name="adj3" fmla="val 14957"/>
              </a:avLst>
            </a:prstGeom>
            <a:solidFill>
              <a:srgbClr val="E2C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10" descr="Communication gmail icon">
              <a:extLst>
                <a:ext uri="{FF2B5EF4-FFF2-40B4-BE49-F238E27FC236}">
                  <a16:creationId xmlns:a16="http://schemas.microsoft.com/office/drawing/2014/main" id="{C42A70C5-B5A9-400B-9A86-CC0AEDAF724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1547" y="2213827"/>
              <a:ext cx="457202" cy="457202"/>
            </a:xfrm>
            <a:prstGeom prst="rect">
              <a:avLst/>
            </a:prstGeom>
            <a:noFill/>
            <a:extLst>
              <a:ext uri="{909E8E84-426E-40dd-AFC4-6F175D3DCCD1}">
                <a14:hiddenFill xmlns=""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D646FD38-C165-4C1E-9B78-2ADC81584687}"/>
                </a:ext>
              </a:extLst>
            </p:cNvPr>
            <p:cNvSpPr txBox="1"/>
            <p:nvPr/>
          </p:nvSpPr>
          <p:spPr>
            <a:xfrm>
              <a:off x="609806" y="4930396"/>
              <a:ext cx="3744871" cy="400110"/>
            </a:xfrm>
            <a:prstGeom prst="rect">
              <a:avLst/>
            </a:prstGeom>
            <a:noFill/>
          </p:spPr>
          <p:txBody>
            <a:bodyPr wrap="none" rtlCol="0">
              <a:spAutoFit/>
            </a:bodyPr>
            <a:lstStyle/>
            <a:p>
              <a:r>
                <a:rPr lang="en-US" sz="2000" b="1" dirty="0">
                  <a:solidFill>
                    <a:srgbClr val="FFFF00"/>
                  </a:solidFill>
                </a:rPr>
                <a:t>PAST</a:t>
              </a:r>
              <a:r>
                <a:rPr lang="en-US" sz="2000" dirty="0"/>
                <a:t>:  One-to-one communication</a:t>
              </a:r>
            </a:p>
          </p:txBody>
        </p:sp>
        <p:sp>
          <p:nvSpPr>
            <p:cNvPr id="83" name="TextBox 82">
              <a:extLst>
                <a:ext uri="{FF2B5EF4-FFF2-40B4-BE49-F238E27FC236}">
                  <a16:creationId xmlns:a16="http://schemas.microsoft.com/office/drawing/2014/main" id="{BC562C26-883A-4C3E-8AAF-A8D5D8B76EA6}"/>
                </a:ext>
              </a:extLst>
            </p:cNvPr>
            <p:cNvSpPr txBox="1"/>
            <p:nvPr/>
          </p:nvSpPr>
          <p:spPr>
            <a:xfrm>
              <a:off x="1278063" y="5265391"/>
              <a:ext cx="3066289" cy="523220"/>
            </a:xfrm>
            <a:prstGeom prst="rect">
              <a:avLst/>
            </a:prstGeom>
            <a:noFill/>
          </p:spPr>
          <p:txBody>
            <a:bodyPr wrap="none" rtlCol="0">
              <a:spAutoFit/>
            </a:bodyPr>
            <a:lstStyle/>
            <a:p>
              <a:r>
                <a:rPr lang="en-US" sz="2800" dirty="0"/>
                <a:t>Congestion is bad !!</a:t>
              </a:r>
            </a:p>
          </p:txBody>
        </p:sp>
      </p:grpSp>
      <p:grpSp>
        <p:nvGrpSpPr>
          <p:cNvPr id="87" name="Group 86">
            <a:extLst>
              <a:ext uri="{FF2B5EF4-FFF2-40B4-BE49-F238E27FC236}">
                <a16:creationId xmlns:a16="http://schemas.microsoft.com/office/drawing/2014/main" id="{18D21577-2FCD-45F0-A3E5-76FC5F317BA0}"/>
              </a:ext>
            </a:extLst>
          </p:cNvPr>
          <p:cNvGrpSpPr/>
          <p:nvPr/>
        </p:nvGrpSpPr>
        <p:grpSpPr>
          <a:xfrm>
            <a:off x="4631317" y="1457830"/>
            <a:ext cx="4209479" cy="4315302"/>
            <a:chOff x="4674047" y="1449284"/>
            <a:chExt cx="4209479" cy="4315302"/>
          </a:xfrm>
        </p:grpSpPr>
        <p:pic>
          <p:nvPicPr>
            <p:cNvPr id="24" name="Picture 2" descr="http://doityourselflettering.com/t/0541.gif">
              <a:extLst>
                <a:ext uri="{FF2B5EF4-FFF2-40B4-BE49-F238E27FC236}">
                  <a16:creationId xmlns:a16="http://schemas.microsoft.com/office/drawing/2014/main" id="{DE5967D3-B2F6-45D8-A2EC-93E4B3D96D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9045" y="2893317"/>
              <a:ext cx="1693553" cy="43447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14" descr="Communication wlm green icon">
              <a:extLst>
                <a:ext uri="{FF2B5EF4-FFF2-40B4-BE49-F238E27FC236}">
                  <a16:creationId xmlns:a16="http://schemas.microsoft.com/office/drawing/2014/main" id="{8D1AC560-6659-4A70-8D82-2A65F3DFB6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3563" y="1688206"/>
              <a:ext cx="479776" cy="479776"/>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14" descr="Communication wlm green icon">
              <a:extLst>
                <a:ext uri="{FF2B5EF4-FFF2-40B4-BE49-F238E27FC236}">
                  <a16:creationId xmlns:a16="http://schemas.microsoft.com/office/drawing/2014/main" id="{55F09A0D-4A0C-44AF-9882-A3B0428E81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5543" y="2765235"/>
              <a:ext cx="457202" cy="457202"/>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14" descr="Communication wlm green icon">
              <a:extLst>
                <a:ext uri="{FF2B5EF4-FFF2-40B4-BE49-F238E27FC236}">
                  <a16:creationId xmlns:a16="http://schemas.microsoft.com/office/drawing/2014/main" id="{B3BE50C9-0079-46DD-B342-54568E4D94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9632" y="3717251"/>
              <a:ext cx="484210" cy="484210"/>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14" descr="Communication wlm green icon">
              <a:extLst>
                <a:ext uri="{FF2B5EF4-FFF2-40B4-BE49-F238E27FC236}">
                  <a16:creationId xmlns:a16="http://schemas.microsoft.com/office/drawing/2014/main" id="{F2C8733F-811B-42FD-B6B5-B0DECCE14C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1726" y="4420609"/>
              <a:ext cx="457827" cy="45782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9" descr="Communication wlm green icon">
              <a:extLst>
                <a:ext uri="{FF2B5EF4-FFF2-40B4-BE49-F238E27FC236}">
                  <a16:creationId xmlns:a16="http://schemas.microsoft.com/office/drawing/2014/main" id="{887C91B6-D11C-4D7B-BC44-AF2C837170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2632" y="1884799"/>
              <a:ext cx="472966" cy="472966"/>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14" descr="Communication wlm green icon">
              <a:extLst>
                <a:ext uri="{FF2B5EF4-FFF2-40B4-BE49-F238E27FC236}">
                  <a16:creationId xmlns:a16="http://schemas.microsoft.com/office/drawing/2014/main" id="{FAACAA04-C119-433B-A9E2-B0B87AD8A3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3667" y="2775068"/>
              <a:ext cx="437536" cy="437536"/>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31" descr="Communication wlm green icon">
              <a:extLst>
                <a:ext uri="{FF2B5EF4-FFF2-40B4-BE49-F238E27FC236}">
                  <a16:creationId xmlns:a16="http://schemas.microsoft.com/office/drawing/2014/main" id="{70CE42A1-2161-4AB8-BD21-9B8ED6886F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6071" y="3659068"/>
              <a:ext cx="472966" cy="472966"/>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14" descr="Communication wlm green icon">
              <a:extLst>
                <a:ext uri="{FF2B5EF4-FFF2-40B4-BE49-F238E27FC236}">
                  <a16:creationId xmlns:a16="http://schemas.microsoft.com/office/drawing/2014/main" id="{260DD5F3-4EFF-4DEE-912E-657EBF9292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5686" y="4405278"/>
              <a:ext cx="467743" cy="467743"/>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16" descr="Server icon">
              <a:extLst>
                <a:ext uri="{FF2B5EF4-FFF2-40B4-BE49-F238E27FC236}">
                  <a16:creationId xmlns:a16="http://schemas.microsoft.com/office/drawing/2014/main" id="{56E4A8CB-A0C6-43E1-813D-A108E7B15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6708" y="1449284"/>
              <a:ext cx="1137702" cy="113770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56" name="Straight Arrow Connector 55">
              <a:extLst>
                <a:ext uri="{FF2B5EF4-FFF2-40B4-BE49-F238E27FC236}">
                  <a16:creationId xmlns:a16="http://schemas.microsoft.com/office/drawing/2014/main" id="{85604415-DD0B-4CE4-8C5B-115BB4CCDD62}"/>
                </a:ext>
              </a:extLst>
            </p:cNvPr>
            <p:cNvCxnSpPr>
              <a:cxnSpLocks/>
            </p:cNvCxnSpPr>
            <p:nvPr/>
          </p:nvCxnSpPr>
          <p:spPr>
            <a:xfrm flipH="1" flipV="1">
              <a:off x="6840209" y="2016213"/>
              <a:ext cx="503411" cy="617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7273B93-E74B-416F-8FD7-A6D17F4EDF53}"/>
                </a:ext>
              </a:extLst>
            </p:cNvPr>
            <p:cNvCxnSpPr>
              <a:cxnSpLocks/>
            </p:cNvCxnSpPr>
            <p:nvPr/>
          </p:nvCxnSpPr>
          <p:spPr>
            <a:xfrm flipH="1">
              <a:off x="5883080" y="2176255"/>
              <a:ext cx="1484430" cy="450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AD44AD4-68BB-45BD-8323-74B78D1F4904}"/>
                </a:ext>
              </a:extLst>
            </p:cNvPr>
            <p:cNvCxnSpPr>
              <a:cxnSpLocks/>
            </p:cNvCxnSpPr>
            <p:nvPr/>
          </p:nvCxnSpPr>
          <p:spPr>
            <a:xfrm flipH="1">
              <a:off x="5284874" y="2208666"/>
              <a:ext cx="2156256" cy="7903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A572502-D813-4AD7-A377-D3F939B8DAE2}"/>
                </a:ext>
              </a:extLst>
            </p:cNvPr>
            <p:cNvCxnSpPr>
              <a:cxnSpLocks/>
            </p:cNvCxnSpPr>
            <p:nvPr/>
          </p:nvCxnSpPr>
          <p:spPr>
            <a:xfrm flipH="1">
              <a:off x="5430152" y="2243223"/>
              <a:ext cx="2045534" cy="16274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7550CCA-0175-43E9-ADFB-A0E8FEA6D1C6}"/>
                </a:ext>
              </a:extLst>
            </p:cNvPr>
            <p:cNvCxnSpPr>
              <a:cxnSpLocks/>
            </p:cNvCxnSpPr>
            <p:nvPr/>
          </p:nvCxnSpPr>
          <p:spPr>
            <a:xfrm flipH="1">
              <a:off x="6182182" y="2299821"/>
              <a:ext cx="1333011" cy="21604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F45D1F6-0F84-43F8-8D09-FA6DE3F54C39}"/>
                </a:ext>
              </a:extLst>
            </p:cNvPr>
            <p:cNvCxnSpPr>
              <a:cxnSpLocks/>
            </p:cNvCxnSpPr>
            <p:nvPr/>
          </p:nvCxnSpPr>
          <p:spPr>
            <a:xfrm flipH="1">
              <a:off x="7156403" y="2358218"/>
              <a:ext cx="400095" cy="2161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177F57F-7119-4027-B7DD-5B6C4A8518E5}"/>
                </a:ext>
              </a:extLst>
            </p:cNvPr>
            <p:cNvCxnSpPr>
              <a:cxnSpLocks/>
            </p:cNvCxnSpPr>
            <p:nvPr/>
          </p:nvCxnSpPr>
          <p:spPr>
            <a:xfrm>
              <a:off x="7617443" y="2408046"/>
              <a:ext cx="179895" cy="147969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B04210F-B459-4C27-83FB-D90D67ADB0BE}"/>
                </a:ext>
              </a:extLst>
            </p:cNvPr>
            <p:cNvCxnSpPr>
              <a:cxnSpLocks/>
            </p:cNvCxnSpPr>
            <p:nvPr/>
          </p:nvCxnSpPr>
          <p:spPr>
            <a:xfrm>
              <a:off x="7732494" y="2491593"/>
              <a:ext cx="218668" cy="43902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7" name="Picture 18" descr="Netflix icon">
              <a:extLst>
                <a:ext uri="{FF2B5EF4-FFF2-40B4-BE49-F238E27FC236}">
                  <a16:creationId xmlns:a16="http://schemas.microsoft.com/office/drawing/2014/main" id="{13242668-4E4B-4D56-A78B-62F4C69456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23043" y="1677379"/>
              <a:ext cx="587261" cy="587263"/>
            </a:xfrm>
            <a:prstGeom prst="rect">
              <a:avLst/>
            </a:prstGeom>
            <a:noFill/>
            <a:scene3d>
              <a:camera prst="isometricLeftDown"/>
              <a:lightRig rig="threePt" dir="t"/>
            </a:scene3d>
            <a:extLst>
              <a:ext uri="{909E8E84-426E-40dd-AFC4-6F175D3DCCD1}">
                <a14:hiddenFill xmlns=""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17B5613-4119-4F22-B0CF-346F0802D3CE}"/>
                </a:ext>
              </a:extLst>
            </p:cNvPr>
            <p:cNvSpPr txBox="1"/>
            <p:nvPr/>
          </p:nvSpPr>
          <p:spPr>
            <a:xfrm>
              <a:off x="4674047" y="4950038"/>
              <a:ext cx="4149341" cy="400110"/>
            </a:xfrm>
            <a:prstGeom prst="rect">
              <a:avLst/>
            </a:prstGeom>
            <a:noFill/>
          </p:spPr>
          <p:txBody>
            <a:bodyPr wrap="none" rtlCol="0">
              <a:spAutoFit/>
            </a:bodyPr>
            <a:lstStyle/>
            <a:p>
              <a:r>
                <a:rPr lang="en-US" sz="2000" b="1" dirty="0">
                  <a:solidFill>
                    <a:srgbClr val="FFFF00"/>
                  </a:solidFill>
                </a:rPr>
                <a:t>TODAY</a:t>
              </a:r>
              <a:r>
                <a:rPr lang="en-US" sz="2000" dirty="0"/>
                <a:t>:  One-to-many communication</a:t>
              </a:r>
            </a:p>
          </p:txBody>
        </p:sp>
        <p:sp>
          <p:nvSpPr>
            <p:cNvPr id="85" name="TextBox 84">
              <a:extLst>
                <a:ext uri="{FF2B5EF4-FFF2-40B4-BE49-F238E27FC236}">
                  <a16:creationId xmlns:a16="http://schemas.microsoft.com/office/drawing/2014/main" id="{4F749EBC-46C5-4B3C-B5A1-9F6056927779}"/>
                </a:ext>
              </a:extLst>
            </p:cNvPr>
            <p:cNvSpPr txBox="1"/>
            <p:nvPr/>
          </p:nvSpPr>
          <p:spPr>
            <a:xfrm>
              <a:off x="5300301" y="5241366"/>
              <a:ext cx="3583225" cy="523220"/>
            </a:xfrm>
            <a:prstGeom prst="rect">
              <a:avLst/>
            </a:prstGeom>
            <a:noFill/>
          </p:spPr>
          <p:txBody>
            <a:bodyPr wrap="none" rtlCol="0">
              <a:spAutoFit/>
            </a:bodyPr>
            <a:lstStyle/>
            <a:p>
              <a:r>
                <a:rPr lang="en-US" sz="2800" dirty="0"/>
                <a:t>Congestion is still bad ?</a:t>
              </a:r>
            </a:p>
          </p:txBody>
        </p:sp>
      </p:grpSp>
    </p:spTree>
    <p:extLst>
      <p:ext uri="{BB962C8B-B14F-4D97-AF65-F5344CB8AC3E}">
        <p14:creationId xmlns:p14="http://schemas.microsoft.com/office/powerpoint/2010/main" val="1999568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48061" y="351203"/>
            <a:ext cx="7643645" cy="923330"/>
          </a:xfrm>
          <a:prstGeom prst="rect">
            <a:avLst/>
          </a:prstGeom>
          <a:noFill/>
        </p:spPr>
        <p:txBody>
          <a:bodyPr wrap="square" lIns="91440" tIns="45720" rIns="91440" bIns="45720">
            <a:spAutoFit/>
          </a:bodyPr>
          <a:lstStyle/>
          <a:p>
            <a:pPr algn="ctr"/>
            <a:r>
              <a:rPr lang="en-US" sz="5400" dirty="0">
                <a:ln w="0"/>
                <a:solidFill>
                  <a:schemeClr val="accent4">
                    <a:lumMod val="40000"/>
                    <a:lumOff val="60000"/>
                  </a:schemeClr>
                </a:solidFill>
                <a:effectLst>
                  <a:reflection blurRad="6350" stA="53000" endA="300" endPos="35500" dir="5400000" sy="-90000" algn="bl" rotWithShape="0"/>
                </a:effectLst>
              </a:rPr>
              <a:t>Video Traffic Is Different</a:t>
            </a:r>
            <a:endParaRPr lang="en-US" sz="5400" b="0" cap="none" spc="0" dirty="0">
              <a:ln w="0"/>
              <a:solidFill>
                <a:schemeClr val="accent4">
                  <a:lumMod val="40000"/>
                  <a:lumOff val="60000"/>
                </a:schemeClr>
              </a:solidFill>
              <a:effectLst>
                <a:reflection blurRad="6350" stA="53000" endA="300" endPos="35500" dir="5400000" sy="-90000" algn="bl" rotWithShape="0"/>
              </a:effectLst>
            </a:endParaRPr>
          </a:p>
        </p:txBody>
      </p:sp>
      <p:sp>
        <p:nvSpPr>
          <p:cNvPr id="4" name="TextBox 3"/>
          <p:cNvSpPr txBox="1"/>
          <p:nvPr/>
        </p:nvSpPr>
        <p:spPr>
          <a:xfrm>
            <a:off x="1418116" y="3360366"/>
            <a:ext cx="7192484" cy="1323439"/>
          </a:xfrm>
          <a:prstGeom prst="rect">
            <a:avLst/>
          </a:prstGeom>
          <a:noFill/>
        </p:spPr>
        <p:txBody>
          <a:bodyPr wrap="square" rtlCol="0">
            <a:spAutoFit/>
          </a:bodyPr>
          <a:lstStyle/>
          <a:p>
            <a:r>
              <a:rPr lang="en-US" sz="4000" dirty="0"/>
              <a:t>Just 5% of the videos account for 95% of total views at YouTube  </a:t>
            </a:r>
          </a:p>
        </p:txBody>
      </p:sp>
      <p:sp>
        <p:nvSpPr>
          <p:cNvPr id="36" name="TextBox 35"/>
          <p:cNvSpPr txBox="1"/>
          <p:nvPr/>
        </p:nvSpPr>
        <p:spPr>
          <a:xfrm>
            <a:off x="801472" y="1676783"/>
            <a:ext cx="7076087" cy="1323439"/>
          </a:xfrm>
          <a:prstGeom prst="rect">
            <a:avLst/>
          </a:prstGeom>
          <a:noFill/>
        </p:spPr>
        <p:txBody>
          <a:bodyPr wrap="square" rtlCol="0">
            <a:spAutoFit/>
          </a:bodyPr>
          <a:lstStyle/>
          <a:p>
            <a:r>
              <a:rPr lang="en-US" sz="4000" dirty="0"/>
              <a:t>80:20 rule also applies to video streaming </a:t>
            </a:r>
          </a:p>
        </p:txBody>
      </p:sp>
      <p:sp>
        <p:nvSpPr>
          <p:cNvPr id="5" name="TextBox 4"/>
          <p:cNvSpPr txBox="1"/>
          <p:nvPr/>
        </p:nvSpPr>
        <p:spPr>
          <a:xfrm>
            <a:off x="1381076" y="4913021"/>
            <a:ext cx="7229524" cy="1323439"/>
          </a:xfrm>
          <a:prstGeom prst="rect">
            <a:avLst/>
          </a:prstGeom>
          <a:noFill/>
        </p:spPr>
        <p:txBody>
          <a:bodyPr wrap="square" rtlCol="0">
            <a:spAutoFit/>
          </a:bodyPr>
          <a:lstStyle/>
          <a:p>
            <a:r>
              <a:rPr lang="en-US" sz="4000" dirty="0"/>
              <a:t>Majority of people watch the new movie releases  </a:t>
            </a:r>
          </a:p>
        </p:txBody>
      </p:sp>
      <p:sp>
        <p:nvSpPr>
          <p:cNvPr id="6" name="TextBox 5">
            <a:extLst>
              <a:ext uri="{FF2B5EF4-FFF2-40B4-BE49-F238E27FC236}">
                <a16:creationId xmlns:a16="http://schemas.microsoft.com/office/drawing/2014/main" id="{D49D5843-A250-4966-9D00-14C895D0EF10}"/>
              </a:ext>
            </a:extLst>
          </p:cNvPr>
          <p:cNvSpPr txBox="1"/>
          <p:nvPr/>
        </p:nvSpPr>
        <p:spPr>
          <a:xfrm>
            <a:off x="3676277" y="992940"/>
            <a:ext cx="3956724" cy="461665"/>
          </a:xfrm>
          <a:prstGeom prst="rect">
            <a:avLst/>
          </a:prstGeom>
          <a:noFill/>
        </p:spPr>
        <p:txBody>
          <a:bodyPr wrap="none" rtlCol="0">
            <a:spAutoFit/>
          </a:bodyPr>
          <a:lstStyle/>
          <a:p>
            <a:r>
              <a:rPr lang="en-US" sz="2400" dirty="0">
                <a:solidFill>
                  <a:srgbClr val="FFFF00"/>
                </a:solidFill>
              </a:rPr>
              <a:t>One-to-MANY communication</a:t>
            </a:r>
          </a:p>
        </p:txBody>
      </p:sp>
    </p:spTree>
    <p:extLst>
      <p:ext uri="{BB962C8B-B14F-4D97-AF65-F5344CB8AC3E}">
        <p14:creationId xmlns:p14="http://schemas.microsoft.com/office/powerpoint/2010/main" val="65233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dissolve">
                                      <p:cBhvr>
                                        <p:cTn id="7" dur="500"/>
                                        <p:tgtEl>
                                          <p:spTgt spid="3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5_HDOfficeLightV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WindowsPhoneIcons.Add" Revision="1" Stencil="System.Storyboarding.WindowsPhoneIcons" StencilVersion="0.1"/>
</Control>
</file>

<file path=customXml/itemProps1.xml><?xml version="1.0" encoding="utf-8"?>
<ds:datastoreItem xmlns:ds="http://schemas.openxmlformats.org/officeDocument/2006/customXml" ds:itemID="{646A298B-FEAE-42C2-B8B7-731399C46227}">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TM02900688[[fn=Facet]]</Template>
  <TotalTime>0</TotalTime>
  <Words>2503</Words>
  <Application>Microsoft Office PowerPoint</Application>
  <PresentationFormat>On-screen Show (4:3)</PresentationFormat>
  <Paragraphs>750</Paragraphs>
  <Slides>62</Slides>
  <Notes>50</Notes>
  <HiddenSlides>0</HiddenSlides>
  <MMClips>2</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62</vt:i4>
      </vt:variant>
    </vt:vector>
  </HeadingPairs>
  <TitlesOfParts>
    <vt:vector size="80" baseType="lpstr">
      <vt:lpstr>PMingLiU</vt:lpstr>
      <vt:lpstr>Apple Chancery</vt:lpstr>
      <vt:lpstr>Arial</vt:lpstr>
      <vt:lpstr>Arial Rounded MT Bold</vt:lpstr>
      <vt:lpstr>Avenir Black Oblique</vt:lpstr>
      <vt:lpstr>Bradley Hand Bold</vt:lpstr>
      <vt:lpstr>Bradley Hand ITC</vt:lpstr>
      <vt:lpstr>Calibri</vt:lpstr>
      <vt:lpstr>Calibri Light</vt:lpstr>
      <vt:lpstr>Century Gothic</vt:lpstr>
      <vt:lpstr>Comic Sans MS</vt:lpstr>
      <vt:lpstr>Forte</vt:lpstr>
      <vt:lpstr>Segoe Print</vt:lpstr>
      <vt:lpstr>Symbol</vt:lpstr>
      <vt:lpstr>Wingdings 2</vt:lpstr>
      <vt:lpstr>HDOfficeLightV0</vt:lpstr>
      <vt:lpstr>5_HDOfficeLightV0</vt:lpstr>
      <vt:lpstr>Office Theme</vt:lpstr>
      <vt:lpstr>Internet of Things A New Frontier of Multimedia Research</vt:lpstr>
      <vt:lpstr>Three Topics</vt:lpstr>
      <vt:lpstr>Three Topics</vt:lpstr>
      <vt:lpstr>PowerPoint Presentation</vt:lpstr>
      <vt:lpstr>PowerPoint Presentation</vt:lpstr>
      <vt:lpstr>PowerPoint Presentation</vt:lpstr>
      <vt:lpstr>PowerPoint Presentation</vt:lpstr>
      <vt:lpstr>Communication Patterns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 Experiment</vt:lpstr>
      <vt:lpstr>A Wireless Setup</vt:lpstr>
      <vt:lpstr>Video Stream Performance</vt:lpstr>
      <vt:lpstr>Stress Test on Network Links</vt:lpstr>
      <vt:lpstr>PowerPoint Presentation</vt:lpstr>
      <vt:lpstr>PowerPoint Presentation</vt:lpstr>
      <vt:lpstr>Today’s Internet Users</vt:lpstr>
      <vt:lpstr>PowerPoint Presentation</vt:lpstr>
      <vt:lpstr>PowerPoint Presentation</vt:lpstr>
      <vt:lpstr>PowerPoint Presentation</vt:lpstr>
      <vt:lpstr>Big Data and Cloud Computing</vt:lpstr>
      <vt:lpstr>IoT Is a Different Kind of Big Data</vt:lpstr>
      <vt:lpstr>IoT Is a Different Kind of Big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Workplaces</vt:lpstr>
      <vt:lpstr>Future Workplace</vt:lpstr>
      <vt:lpstr>Future Workplaces with IoT</vt:lpstr>
      <vt:lpstr>Collaborating with ‘Things’</vt:lpstr>
      <vt:lpstr>TABLETOP  </vt:lpstr>
      <vt:lpstr>Sharing Desktop Objects </vt:lpstr>
      <vt:lpstr>Sharing the Internet of Things</vt:lpstr>
      <vt:lpstr>PowerPoint Presentation</vt:lpstr>
      <vt:lpstr>Tabletop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Kutalmis</dc:creator>
  <cp:lastModifiedBy>Kien Hua</cp:lastModifiedBy>
  <cp:revision>1062</cp:revision>
  <dcterms:created xsi:type="dcterms:W3CDTF">2015-05-21T15:58:25Z</dcterms:created>
  <dcterms:modified xsi:type="dcterms:W3CDTF">2025-11-19T20:00:02Z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