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60" r:id="rId3"/>
    <p:sldId id="257" r:id="rId4"/>
    <p:sldId id="335" r:id="rId5"/>
    <p:sldId id="336" r:id="rId6"/>
    <p:sldId id="337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4" r:id="rId22"/>
    <p:sldId id="353" r:id="rId23"/>
    <p:sldId id="357" r:id="rId24"/>
    <p:sldId id="355" r:id="rId25"/>
    <p:sldId id="332" r:id="rId26"/>
    <p:sldId id="356" r:id="rId27"/>
    <p:sldId id="33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477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2D9B95"/>
    <a:srgbClr val="C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6036" autoAdjust="0"/>
  </p:normalViewPr>
  <p:slideViewPr>
    <p:cSldViewPr>
      <p:cViewPr>
        <p:scale>
          <a:sx n="75" d="100"/>
          <a:sy n="75" d="100"/>
        </p:scale>
        <p:origin x="-2718" y="-1248"/>
      </p:cViewPr>
      <p:guideLst>
        <p:guide orient="horz" pos="477"/>
        <p:guide pos="2927"/>
      </p:guideLst>
    </p:cSldViewPr>
  </p:slideViewPr>
  <p:outlineViewPr>
    <p:cViewPr>
      <p:scale>
        <a:sx n="33" d="100"/>
        <a:sy n="33" d="100"/>
      </p:scale>
      <p:origin x="0" y="-7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E15E-C3C7-400C-85E2-7F00FE55FAC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4B9C-164A-4A92-B8CF-4DC14C1A3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38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87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5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5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39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6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1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8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6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03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1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2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17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DD28B9-CD34-4D86-8972-B6E58585BE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2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3079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7" descr="gen_weblike_COV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18" b="98344"/>
          <a:stretch/>
        </p:blipFill>
        <p:spPr bwMode="auto">
          <a:xfrm>
            <a:off x="0" y="-1"/>
            <a:ext cx="9144000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1600" b="1" dirty="0" smtClean="0">
                <a:solidFill>
                  <a:srgbClr val="FFCC00"/>
                </a:solidFill>
                <a:latin typeface="Calibri" pitchFamily="34" charset="0"/>
              </a:rPr>
              <a:t>Implementation</a:t>
            </a:r>
            <a:r>
              <a:rPr lang="en-US" sz="1600" b="1" baseline="0" dirty="0" smtClean="0">
                <a:solidFill>
                  <a:srgbClr val="FFCC00"/>
                </a:solidFill>
                <a:latin typeface="Calibri" pitchFamily="34" charset="0"/>
              </a:rPr>
              <a:t> of Sampling Dead Block Predictor for Different Cache Levels</a:t>
            </a:r>
            <a:r>
              <a:rPr lang="en-US" sz="1600" b="1" dirty="0" smtClean="0">
                <a:solidFill>
                  <a:srgbClr val="FFCC00"/>
                </a:solidFill>
                <a:latin typeface="Calibri" pitchFamily="34" charset="0"/>
              </a:rPr>
              <a:t/>
            </a:r>
            <a:br>
              <a:rPr lang="en-US" sz="1600" b="1" dirty="0" smtClean="0">
                <a:solidFill>
                  <a:srgbClr val="FFCC00"/>
                </a:solidFill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F2813B6-1402-4682-8D4E-8CA97CD64C07}" type="datetime1">
              <a:rPr lang="en-US" altLang="ko-KR" smtClean="0"/>
              <a:t>3/19/2014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2413" cy="426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740" y="60960"/>
            <a:ext cx="350520" cy="3505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 userDrawn="1"/>
        </p:nvSpPr>
        <p:spPr>
          <a:xfrm>
            <a:off x="2476501" y="6367046"/>
            <a:ext cx="419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200" dirty="0" smtClean="0">
                <a:solidFill>
                  <a:schemeClr val="bg1"/>
                </a:solidFill>
                <a:latin typeface="Calibri" pitchFamily="34" charset="0"/>
              </a:rPr>
              <a:t>University of Central</a:t>
            </a:r>
            <a:r>
              <a:rPr lang="en-US" sz="1600" b="1" spc="200" baseline="0" dirty="0" smtClean="0">
                <a:solidFill>
                  <a:schemeClr val="bg1"/>
                </a:solidFill>
                <a:latin typeface="Calibri" pitchFamily="34" charset="0"/>
              </a:rPr>
              <a:t> Florida</a:t>
            </a:r>
            <a:endParaRPr lang="en-US" sz="1600" b="1" spc="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1D3BB-2828-4FD5-9019-4C6610924646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5108F8-9A31-49D5-A613-43F7BA11CE62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>
            <a:lvl1pPr>
              <a:defRPr sz="3600">
                <a:latin typeface="Gotham-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148EF3-EE85-4A9D-A5A6-46C89691CBD3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76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983CCE-B77D-4150-BAFB-447AFF8B960D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EFF05-7862-4CE9-9D9F-514B82FAD049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0054AE-CDD0-448E-A547-69CDB0AF87D4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7BCBDB-1123-4F9C-9F6A-F4D3B6B0D98B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8C0DFD-A848-497C-AEEE-197B54F686CF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658F51-74B4-4124-9691-44813DDC8E0A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AA18BF-3C45-46DE-A97B-5226A4EA075A}" type="datetime1">
              <a:rPr lang="en-US" altLang="ko-KR" smtClean="0"/>
              <a:t>3/19/2014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1000"/>
            <a:ext cx="885294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" name="Picture 8" descr="gen_weblike_INT0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3400" y="6425625"/>
            <a:ext cx="434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CC00"/>
                </a:solidFill>
                <a:latin typeface="Calibri" pitchFamily="34" charset="0"/>
              </a:rPr>
              <a:t>TaintDroid</a:t>
            </a:r>
            <a:r>
              <a:rPr lang="en-US" sz="1600" b="1" dirty="0" smtClean="0">
                <a:solidFill>
                  <a:srgbClr val="FFCC00"/>
                </a:solidFill>
                <a:latin typeface="Calibri" pitchFamily="34" charset="0"/>
              </a:rPr>
              <a:t>: An Information</a:t>
            </a:r>
            <a:r>
              <a:rPr lang="en-US" sz="1600" b="1" baseline="0" dirty="0" smtClean="0">
                <a:solidFill>
                  <a:srgbClr val="FFCC00"/>
                </a:solidFill>
                <a:latin typeface="Calibri" pitchFamily="34" charset="0"/>
              </a:rPr>
              <a:t>-Flow Tracking System</a:t>
            </a:r>
            <a:endParaRPr lang="en-US" sz="1600" b="1" dirty="0" smtClean="0">
              <a:solidFill>
                <a:srgbClr val="FFCC00"/>
              </a:solidFill>
              <a:latin typeface="Calibri" pitchFamily="34" charset="0"/>
            </a:endParaRPr>
          </a:p>
          <a:p>
            <a:endParaRPr lang="en-US" sz="1600" b="1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CCE75BE-3D4C-49AC-AC31-5A084329EE9E}" type="datetime1">
              <a:rPr lang="en-US" altLang="ko-KR" smtClean="0"/>
              <a:t>3/19/2014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8743" y="5768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 b="1" smtClean="0">
                <a:solidFill>
                  <a:srgbClr val="FFC000"/>
                </a:solidFill>
                <a:latin typeface="Calibri" pitchFamily="34" charset="0"/>
              </a:defRPr>
            </a:lvl1pPr>
          </a:lstStyle>
          <a:p>
            <a:fld id="{9CE92245-F91A-40C0-BD5B-4F99AC68A9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0360" y="57686"/>
            <a:ext cx="419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rgbClr val="FFCC00"/>
                </a:solidFill>
                <a:latin typeface="Calibri" pitchFamily="34" charset="0"/>
              </a:rPr>
              <a:t>University of Central</a:t>
            </a:r>
            <a:r>
              <a:rPr lang="en-US" sz="1600" b="1" spc="200" baseline="0" dirty="0" smtClean="0">
                <a:solidFill>
                  <a:srgbClr val="FFCC00"/>
                </a:solidFill>
                <a:latin typeface="Calibri" pitchFamily="34" charset="0"/>
              </a:rPr>
              <a:t> Florida</a:t>
            </a:r>
            <a:endParaRPr lang="en-US" sz="1600" b="1" spc="200" dirty="0">
              <a:solidFill>
                <a:srgbClr val="FFCC0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" y="50800"/>
            <a:ext cx="35052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ppanalysis.org/download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dbrumley/courses/18487-f10/files/taint-analysis-overview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analysis.org/demo" TargetMode="External"/><Relationship Id="rId4" Type="http://schemas.openxmlformats.org/officeDocument/2006/relationships/hyperlink" Target="http://ieeexplore.ieee.org/xpl/login.jsp?tp=&amp;arnumber=5504796&amp;url=http://ieeexplore.ieee.org/xpls/abs_all.jsp?arnumber=550479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blog.lookout.com/blog/2010/07/29/mobile-application-analysis-blackhat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1"/>
            <a:ext cx="9144000" cy="1676399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TaintDroid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: An Information-Flow Tracking System for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Realtime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Privacy Monitoring on Smartphones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>
            <a:noAutofit/>
          </a:bodyPr>
          <a:lstStyle/>
          <a:p>
            <a:r>
              <a:rPr lang="fi-FI" sz="2000" dirty="0" smtClean="0">
                <a:solidFill>
                  <a:schemeClr val="bg1"/>
                </a:solidFill>
              </a:rPr>
              <a:t>Written by Enck, Gilbert, Chun, Cox, Jung, McDanniel, and Sheth</a:t>
            </a:r>
          </a:p>
          <a:p>
            <a:r>
              <a:rPr lang="fi-FI" sz="2000" dirty="0" smtClean="0">
                <a:solidFill>
                  <a:schemeClr val="bg1"/>
                </a:solidFill>
              </a:rPr>
              <a:t>in 2010, 9th USENIX Symposium</a:t>
            </a:r>
          </a:p>
          <a:p>
            <a:endParaRPr lang="fi-FI" sz="2000" dirty="0" smtClean="0">
              <a:solidFill>
                <a:schemeClr val="bg1"/>
              </a:solidFill>
            </a:endParaRPr>
          </a:p>
          <a:p>
            <a:endParaRPr lang="fi-FI" sz="2000" dirty="0" smtClean="0">
              <a:solidFill>
                <a:schemeClr val="bg1"/>
              </a:solidFill>
            </a:endParaRPr>
          </a:p>
          <a:p>
            <a:r>
              <a:rPr lang="fi-FI" sz="2000" dirty="0" smtClean="0">
                <a:solidFill>
                  <a:schemeClr val="bg1"/>
                </a:solidFill>
              </a:rPr>
              <a:t>Paper presentation by Hyanglim You</a:t>
            </a:r>
          </a:p>
          <a:p>
            <a:r>
              <a:rPr lang="fi-FI" sz="2000" dirty="0" smtClean="0">
                <a:solidFill>
                  <a:schemeClr val="bg1"/>
                </a:solidFill>
              </a:rPr>
              <a:t>Mar 19th 2014</a:t>
            </a: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1"/>
    </mc:Choice>
    <mc:Fallback xmlns="">
      <p:transition spd="slow" advTm="335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>
                <a:latin typeface="+mn-lt"/>
              </a:rPr>
              <a:t>Dynamic Taint Analysis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45200" y="1580400"/>
            <a:ext cx="4267200" cy="4724400"/>
          </a:xfrm>
        </p:spPr>
        <p:txBody>
          <a:bodyPr/>
          <a:lstStyle/>
          <a:p>
            <a:r>
              <a:rPr lang="en-US" altLang="ko-KR" sz="2800" dirty="0" smtClean="0">
                <a:latin typeface="+mn-lt"/>
              </a:rPr>
              <a:t>Basic idea</a:t>
            </a:r>
          </a:p>
          <a:p>
            <a:pPr lvl="1"/>
            <a:r>
              <a:rPr lang="en-US" altLang="ko-KR" sz="2400" dirty="0" smtClean="0">
                <a:latin typeface="+mn-lt"/>
              </a:rPr>
              <a:t> </a:t>
            </a:r>
            <a:r>
              <a:rPr lang="en-US" altLang="ko-KR" sz="2400" dirty="0">
                <a:latin typeface="+mn-lt"/>
              </a:rPr>
              <a:t>Tracks information dependencies from an origin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r>
              <a:rPr lang="en-US" altLang="ko-KR" sz="2800" dirty="0" smtClean="0">
                <a:latin typeface="+mn-lt"/>
              </a:rPr>
              <a:t>Concept</a:t>
            </a:r>
            <a:endParaRPr lang="en-US" altLang="ko-KR" sz="2800" dirty="0">
              <a:latin typeface="+mn-lt"/>
            </a:endParaRPr>
          </a:p>
          <a:p>
            <a:pPr lvl="1"/>
            <a:r>
              <a:rPr lang="en-US" altLang="ko-KR" sz="2400" dirty="0">
                <a:latin typeface="+mn-lt"/>
              </a:rPr>
              <a:t>Taint source</a:t>
            </a:r>
          </a:p>
          <a:p>
            <a:pPr lvl="1"/>
            <a:r>
              <a:rPr lang="en-US" altLang="ko-KR" sz="2400" dirty="0">
                <a:latin typeface="+mn-lt"/>
              </a:rPr>
              <a:t>Taint </a:t>
            </a:r>
            <a:r>
              <a:rPr lang="en-US" altLang="ko-KR" sz="2400" dirty="0" smtClean="0">
                <a:latin typeface="+mn-lt"/>
              </a:rPr>
              <a:t>propagation</a:t>
            </a:r>
          </a:p>
          <a:p>
            <a:pPr lvl="1"/>
            <a:r>
              <a:rPr lang="en-US" altLang="ko-KR" sz="2400" dirty="0" smtClean="0">
                <a:solidFill>
                  <a:srgbClr val="FF0000"/>
                </a:solidFill>
                <a:latin typeface="+mn-lt"/>
              </a:rPr>
              <a:t>Taint sink</a:t>
            </a:r>
            <a:endParaRPr lang="ko-KR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85800" y="1600200"/>
            <a:ext cx="33604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i = </a:t>
            </a:r>
            <a:r>
              <a:rPr lang="en-US" sz="2800" dirty="0" err="1">
                <a:latin typeface="+mn-lt"/>
              </a:rPr>
              <a:t>get_input</a:t>
            </a:r>
            <a:r>
              <a:rPr lang="en-US" sz="2800" dirty="0">
                <a:latin typeface="+mn-lt"/>
              </a:rPr>
              <a:t>();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two = 2;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j = i + two;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err="1">
                <a:solidFill>
                  <a:srgbClr val="FF0000"/>
                </a:solidFill>
                <a:latin typeface="+mn-lt"/>
              </a:rPr>
              <a:t>send_to_sink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(j)</a:t>
            </a:r>
            <a:r>
              <a:rPr lang="en-US" sz="2800" dirty="0">
                <a:latin typeface="+mn-lt"/>
              </a:rPr>
              <a:t>;</a:t>
            </a:r>
          </a:p>
        </p:txBody>
      </p:sp>
      <p:sp>
        <p:nvSpPr>
          <p:cNvPr id="6" name="타원형 설명선 5"/>
          <p:cNvSpPr/>
          <p:nvPr/>
        </p:nvSpPr>
        <p:spPr>
          <a:xfrm>
            <a:off x="533400" y="3276600"/>
            <a:ext cx="8001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5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44"/>
    </mc:Choice>
    <mc:Fallback xmlns="">
      <p:transition spd="slow" advTm="38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0.23959 0.14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err="1">
                <a:latin typeface="+mn-lt"/>
              </a:rPr>
              <a:t>TaintDroid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+mn-lt"/>
              </a:rPr>
              <a:t>Not </a:t>
            </a:r>
            <a:r>
              <a:rPr lang="en-US" altLang="ko-KR" sz="2800" dirty="0">
                <a:latin typeface="+mn-lt"/>
              </a:rPr>
              <a:t>an app but an extension to the Android mobile-phone platform to track the flow of privacy sensitive data (system-wide integration</a:t>
            </a:r>
            <a:r>
              <a:rPr lang="en-US" altLang="ko-KR" sz="2800" dirty="0" smtClean="0">
                <a:latin typeface="+mn-lt"/>
              </a:rPr>
              <a:t>)</a:t>
            </a:r>
          </a:p>
          <a:p>
            <a:endParaRPr lang="ko-KR" altLang="en-US" sz="1000" dirty="0">
              <a:latin typeface="+mn-lt"/>
            </a:endParaRPr>
          </a:p>
          <a:p>
            <a:r>
              <a:rPr lang="en-US" altLang="ko-KR" sz="2800" dirty="0" smtClean="0">
                <a:latin typeface="+mn-lt"/>
              </a:rPr>
              <a:t>Detect </a:t>
            </a:r>
            <a:r>
              <a:rPr lang="en-US" altLang="ko-KR" sz="2800" dirty="0">
                <a:latin typeface="+mn-lt"/>
              </a:rPr>
              <a:t>when sensitive data leaves the system via untrusted </a:t>
            </a:r>
            <a:r>
              <a:rPr lang="en-US" altLang="ko-KR" sz="2800" dirty="0" smtClean="0">
                <a:latin typeface="+mn-lt"/>
              </a:rPr>
              <a:t>applications</a:t>
            </a:r>
          </a:p>
          <a:p>
            <a:endParaRPr lang="en-US" altLang="ko-KR" sz="1000" dirty="0">
              <a:latin typeface="+mn-lt"/>
            </a:endParaRPr>
          </a:p>
          <a:p>
            <a:r>
              <a:rPr lang="en-US" altLang="ko-KR" sz="2800" dirty="0">
                <a:latin typeface="+mn-lt"/>
              </a:rPr>
              <a:t>Existing </a:t>
            </a:r>
            <a:r>
              <a:rPr lang="en-US" altLang="ko-KR" sz="2800" dirty="0" smtClean="0">
                <a:latin typeface="+mn-lt"/>
              </a:rPr>
              <a:t>solutions</a:t>
            </a:r>
          </a:p>
          <a:p>
            <a:pPr lvl="1"/>
            <a:r>
              <a:rPr lang="en-US" altLang="ko-KR" sz="2400" dirty="0" smtClean="0">
                <a:latin typeface="+mn-lt"/>
              </a:rPr>
              <a:t> </a:t>
            </a:r>
            <a:r>
              <a:rPr lang="en-US" altLang="ko-KR" sz="2400" dirty="0">
                <a:latin typeface="+mn-lt"/>
              </a:rPr>
              <a:t>rely on heavy-weight whole-system </a:t>
            </a:r>
            <a:r>
              <a:rPr lang="en-US" altLang="ko-KR" sz="2400" dirty="0" smtClean="0">
                <a:latin typeface="+mn-lt"/>
              </a:rPr>
              <a:t>emulation</a:t>
            </a:r>
          </a:p>
          <a:p>
            <a:pPr lvl="1"/>
            <a:endParaRPr lang="en-US" altLang="ko-KR" sz="1000" dirty="0">
              <a:latin typeface="+mn-lt"/>
            </a:endParaRPr>
          </a:p>
          <a:p>
            <a:r>
              <a:rPr lang="en-US" altLang="ko-KR" sz="2800" dirty="0" smtClean="0">
                <a:latin typeface="+mn-lt"/>
              </a:rPr>
              <a:t>Use Android’s </a:t>
            </a:r>
            <a:r>
              <a:rPr lang="en-US" altLang="ko-KR" sz="2800" dirty="0">
                <a:latin typeface="+mn-lt"/>
              </a:rPr>
              <a:t>VM architecture and integrate several </a:t>
            </a:r>
            <a:r>
              <a:rPr lang="en-US" altLang="ko-KR" sz="2800" dirty="0" smtClean="0">
                <a:latin typeface="+mn-lt"/>
              </a:rPr>
              <a:t>levels of tracking </a:t>
            </a:r>
            <a:r>
              <a:rPr lang="en-US" altLang="ko-KR" sz="2800" dirty="0">
                <a:latin typeface="+mn-lt"/>
              </a:rPr>
              <a:t>techniques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14"/>
    </mc:Choice>
    <mc:Fallback xmlns="">
      <p:transition spd="slow" advTm="5251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latin typeface="+mn-lt"/>
              </a:rPr>
              <a:t>Four levels of Tracking Tech.</a:t>
            </a:r>
            <a:endParaRPr lang="ko-KR" altLang="en-US" sz="4400" dirty="0">
              <a:latin typeface="+mn-lt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52" y="1855406"/>
            <a:ext cx="8610600" cy="39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7239000" y="3200808"/>
            <a:ext cx="1828800" cy="672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239000" y="3975702"/>
            <a:ext cx="1828800" cy="672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286000" y="1676400"/>
            <a:ext cx="2743200" cy="672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239000" y="4724400"/>
            <a:ext cx="1828800" cy="672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5562600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Figure 1: From the original paper</a:t>
            </a:r>
            <a:endParaRPr lang="ko-KR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4"/>
    </mc:Choice>
    <mc:Fallback xmlns="">
      <p:transition spd="slow" advTm="1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Four levels of Tracking Tech.</a:t>
            </a:r>
            <a:endParaRPr lang="ko-KR" altLang="en-US" sz="4400" dirty="0">
              <a:latin typeface="+mn-lt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52" y="1855406"/>
            <a:ext cx="8610600" cy="39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대각선 방향의 모서리가 둥근 사각형 2"/>
          <p:cNvSpPr/>
          <p:nvPr/>
        </p:nvSpPr>
        <p:spPr>
          <a:xfrm>
            <a:off x="94956" y="3352800"/>
            <a:ext cx="1733844" cy="470503"/>
          </a:xfrm>
          <a:prstGeom prst="round2Diag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Labeled data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5562600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Figure 1: From the original paper</a:t>
            </a:r>
            <a:endParaRPr lang="ko-KR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3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8"/>
    </mc:Choice>
    <mc:Fallback xmlns="">
      <p:transition spd="slow" advTm="43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19981E-6 L 1.38778E-17 0.105 C 1.38778E-17 0.15195 0.15104 0.20999 0.27396 0.20999 L 0.54792 0.20999 " pathEditMode="relative" rAng="0" ptsTypes="FfFF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75 0.20999 L 0.54896 -0.10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19981E-6 L 1.38778E-17 -0.05041 C 1.38778E-17 -0.07331 0.12865 -0.10083 0.23333 -0.10083 L 0.46667 -0.10083 " pathEditMode="relative" rAng="0" ptsTypes="FfFF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5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3" grpId="3" animBg="1"/>
      <p:bldP spid="3" grpId="4" animBg="1"/>
      <p:bldP spid="3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8" y="3048000"/>
            <a:ext cx="7001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Variable level Tracking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altLang="ko-KR" sz="2800" dirty="0">
                <a:latin typeface="+mn-lt"/>
              </a:rPr>
              <a:t>Tracks within VM environment by modifying </a:t>
            </a:r>
            <a:r>
              <a:rPr lang="en-US" altLang="ko-KR" sz="2800" dirty="0" err="1">
                <a:latin typeface="+mn-lt"/>
              </a:rPr>
              <a:t>Dalvik</a:t>
            </a:r>
            <a:r>
              <a:rPr lang="en-US" altLang="ko-KR" sz="2800" dirty="0">
                <a:latin typeface="+mn-lt"/>
              </a:rPr>
              <a:t> VM interpreter. </a:t>
            </a:r>
          </a:p>
          <a:p>
            <a:r>
              <a:rPr lang="en-US" altLang="ko-KR" sz="2800" dirty="0" err="1" smtClean="0">
                <a:latin typeface="+mn-lt"/>
              </a:rPr>
              <a:t>Dalvik</a:t>
            </a:r>
            <a:r>
              <a:rPr lang="en-US" altLang="ko-KR" sz="2800" dirty="0" smtClean="0">
                <a:latin typeface="+mn-lt"/>
              </a:rPr>
              <a:t> VM instance stores/propagates taint tag on variables</a:t>
            </a:r>
          </a:p>
          <a:p>
            <a:endParaRPr lang="ko-KR" altLang="en-US" sz="2800" dirty="0">
              <a:latin typeface="+mn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43000" y="4038600"/>
            <a:ext cx="7543800" cy="762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 1 6"/>
          <p:cNvSpPr/>
          <p:nvPr/>
        </p:nvSpPr>
        <p:spPr>
          <a:xfrm>
            <a:off x="5943600" y="3200400"/>
            <a:ext cx="2895600" cy="247650"/>
          </a:xfrm>
          <a:prstGeom prst="borderCallout1">
            <a:avLst>
              <a:gd name="adj1" fmla="val 49993"/>
              <a:gd name="adj2" fmla="val -1740"/>
              <a:gd name="adj3" fmla="val 331198"/>
              <a:gd name="adj4" fmla="val -19456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rgbClr val="C00000"/>
                </a:solidFill>
              </a:rPr>
              <a:t>Dalvik</a:t>
            </a:r>
            <a:r>
              <a:rPr lang="en-US" altLang="ko-KR" dirty="0" smtClean="0">
                <a:solidFill>
                  <a:srgbClr val="C00000"/>
                </a:solidFill>
              </a:rPr>
              <a:t> VM interpreter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0"/>
    </mc:Choice>
    <mc:Fallback xmlns="">
      <p:transition spd="slow" advTm="41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8" y="3048000"/>
            <a:ext cx="7001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Method level Tracking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>
                <a:latin typeface="+mn-lt"/>
              </a:rPr>
              <a:t>Applications can execute native methods using the Java Native interface (JNI )</a:t>
            </a:r>
          </a:p>
          <a:p>
            <a:r>
              <a:rPr lang="en-US" altLang="ko-KR" sz="2800" dirty="0">
                <a:latin typeface="+mn-lt"/>
              </a:rPr>
              <a:t>Data flow </a:t>
            </a:r>
            <a:r>
              <a:rPr lang="en-US" altLang="ko-KR" sz="2800" dirty="0" smtClean="0">
                <a:latin typeface="+mn-lt"/>
              </a:rPr>
              <a:t>is propagated by pre-defined method profiles</a:t>
            </a:r>
            <a:endParaRPr lang="ko-KR" altLang="en-US" sz="2800" dirty="0">
              <a:latin typeface="+mn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43000" y="4648200"/>
            <a:ext cx="7543800" cy="762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7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84"/>
    </mc:Choice>
    <mc:Fallback xmlns="">
      <p:transition spd="slow" advTm="5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Message level Tracking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24400"/>
          </a:xfrm>
        </p:spPr>
        <p:txBody>
          <a:bodyPr/>
          <a:lstStyle/>
          <a:p>
            <a:r>
              <a:rPr lang="en-US" altLang="ko-KR" sz="2800" dirty="0">
                <a:latin typeface="+mn-lt"/>
              </a:rPr>
              <a:t>Binder IPC (Inter Process Communication)</a:t>
            </a:r>
          </a:p>
          <a:p>
            <a:pPr lvl="1"/>
            <a:r>
              <a:rPr lang="en-US" altLang="ko-KR" sz="2400" dirty="0">
                <a:latin typeface="+mn-lt"/>
              </a:rPr>
              <a:t>a component-based processing and IPC framework</a:t>
            </a:r>
          </a:p>
          <a:p>
            <a:r>
              <a:rPr lang="en-US" altLang="ko-KR" sz="2800" dirty="0">
                <a:latin typeface="+mn-lt"/>
              </a:rPr>
              <a:t>Message taint tags are propagated during </a:t>
            </a:r>
            <a:r>
              <a:rPr lang="en-US" altLang="ko-KR" sz="2800" dirty="0" smtClean="0">
                <a:latin typeface="+mn-lt"/>
              </a:rPr>
              <a:t>IPC</a:t>
            </a:r>
            <a:endParaRPr lang="ko-KR" altLang="en-US" sz="2800" dirty="0">
              <a:latin typeface="+mn-lt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8" y="3048000"/>
            <a:ext cx="7001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133622" y="3429000"/>
            <a:ext cx="7543800" cy="762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 1 6"/>
          <p:cNvSpPr/>
          <p:nvPr/>
        </p:nvSpPr>
        <p:spPr>
          <a:xfrm>
            <a:off x="5715000" y="3105150"/>
            <a:ext cx="1447800" cy="247650"/>
          </a:xfrm>
          <a:prstGeom prst="borderCallout1">
            <a:avLst>
              <a:gd name="adj1" fmla="val 49993"/>
              <a:gd name="adj2" fmla="val -1740"/>
              <a:gd name="adj3" fmla="val 132382"/>
              <a:gd name="adj4" fmla="val -75326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Binder IPC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File level Tracking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24400"/>
          </a:xfrm>
        </p:spPr>
        <p:txBody>
          <a:bodyPr/>
          <a:lstStyle/>
          <a:p>
            <a:r>
              <a:rPr lang="en-US" altLang="ko-KR" sz="2800" dirty="0">
                <a:latin typeface="+mn-lt"/>
              </a:rPr>
              <a:t>Taint tags may be lost when data is written to a file</a:t>
            </a:r>
          </a:p>
          <a:p>
            <a:r>
              <a:rPr lang="en-US" altLang="ko-KR" sz="2800" dirty="0" smtClean="0">
                <a:latin typeface="+mn-lt"/>
              </a:rPr>
              <a:t>Stores file </a:t>
            </a:r>
            <a:r>
              <a:rPr lang="en-US" altLang="ko-KR" sz="2800" dirty="0">
                <a:latin typeface="+mn-lt"/>
              </a:rPr>
              <a:t>taint tags in the extended attributes of the file </a:t>
            </a:r>
            <a:r>
              <a:rPr lang="en-US" altLang="ko-KR" sz="2800" dirty="0" smtClean="0">
                <a:latin typeface="+mn-lt"/>
              </a:rPr>
              <a:t>system and updates/propagates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8" y="3048000"/>
            <a:ext cx="7001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143000" y="5257800"/>
            <a:ext cx="7543800" cy="762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Experiment and Findings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0"/>
          </a:xfrm>
        </p:spPr>
        <p:txBody>
          <a:bodyPr/>
          <a:lstStyle/>
          <a:p>
            <a:r>
              <a:rPr lang="en-US" altLang="ko-KR" sz="2800" dirty="0">
                <a:latin typeface="+mn-lt"/>
              </a:rPr>
              <a:t>Setup</a:t>
            </a:r>
          </a:p>
          <a:p>
            <a:pPr lvl="1"/>
            <a:r>
              <a:rPr lang="en-US" altLang="ko-KR" sz="2400" dirty="0">
                <a:latin typeface="+mn-lt"/>
              </a:rPr>
              <a:t>1100 samples of the most popular Android applications</a:t>
            </a:r>
          </a:p>
          <a:p>
            <a:pPr lvl="1"/>
            <a:r>
              <a:rPr lang="en-US" altLang="ko-KR" sz="2400" dirty="0">
                <a:latin typeface="+mn-lt"/>
              </a:rPr>
              <a:t>358 of 1100 required Internet permissions or different sensitive information</a:t>
            </a:r>
          </a:p>
          <a:p>
            <a:pPr lvl="1"/>
            <a:r>
              <a:rPr lang="en-US" altLang="ko-KR" sz="2400" dirty="0">
                <a:latin typeface="+mn-lt"/>
              </a:rPr>
              <a:t>Randomly selected 30 of </a:t>
            </a:r>
            <a:r>
              <a:rPr lang="en-US" altLang="ko-KR" sz="2400" dirty="0" smtClean="0">
                <a:latin typeface="+mn-lt"/>
              </a:rPr>
              <a:t>them</a:t>
            </a:r>
            <a:endParaRPr lang="ko-KR" altLang="en-US" sz="2400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57200" y="3962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latin typeface="+mn-lt"/>
              </a:rPr>
              <a:t>Findings</a:t>
            </a:r>
          </a:p>
          <a:p>
            <a:pPr lvl="1"/>
            <a:r>
              <a:rPr lang="en-US" altLang="ko-KR" sz="2400" dirty="0" smtClean="0">
                <a:latin typeface="+mn-lt"/>
              </a:rPr>
              <a:t>Over 1000 TCP connections and 105 TCP connections containing private information</a:t>
            </a:r>
          </a:p>
          <a:p>
            <a:pPr lvl="1"/>
            <a:r>
              <a:rPr lang="en-US" altLang="ko-KR" sz="2400" dirty="0" smtClean="0">
                <a:latin typeface="+mn-lt"/>
              </a:rPr>
              <a:t>15 of them were sharing the location with a third party advertisement server without notifying the user</a:t>
            </a:r>
            <a:endParaRPr lang="ko-KR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4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Findings (detail)</a:t>
            </a:r>
            <a:endParaRPr lang="ko-KR" altLang="en-US" sz="4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14538"/>
            <a:ext cx="86010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888468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Table3: From the original paper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3124200" y="2624797"/>
            <a:ext cx="304800" cy="42320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33650" y="3083169"/>
            <a:ext cx="304800" cy="42320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71800" y="3577297"/>
            <a:ext cx="304800" cy="42320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4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eorgia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Background and Motivation</a:t>
            </a:r>
          </a:p>
          <a:p>
            <a:pPr lvl="1"/>
            <a:r>
              <a:rPr lang="en-US" sz="2000" dirty="0" smtClean="0">
                <a:latin typeface="+mn-lt"/>
              </a:rPr>
              <a:t>Threat in Privacy Information</a:t>
            </a:r>
          </a:p>
          <a:p>
            <a:pPr lvl="1"/>
            <a:r>
              <a:rPr lang="en-US" sz="2000" dirty="0" smtClean="0">
                <a:latin typeface="+mn-lt"/>
              </a:rPr>
              <a:t>Gathering unnecessary data</a:t>
            </a:r>
          </a:p>
          <a:p>
            <a:pPr lvl="1"/>
            <a:r>
              <a:rPr lang="en-US" sz="2000" dirty="0" smtClean="0">
                <a:latin typeface="+mn-lt"/>
              </a:rPr>
              <a:t>Goal &amp; Challenges</a:t>
            </a:r>
          </a:p>
          <a:p>
            <a:r>
              <a:rPr lang="en-US" sz="2800" dirty="0" smtClean="0">
                <a:latin typeface="+mn-lt"/>
              </a:rPr>
              <a:t>Dynamic Taint Analysis</a:t>
            </a:r>
          </a:p>
          <a:p>
            <a:r>
              <a:rPr lang="en-US" sz="2800" dirty="0" err="1" smtClean="0">
                <a:latin typeface="+mn-lt"/>
              </a:rPr>
              <a:t>TaintDroid</a:t>
            </a:r>
            <a:r>
              <a:rPr lang="en-US" sz="2800" dirty="0" smtClean="0">
                <a:latin typeface="+mn-lt"/>
              </a:rPr>
              <a:t> System</a:t>
            </a:r>
          </a:p>
          <a:p>
            <a:pPr lvl="1"/>
            <a:r>
              <a:rPr lang="en-US" sz="2000" dirty="0" smtClean="0">
                <a:latin typeface="+mn-lt"/>
              </a:rPr>
              <a:t>Four level tracking techniques</a:t>
            </a:r>
          </a:p>
          <a:p>
            <a:r>
              <a:rPr lang="en-US" sz="2800" dirty="0" smtClean="0">
                <a:latin typeface="+mn-lt"/>
              </a:rPr>
              <a:t>Experiment results &amp; Performance</a:t>
            </a:r>
          </a:p>
          <a:p>
            <a:r>
              <a:rPr lang="en-US" sz="2800" dirty="0" smtClean="0">
                <a:latin typeface="+mn-lt"/>
              </a:rPr>
              <a:t>Weaknesses &amp; Improvement</a:t>
            </a:r>
          </a:p>
          <a:p>
            <a:r>
              <a:rPr lang="en-US" sz="2800" dirty="0" smtClean="0">
                <a:latin typeface="+mn-lt"/>
              </a:rPr>
              <a:t>Summary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1"/>
    </mc:Choice>
    <mc:Fallback xmlns="">
      <p:transition spd="slow" advTm="2789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Performance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" y="5049128"/>
            <a:ext cx="9037320" cy="1351672"/>
          </a:xfrm>
        </p:spPr>
        <p:txBody>
          <a:bodyPr/>
          <a:lstStyle/>
          <a:p>
            <a:r>
              <a:rPr lang="en-US" altLang="ko-KR" sz="2400" dirty="0">
                <a:latin typeface="+mn-lt"/>
              </a:rPr>
              <a:t>Execution time results of the </a:t>
            </a:r>
            <a:r>
              <a:rPr lang="en-US" altLang="ko-KR" sz="2400" dirty="0" err="1">
                <a:latin typeface="+mn-lt"/>
              </a:rPr>
              <a:t>CaffeineMark</a:t>
            </a:r>
            <a:r>
              <a:rPr lang="en-US" altLang="ko-KR" sz="2400" dirty="0">
                <a:latin typeface="+mn-lt"/>
              </a:rPr>
              <a:t> 3.0 Benchmark</a:t>
            </a:r>
          </a:p>
          <a:p>
            <a:r>
              <a:rPr lang="en-US" altLang="ko-KR" sz="2400" dirty="0">
                <a:latin typeface="+mn-lt"/>
              </a:rPr>
              <a:t>Scores correspond to the number of Java instructions </a:t>
            </a:r>
            <a:r>
              <a:rPr lang="en-US" altLang="ko-KR" sz="2400" dirty="0" smtClean="0">
                <a:latin typeface="+mn-lt"/>
              </a:rPr>
              <a:t>/ </a:t>
            </a:r>
            <a:r>
              <a:rPr lang="en-US" altLang="ko-KR" sz="2400" dirty="0">
                <a:latin typeface="+mn-lt"/>
              </a:rPr>
              <a:t>second</a:t>
            </a:r>
          </a:p>
          <a:p>
            <a:r>
              <a:rPr lang="en-US" altLang="ko-KR" sz="2400" dirty="0" smtClean="0">
                <a:latin typeface="+mn-lt"/>
              </a:rPr>
              <a:t>This benchmark is useful for relative comparisons</a:t>
            </a:r>
            <a:endParaRPr lang="ko-KR" altLang="en-US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885039" cy="352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4495800" y="2780714"/>
            <a:ext cx="694039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2173069"/>
            <a:ext cx="16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Only</a:t>
            </a: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14% overhead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495800" y="4572000"/>
            <a:ext cx="69403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5189839" y="1523999"/>
            <a:ext cx="3801761" cy="35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+mn-lt"/>
              </a:rPr>
              <a:t>Memory overhead </a:t>
            </a:r>
            <a:r>
              <a:rPr lang="en-US" altLang="ko-KR" sz="2400" dirty="0" smtClean="0">
                <a:latin typeface="+mn-lt"/>
              </a:rPr>
              <a:t>4.4%</a:t>
            </a:r>
            <a:endParaRPr lang="en-US" altLang="ko-KR" sz="24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IPC overhead 27%</a:t>
            </a:r>
          </a:p>
          <a:p>
            <a:endParaRPr lang="en-US" altLang="ko-KR" sz="24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Others</a:t>
            </a:r>
          </a:p>
          <a:p>
            <a:pPr marL="742950" lvl="2" indent="-342900"/>
            <a:r>
              <a:rPr lang="en-US" altLang="ko-KR" sz="1800" dirty="0">
                <a:latin typeface="+mn-lt"/>
              </a:rPr>
              <a:t>App load: 3% (2ms)</a:t>
            </a:r>
          </a:p>
          <a:p>
            <a:pPr marL="742950" lvl="2" indent="-342900"/>
            <a:r>
              <a:rPr lang="en-US" altLang="ko-KR" sz="1800" dirty="0">
                <a:latin typeface="+mn-lt"/>
              </a:rPr>
              <a:t>Address book: (&lt; 20 </a:t>
            </a:r>
            <a:r>
              <a:rPr lang="en-US" altLang="ko-KR" sz="1800" dirty="0" err="1">
                <a:latin typeface="+mn-lt"/>
              </a:rPr>
              <a:t>ms</a:t>
            </a:r>
            <a:r>
              <a:rPr lang="en-US" altLang="ko-KR" sz="1800" dirty="0">
                <a:latin typeface="+mn-lt"/>
              </a:rPr>
              <a:t>)</a:t>
            </a:r>
          </a:p>
          <a:p>
            <a:pPr marL="800100" lvl="3" indent="-342900"/>
            <a:r>
              <a:rPr lang="en-US" altLang="ko-KR" sz="1800" dirty="0">
                <a:latin typeface="+mn-lt"/>
              </a:rPr>
              <a:t>5.5% create, 18% read</a:t>
            </a:r>
          </a:p>
          <a:p>
            <a:pPr marL="742950" lvl="2" indent="-342900"/>
            <a:r>
              <a:rPr lang="en-US" altLang="ko-KR" sz="1800" dirty="0">
                <a:latin typeface="+mn-lt"/>
              </a:rPr>
              <a:t>Phone call: 10% (10ms)</a:t>
            </a:r>
          </a:p>
          <a:p>
            <a:pPr marL="742950" lvl="2" indent="-342900"/>
            <a:r>
              <a:rPr lang="en-US" altLang="ko-KR" sz="1800" dirty="0">
                <a:latin typeface="+mn-lt"/>
              </a:rPr>
              <a:t>Take picture: 29% (0.5s)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4900" y="1216222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Figure 5: From the original paper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91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Demo</a:t>
            </a:r>
            <a:endParaRPr lang="ko-KR" altLang="en-US" sz="4400" dirty="0">
              <a:latin typeface="+mn-lt"/>
            </a:endParaRPr>
          </a:p>
        </p:txBody>
      </p:sp>
      <p:pic>
        <p:nvPicPr>
          <p:cNvPr id="5" name="TaintDroid running on Nexus On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 bwMode="auto">
          <a:xfrm>
            <a:off x="470095" y="1584325"/>
            <a:ext cx="8229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308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from </a:t>
            </a:r>
            <a:r>
              <a:rPr lang="en-US" altLang="ko-KR" u="sng" dirty="0" smtClean="0">
                <a:solidFill>
                  <a:srgbClr val="0070C0"/>
                </a:solidFill>
              </a:rPr>
              <a:t>http</a:t>
            </a:r>
            <a:r>
              <a:rPr lang="en-US" altLang="ko-KR" u="sng" dirty="0">
                <a:solidFill>
                  <a:srgbClr val="0070C0"/>
                </a:solidFill>
              </a:rPr>
              <a:t>://appanalysis.org/demo</a:t>
            </a:r>
            <a:r>
              <a:rPr lang="en-US" altLang="ko-KR" u="sng" dirty="0" smtClean="0">
                <a:solidFill>
                  <a:srgbClr val="0070C0"/>
                </a:solidFill>
              </a:rPr>
              <a:t>/</a:t>
            </a:r>
            <a:endParaRPr lang="ko-KR" altLang="en-US" u="sng" dirty="0">
              <a:solidFill>
                <a:srgbClr val="0070C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57200" y="4572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000" dirty="0" smtClean="0">
              <a:latin typeface="+mn-lt"/>
            </a:endParaRPr>
          </a:p>
          <a:p>
            <a:r>
              <a:rPr lang="en-US" altLang="ko-KR" sz="2800" b="1" dirty="0" smtClean="0">
                <a:solidFill>
                  <a:srgbClr val="002060"/>
                </a:solidFill>
                <a:latin typeface="+mn-lt"/>
              </a:rPr>
              <a:t>Overall overhead might not be enough</a:t>
            </a:r>
            <a:endParaRPr lang="ko-KR" alt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latin typeface="+mn-lt"/>
              </a:rPr>
              <a:t>Limitations/Weaknesses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/>
          <a:lstStyle/>
          <a:p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Approach Limitations</a:t>
            </a:r>
            <a:r>
              <a:rPr lang="en-US" altLang="ko-KR" sz="2800" dirty="0">
                <a:latin typeface="+mn-lt"/>
              </a:rPr>
              <a:t>: Only tracks data flows (i.e., explicit flows) to minimize performance overhead</a:t>
            </a:r>
          </a:p>
          <a:p>
            <a:endParaRPr lang="en-US" altLang="ko-KR" sz="1000" dirty="0">
              <a:latin typeface="+mn-lt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Taint Source Limitations</a:t>
            </a:r>
            <a:r>
              <a:rPr lang="en-US" altLang="ko-KR" sz="2800" dirty="0">
                <a:latin typeface="+mn-lt"/>
              </a:rPr>
              <a:t>: False positives can occur when the tracked information contains configuration </a:t>
            </a:r>
            <a:r>
              <a:rPr lang="en-US" altLang="ko-KR" sz="2800" dirty="0" smtClean="0">
                <a:latin typeface="+mn-lt"/>
              </a:rPr>
              <a:t>identifiers</a:t>
            </a:r>
            <a:endParaRPr lang="ko-KR" alt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519934" y="4419600"/>
            <a:ext cx="8402354" cy="1447801"/>
            <a:chOff x="394446" y="2045158"/>
            <a:chExt cx="8402354" cy="2128048"/>
          </a:xfrm>
        </p:grpSpPr>
        <p:sp>
          <p:nvSpPr>
            <p:cNvPr id="7" name="내용 개체 틀 2"/>
            <p:cNvSpPr txBox="1">
              <a:spLocks/>
            </p:cNvSpPr>
            <p:nvPr/>
          </p:nvSpPr>
          <p:spPr bwMode="auto">
            <a:xfrm>
              <a:off x="394446" y="2045158"/>
              <a:ext cx="8402354" cy="21280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ndara" pitchFamily="34" charset="0"/>
                  <a:ea typeface="ＭＳ Ｐゴシック" pitchFamily="34" charset="-128"/>
                  <a:cs typeface="+mn-cs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ndara" pitchFamily="34" charset="0"/>
                  <a:ea typeface="ＭＳ Ｐゴシック" pitchFamily="34" charset="-128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ndara" pitchFamily="34" charset="0"/>
                  <a:ea typeface="ＭＳ Ｐゴシック" pitchFamily="34" charset="-128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ndara" pitchFamily="34" charset="0"/>
                  <a:ea typeface="ＭＳ Ｐゴシック" pitchFamily="34" charset="-128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ndara" pitchFamily="34" charset="0"/>
                  <a:ea typeface="ＭＳ Ｐゴシック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ko-KR" altLang="ko-KR" dirty="0"/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733046" y="2410393"/>
              <a:ext cx="7725154" cy="1326712"/>
              <a:chOff x="3352800" y="1524001"/>
              <a:chExt cx="7696200" cy="1371601"/>
            </a:xfrm>
          </p:grpSpPr>
          <p:sp>
            <p:nvSpPr>
              <p:cNvPr id="16" name="한쪽 모서리가 잘린 사각형 15"/>
              <p:cNvSpPr/>
              <p:nvPr/>
            </p:nvSpPr>
            <p:spPr>
              <a:xfrm>
                <a:off x="3352800" y="1524001"/>
                <a:ext cx="7696200" cy="1371601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505200" y="1676400"/>
                <a:ext cx="1371600" cy="990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 smtClean="0"/>
                  <a:t>IMSI</a:t>
                </a:r>
                <a:endParaRPr lang="ko-KR" altLang="en-US" sz="2800" b="1" dirty="0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543800" y="1676400"/>
                <a:ext cx="1371600" cy="990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 smtClean="0"/>
                  <a:t>MNC</a:t>
                </a:r>
                <a:endParaRPr lang="ko-KR" altLang="en-US" sz="2800" b="1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638800" y="1676400"/>
                <a:ext cx="1371600" cy="990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 smtClean="0"/>
                  <a:t>MCC</a:t>
                </a:r>
                <a:endParaRPr lang="ko-KR" altLang="en-US" sz="2800" b="1" dirty="0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9448800" y="1676400"/>
                <a:ext cx="1371600" cy="990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 smtClean="0"/>
                  <a:t>MSIN</a:t>
                </a:r>
                <a:endParaRPr lang="ko-KR" altLang="en-US" sz="2800" b="1" dirty="0"/>
              </a:p>
            </p:txBody>
          </p:sp>
          <p:sp>
            <p:nvSpPr>
              <p:cNvPr id="12" name="등호 11"/>
              <p:cNvSpPr/>
              <p:nvPr/>
            </p:nvSpPr>
            <p:spPr>
              <a:xfrm>
                <a:off x="4947138" y="2033954"/>
                <a:ext cx="609600" cy="342900"/>
              </a:xfrm>
              <a:prstGeom prst="mathEqual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덧셈 기호 13"/>
              <p:cNvSpPr/>
              <p:nvPr/>
            </p:nvSpPr>
            <p:spPr>
              <a:xfrm>
                <a:off x="7010400" y="1981200"/>
                <a:ext cx="533400" cy="530469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덧셈 기호 19"/>
              <p:cNvSpPr/>
              <p:nvPr/>
            </p:nvSpPr>
            <p:spPr>
              <a:xfrm>
                <a:off x="8915400" y="1981200"/>
                <a:ext cx="533400" cy="530469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46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Improvements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Integrate </a:t>
            </a:r>
            <a:r>
              <a:rPr lang="en-US" altLang="ko-KR" dirty="0">
                <a:latin typeface="+mn-lt"/>
              </a:rPr>
              <a:t>with expert rating systems </a:t>
            </a:r>
            <a:endParaRPr lang="en-US" altLang="ko-KR" dirty="0" smtClean="0">
              <a:latin typeface="+mn-lt"/>
            </a:endParaRPr>
          </a:p>
          <a:p>
            <a:pPr lvl="1"/>
            <a:r>
              <a:rPr lang="en-US" altLang="ko-KR" sz="3200" dirty="0" smtClean="0">
                <a:latin typeface="+mn-lt"/>
              </a:rPr>
              <a:t>to </a:t>
            </a:r>
            <a:r>
              <a:rPr lang="en-US" altLang="ko-KR" sz="3200" dirty="0">
                <a:latin typeface="+mn-lt"/>
              </a:rPr>
              <a:t>know what the most important privacy information </a:t>
            </a:r>
          </a:p>
          <a:p>
            <a:pPr lvl="1"/>
            <a:endParaRPr lang="en-US" altLang="ko-KR" sz="3200" dirty="0">
              <a:latin typeface="+mn-lt"/>
            </a:endParaRPr>
          </a:p>
          <a:p>
            <a:r>
              <a:rPr lang="en-US" altLang="ko-KR" dirty="0" smtClean="0">
                <a:latin typeface="+mn-lt"/>
              </a:rPr>
              <a:t>Use </a:t>
            </a:r>
            <a:r>
              <a:rPr lang="en-US" altLang="ko-KR" dirty="0">
                <a:latin typeface="+mn-lt"/>
              </a:rPr>
              <a:t>machine learning techniques to decide correct taint source</a:t>
            </a:r>
          </a:p>
          <a:p>
            <a:endParaRPr lang="en-US" altLang="ko-KR" dirty="0">
              <a:latin typeface="+mn-lt"/>
            </a:endParaRPr>
          </a:p>
          <a:p>
            <a:r>
              <a:rPr lang="en-US" altLang="ko-KR" dirty="0" smtClean="0">
                <a:latin typeface="+mn-lt"/>
              </a:rPr>
              <a:t>Combine with </a:t>
            </a:r>
            <a:r>
              <a:rPr lang="en-US" altLang="ko-KR" dirty="0">
                <a:latin typeface="+mn-lt"/>
              </a:rPr>
              <a:t>implicit way </a:t>
            </a:r>
            <a:r>
              <a:rPr lang="en-US" altLang="ko-KR" dirty="0" smtClean="0">
                <a:latin typeface="+mn-lt"/>
              </a:rPr>
              <a:t>analysis</a:t>
            </a:r>
            <a:endParaRPr lang="ko-KR" altLang="en-US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lt"/>
              </a:rPr>
              <a:t>Summary</a:t>
            </a:r>
            <a:endParaRPr lang="ko-KR" altLang="en-US" sz="44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altLang="ko-KR" sz="2400" dirty="0">
                <a:latin typeface="+mn-lt"/>
              </a:rPr>
              <a:t>Provides an efficient, system-wide information flow tracking tool that can simultaneously track multiple sources of sensitive data.</a:t>
            </a:r>
          </a:p>
          <a:p>
            <a:endParaRPr lang="en-US" altLang="ko-KR" sz="10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Integrates four level of taint propagation (variable-level, message-level, method-level, and file-level) to achieve a 14% performance.</a:t>
            </a:r>
          </a:p>
          <a:p>
            <a:endParaRPr lang="en-US" altLang="ko-KR" sz="10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Found 15 of the 30 applications reported users’ locations to remote advertising servers</a:t>
            </a:r>
          </a:p>
          <a:p>
            <a:endParaRPr lang="en-US" altLang="ko-KR" sz="1000" dirty="0">
              <a:latin typeface="+mn-lt"/>
            </a:endParaRPr>
          </a:p>
          <a:p>
            <a:r>
              <a:rPr lang="en-US" altLang="ko-KR" sz="2400" dirty="0" smtClean="0">
                <a:latin typeface="+mn-lt"/>
              </a:rPr>
              <a:t>Updated </a:t>
            </a:r>
            <a:r>
              <a:rPr lang="en-US" altLang="ko-KR" sz="2400" dirty="0">
                <a:latin typeface="+mn-lt"/>
              </a:rPr>
              <a:t>continually and the source code was opened to the public</a:t>
            </a:r>
          </a:p>
          <a:p>
            <a:pPr lvl="1"/>
            <a:r>
              <a:rPr lang="en-US" altLang="ko-KR" sz="2000" dirty="0">
                <a:latin typeface="+mn-lt"/>
                <a:hlinkClick r:id="rId3"/>
              </a:rPr>
              <a:t>http://appanalysis.org/download.html</a:t>
            </a:r>
            <a:endParaRPr lang="en-US" altLang="ko-KR" sz="2000" dirty="0">
              <a:latin typeface="+mn-lt"/>
            </a:endParaRPr>
          </a:p>
          <a:p>
            <a:pPr lvl="1"/>
            <a:endParaRPr lang="ko-KR" altLang="en-US" sz="2000" u="sng" dirty="0">
              <a:solidFill>
                <a:srgbClr val="0070C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81000" y="1465162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[1] Main </a:t>
            </a:r>
            <a:r>
              <a:rPr lang="en-US" sz="2000" dirty="0">
                <a:latin typeface="+mn-lt"/>
              </a:rPr>
              <a:t>Paper : </a:t>
            </a:r>
            <a:r>
              <a:rPr lang="en-US" altLang="ko-KR" sz="2000" dirty="0">
                <a:latin typeface="+mn-lt"/>
              </a:rPr>
              <a:t>William </a:t>
            </a:r>
            <a:r>
              <a:rPr lang="en-US" altLang="ko-KR" sz="2000" dirty="0" err="1">
                <a:latin typeface="+mn-lt"/>
              </a:rPr>
              <a:t>Enck</a:t>
            </a:r>
            <a:r>
              <a:rPr lang="en-US" altLang="ko-KR" sz="2000" dirty="0">
                <a:latin typeface="+mn-lt"/>
              </a:rPr>
              <a:t> et al., </a:t>
            </a:r>
            <a:r>
              <a:rPr lang="en-US" altLang="ko-KR" sz="2000" dirty="0" err="1">
                <a:latin typeface="+mn-lt"/>
              </a:rPr>
              <a:t>TaintDroid</a:t>
            </a:r>
            <a:r>
              <a:rPr lang="en-US" altLang="ko-KR" sz="2000" dirty="0">
                <a:latin typeface="+mn-lt"/>
              </a:rPr>
              <a:t>: An Information-Flow Tracking System for </a:t>
            </a:r>
            <a:r>
              <a:rPr lang="en-US" altLang="ko-KR" sz="2000" dirty="0" err="1">
                <a:latin typeface="+mn-lt"/>
              </a:rPr>
              <a:t>RealTime</a:t>
            </a:r>
            <a:r>
              <a:rPr lang="en-US" altLang="ko-KR" sz="2000" dirty="0">
                <a:latin typeface="+mn-lt"/>
              </a:rPr>
              <a:t> Privacy Monitoring on Smartphones.</a:t>
            </a:r>
          </a:p>
          <a:p>
            <a:r>
              <a:rPr lang="en-US" sz="2000" dirty="0" smtClean="0">
                <a:latin typeface="+mn-lt"/>
              </a:rPr>
              <a:t>[2] Dynamic </a:t>
            </a:r>
            <a:r>
              <a:rPr lang="en-US" sz="2000" dirty="0">
                <a:latin typeface="+mn-lt"/>
              </a:rPr>
              <a:t>Taint Analysis: </a:t>
            </a:r>
            <a:r>
              <a:rPr lang="en-US" sz="2000" dirty="0">
                <a:latin typeface="+mn-lt"/>
                <a:hlinkClick r:id="rId3"/>
              </a:rPr>
              <a:t>http://users.ece.cmu.edu/~</a:t>
            </a:r>
            <a:r>
              <a:rPr lang="en-US" sz="2000" dirty="0" smtClean="0">
                <a:latin typeface="+mn-lt"/>
                <a:hlinkClick r:id="rId3"/>
              </a:rPr>
              <a:t>dbrumley/courses/18487-f10/files/taint-analysis-overview.pdf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[3] All You Ever Wanted to Know about Dynamic Taint Analysis and Forward Symbolic Execution (but Might Have Been Afraid to Ask) </a:t>
            </a:r>
            <a:r>
              <a:rPr lang="en-US" sz="2000" dirty="0" smtClean="0">
                <a:latin typeface="+mn-lt"/>
                <a:hlinkClick r:id="rId4"/>
              </a:rPr>
              <a:t>http</a:t>
            </a:r>
            <a:r>
              <a:rPr lang="en-US" sz="2000" dirty="0">
                <a:latin typeface="+mn-lt"/>
                <a:hlinkClick r:id="rId4"/>
              </a:rPr>
              <a:t>://ieeexplore.ieee.org/xpl/login.jsp?tp=&amp;</a:t>
            </a:r>
            <a:r>
              <a:rPr lang="en-US" sz="2000" dirty="0" smtClean="0">
                <a:latin typeface="+mn-lt"/>
                <a:hlinkClick r:id="rId4"/>
              </a:rPr>
              <a:t>arnumber=5504796&amp;url=http%3A%2F%2Fieeexplore.ieee.org%2Fxpls%2Fabs_all.jsp%3Farnumber%3D5504796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[4] Demo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>
                <a:latin typeface="+mn-lt"/>
                <a:hlinkClick r:id="rId5"/>
              </a:rPr>
              <a:t>http://appanalysis.org/demo</a:t>
            </a:r>
            <a:endParaRPr lang="es-ES_tradnl" sz="2000" dirty="0">
              <a:latin typeface="+mn-lt"/>
            </a:endParaRPr>
          </a:p>
          <a:p>
            <a:pPr lvl="0"/>
            <a:endParaRPr lang="es-ES_tradnl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838200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Principal References</a:t>
            </a:r>
            <a:endParaRPr lang="en-US" sz="4800" dirty="0">
              <a:latin typeface="+mn-lt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직사각형 2"/>
          <p:cNvSpPr/>
          <p:nvPr/>
        </p:nvSpPr>
        <p:spPr>
          <a:xfrm>
            <a:off x="2038277" y="1681877"/>
            <a:ext cx="50401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  <a:p>
            <a:pPr algn="ctr"/>
            <a:r>
              <a:rPr lang="en-US" altLang="ko-K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</a:p>
          <a:p>
            <a:pPr algn="ctr"/>
            <a:r>
              <a:rPr lang="en-US" altLang="ko-K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Questions?</a:t>
            </a:r>
            <a:endParaRPr lang="en-US" altLang="ko-K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8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>
                <a:latin typeface="+mn-lt"/>
              </a:rPr>
              <a:t>Notes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>
                <a:latin typeface="+mn-lt"/>
              </a:rPr>
              <a:t>Most </a:t>
            </a:r>
            <a:r>
              <a:rPr lang="en-US" altLang="ko-KR" sz="2800" dirty="0" smtClean="0">
                <a:latin typeface="+mn-lt"/>
              </a:rPr>
              <a:t>images of the non-relevant techniques (</a:t>
            </a:r>
            <a:r>
              <a:rPr lang="en-US" altLang="ko-KR" sz="2800" dirty="0">
                <a:latin typeface="+mn-lt"/>
              </a:rPr>
              <a:t>e.g., </a:t>
            </a:r>
            <a:r>
              <a:rPr lang="en-US" altLang="ko-KR" sz="2800" dirty="0" smtClean="0">
                <a:latin typeface="+mn-lt"/>
              </a:rPr>
              <a:t>smartphone image) </a:t>
            </a:r>
            <a:r>
              <a:rPr lang="en-US" altLang="ko-KR" sz="2800" dirty="0">
                <a:latin typeface="+mn-lt"/>
              </a:rPr>
              <a:t>in this presentation is borrowed from </a:t>
            </a:r>
            <a:r>
              <a:rPr lang="en-US" altLang="ko-KR" sz="2800" dirty="0" smtClean="0">
                <a:latin typeface="+mn-lt"/>
              </a:rPr>
              <a:t>Google </a:t>
            </a:r>
            <a:r>
              <a:rPr lang="en-US" altLang="ko-KR" sz="2800" dirty="0">
                <a:latin typeface="+mn-lt"/>
              </a:rPr>
              <a:t>image search </a:t>
            </a:r>
            <a:r>
              <a:rPr lang="en-US" altLang="ko-KR" sz="2800" dirty="0" smtClean="0">
                <a:latin typeface="+mn-lt"/>
              </a:rPr>
              <a:t>results</a:t>
            </a:r>
            <a:endParaRPr lang="en-US" altLang="ko-KR" sz="2800" dirty="0">
              <a:latin typeface="+mn-lt"/>
            </a:endParaRPr>
          </a:p>
          <a:p>
            <a:r>
              <a:rPr lang="en-US" altLang="ko-KR" sz="2800" dirty="0">
                <a:latin typeface="+mn-lt"/>
              </a:rPr>
              <a:t>Tables and charts is from the main paper</a:t>
            </a:r>
            <a:endParaRPr lang="ko-KR" altLang="en-US" sz="2800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838200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Threats in Privacy Info.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724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 descr="C:\Users\Hyanglim\Dropbox\2014 CAP6135 Malware\presentation\sources\3. facebook-nineteen-permiss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20781"/>
            <a:ext cx="4343399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90600" y="2133600"/>
            <a:ext cx="2590800" cy="2761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Hyanglim\Dropbox\2014 CAP6135 Malware\presentation\sources\4. priva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8673"/>
            <a:ext cx="3475037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1600200"/>
            <a:ext cx="3962399" cy="27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Smartphone App</a:t>
            </a:r>
          </a:p>
          <a:p>
            <a:pPr lvl="1"/>
            <a:r>
              <a:rPr lang="en-US" sz="2400" dirty="0" smtClean="0">
                <a:latin typeface="+mn-lt"/>
              </a:rPr>
              <a:t>Permissions</a:t>
            </a:r>
          </a:p>
          <a:p>
            <a:pPr lvl="1"/>
            <a:r>
              <a:rPr lang="en-US" sz="2400" dirty="0" smtClean="0">
                <a:latin typeface="+mn-lt"/>
              </a:rPr>
              <a:t>Information &amp; Resources</a:t>
            </a:r>
          </a:p>
          <a:p>
            <a:pPr marL="457200" lvl="1" indent="0">
              <a:buNone/>
            </a:pPr>
            <a:endParaRPr lang="en-US" sz="800" dirty="0">
              <a:latin typeface="+mn-lt"/>
            </a:endParaRPr>
          </a:p>
          <a:p>
            <a:pPr marL="457200" lvl="1" indent="0">
              <a:lnSpc>
                <a:spcPts val="1500"/>
              </a:lnSpc>
              <a:buNone/>
            </a:pPr>
            <a:r>
              <a:rPr lang="en-US" sz="2400" dirty="0" smtClean="0">
                <a:latin typeface="+mn-lt"/>
              </a:rPr>
              <a:t>    </a:t>
            </a:r>
            <a:r>
              <a:rPr lang="en-US" sz="2000" dirty="0" smtClean="0">
                <a:latin typeface="+mn-lt"/>
              </a:rPr>
              <a:t>e.g., location, microphone, </a:t>
            </a:r>
            <a:endParaRPr lang="en-US" sz="2000" dirty="0">
              <a:latin typeface="+mn-lt"/>
            </a:endParaRPr>
          </a:p>
          <a:p>
            <a:pPr marL="457200" lvl="1" indent="0">
              <a:lnSpc>
                <a:spcPts val="1500"/>
              </a:lnSpc>
              <a:buNone/>
            </a:pPr>
            <a:r>
              <a:rPr lang="en-US" sz="2000" dirty="0" smtClean="0">
                <a:latin typeface="+mn-lt"/>
              </a:rPr>
              <a:t>             camera, etc.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76800" y="4267200"/>
            <a:ext cx="3886199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No guarantee of your privacy information will be safe</a:t>
            </a:r>
            <a:endParaRPr lang="en-US" sz="2000" dirty="0" smtClean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48"/>
    </mc:Choice>
    <mc:Fallback xmlns="">
      <p:transition spd="slow" advTm="48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>
                <a:latin typeface="+mn-lt"/>
              </a:rPr>
              <a:t>Gathering unnecessary data</a:t>
            </a:r>
            <a:endParaRPr lang="ko-KR" altLang="en-US" sz="4800" dirty="0">
              <a:latin typeface="+mn-lt"/>
            </a:endParaRPr>
          </a:p>
        </p:txBody>
      </p:sp>
      <p:pic>
        <p:nvPicPr>
          <p:cNvPr id="3074" name="Picture 2" descr="C:\Users\Hyanglim\Dropbox\2014 CAP6135 Malware\presentation\sources\Screen-shot-2010-07-29-at-12_16_01-PM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8" y="1447800"/>
            <a:ext cx="319790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08474" y="14478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+mn-lt"/>
              </a:rPr>
              <a:t>What do you expect from a </a:t>
            </a:r>
            <a:r>
              <a:rPr lang="en-US" altLang="ko-KR" sz="2400" dirty="0" err="1" smtClean="0">
                <a:latin typeface="+mn-lt"/>
              </a:rPr>
              <a:t>WallPaper</a:t>
            </a:r>
            <a:r>
              <a:rPr lang="en-US" altLang="ko-KR" sz="2400" dirty="0" smtClean="0">
                <a:latin typeface="+mn-lt"/>
              </a:rPr>
              <a:t> app?</a:t>
            </a:r>
            <a:endParaRPr lang="en-US" altLang="ko-KR" sz="1800" u="sng" dirty="0">
              <a:latin typeface="+mn-lt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200" y="5562600"/>
            <a:ext cx="1600200" cy="540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08474" y="2445224"/>
            <a:ext cx="5029200" cy="22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+mn-lt"/>
              </a:rPr>
              <a:t>Are you agree a </a:t>
            </a:r>
            <a:r>
              <a:rPr lang="en-US" altLang="ko-KR" sz="2400" dirty="0" err="1" smtClean="0">
                <a:latin typeface="+mn-lt"/>
              </a:rPr>
              <a:t>WallPaper</a:t>
            </a:r>
            <a:r>
              <a:rPr lang="en-US" altLang="ko-KR" sz="2400" dirty="0" smtClean="0">
                <a:latin typeface="+mn-lt"/>
              </a:rPr>
              <a:t> app with gathering your phone number, subscriber identifier (e.g., IMSI), and the currently entered voice mail number on the phone?</a:t>
            </a:r>
          </a:p>
          <a:p>
            <a:endParaRPr lang="en-US" altLang="ko-KR" sz="900" dirty="0" smtClean="0">
              <a:latin typeface="+mn-lt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36609" y="48768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+mn-lt"/>
              </a:rPr>
              <a:t>Found by App Genome Project at </a:t>
            </a:r>
            <a:r>
              <a:rPr lang="en-US" altLang="ko-KR" sz="2400" dirty="0" err="1" smtClean="0">
                <a:latin typeface="+mn-lt"/>
              </a:rPr>
              <a:t>Blackhat</a:t>
            </a:r>
            <a:r>
              <a:rPr lang="en-US" altLang="ko-KR" sz="2400" dirty="0" smtClean="0">
                <a:latin typeface="+mn-lt"/>
              </a:rPr>
              <a:t> in July 2010 </a:t>
            </a:r>
            <a:r>
              <a:rPr lang="en-US" altLang="ko-KR" sz="1800" u="sng" dirty="0" smtClean="0">
                <a:solidFill>
                  <a:srgbClr val="002060"/>
                </a:solidFill>
                <a:latin typeface="+mn-lt"/>
                <a:hlinkClick r:id="rId5"/>
              </a:rPr>
              <a:t>https</a:t>
            </a:r>
            <a:r>
              <a:rPr lang="en-US" altLang="ko-KR" sz="1800" u="sng" dirty="0">
                <a:solidFill>
                  <a:srgbClr val="002060"/>
                </a:solidFill>
                <a:latin typeface="+mn-lt"/>
                <a:hlinkClick r:id="rId5"/>
              </a:rPr>
              <a:t>://blog.lookout.com/blog/2010/07/29/mobile-application-analysis-blackhat</a:t>
            </a:r>
            <a:r>
              <a:rPr lang="en-US" altLang="ko-KR" sz="1800" u="sng" dirty="0" smtClean="0">
                <a:solidFill>
                  <a:srgbClr val="002060"/>
                </a:solidFill>
                <a:latin typeface="+mn-lt"/>
                <a:hlinkClick r:id="rId5"/>
              </a:rPr>
              <a:t>/</a:t>
            </a:r>
            <a:endParaRPr lang="en-US" altLang="ko-KR" sz="1800" u="sng" dirty="0">
              <a:solidFill>
                <a:srgbClr val="002060"/>
              </a:solidFill>
              <a:latin typeface="+mn-lt"/>
            </a:endParaRPr>
          </a:p>
          <a:p>
            <a:endParaRPr lang="en-US" altLang="ko-KR" sz="1800" u="sng" dirty="0" smtClean="0">
              <a:latin typeface="+mn-lt"/>
            </a:endParaRPr>
          </a:p>
          <a:p>
            <a:endParaRPr lang="en-US" altLang="ko-KR" sz="1800" u="sng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138446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From the reference [4]</a:t>
            </a:r>
            <a:endParaRPr lang="ko-KR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4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93"/>
    </mc:Choice>
    <mc:Fallback xmlns="">
      <p:transition spd="slow" advTm="105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>
                <a:latin typeface="+mn-lt"/>
              </a:rPr>
              <a:t>Goal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990600"/>
          </a:xfrm>
        </p:spPr>
        <p:txBody>
          <a:bodyPr/>
          <a:lstStyle/>
          <a:p>
            <a:r>
              <a:rPr lang="en-US" altLang="ko-KR" sz="2600" dirty="0" smtClean="0">
                <a:latin typeface="+mn-lt"/>
              </a:rPr>
              <a:t>Want : Use valuable </a:t>
            </a:r>
            <a:r>
              <a:rPr lang="en-US" altLang="ko-KR" sz="2600" dirty="0">
                <a:latin typeface="+mn-lt"/>
              </a:rPr>
              <a:t>information legitimately</a:t>
            </a:r>
            <a:r>
              <a:rPr lang="ko-KR" altLang="en-US" sz="2600" dirty="0">
                <a:latin typeface="+mn-lt"/>
              </a:rPr>
              <a:t> </a:t>
            </a:r>
            <a:endParaRPr lang="en-US" altLang="ko-KR" sz="2600" dirty="0" smtClean="0">
              <a:latin typeface="+mn-lt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+mn-lt"/>
              </a:rPr>
              <a:t>                  (e.g</a:t>
            </a:r>
            <a:r>
              <a:rPr lang="en-US" altLang="ko-KR" sz="2600" dirty="0">
                <a:latin typeface="+mn-lt"/>
              </a:rPr>
              <a:t>., navigation app uses location info</a:t>
            </a:r>
            <a:r>
              <a:rPr lang="en-US" altLang="ko-KR" sz="2600" dirty="0" smtClean="0">
                <a:latin typeface="+mn-lt"/>
              </a:rPr>
              <a:t>.)</a:t>
            </a:r>
            <a:endParaRPr lang="en-US" altLang="ko-KR" sz="2600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533400" y="2590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dirty="0" smtClean="0">
                <a:latin typeface="+mn-lt"/>
              </a:rPr>
              <a:t>Don’t want : Abuse valuable information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2600" dirty="0" smtClean="0">
                <a:latin typeface="+mn-lt"/>
              </a:rPr>
              <a:t>                  (e.g., pervious wallpaper app example)</a:t>
            </a:r>
            <a:endParaRPr lang="en-US" altLang="ko-KR" sz="2600" dirty="0" smtClean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533400" y="3808828"/>
            <a:ext cx="8229600" cy="97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dirty="0" smtClean="0">
                <a:latin typeface="+mn-lt"/>
              </a:rPr>
              <a:t>Need : Know what applications are doing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2600" dirty="0" smtClean="0">
                <a:latin typeface="+mn-lt"/>
              </a:rPr>
              <a:t>                  with private information</a:t>
            </a:r>
            <a:endParaRPr lang="en-US" altLang="ko-KR" sz="2600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531055" y="4953000"/>
            <a:ext cx="822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dirty="0" smtClean="0">
                <a:latin typeface="+mn-lt"/>
              </a:rPr>
              <a:t>Goal : Monitor app behavior to find when privacy information leaves the phone</a:t>
            </a:r>
            <a:r>
              <a:rPr lang="en-US" altLang="ko-KR" sz="2600" dirty="0" smtClean="0"/>
              <a:t>.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1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04"/>
    </mc:Choice>
    <mc:Fallback xmlns="">
      <p:transition spd="slow" advTm="57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anglim\Dropbox\2014 CAP6135 Malware\presentation\sources\bal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95" y="3276600"/>
            <a:ext cx="3558205" cy="27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>
                <a:latin typeface="+mn-lt"/>
              </a:rPr>
              <a:t>Challenge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762000"/>
          </a:xfrm>
        </p:spPr>
        <p:txBody>
          <a:bodyPr/>
          <a:lstStyle/>
          <a:p>
            <a:r>
              <a:rPr lang="en-US" altLang="ko-KR" dirty="0">
                <a:latin typeface="+mn-lt"/>
              </a:rPr>
              <a:t>Balance between utility and private </a:t>
            </a:r>
            <a:r>
              <a:rPr lang="en-US" altLang="ko-KR" dirty="0" smtClean="0">
                <a:latin typeface="+mn-lt"/>
              </a:rPr>
              <a:t>risks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457200" y="21336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+mn-lt"/>
              </a:rPr>
              <a:t>Problems</a:t>
            </a:r>
          </a:p>
          <a:p>
            <a:pPr lvl="1"/>
            <a:r>
              <a:rPr lang="en-US" altLang="ko-KR" sz="2400" dirty="0" smtClean="0">
                <a:latin typeface="+mn-lt"/>
              </a:rPr>
              <a:t>Smart phones are constrained by resources.</a:t>
            </a:r>
          </a:p>
          <a:p>
            <a:pPr lvl="1"/>
            <a:r>
              <a:rPr lang="en-US" altLang="ko-KR" sz="2400" dirty="0" smtClean="0">
                <a:latin typeface="+mn-lt"/>
              </a:rPr>
              <a:t>A number of types of information </a:t>
            </a:r>
          </a:p>
          <a:p>
            <a:pPr lvl="1"/>
            <a:r>
              <a:rPr lang="en-US" altLang="ko-KR" sz="2400" dirty="0" smtClean="0">
                <a:latin typeface="+mn-lt"/>
              </a:rPr>
              <a:t>Constantly changing information</a:t>
            </a:r>
          </a:p>
          <a:p>
            <a:pPr lvl="1"/>
            <a:r>
              <a:rPr lang="en-US" altLang="ko-KR" sz="2400" dirty="0" smtClean="0">
                <a:latin typeface="+mn-lt"/>
              </a:rPr>
              <a:t>Applications share their information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altLang="ko-KR" sz="2400" dirty="0" smtClean="0">
                <a:latin typeface="+mn-lt"/>
              </a:rPr>
              <a:t>    with one another</a:t>
            </a:r>
          </a:p>
          <a:p>
            <a:pPr lvl="1"/>
            <a:endParaRPr lang="en-US" altLang="ko-KR" sz="2400" dirty="0" smtClean="0">
              <a:latin typeface="+mn-lt"/>
            </a:endParaRPr>
          </a:p>
          <a:p>
            <a:pPr lvl="1"/>
            <a:endParaRPr lang="ko-KR" altLang="ko-KR" sz="2400" dirty="0" smtClean="0"/>
          </a:p>
          <a:p>
            <a:endParaRPr lang="ko-KR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2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33"/>
    </mc:Choice>
    <mc:Fallback xmlns="">
      <p:transition spd="slow" advTm="75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>
                <a:latin typeface="+mn-lt"/>
              </a:rPr>
              <a:t>Dynamic Taint Analysis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45200" y="1580400"/>
            <a:ext cx="4267200" cy="4724400"/>
          </a:xfrm>
        </p:spPr>
        <p:txBody>
          <a:bodyPr/>
          <a:lstStyle/>
          <a:p>
            <a:r>
              <a:rPr lang="en-US" altLang="ko-KR" sz="2800" dirty="0" smtClean="0">
                <a:latin typeface="+mn-lt"/>
              </a:rPr>
              <a:t>Basic idea</a:t>
            </a:r>
          </a:p>
          <a:p>
            <a:pPr lvl="1"/>
            <a:r>
              <a:rPr lang="en-US" altLang="ko-KR" sz="2400" dirty="0" smtClean="0">
                <a:latin typeface="+mn-lt"/>
              </a:rPr>
              <a:t> Tracking </a:t>
            </a:r>
            <a:r>
              <a:rPr lang="en-US" altLang="ko-KR" sz="2400" dirty="0">
                <a:latin typeface="+mn-lt"/>
              </a:rPr>
              <a:t>information dependencies from </a:t>
            </a:r>
            <a:r>
              <a:rPr lang="en-US" altLang="ko-KR" sz="2400" smtClean="0">
                <a:latin typeface="+mn-lt"/>
              </a:rPr>
              <a:t>the origin</a:t>
            </a:r>
            <a:endParaRPr lang="en-US" altLang="ko-KR" sz="2400" dirty="0">
              <a:latin typeface="+mn-lt"/>
            </a:endParaRPr>
          </a:p>
          <a:p>
            <a:pPr marL="457200" lvl="1" indent="0">
              <a:buNone/>
            </a:pPr>
            <a:endParaRPr lang="en-US" altLang="ko-KR" sz="2400" dirty="0"/>
          </a:p>
          <a:p>
            <a:r>
              <a:rPr lang="en-US" altLang="ko-KR" sz="2800" dirty="0" smtClean="0">
                <a:latin typeface="+mn-lt"/>
              </a:rPr>
              <a:t>Concept</a:t>
            </a:r>
            <a:endParaRPr lang="en-US" altLang="ko-KR" sz="2800" dirty="0">
              <a:latin typeface="+mn-lt"/>
            </a:endParaRPr>
          </a:p>
          <a:p>
            <a:pPr lvl="1"/>
            <a:r>
              <a:rPr lang="en-US" altLang="ko-KR" sz="2400" dirty="0">
                <a:latin typeface="+mn-lt"/>
              </a:rPr>
              <a:t>Taint source</a:t>
            </a:r>
          </a:p>
          <a:p>
            <a:pPr lvl="1"/>
            <a:r>
              <a:rPr lang="en-US" altLang="ko-KR" sz="2400" dirty="0">
                <a:latin typeface="+mn-lt"/>
              </a:rPr>
              <a:t>Taint </a:t>
            </a:r>
            <a:r>
              <a:rPr lang="en-US" altLang="ko-KR" sz="2400" dirty="0" smtClean="0">
                <a:latin typeface="+mn-lt"/>
              </a:rPr>
              <a:t>sink</a:t>
            </a:r>
          </a:p>
          <a:p>
            <a:pPr lvl="1"/>
            <a:r>
              <a:rPr lang="en-US" altLang="ko-KR" sz="2400" dirty="0" smtClean="0">
                <a:latin typeface="+mn-lt"/>
              </a:rPr>
              <a:t>Taint </a:t>
            </a:r>
            <a:r>
              <a:rPr lang="en-US" altLang="ko-KR" sz="2400" dirty="0">
                <a:latin typeface="+mn-lt"/>
              </a:rPr>
              <a:t>propagation</a:t>
            </a:r>
            <a:endParaRPr lang="ko-KR" altLang="en-US" sz="2400" dirty="0">
              <a:latin typeface="+mn-lt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85800" y="1600200"/>
            <a:ext cx="33604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i = </a:t>
            </a:r>
            <a:r>
              <a:rPr lang="en-US" sz="2800" dirty="0" err="1">
                <a:latin typeface="+mn-lt"/>
              </a:rPr>
              <a:t>get_input</a:t>
            </a:r>
            <a:r>
              <a:rPr lang="en-US" sz="2800" dirty="0">
                <a:latin typeface="+mn-lt"/>
              </a:rPr>
              <a:t>();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two = 2;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j = i + two;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err="1">
                <a:latin typeface="+mn-lt"/>
              </a:rPr>
              <a:t>send_to_sink</a:t>
            </a:r>
            <a:r>
              <a:rPr lang="en-US" sz="2800" dirty="0">
                <a:latin typeface="+mn-lt"/>
              </a:rPr>
              <a:t>(j);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" y="5605046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From the reference [2]</a:t>
            </a:r>
            <a:endParaRPr lang="ko-KR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1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33"/>
    </mc:Choice>
    <mc:Fallback xmlns="">
      <p:transition spd="slow" advTm="65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>
                <a:latin typeface="+mn-lt"/>
              </a:rPr>
              <a:t>Dynamic Taint Analysis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43400" y="1580271"/>
            <a:ext cx="4267200" cy="4724400"/>
          </a:xfrm>
        </p:spPr>
        <p:txBody>
          <a:bodyPr/>
          <a:lstStyle/>
          <a:p>
            <a:r>
              <a:rPr lang="en-US" altLang="ko-KR" sz="2800" dirty="0" smtClean="0">
                <a:latin typeface="+mn-lt"/>
              </a:rPr>
              <a:t>Basic idea</a:t>
            </a:r>
          </a:p>
          <a:p>
            <a:pPr lvl="1"/>
            <a:r>
              <a:rPr lang="en-US" altLang="ko-KR" sz="2400" dirty="0" smtClean="0">
                <a:latin typeface="+mn-lt"/>
              </a:rPr>
              <a:t> </a:t>
            </a:r>
            <a:r>
              <a:rPr lang="en-US" altLang="ko-KR" sz="2400" dirty="0">
                <a:latin typeface="+mn-lt"/>
              </a:rPr>
              <a:t>Tracks information dependencies from </a:t>
            </a:r>
            <a:r>
              <a:rPr lang="en-US" altLang="ko-KR" sz="2400" dirty="0" smtClean="0">
                <a:latin typeface="+mn-lt"/>
              </a:rPr>
              <a:t>the origin</a:t>
            </a:r>
            <a:endParaRPr lang="en-US" altLang="ko-KR" sz="2400" dirty="0">
              <a:latin typeface="+mn-lt"/>
            </a:endParaRPr>
          </a:p>
          <a:p>
            <a:pPr marL="457200" lvl="1" indent="0">
              <a:buNone/>
            </a:pPr>
            <a:endParaRPr lang="en-US" altLang="ko-KR" sz="2400" dirty="0"/>
          </a:p>
          <a:p>
            <a:r>
              <a:rPr lang="en-US" altLang="ko-KR" sz="2800" dirty="0" smtClean="0">
                <a:latin typeface="+mn-lt"/>
              </a:rPr>
              <a:t>Concept</a:t>
            </a:r>
            <a:endParaRPr lang="en-US" altLang="ko-KR" sz="2800" dirty="0">
              <a:latin typeface="+mn-lt"/>
            </a:endParaRPr>
          </a:p>
          <a:p>
            <a:pPr lvl="1"/>
            <a:r>
              <a:rPr lang="en-US" altLang="ko-KR" sz="2400" dirty="0">
                <a:solidFill>
                  <a:srgbClr val="FF0000"/>
                </a:solidFill>
                <a:latin typeface="+mn-lt"/>
              </a:rPr>
              <a:t>Taint source</a:t>
            </a:r>
          </a:p>
          <a:p>
            <a:pPr lvl="1"/>
            <a:r>
              <a:rPr lang="en-US" altLang="ko-KR" sz="2400" dirty="0">
                <a:latin typeface="+mn-lt"/>
              </a:rPr>
              <a:t>Taint </a:t>
            </a:r>
            <a:r>
              <a:rPr lang="en-US" altLang="ko-KR" sz="2400" dirty="0" smtClean="0">
                <a:latin typeface="+mn-lt"/>
              </a:rPr>
              <a:t>sink</a:t>
            </a:r>
          </a:p>
          <a:p>
            <a:pPr lvl="1"/>
            <a:r>
              <a:rPr lang="en-US" altLang="ko-KR" sz="2400" dirty="0" smtClean="0">
                <a:latin typeface="+mn-lt"/>
              </a:rPr>
              <a:t>Taint </a:t>
            </a:r>
            <a:r>
              <a:rPr lang="en-US" altLang="ko-KR" sz="2400" dirty="0">
                <a:latin typeface="+mn-lt"/>
              </a:rPr>
              <a:t>propagation</a:t>
            </a:r>
            <a:endParaRPr lang="ko-KR" altLang="en-US" sz="2400" dirty="0">
              <a:latin typeface="+mn-lt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85800" y="1600200"/>
            <a:ext cx="33604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i =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get_input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()</a:t>
            </a:r>
            <a:r>
              <a:rPr lang="en-US" sz="2800" dirty="0">
                <a:latin typeface="+mn-lt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two = 2;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j = i + two;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err="1">
                <a:latin typeface="+mn-lt"/>
              </a:rPr>
              <a:t>send_to_sink</a:t>
            </a:r>
            <a:r>
              <a:rPr lang="en-US" sz="2800" dirty="0">
                <a:latin typeface="+mn-lt"/>
              </a:rPr>
              <a:t>(j);</a:t>
            </a:r>
          </a:p>
        </p:txBody>
      </p:sp>
      <p:sp>
        <p:nvSpPr>
          <p:cNvPr id="5" name="타원형 설명선 4"/>
          <p:cNvSpPr/>
          <p:nvPr/>
        </p:nvSpPr>
        <p:spPr>
          <a:xfrm>
            <a:off x="647700" y="1219200"/>
            <a:ext cx="800100" cy="3810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9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0"/>
    </mc:Choice>
    <mc:Fallback xmlns="">
      <p:transition spd="slow" advTm="27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>
                <a:latin typeface="+mn-lt"/>
              </a:rPr>
              <a:t>Dynamic Taint Analysis</a:t>
            </a:r>
            <a:endParaRPr lang="ko-KR" altLang="en-US" sz="4800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45200" y="1580400"/>
            <a:ext cx="4267200" cy="4724400"/>
          </a:xfrm>
        </p:spPr>
        <p:txBody>
          <a:bodyPr/>
          <a:lstStyle/>
          <a:p>
            <a:r>
              <a:rPr lang="en-US" altLang="ko-KR" sz="2800" dirty="0" smtClean="0">
                <a:latin typeface="+mn-lt"/>
              </a:rPr>
              <a:t>Basic idea</a:t>
            </a:r>
          </a:p>
          <a:p>
            <a:pPr lvl="1"/>
            <a:r>
              <a:rPr lang="en-US" altLang="ko-KR" sz="2400" dirty="0" smtClean="0">
                <a:latin typeface="+mn-lt"/>
              </a:rPr>
              <a:t> </a:t>
            </a:r>
            <a:r>
              <a:rPr lang="en-US" altLang="ko-KR" sz="2400" dirty="0">
                <a:latin typeface="+mn-lt"/>
              </a:rPr>
              <a:t>Tracks information dependencies from an origin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r>
              <a:rPr lang="en-US" altLang="ko-KR" sz="2800" dirty="0" smtClean="0">
                <a:latin typeface="+mn-lt"/>
              </a:rPr>
              <a:t>Concept</a:t>
            </a:r>
            <a:endParaRPr lang="en-US" altLang="ko-KR" sz="2800" dirty="0">
              <a:latin typeface="+mn-lt"/>
            </a:endParaRPr>
          </a:p>
          <a:p>
            <a:pPr lvl="1"/>
            <a:r>
              <a:rPr lang="en-US" altLang="ko-KR" sz="2400" dirty="0">
                <a:latin typeface="+mn-lt"/>
              </a:rPr>
              <a:t>Taint source</a:t>
            </a:r>
          </a:p>
          <a:p>
            <a:pPr lvl="1"/>
            <a:r>
              <a:rPr lang="en-US" altLang="ko-KR" sz="2400" dirty="0">
                <a:solidFill>
                  <a:srgbClr val="FF0000"/>
                </a:solidFill>
                <a:latin typeface="+mn-lt"/>
              </a:rPr>
              <a:t>Taint </a:t>
            </a:r>
            <a:r>
              <a:rPr lang="en-US" altLang="ko-KR" sz="2400" dirty="0" smtClean="0">
                <a:solidFill>
                  <a:srgbClr val="FF0000"/>
                </a:solidFill>
                <a:latin typeface="+mn-lt"/>
              </a:rPr>
              <a:t>propagation</a:t>
            </a:r>
          </a:p>
          <a:p>
            <a:pPr lvl="1"/>
            <a:r>
              <a:rPr lang="en-US" altLang="ko-KR" sz="2400" dirty="0" smtClean="0">
                <a:latin typeface="+mn-lt"/>
              </a:rPr>
              <a:t>Taint sink</a:t>
            </a:r>
            <a:endParaRPr lang="ko-KR" altLang="en-US" sz="2400" dirty="0">
              <a:latin typeface="+mn-lt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85800" y="1600200"/>
            <a:ext cx="33604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i = </a:t>
            </a:r>
            <a:r>
              <a:rPr lang="en-US" sz="2800" dirty="0" err="1">
                <a:latin typeface="+mn-lt"/>
              </a:rPr>
              <a:t>get_input</a:t>
            </a:r>
            <a:r>
              <a:rPr lang="en-US" sz="2800" dirty="0">
                <a:latin typeface="+mn-lt"/>
              </a:rPr>
              <a:t>();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n-lt"/>
              </a:rPr>
              <a:t>two = 2;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j = </a:t>
            </a:r>
            <a:r>
              <a:rPr lang="en-US" sz="2800" dirty="0" smtClean="0">
                <a:latin typeface="+mn-lt"/>
              </a:rPr>
              <a:t>two *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;</a:t>
            </a: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err="1">
                <a:latin typeface="+mn-lt"/>
              </a:rPr>
              <a:t>send_to_sink</a:t>
            </a:r>
            <a:r>
              <a:rPr lang="en-US" sz="2800" dirty="0">
                <a:latin typeface="+mn-lt"/>
              </a:rPr>
              <a:t>(j);</a:t>
            </a:r>
          </a:p>
        </p:txBody>
      </p:sp>
      <p:sp>
        <p:nvSpPr>
          <p:cNvPr id="9" name="아래로 구부러진 화살표 8"/>
          <p:cNvSpPr/>
          <p:nvPr/>
        </p:nvSpPr>
        <p:spPr>
          <a:xfrm rot="10800000">
            <a:off x="838200" y="4114800"/>
            <a:ext cx="1447800" cy="3048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2133600" y="3276600"/>
            <a:ext cx="800100" cy="3810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Tag</a:t>
            </a:r>
            <a:endParaRPr lang="ko-KR" altLang="en-US" dirty="0"/>
          </a:p>
        </p:txBody>
      </p:sp>
      <p:sp>
        <p:nvSpPr>
          <p:cNvPr id="12" name="타원형 설명선 11"/>
          <p:cNvSpPr/>
          <p:nvPr/>
        </p:nvSpPr>
        <p:spPr>
          <a:xfrm>
            <a:off x="533400" y="3276600"/>
            <a:ext cx="8001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245-F91A-40C0-BD5B-4F99AC68A949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9"/>
    </mc:Choice>
    <mc:Fallback xmlns="">
      <p:transition spd="slow" advTm="2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7|2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6|3.2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7.9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0.8|7.5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6|1.5|1.6"/>
</p:tagLst>
</file>

<file path=ppt/theme/theme1.xml><?xml version="1.0" encoding="utf-8"?>
<a:theme xmlns:a="http://schemas.openxmlformats.org/drawingml/2006/main" name="ucf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ucfpresentation_template</Template>
  <TotalTime>16277</TotalTime>
  <Words>1054</Words>
  <Application>Microsoft Office PowerPoint</Application>
  <PresentationFormat>On-screen Show (4:3)</PresentationFormat>
  <Paragraphs>261</Paragraphs>
  <Slides>27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ucfpresentation_template</vt:lpstr>
      <vt:lpstr>TaintDroid: An Information-Flow Tracking System for Realtime Privacy Monitoring on Smartphones</vt:lpstr>
      <vt:lpstr>Outline</vt:lpstr>
      <vt:lpstr>Threats in Privacy Info.</vt:lpstr>
      <vt:lpstr>Gathering unnecessary data</vt:lpstr>
      <vt:lpstr>Goal</vt:lpstr>
      <vt:lpstr>Challenge</vt:lpstr>
      <vt:lpstr>Dynamic Taint Analysis</vt:lpstr>
      <vt:lpstr>Dynamic Taint Analysis</vt:lpstr>
      <vt:lpstr>Dynamic Taint Analysis</vt:lpstr>
      <vt:lpstr>Dynamic Taint Analysis</vt:lpstr>
      <vt:lpstr>TaintDroid</vt:lpstr>
      <vt:lpstr>Four levels of Tracking Tech.</vt:lpstr>
      <vt:lpstr>Four levels of Tracking Tech.</vt:lpstr>
      <vt:lpstr>Variable level Tracking</vt:lpstr>
      <vt:lpstr>Method level Tracking</vt:lpstr>
      <vt:lpstr>Message level Tracking</vt:lpstr>
      <vt:lpstr>File level Tracking</vt:lpstr>
      <vt:lpstr>Experiment and Findings</vt:lpstr>
      <vt:lpstr>Findings (detail)</vt:lpstr>
      <vt:lpstr>Performance</vt:lpstr>
      <vt:lpstr>Demo</vt:lpstr>
      <vt:lpstr>Limitations/Weaknesses</vt:lpstr>
      <vt:lpstr>Improvements</vt:lpstr>
      <vt:lpstr>Summary</vt:lpstr>
      <vt:lpstr>Principal References</vt:lpstr>
      <vt:lpstr>PowerPoint Presentation</vt:lpstr>
      <vt:lpstr>Notes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subject>Predicting Last Write Blocks in the LLC (Final Project - Architecture 2013)</dc:subject>
  <dc:creator>Rey Coaguila, Hyanglim You, Michael Maslak</dc:creator>
  <cp:lastModifiedBy>Cliff Zou</cp:lastModifiedBy>
  <cp:revision>784</cp:revision>
  <dcterms:created xsi:type="dcterms:W3CDTF">2013-11-28T07:03:21Z</dcterms:created>
  <dcterms:modified xsi:type="dcterms:W3CDTF">2014-03-19T14:05:37Z</dcterms:modified>
</cp:coreProperties>
</file>