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257" r:id="rId3"/>
    <p:sldId id="258" r:id="rId4"/>
    <p:sldId id="259" r:id="rId5"/>
    <p:sldId id="260" r:id="rId6"/>
    <p:sldId id="261" r:id="rId7"/>
    <p:sldId id="262" r:id="rId8"/>
    <p:sldId id="264" r:id="rId9"/>
    <p:sldId id="265" r:id="rId10"/>
    <p:sldId id="263"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57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A05958-B290-4822-ACD8-F899BFC630A8}" type="datetimeFigureOut">
              <a:rPr lang="en-US" smtClean="0"/>
              <a:pPr/>
              <a:t>3/3/2011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7A94A92-4C7F-4AD9-B94D-8649923AAD35}" type="slidenum">
              <a:rPr lang="en-US" smtClean="0"/>
              <a:pPr/>
              <a:t>‹#›</a:t>
            </a:fld>
            <a:endParaRPr lang="en-US" dirty="0"/>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7D6750-78D5-4C2C-B77A-08093D0C0B94}" type="datetimeFigureOut">
              <a:rPr lang="en-US" smtClean="0"/>
              <a:pPr/>
              <a:t>3/3/2011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C5F9FA-71EA-4376-958B-9C5DAC2385A8}" type="slidenum">
              <a:rPr lang="en-US" smtClean="0"/>
              <a:pPr/>
              <a:t>‹#›</a:t>
            </a:fld>
            <a:endParaRPr lang="en-US" dirty="0"/>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ABC8BAD-510B-4846-8288-BCED7AA24997}"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C1702A-B467-4442-BA81-BFF9024CC98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BC8BAD-510B-4846-8288-BCED7AA24997}"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C1702A-B467-4442-BA81-BFF9024CC98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BC8BAD-510B-4846-8288-BCED7AA24997}"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C1702A-B467-4442-BA81-BFF9024CC98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BC8BAD-510B-4846-8288-BCED7AA24997}"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C1702A-B467-4442-BA81-BFF9024CC98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BC8BAD-510B-4846-8288-BCED7AA24997}"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C1702A-B467-4442-BA81-BFF9024CC98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ABC8BAD-510B-4846-8288-BCED7AA24997}" type="datetimeFigureOut">
              <a:rPr lang="en-US" smtClean="0"/>
              <a:pPr/>
              <a:t>3/3/2011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DC1702A-B467-4442-BA81-BFF9024CC98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ABC8BAD-510B-4846-8288-BCED7AA24997}" type="datetimeFigureOut">
              <a:rPr lang="en-US" smtClean="0"/>
              <a:pPr/>
              <a:t>3/3/2011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DC1702A-B467-4442-BA81-BFF9024CC98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BC8BAD-510B-4846-8288-BCED7AA24997}" type="datetimeFigureOut">
              <a:rPr lang="en-US" smtClean="0"/>
              <a:pPr/>
              <a:t>3/3/2011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DC1702A-B467-4442-BA81-BFF9024CC98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BC8BAD-510B-4846-8288-BCED7AA24997}" type="datetimeFigureOut">
              <a:rPr lang="en-US" smtClean="0"/>
              <a:pPr/>
              <a:t>3/3/2011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DC1702A-B467-4442-BA81-BFF9024CC98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BC8BAD-510B-4846-8288-BCED7AA24997}" type="datetimeFigureOut">
              <a:rPr lang="en-US" smtClean="0"/>
              <a:pPr/>
              <a:t>3/3/2011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DC1702A-B467-4442-BA81-BFF9024CC98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BC8BAD-510B-4846-8288-BCED7AA24997}" type="datetimeFigureOut">
              <a:rPr lang="en-US" smtClean="0"/>
              <a:pPr/>
              <a:t>3/3/2011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DC1702A-B467-4442-BA81-BFF9024CC98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019800"/>
            <a:ext cx="8229600" cy="701675"/>
          </a:xfrm>
          <a:prstGeom prst="rect">
            <a:avLst/>
          </a:prstGeom>
        </p:spPr>
        <p:txBody>
          <a:bodyPr vert="horz" lIns="91440" tIns="45720" rIns="91440" bIns="45720" rtlCol="0" anchor="ctr"/>
          <a:lstStyle>
            <a:lvl1pPr algn="l">
              <a:defRPr sz="800">
                <a:solidFill>
                  <a:schemeClr val="tx1">
                    <a:tint val="75000"/>
                  </a:schemeClr>
                </a:solidFill>
              </a:defRPr>
            </a:lvl1pPr>
          </a:lstStyle>
          <a:p>
            <a:fld id="{5ABC8BAD-510B-4846-8288-BCED7AA24997}" type="datetimeFigureOut">
              <a:rPr lang="en-US" smtClean="0"/>
              <a:pPr/>
              <a:t>3/3/2011</a:t>
            </a:fld>
            <a:endParaRPr lang="en-US" dirty="0"/>
          </a:p>
        </p:txBody>
      </p:sp>
      <p:sp>
        <p:nvSpPr>
          <p:cNvPr id="5" name="Footer Placeholder 4"/>
          <p:cNvSpPr>
            <a:spLocks noGrp="1"/>
          </p:cNvSpPr>
          <p:nvPr>
            <p:ph type="ftr" sz="quarter" idx="3"/>
          </p:nvPr>
        </p:nvSpPr>
        <p:spPr>
          <a:xfrm>
            <a:off x="457200" y="6019800"/>
            <a:ext cx="8229600" cy="70167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019800"/>
            <a:ext cx="8229600" cy="701675"/>
          </a:xfrm>
          <a:prstGeom prst="rect">
            <a:avLst/>
          </a:prstGeom>
        </p:spPr>
        <p:txBody>
          <a:bodyPr vert="horz" lIns="91440" tIns="45720" rIns="91440" bIns="45720" rtlCol="0" anchor="ctr"/>
          <a:lstStyle>
            <a:lvl1pPr algn="r">
              <a:defRPr sz="800">
                <a:solidFill>
                  <a:schemeClr val="tx1">
                    <a:tint val="75000"/>
                  </a:schemeClr>
                </a:solidFill>
              </a:defRPr>
            </a:lvl1pPr>
          </a:lstStyle>
          <a:p>
            <a:fld id="{1DC1702A-B467-4442-BA81-BFF9024CC98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800"/>
            <a:ext cx="7772400" cy="2285999"/>
          </a:xfrm>
        </p:spPr>
        <p:txBody>
          <a:bodyPr>
            <a:normAutofit fontScale="90000"/>
          </a:bodyPr>
          <a:lstStyle/>
          <a:p>
            <a:r>
              <a:rPr lang="en-US" dirty="0" smtClean="0"/>
              <a:t>Evaluation of SQL injection attacks and Prevention and Detection Techniques</a:t>
            </a:r>
            <a:br>
              <a:rPr lang="en-US" dirty="0" smtClean="0"/>
            </a:br>
            <a:endParaRPr lang="en-US" dirty="0"/>
          </a:p>
        </p:txBody>
      </p:sp>
      <p:sp>
        <p:nvSpPr>
          <p:cNvPr id="3" name="Subtitle 2"/>
          <p:cNvSpPr>
            <a:spLocks noGrp="1"/>
          </p:cNvSpPr>
          <p:nvPr>
            <p:ph type="subTitle" idx="1"/>
          </p:nvPr>
        </p:nvSpPr>
        <p:spPr/>
        <p:txBody>
          <a:bodyPr/>
          <a:lstStyle/>
          <a:p>
            <a:r>
              <a:rPr lang="en-US" dirty="0" smtClean="0"/>
              <a:t>Charles Asanya</a:t>
            </a:r>
          </a:p>
          <a:p>
            <a:r>
              <a:rPr lang="en-US" dirty="0" smtClean="0"/>
              <a:t>CAP6135</a:t>
            </a:r>
          </a:p>
          <a:p>
            <a:endParaRPr lang="en-US" dirty="0"/>
          </a:p>
        </p:txBody>
      </p:sp>
      <p:sp>
        <p:nvSpPr>
          <p:cNvPr id="4" name="Footer Placeholder 3"/>
          <p:cNvSpPr>
            <a:spLocks noGrp="1"/>
          </p:cNvSpPr>
          <p:nvPr>
            <p:ph type="ftr"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a:t>
            </a:r>
            <a:endParaRPr lang="en-US" dirty="0"/>
          </a:p>
        </p:txBody>
      </p:sp>
      <p:sp>
        <p:nvSpPr>
          <p:cNvPr id="3" name="Content Placeholder 2"/>
          <p:cNvSpPr>
            <a:spLocks noGrp="1"/>
          </p:cNvSpPr>
          <p:nvPr>
            <p:ph idx="1"/>
          </p:nvPr>
        </p:nvSpPr>
        <p:spPr/>
        <p:txBody>
          <a:bodyPr/>
          <a:lstStyle/>
          <a:p>
            <a:r>
              <a:rPr lang="en-US" dirty="0" smtClean="0"/>
              <a:t>The goal is to study SQL injection types, Prevention and detection tools, through experiment, and provide information that can help developers build more secured application. </a:t>
            </a:r>
          </a:p>
          <a:p>
            <a:pPr>
              <a:buNone/>
            </a:pPr>
            <a:endParaRPr lang="en-US" dirty="0"/>
          </a:p>
        </p:txBody>
      </p:sp>
      <p:sp>
        <p:nvSpPr>
          <p:cNvPr id="4" name="Footer Placeholder 3"/>
          <p:cNvSpPr>
            <a:spLocks noGrp="1"/>
          </p:cNvSpPr>
          <p:nvPr>
            <p:ph type="ftr"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SQL injection </a:t>
            </a:r>
          </a:p>
          <a:p>
            <a:pPr lvl="1"/>
            <a:r>
              <a:rPr lang="en-US" dirty="0" smtClean="0"/>
              <a:t>It is a type of attack that is used to gain unauthorized access to a database, to retrieve information or cause unwanted effect to a database. It  alters the backend SQL statements through manipulation of application input.</a:t>
            </a:r>
          </a:p>
          <a:p>
            <a:pPr lvl="1"/>
            <a:r>
              <a:rPr lang="en-US" dirty="0" smtClean="0"/>
              <a:t>These attacks happens because a user input is accepted and placed directly in an SQL statement without proper validation and filtering. The techniques and mode of operation may be different, but like every other kinds of attack they exploit vulnerability in applications</a:t>
            </a:r>
          </a:p>
          <a:p>
            <a:pPr lvl="1"/>
            <a:r>
              <a:rPr lang="en-US" dirty="0" smtClean="0"/>
              <a:t>The consequences of a successful SQL injection is damaging and can lead to comprise of the confidentiality, authorization and integrity of a database or information retrieved from a database. </a:t>
            </a:r>
          </a:p>
          <a:p>
            <a:pPr lvl="1"/>
            <a:r>
              <a:rPr lang="en-US" dirty="0" smtClean="0"/>
              <a:t>These attacks are prevalent and easy to execute.</a:t>
            </a:r>
          </a:p>
          <a:p>
            <a:pPr lvl="1"/>
            <a:r>
              <a:rPr lang="en-US" dirty="0" smtClean="0"/>
              <a:t>According to some sources, in 2006 it is the second most common form of attack on web applications </a:t>
            </a:r>
            <a:r>
              <a:rPr lang="en-US" sz="2000" dirty="0" smtClean="0"/>
              <a:t>(Common Vulnerabilities and Exposures) list at http://cve.mitre.org.</a:t>
            </a:r>
          </a:p>
          <a:p>
            <a:pPr>
              <a:buNone/>
            </a:pPr>
            <a:endParaRPr lang="en-US" dirty="0"/>
          </a:p>
        </p:txBody>
      </p:sp>
      <p:sp>
        <p:nvSpPr>
          <p:cNvPr id="4" name="Footer Placeholder 3"/>
          <p:cNvSpPr>
            <a:spLocks noGrp="1"/>
          </p:cNvSpPr>
          <p:nvPr>
            <p:ph type="ftr"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Categories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SQL injection are divided into four different categories</a:t>
            </a:r>
            <a:endParaRPr lang="en-US" dirty="0"/>
          </a:p>
          <a:p>
            <a:pPr lvl="1"/>
            <a:r>
              <a:rPr lang="en-US" dirty="0" smtClean="0"/>
              <a:t>SQL </a:t>
            </a:r>
            <a:r>
              <a:rPr lang="en-US" dirty="0"/>
              <a:t>Manipulation </a:t>
            </a:r>
            <a:endParaRPr lang="en-US" dirty="0" smtClean="0"/>
          </a:p>
          <a:p>
            <a:pPr lvl="1"/>
            <a:r>
              <a:rPr lang="en-US" dirty="0" smtClean="0"/>
              <a:t>Code </a:t>
            </a:r>
            <a:r>
              <a:rPr lang="en-US" dirty="0"/>
              <a:t>Injection </a:t>
            </a:r>
            <a:endParaRPr lang="en-US" dirty="0" smtClean="0"/>
          </a:p>
          <a:p>
            <a:pPr lvl="1"/>
            <a:r>
              <a:rPr lang="en-US" dirty="0" smtClean="0"/>
              <a:t>Function </a:t>
            </a:r>
            <a:r>
              <a:rPr lang="en-US" dirty="0"/>
              <a:t>Call Injection </a:t>
            </a:r>
            <a:endParaRPr lang="en-US" dirty="0" smtClean="0"/>
          </a:p>
          <a:p>
            <a:pPr lvl="1"/>
            <a:r>
              <a:rPr lang="en-US" dirty="0" smtClean="0"/>
              <a:t>Buffer </a:t>
            </a:r>
            <a:r>
              <a:rPr lang="en-US" dirty="0"/>
              <a:t>Overflows </a:t>
            </a:r>
            <a:endParaRPr lang="en-US" dirty="0" smtClean="0"/>
          </a:p>
          <a:p>
            <a:r>
              <a:rPr lang="en-US" dirty="0" smtClean="0"/>
              <a:t>Prevalent in all forms of database is SQL Manipulation and Code Injection. </a:t>
            </a:r>
          </a:p>
          <a:p>
            <a:r>
              <a:rPr lang="en-US" dirty="0" smtClean="0"/>
              <a:t>Function call and Buffer overflows are most common in oracle database</a:t>
            </a:r>
            <a:r>
              <a:rPr lang="en-US" sz="2100" dirty="0" smtClean="0"/>
              <a:t> (An Introduction to SQL Injection Attacks for Oracle Developers January 2004). </a:t>
            </a:r>
            <a:r>
              <a:rPr lang="en-US" dirty="0" smtClean="0"/>
              <a:t> </a:t>
            </a:r>
            <a:endParaRPr lang="en-US" sz="2400" dirty="0" smtClean="0"/>
          </a:p>
          <a:p>
            <a:r>
              <a:rPr lang="en-US" dirty="0" smtClean="0"/>
              <a:t>This study will be covering the first three categories. </a:t>
            </a:r>
          </a:p>
          <a:p>
            <a:pPr>
              <a:buNone/>
            </a:pPr>
            <a:endParaRPr lang="en-US" dirty="0" smtClean="0"/>
          </a:p>
        </p:txBody>
      </p:sp>
      <p:sp>
        <p:nvSpPr>
          <p:cNvPr id="4" name="Footer Placeholder 3"/>
          <p:cNvSpPr>
            <a:spLocks noGrp="1"/>
          </p:cNvSpPr>
          <p:nvPr>
            <p:ph type="ftr"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SQL Manipulation</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SQL manipulation is a form of SQL injection executed by changing SQL statement using set operations. Included in this category are</a:t>
            </a:r>
          </a:p>
          <a:p>
            <a:pPr lvl="1"/>
            <a:r>
              <a:rPr lang="en-US" dirty="0" smtClean="0"/>
              <a:t>Tautologies or Magic String.</a:t>
            </a:r>
          </a:p>
          <a:p>
            <a:pPr lvl="2"/>
            <a:r>
              <a:rPr lang="en-US" dirty="0" smtClean="0"/>
              <a:t>Tautology is something that is inherently true. It is used to force a query to return all the results. For eg.</a:t>
            </a:r>
          </a:p>
          <a:p>
            <a:pPr lvl="1">
              <a:buNone/>
            </a:pPr>
            <a:r>
              <a:rPr lang="en-US" sz="1000" dirty="0" smtClean="0"/>
              <a:t>		SELECT * FROM user_table WHERE user_id =</a:t>
            </a:r>
            <a:r>
              <a:rPr lang="en-US" sz="1400" dirty="0" smtClean="0"/>
              <a:t>‘jane’ and password = ‘0246’ </a:t>
            </a:r>
          </a:p>
          <a:p>
            <a:pPr lvl="1">
              <a:buNone/>
            </a:pPr>
            <a:r>
              <a:rPr lang="en-US" sz="2800" dirty="0" smtClean="0"/>
              <a:t>	If a user input </a:t>
            </a:r>
            <a:r>
              <a:rPr lang="en-US" sz="1400" dirty="0" smtClean="0"/>
              <a:t>or 1=1 –’</a:t>
            </a:r>
            <a:r>
              <a:rPr lang="en-US" sz="3200" dirty="0" smtClean="0"/>
              <a:t> into the query form, the query</a:t>
            </a:r>
          </a:p>
          <a:p>
            <a:pPr lvl="1">
              <a:buNone/>
            </a:pPr>
            <a:r>
              <a:rPr lang="en-US" sz="3200" dirty="0" smtClean="0"/>
              <a:t>	will then become </a:t>
            </a:r>
          </a:p>
          <a:p>
            <a:pPr lvl="1">
              <a:buNone/>
            </a:pPr>
            <a:r>
              <a:rPr lang="en-US" sz="1400" dirty="0" smtClean="0"/>
              <a:t>	SELECT * FROM user_table WHERE user_id = ‘jane’ and password = ‘0246’ or 1=1 --‘ </a:t>
            </a:r>
            <a:r>
              <a:rPr lang="en-US" sz="2400" dirty="0" smtClean="0"/>
              <a:t> </a:t>
            </a:r>
          </a:p>
          <a:p>
            <a:pPr lvl="1">
              <a:buNone/>
            </a:pPr>
            <a:r>
              <a:rPr lang="en-US" sz="2400" dirty="0" smtClean="0"/>
              <a:t>	The </a:t>
            </a:r>
            <a:r>
              <a:rPr lang="en-US" sz="1400" dirty="0" smtClean="0"/>
              <a:t>1=1 --‘ </a:t>
            </a:r>
            <a:r>
              <a:rPr lang="en-US" dirty="0" smtClean="0"/>
              <a:t> which is always true, will result in returning all</a:t>
            </a:r>
          </a:p>
          <a:p>
            <a:pPr lvl="1">
              <a:buNone/>
            </a:pPr>
            <a:r>
              <a:rPr lang="en-US" dirty="0" smtClean="0"/>
              <a:t>	the records in the </a:t>
            </a:r>
            <a:r>
              <a:rPr lang="en-US" sz="1400" dirty="0" smtClean="0"/>
              <a:t>user_table , </a:t>
            </a:r>
            <a:r>
              <a:rPr lang="en-US" sz="3200" dirty="0" smtClean="0"/>
              <a:t>Therefore releasing information to</a:t>
            </a:r>
          </a:p>
          <a:p>
            <a:pPr lvl="1">
              <a:buNone/>
            </a:pPr>
            <a:r>
              <a:rPr lang="en-US" sz="3200" dirty="0" smtClean="0"/>
              <a:t>	unauthorized user.</a:t>
            </a:r>
            <a:endParaRPr lang="en-US" sz="1400" dirty="0" smtClean="0"/>
          </a:p>
        </p:txBody>
      </p:sp>
      <p:sp>
        <p:nvSpPr>
          <p:cNvPr id="4" name="Footer Placeholder 3"/>
          <p:cNvSpPr>
            <a:spLocks noGrp="1"/>
          </p:cNvSpPr>
          <p:nvPr>
            <p:ph type="ftr"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Manipulation contd.</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Union</a:t>
            </a:r>
          </a:p>
          <a:p>
            <a:pPr lvl="1"/>
            <a:r>
              <a:rPr lang="en-US" dirty="0" smtClean="0"/>
              <a:t>This is an injection that allows an attacker to append an illegitimate query to a legitimate query with “using” statement. This will allow the attacker to get data about other tables from the application.</a:t>
            </a:r>
          </a:p>
          <a:p>
            <a:r>
              <a:rPr lang="en-US" dirty="0" smtClean="0"/>
              <a:t>Illegal/Incorrect queries</a:t>
            </a:r>
          </a:p>
          <a:p>
            <a:pPr lvl="1"/>
            <a:r>
              <a:rPr lang="en-US" dirty="0" smtClean="0"/>
              <a:t>This injection type utilizes the debugging information provided by the database to launch an attack. Attacker injects wrong input into a form which will produce an error. Through the error message, attacker finds parameters susceptible to injection attack. This attack by itself is innocuous, but dangerous when combined with other attack type.</a:t>
            </a:r>
            <a:endParaRPr lang="en-US" dirty="0"/>
          </a:p>
        </p:txBody>
      </p:sp>
      <p:sp>
        <p:nvSpPr>
          <p:cNvPr id="4" name="Footer Placeholder 3"/>
          <p:cNvSpPr>
            <a:spLocks noGrp="1"/>
          </p:cNvSpPr>
          <p:nvPr>
            <p:ph type="ftr"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Code Injection</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Code Injection happens because malicious user inserts new SQL statement into SQL query to be executed by the database. This is common on database that allows multiple SQL statements.</a:t>
            </a:r>
          </a:p>
          <a:p>
            <a:pPr lvl="1"/>
            <a:r>
              <a:rPr lang="en-US" dirty="0" smtClean="0"/>
              <a:t>Piggy back</a:t>
            </a:r>
          </a:p>
          <a:p>
            <a:pPr lvl="2"/>
            <a:r>
              <a:rPr lang="en-US" dirty="0" smtClean="0"/>
              <a:t>Just as the name suggests, it rides behind a legitimate query. It happens mostly in the database that allows multiple statement using semi-colon. A successful attack will result in the application receiving an executing multiple statements, including malicious input.</a:t>
            </a:r>
          </a:p>
          <a:p>
            <a:pPr lvl="1"/>
            <a:r>
              <a:rPr lang="en-US" dirty="0" smtClean="0"/>
              <a:t>Alternate Encoding</a:t>
            </a:r>
          </a:p>
          <a:p>
            <a:pPr lvl="2"/>
            <a:r>
              <a:rPr lang="en-US" dirty="0" smtClean="0"/>
              <a:t>This method is used for subverting detection technique that scans for special or known bad characters. The technique allows the attacker to use alternative characters like Unicode to mask attack string.  When the embedded  Unicode character is executed by the database, it will be translated to the malicious attack query.</a:t>
            </a:r>
          </a:p>
          <a:p>
            <a:pPr lvl="1"/>
            <a:r>
              <a:rPr lang="en-US" dirty="0" smtClean="0"/>
              <a:t>Inference</a:t>
            </a:r>
          </a:p>
          <a:p>
            <a:pPr lvl="2"/>
            <a:r>
              <a:rPr lang="en-US" dirty="0" smtClean="0"/>
              <a:t>Blind injection</a:t>
            </a:r>
          </a:p>
          <a:p>
            <a:pPr lvl="3"/>
            <a:r>
              <a:rPr lang="en-US" dirty="0" smtClean="0"/>
              <a:t>Ii  is a form of injection that uses inference based on return or non-return of error messages.  It is similar to illegal query. The attacker  input series of false data and waits for the error message. No error message for a false input suggest vulnerability in the application.</a:t>
            </a:r>
          </a:p>
          <a:p>
            <a:pPr lvl="1"/>
            <a:endParaRPr lang="en-US" dirty="0" smtClean="0"/>
          </a:p>
          <a:p>
            <a:pPr lvl="2"/>
            <a:r>
              <a:rPr lang="en-US" dirty="0" smtClean="0"/>
              <a:t>Timing attack</a:t>
            </a:r>
          </a:p>
          <a:p>
            <a:pPr lvl="3"/>
            <a:r>
              <a:rPr lang="en-US" dirty="0" smtClean="0"/>
              <a:t>Timing attack is another form of inference. It  uses time delay to determine the level of protection technique employed by an application</a:t>
            </a:r>
            <a:endParaRPr lang="en-US" dirty="0"/>
          </a:p>
        </p:txBody>
      </p:sp>
      <p:sp>
        <p:nvSpPr>
          <p:cNvPr id="4" name="Footer Placeholder 3"/>
          <p:cNvSpPr>
            <a:spLocks noGrp="1"/>
          </p:cNvSpPr>
          <p:nvPr>
            <p:ph type="ftr"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Function Call Injection</a:t>
            </a:r>
            <a:br>
              <a:rPr lang="en-US" dirty="0" smtClean="0"/>
            </a:br>
            <a:endParaRPr lang="en-US" dirty="0"/>
          </a:p>
        </p:txBody>
      </p:sp>
      <p:sp>
        <p:nvSpPr>
          <p:cNvPr id="3" name="Content Placeholder 2"/>
          <p:cNvSpPr>
            <a:spLocks noGrp="1"/>
          </p:cNvSpPr>
          <p:nvPr>
            <p:ph idx="1"/>
          </p:nvPr>
        </p:nvSpPr>
        <p:spPr/>
        <p:txBody>
          <a:bodyPr>
            <a:normAutofit fontScale="92500"/>
          </a:bodyPr>
          <a:lstStyle/>
          <a:p>
            <a:r>
              <a:rPr lang="en-US" dirty="0" smtClean="0"/>
              <a:t>Function call injection which is most prevalent in oracle database, happens when an oracle database function or custom function is inserted into vulnerable SQL statement. These function calls may be used to manipulate the database. </a:t>
            </a:r>
          </a:p>
          <a:p>
            <a:pPr lvl="1"/>
            <a:r>
              <a:rPr lang="en-US" dirty="0" smtClean="0"/>
              <a:t>Stored procedure</a:t>
            </a:r>
          </a:p>
          <a:p>
            <a:pPr lvl="2"/>
            <a:r>
              <a:rPr lang="en-US" dirty="0" smtClean="0"/>
              <a:t>It is a type of function call injection that allows an intruder to use a custom function to exploit a database.</a:t>
            </a:r>
            <a:r>
              <a:rPr lang="en-US" dirty="0"/>
              <a:t> </a:t>
            </a:r>
            <a:r>
              <a:rPr lang="en-US" dirty="0" smtClean="0"/>
              <a:t>The functions may include instructions to change passwords., delete information or shutdown. </a:t>
            </a:r>
          </a:p>
        </p:txBody>
      </p:sp>
      <p:sp>
        <p:nvSpPr>
          <p:cNvPr id="4" name="Footer Placeholder 3"/>
          <p:cNvSpPr>
            <a:spLocks noGrp="1"/>
          </p:cNvSpPr>
          <p:nvPr>
            <p:ph type="ftr"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Detection and Prevention Techniques</a:t>
            </a:r>
            <a:endParaRPr lang="en-US" dirty="0"/>
          </a:p>
        </p:txBody>
      </p:sp>
      <p:sp>
        <p:nvSpPr>
          <p:cNvPr id="3" name="Content Placeholder 2"/>
          <p:cNvSpPr>
            <a:spLocks noGrp="1"/>
          </p:cNvSpPr>
          <p:nvPr>
            <p:ph idx="1"/>
          </p:nvPr>
        </p:nvSpPr>
        <p:spPr/>
        <p:txBody>
          <a:bodyPr>
            <a:normAutofit lnSpcReduction="10000"/>
          </a:bodyPr>
          <a:lstStyle/>
          <a:p>
            <a:r>
              <a:rPr lang="en-US" dirty="0" smtClean="0"/>
              <a:t>Many detection and prevention techniques have been proposed by researchers including;</a:t>
            </a:r>
          </a:p>
          <a:p>
            <a:pPr lvl="1"/>
            <a:r>
              <a:rPr lang="en-US" dirty="0" smtClean="0"/>
              <a:t>Waves</a:t>
            </a:r>
          </a:p>
          <a:p>
            <a:pPr lvl="1"/>
            <a:r>
              <a:rPr lang="en-US" dirty="0" smtClean="0"/>
              <a:t>JDBC-Checker</a:t>
            </a:r>
          </a:p>
          <a:p>
            <a:pPr lvl="1"/>
            <a:r>
              <a:rPr lang="en-US" dirty="0" smtClean="0"/>
              <a:t>Tautology Checker</a:t>
            </a:r>
          </a:p>
          <a:p>
            <a:pPr lvl="1"/>
            <a:r>
              <a:rPr lang="en-US" dirty="0" smtClean="0"/>
              <a:t>SAFELI</a:t>
            </a:r>
          </a:p>
          <a:p>
            <a:pPr lvl="1"/>
            <a:r>
              <a:rPr lang="en-US" dirty="0" smtClean="0"/>
              <a:t>CANDID</a:t>
            </a:r>
          </a:p>
          <a:p>
            <a:pPr lvl="1"/>
            <a:r>
              <a:rPr lang="en-US" dirty="0" smtClean="0"/>
              <a:t>AMNESIA</a:t>
            </a:r>
          </a:p>
          <a:p>
            <a:pPr lvl="1"/>
            <a:r>
              <a:rPr lang="en-US" dirty="0" smtClean="0"/>
              <a:t>WebSSARI</a:t>
            </a:r>
          </a:p>
          <a:p>
            <a:pPr lvl="1"/>
            <a:endParaRPr lang="en-US" dirty="0" smtClean="0"/>
          </a:p>
        </p:txBody>
      </p:sp>
      <p:sp>
        <p:nvSpPr>
          <p:cNvPr id="4" name="Footer Placeholder 3"/>
          <p:cNvSpPr>
            <a:spLocks noGrp="1"/>
          </p:cNvSpPr>
          <p:nvPr>
            <p:ph type="ftr"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Technique</a:t>
            </a:r>
            <a:endParaRPr lang="en-US" dirty="0"/>
          </a:p>
        </p:txBody>
      </p:sp>
      <p:sp>
        <p:nvSpPr>
          <p:cNvPr id="3" name="Content Placeholder 2"/>
          <p:cNvSpPr>
            <a:spLocks noGrp="1"/>
          </p:cNvSpPr>
          <p:nvPr>
            <p:ph idx="1"/>
          </p:nvPr>
        </p:nvSpPr>
        <p:spPr/>
        <p:txBody>
          <a:bodyPr>
            <a:normAutofit lnSpcReduction="10000"/>
          </a:bodyPr>
          <a:lstStyle/>
          <a:p>
            <a:r>
              <a:rPr lang="en-US" dirty="0" smtClean="0"/>
              <a:t>This research project will involve studying different types of SQL injection.</a:t>
            </a:r>
          </a:p>
          <a:p>
            <a:r>
              <a:rPr lang="en-US" dirty="0" smtClean="0"/>
              <a:t>Evaluating different prevention and detection technique through experiment.</a:t>
            </a:r>
          </a:p>
          <a:p>
            <a:r>
              <a:rPr lang="en-US" dirty="0" smtClean="0"/>
              <a:t>Providing data from the experiment on the effectiveness of the prevention and detection technique towards a specific attack type.</a:t>
            </a:r>
          </a:p>
          <a:p>
            <a:r>
              <a:rPr lang="en-US" dirty="0" smtClean="0"/>
              <a:t>Only the non-commercial tools or technique will be evaluated.</a:t>
            </a:r>
            <a:endParaRPr lang="en-US" dirty="0"/>
          </a:p>
        </p:txBody>
      </p:sp>
      <p:sp>
        <p:nvSpPr>
          <p:cNvPr id="4" name="Footer Placeholder 3"/>
          <p:cNvSpPr>
            <a:spLocks noGrp="1"/>
          </p:cNvSpPr>
          <p:nvPr>
            <p:ph type="ftr" sz="quarter" idx="11"/>
          </p:nvPr>
        </p:nvSpPr>
        <p:spPr/>
        <p:txBody>
          <a:bodyPr/>
          <a:lstStyle/>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424</TotalTime>
  <Words>794</Words>
  <Application>Microsoft Office PowerPoint</Application>
  <PresentationFormat>On-screen Show (4:3)</PresentationFormat>
  <Paragraphs>67</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Evaluation of SQL injection attacks and Prevention and Detection Techniques </vt:lpstr>
      <vt:lpstr>Introduction</vt:lpstr>
      <vt:lpstr>Categories</vt:lpstr>
      <vt:lpstr> SQL Manipulation</vt:lpstr>
      <vt:lpstr>SQL Manipulation contd.</vt:lpstr>
      <vt:lpstr>Code Injection</vt:lpstr>
      <vt:lpstr>Function Call Injection </vt:lpstr>
      <vt:lpstr>Detection and Prevention Techniques</vt:lpstr>
      <vt:lpstr>Research Technique</vt:lpstr>
      <vt:lpstr>Goal</vt:lpstr>
    </vt:vector>
  </TitlesOfParts>
  <Company>PublicSX University of Central Florida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Evaluation of Types of SQL injection attacks and Prevention/Detection Techniques</dc:title>
  <dc:creator>pub160</dc:creator>
  <cp:lastModifiedBy>Cliff Zou</cp:lastModifiedBy>
  <cp:revision>75</cp:revision>
  <dcterms:created xsi:type="dcterms:W3CDTF">2011-02-26T18:56:11Z</dcterms:created>
  <dcterms:modified xsi:type="dcterms:W3CDTF">2011-03-03T15:43:56Z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 Author">
    <vt:lpwstr>ACCT03\asanyac</vt:lpwstr>
  </property>
  <property fmtid="{D5CDD505-2E9C-101B-9397-08002B2CF9AE}" pid="3" name="Document Sensitivity">
    <vt:lpwstr>1</vt:lpwstr>
  </property>
  <property fmtid="{D5CDD505-2E9C-101B-9397-08002B2CF9AE}" pid="4" name="ThirdParty">
    <vt:lpwstr/>
  </property>
  <property fmtid="{D5CDD505-2E9C-101B-9397-08002B2CF9AE}" pid="5" name="OCI Restriction">
    <vt:bool>false</vt:bool>
  </property>
  <property fmtid="{D5CDD505-2E9C-101B-9397-08002B2CF9AE}" pid="6" name="OCI Additional Info">
    <vt:lpwstr/>
  </property>
  <property fmtid="{D5CDD505-2E9C-101B-9397-08002B2CF9AE}" pid="7" name="Allow Header Overwrite">
    <vt:lpwstr>-1</vt:lpwstr>
  </property>
  <property fmtid="{D5CDD505-2E9C-101B-9397-08002B2CF9AE}" pid="8" name="Allow Footer Overwrite">
    <vt:lpwstr>-1</vt:lpwstr>
  </property>
  <property fmtid="{D5CDD505-2E9C-101B-9397-08002B2CF9AE}" pid="9" name="Multiple Selected">
    <vt:lpwstr>-1</vt:lpwstr>
  </property>
  <property fmtid="{D5CDD505-2E9C-101B-9397-08002B2CF9AE}" pid="10" name="SIPHeaderWording">
    <vt:lpwstr/>
  </property>
  <property fmtid="{D5CDD505-2E9C-101B-9397-08002B2CF9AE}" pid="11" name="SIPLevel">
    <vt:lpwstr>0</vt:lpwstr>
  </property>
</Properties>
</file>