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12"/>
  </p:notesMasterIdLst>
  <p:sldIdLst>
    <p:sldId id="256" r:id="rId2"/>
    <p:sldId id="257" r:id="rId3"/>
    <p:sldId id="258" r:id="rId4"/>
    <p:sldId id="266" r:id="rId5"/>
    <p:sldId id="265" r:id="rId6"/>
    <p:sldId id="259" r:id="rId7"/>
    <p:sldId id="260" r:id="rId8"/>
    <p:sldId id="261" r:id="rId9"/>
    <p:sldId id="263" r:id="rId10"/>
    <p:sldId id="26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407" autoAdjust="0"/>
  </p:normalViewPr>
  <p:slideViewPr>
    <p:cSldViewPr>
      <p:cViewPr>
        <p:scale>
          <a:sx n="100" d="100"/>
          <a:sy n="100" d="100"/>
        </p:scale>
        <p:origin x="-72"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D06538-2FE4-4EB5-A708-859CD9444820}" type="datetimeFigureOut">
              <a:rPr lang="en-US" smtClean="0"/>
              <a:pPr/>
              <a:t>3/3/2011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DD2B84-3819-4D93-84AF-D810049D5F34}" type="slidenum">
              <a:rPr lang="en-US" smtClean="0"/>
              <a:pPr/>
              <a:t>‹#›</a:t>
            </a:fld>
            <a:endParaRPr lang="en-US"/>
          </a:p>
        </p:txBody>
      </p:sp>
    </p:spTree>
    <p:extLst>
      <p:ext uri="{BB962C8B-B14F-4D97-AF65-F5344CB8AC3E}">
        <p14:creationId xmlns="" xmlns:p14="http://schemas.microsoft.com/office/powerpoint/2010/main" val="1358627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3DD2B84-3819-4D93-84AF-D810049D5F3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research could prove useful to many cloud</a:t>
            </a:r>
            <a:r>
              <a:rPr lang="en-US" baseline="0" dirty="0" smtClean="0"/>
              <a:t> ISPs.  An algorithm such as this could greatly reduce cost and increase confidence in cloud structures.  Currently, many cloud service providers allow users access to their resources without much consideration to how the resources are used.  There are guidelines and activities defined as abuse, but there is no automated method to monitor customer activity.  As a result, some hackers are actively looking to the cloud to deploy their attacks.  Without proper monitoring, and as hackers grow more comfortable in this environment, potential for abuse increases.  This project aims to eliminate most of these concerns by understanding the forms malicious behaviors take and recognizing them automatically.  </a:t>
            </a:r>
            <a:endParaRPr lang="en-US" dirty="0"/>
          </a:p>
        </p:txBody>
      </p:sp>
      <p:sp>
        <p:nvSpPr>
          <p:cNvPr id="4" name="Slide Number Placeholder 3"/>
          <p:cNvSpPr>
            <a:spLocks noGrp="1"/>
          </p:cNvSpPr>
          <p:nvPr>
            <p:ph type="sldNum" sz="quarter" idx="10"/>
          </p:nvPr>
        </p:nvSpPr>
        <p:spPr/>
        <p:txBody>
          <a:bodyPr/>
          <a:lstStyle/>
          <a:p>
            <a:fld id="{E3DD2B84-3819-4D93-84AF-D810049D5F3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Solving security concerns with cloud service providers (CSPs) is an important issue since computing “in the cloud” offers such great benefits to its customers.  The focus of this project is to analyze</a:t>
            </a:r>
            <a:r>
              <a:rPr lang="en-US" sz="1200" kern="1200" baseline="0" dirty="0" smtClean="0">
                <a:solidFill>
                  <a:schemeClr val="tx1"/>
                </a:solidFill>
                <a:latin typeface="+mn-lt"/>
                <a:ea typeface="+mn-ea"/>
                <a:cs typeface="+mn-cs"/>
              </a:rPr>
              <a:t> current and potential malicious activity in the cloud</a:t>
            </a:r>
            <a:r>
              <a:rPr lang="en-US" sz="1200" kern="1200" dirty="0" smtClean="0">
                <a:solidFill>
                  <a:schemeClr val="tx1"/>
                </a:solidFill>
                <a:latin typeface="+mn-lt"/>
                <a:ea typeface="+mn-ea"/>
                <a:cs typeface="+mn-cs"/>
              </a:rPr>
              <a:t> and attempt to construct a method by which CSPs can pinpoint potential cloud abusers or hackers.  To do this, we are going to try and create a baseline algorithm and develop an AI system that will learn what to watch for in terms of suspicious activity.  From this, the algorithm will be able to rate and score traffic and alert CSPs to customers who might pose a threat to the security of the cloud.  If successful, such a tool could help CSPs inspire more confidence in their services and, thus, attract more customers.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3DD2B84-3819-4D93-84AF-D810049D5F3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effectLst/>
                <a:latin typeface="+mn-lt"/>
                <a:ea typeface="+mn-ea"/>
                <a:cs typeface="+mn-cs"/>
              </a:rPr>
              <a:t>Cloud computing is a new approach to software and hardware.  Rather than requiring a user to have access to these resources locally, a cloud service provider will offer them for a fee over the internet. Cloud services have the ability to handle very large computations or sudden peaks in demand through the support of many high level computers. The CSP will handle all of the computations and deliver software in a virtualized environment that allows customers to utilize the services without owning them.  In its various forms, the cloud allows for data storage and extraction, computation, and can act as a software delivery platform. </a:t>
            </a:r>
          </a:p>
        </p:txBody>
      </p:sp>
      <p:sp>
        <p:nvSpPr>
          <p:cNvPr id="4" name="Slide Number Placeholder 3"/>
          <p:cNvSpPr>
            <a:spLocks noGrp="1"/>
          </p:cNvSpPr>
          <p:nvPr>
            <p:ph type="sldNum" sz="quarter" idx="10"/>
          </p:nvPr>
        </p:nvSpPr>
        <p:spPr/>
        <p:txBody>
          <a:bodyPr/>
          <a:lstStyle/>
          <a:p>
            <a:fld id="{E3DD2B84-3819-4D93-84AF-D810049D5F3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The focus of this research will be based on cloud services as a utility. Employing the cloud as a utility is not something new, but it’s being rejuvenated by Amazon, Sun, IBM, and other cloud ISPs who offer storage, bandwidth, and virtual servers on demand.  Users pay for services much like they would for utilities</a:t>
            </a:r>
            <a:r>
              <a:rPr lang="en-US" sz="1200" kern="1200" baseline="0" dirty="0" smtClean="0">
                <a:solidFill>
                  <a:schemeClr val="tx1"/>
                </a:solidFill>
                <a:effectLst/>
                <a:latin typeface="+mn-lt"/>
                <a:ea typeface="+mn-ea"/>
                <a:cs typeface="+mn-cs"/>
              </a:rPr>
              <a:t> such as </a:t>
            </a:r>
            <a:r>
              <a:rPr lang="en-US" sz="1200" kern="1200" dirty="0" smtClean="0">
                <a:solidFill>
                  <a:schemeClr val="tx1"/>
                </a:solidFill>
                <a:effectLst/>
                <a:latin typeface="+mn-lt"/>
                <a:ea typeface="+mn-ea"/>
                <a:cs typeface="+mn-cs"/>
              </a:rPr>
              <a:t>electricity and water.  Payment is based on the amount used.</a:t>
            </a:r>
          </a:p>
          <a:p>
            <a:r>
              <a:rPr lang="en-US" sz="1200" kern="1200" dirty="0" smtClean="0">
                <a:solidFill>
                  <a:schemeClr val="tx1"/>
                </a:solidFill>
                <a:effectLst/>
                <a:latin typeface="+mn-lt"/>
                <a:ea typeface="+mn-ea"/>
                <a:cs typeface="+mn-cs"/>
              </a:rPr>
              <a:t>Additionally, CPU</a:t>
            </a:r>
            <a:r>
              <a:rPr lang="en-US" sz="1200" kern="1200" baseline="0" dirty="0" smtClean="0">
                <a:solidFill>
                  <a:schemeClr val="tx1"/>
                </a:solidFill>
                <a:effectLst/>
                <a:latin typeface="+mn-lt"/>
                <a:ea typeface="+mn-ea"/>
                <a:cs typeface="+mn-cs"/>
              </a:rPr>
              <a:t> time can be considered like </a:t>
            </a:r>
            <a:r>
              <a:rPr lang="en-US" sz="1200" kern="1200" dirty="0" smtClean="0">
                <a:solidFill>
                  <a:schemeClr val="tx1"/>
                </a:solidFill>
                <a:effectLst/>
                <a:latin typeface="+mn-lt"/>
                <a:ea typeface="+mn-ea"/>
                <a:cs typeface="+mn-cs"/>
              </a:rPr>
              <a:t>a time-share. If it’s your week, you get to use your timeshare as if it was your own. Now imagine the same scenario in cloud computing.  In a cloud, programs are sharing CPU cycles at the nanosecond level.</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By combining these principles with a cluster of supercomputers and servers through a distributed computing platform, resources can be bundled and services can be provided to the Nth degree.</a:t>
            </a:r>
          </a:p>
        </p:txBody>
      </p:sp>
      <p:sp>
        <p:nvSpPr>
          <p:cNvPr id="4" name="Slide Number Placeholder 3"/>
          <p:cNvSpPr>
            <a:spLocks noGrp="1"/>
          </p:cNvSpPr>
          <p:nvPr>
            <p:ph type="sldNum" sz="quarter" idx="10"/>
          </p:nvPr>
        </p:nvSpPr>
        <p:spPr/>
        <p:txBody>
          <a:bodyPr/>
          <a:lstStyle/>
          <a:p>
            <a:fld id="{E3DD2B84-3819-4D93-84AF-D810049D5F3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smtClean="0">
                <a:solidFill>
                  <a:schemeClr val="tx1"/>
                </a:solidFill>
                <a:latin typeface="+mn-lt"/>
                <a:ea typeface="+mn-ea"/>
                <a:cs typeface="+mn-cs"/>
              </a:rPr>
              <a:t>The development of cloud computing has many implications for businesses both large and small.  Essentially, the cloud provides expandable outsourcing at minimal cost.  The need for data centers and maintenance of these facilities disappears, at least in theory.  The framework requires that customers trust the CSPs with their data and that risk is carefully managed to prevent security breaches.  However, trust is a known and accepted risk when choosing to move to any cloud service.  The problem is not just trusting the provider, but understanding that security in a distributed network such as the cloud can cause major problems.  </a:t>
            </a:r>
          </a:p>
          <a:p>
            <a:r>
              <a:rPr lang="en-US" sz="1200" kern="1200" dirty="0" smtClean="0">
                <a:solidFill>
                  <a:schemeClr val="tx1"/>
                </a:solidFill>
                <a:latin typeface="+mn-lt"/>
                <a:ea typeface="+mn-ea"/>
                <a:cs typeface="+mn-cs"/>
              </a:rPr>
              <a:t>Many cloud implementations allow anyone to join the cloud.  Take the Amazon Elastic Compute Cloud (Amazon EC2), for instance.  Anyone can, for a few cents on the dollar, set up a cloud virtual machine.  Unfortunately, this ease of access has implications.  With all the data being stored publicly, who has control over it and who can actually see it?  Do the CSP’s prevent virtual machine guest hopping or man in the middle attacks?  What about using the cloud as an attack platform for brute force cracking or malicious software attacks?  These</a:t>
            </a:r>
            <a:r>
              <a:rPr lang="en-US" sz="1200" kern="1200" baseline="0" dirty="0" smtClean="0">
                <a:solidFill>
                  <a:schemeClr val="tx1"/>
                </a:solidFill>
                <a:latin typeface="+mn-lt"/>
                <a:ea typeface="+mn-ea"/>
                <a:cs typeface="+mn-cs"/>
              </a:rPr>
              <a:t> types of abuses are difficult to assess when calculating security risk.</a:t>
            </a:r>
          </a:p>
          <a:p>
            <a:r>
              <a:rPr lang="en-US" sz="1200" kern="1200" baseline="0" dirty="0" smtClean="0">
                <a:solidFill>
                  <a:schemeClr val="tx1"/>
                </a:solidFill>
                <a:latin typeface="+mn-lt"/>
                <a:ea typeface="+mn-ea"/>
                <a:cs typeface="+mn-cs"/>
              </a:rPr>
              <a:t>Additionally, the cloud complicates forensic analysis. A</a:t>
            </a:r>
            <a:r>
              <a:rPr lang="en-US" sz="1200" kern="1200" dirty="0" smtClean="0">
                <a:solidFill>
                  <a:schemeClr val="tx1"/>
                </a:solidFill>
                <a:latin typeface="+mn-lt"/>
                <a:ea typeface="+mn-ea"/>
                <a:cs typeface="+mn-cs"/>
              </a:rPr>
              <a:t>ssume there</a:t>
            </a:r>
            <a:r>
              <a:rPr lang="en-US" sz="1200" kern="1200" baseline="0" dirty="0" smtClean="0">
                <a:solidFill>
                  <a:schemeClr val="tx1"/>
                </a:solidFill>
                <a:latin typeface="+mn-lt"/>
                <a:ea typeface="+mn-ea"/>
                <a:cs typeface="+mn-cs"/>
              </a:rPr>
              <a:t> is </a:t>
            </a:r>
            <a:r>
              <a:rPr lang="en-US" sz="1200" kern="1200" dirty="0" smtClean="0">
                <a:solidFill>
                  <a:schemeClr val="tx1"/>
                </a:solidFill>
                <a:latin typeface="+mn-lt"/>
                <a:ea typeface="+mn-ea"/>
                <a:cs typeface="+mn-cs"/>
              </a:rPr>
              <a:t>some kind of compromise and a digital forensic analyst needs a “full” image to analyze. What do the IT personnel give them?  Amazon isn’t going to be able to hand over their whole EC2 network for an analysis.</a:t>
            </a:r>
            <a:r>
              <a:rPr lang="en-US" sz="1200" kern="1200" baseline="0" dirty="0" smtClean="0">
                <a:solidFill>
                  <a:schemeClr val="tx1"/>
                </a:solidFill>
                <a:latin typeface="+mn-lt"/>
                <a:ea typeface="+mn-ea"/>
                <a:cs typeface="+mn-cs"/>
              </a:rPr>
              <a:t>  As such,</a:t>
            </a:r>
            <a:r>
              <a:rPr lang="en-US" sz="1200" kern="1200" dirty="0" smtClean="0">
                <a:solidFill>
                  <a:schemeClr val="tx1"/>
                </a:solidFill>
                <a:latin typeface="+mn-lt"/>
                <a:ea typeface="+mn-ea"/>
                <a:cs typeface="+mn-cs"/>
              </a:rPr>
              <a:t> guest hopping techniques and other security</a:t>
            </a:r>
            <a:r>
              <a:rPr lang="en-US" sz="1200" kern="1200" baseline="0" dirty="0" smtClean="0">
                <a:solidFill>
                  <a:schemeClr val="tx1"/>
                </a:solidFill>
                <a:latin typeface="+mn-lt"/>
                <a:ea typeface="+mn-ea"/>
                <a:cs typeface="+mn-cs"/>
              </a:rPr>
              <a:t> breaches </a:t>
            </a:r>
            <a:r>
              <a:rPr lang="en-US" sz="1200" kern="1200" dirty="0" smtClean="0">
                <a:solidFill>
                  <a:schemeClr val="tx1"/>
                </a:solidFill>
                <a:latin typeface="+mn-lt"/>
                <a:ea typeface="+mn-ea"/>
                <a:cs typeface="+mn-cs"/>
              </a:rPr>
              <a:t>could become quickly un-prosecutable. </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3DD2B84-3819-4D93-84AF-D810049D5F3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An increasing enterprise reliance on cloud computing means the cloud contains more valuable data than ever before.  As a result, exploiting potential flaws of the cloud infrastructure means a potential high yield for hackers.  Currently, abuses of the cloud extend to distributed denial-of-service attacks and malware hosting.  This approach complicates tracking such attacks but does not affect the integrity or confidentiality of other users on the same cloud.  However, current research suggests the cloud itself will become a target as malicious users seek private data.</a:t>
            </a:r>
          </a:p>
          <a:p>
            <a:r>
              <a:rPr lang="en-US" sz="1200" kern="1200" dirty="0" smtClean="0">
                <a:solidFill>
                  <a:schemeClr val="tx1"/>
                </a:solidFill>
                <a:latin typeface="+mn-lt"/>
                <a:ea typeface="+mn-ea"/>
                <a:cs typeface="+mn-cs"/>
              </a:rPr>
              <a:t>There are many strategies on the horizon that attackers might explore.  A guest-hopping attack could allow an attacker to target a VM within a cloud structure to develop an attack profile of the cloud structure as a whole and a target VM in particular.  The sharing of resources means that abuse of the cloud by one user could cause an entire range of IP addresses to be blacklisted, thus hurting the reputation and availability of legitimate users.  Additionally, isolation failure of routing and memory</a:t>
            </a:r>
            <a:r>
              <a:rPr lang="en-US" sz="1200" kern="1200" baseline="0" dirty="0" smtClean="0">
                <a:solidFill>
                  <a:schemeClr val="tx1"/>
                </a:solidFill>
                <a:latin typeface="+mn-lt"/>
                <a:ea typeface="+mn-ea"/>
                <a:cs typeface="+mn-cs"/>
              </a:rPr>
              <a:t> resources</a:t>
            </a:r>
            <a:r>
              <a:rPr lang="en-US" sz="1200" kern="1200" dirty="0" smtClean="0">
                <a:solidFill>
                  <a:schemeClr val="tx1"/>
                </a:solidFill>
                <a:latin typeface="+mn-lt"/>
                <a:ea typeface="+mn-ea"/>
                <a:cs typeface="+mn-cs"/>
              </a:rPr>
              <a:t> could result in opening a victim’s cloud to attack.  Other concerns include man-in-the-middle attacks and side-channel attacks that collect information about a victim’s cloud activity.  There are even more potential exploits in the cloud, and as hackers adapt to these changes, CSPs must be prepared to deal with them. </a:t>
            </a:r>
          </a:p>
          <a:p>
            <a:endParaRPr lang="en-US" dirty="0"/>
          </a:p>
        </p:txBody>
      </p:sp>
      <p:sp>
        <p:nvSpPr>
          <p:cNvPr id="4" name="Slide Number Placeholder 3"/>
          <p:cNvSpPr>
            <a:spLocks noGrp="1"/>
          </p:cNvSpPr>
          <p:nvPr>
            <p:ph type="sldNum" sz="quarter" idx="10"/>
          </p:nvPr>
        </p:nvSpPr>
        <p:spPr/>
        <p:txBody>
          <a:bodyPr/>
          <a:lstStyle/>
          <a:p>
            <a:fld id="{E3DD2B84-3819-4D93-84AF-D810049D5F3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a:t>
            </a:r>
            <a:r>
              <a:rPr lang="en-US" baseline="0" dirty="0" smtClean="0"/>
              <a:t> carry out this project, we will focus on current malicious activity in the cloud and potential vulnerabilities.  A survey of current research on these topics will help in understanding what might be of concern when developing an algorithm to try and pinpoint possible abusers of the cloud.</a:t>
            </a:r>
            <a:endParaRPr lang="en-US" dirty="0" smtClean="0"/>
          </a:p>
          <a:p>
            <a:endParaRPr lang="en-US" dirty="0"/>
          </a:p>
        </p:txBody>
      </p:sp>
      <p:sp>
        <p:nvSpPr>
          <p:cNvPr id="4" name="Slide Number Placeholder 3"/>
          <p:cNvSpPr>
            <a:spLocks noGrp="1"/>
          </p:cNvSpPr>
          <p:nvPr>
            <p:ph type="sldNum" sz="quarter" idx="10"/>
          </p:nvPr>
        </p:nvSpPr>
        <p:spPr/>
        <p:txBody>
          <a:bodyPr/>
          <a:lstStyle/>
          <a:p>
            <a:fld id="{E3DD2B84-3819-4D93-84AF-D810049D5F3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u="none" kern="1200" dirty="0" smtClean="0">
                <a:solidFill>
                  <a:schemeClr val="tx1"/>
                </a:solidFill>
                <a:effectLst/>
                <a:latin typeface="+mn-lt"/>
                <a:ea typeface="+mn-ea"/>
                <a:cs typeface="+mn-cs"/>
              </a:rPr>
              <a:t>We will attempt to develop an algorithm that will produce a rating or score depending on the type of cloud customer and network traffic.  After the algorithm has been created, we hope to incorporate a learning system similar to the Bayesian spam learning system which will give the algorithm better information with which to flag possible cloud abusers.  The Bayesian system would work by correlating network traffic patterns and then use</a:t>
            </a:r>
            <a:r>
              <a:rPr lang="en-US" sz="1200" u="none" kern="1200" baseline="0" dirty="0" smtClean="0">
                <a:solidFill>
                  <a:schemeClr val="tx1"/>
                </a:solidFill>
                <a:effectLst/>
                <a:latin typeface="+mn-lt"/>
                <a:ea typeface="+mn-ea"/>
                <a:cs typeface="+mn-cs"/>
              </a:rPr>
              <a:t> Bayesian statistics </a:t>
            </a:r>
            <a:r>
              <a:rPr lang="en-US" sz="1200" u="none" kern="1200" dirty="0" smtClean="0">
                <a:solidFill>
                  <a:schemeClr val="tx1"/>
                </a:solidFill>
                <a:effectLst/>
                <a:latin typeface="+mn-lt"/>
                <a:ea typeface="+mn-ea"/>
                <a:cs typeface="+mn-cs"/>
              </a:rPr>
              <a:t>to calculate the probability that a specific traffic pattern is malicious. Such an algorithm would allow CSP’s to create and establish SNMP traps on their network devices and take appropriate measures before a report from another ISP or a full attack has occurred.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E3DD2B84-3819-4D93-84AF-D810049D5F3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goal of this project is analyze current abuses of the cloud and develop a strategy for CSPs to combat them.  By developing an algorithm and learning system to detect and report potential abuse, we hope to automate monitoring of cloud networks to save IT resources and corporate dollars.  Ultimately, we hope to be able to find hackers on a cloud network without increasing IT time and the cost of managing the cloud network.</a:t>
            </a:r>
          </a:p>
        </p:txBody>
      </p:sp>
      <p:sp>
        <p:nvSpPr>
          <p:cNvPr id="4" name="Slide Number Placeholder 3"/>
          <p:cNvSpPr>
            <a:spLocks noGrp="1"/>
          </p:cNvSpPr>
          <p:nvPr>
            <p:ph type="sldNum" sz="quarter" idx="10"/>
          </p:nvPr>
        </p:nvSpPr>
        <p:spPr/>
        <p:txBody>
          <a:bodyPr/>
          <a:lstStyle/>
          <a:p>
            <a:fld id="{E3DD2B84-3819-4D93-84AF-D810049D5F3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124BD89-2197-4120-8C24-5C409F9B5795}" type="datetimeFigureOut">
              <a:rPr lang="en-US" smtClean="0"/>
              <a:pPr/>
              <a:t>3/3/2011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49723035-1AAB-492B-BE4B-AC7AC000AAD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124BD89-2197-4120-8C24-5C409F9B5795}"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723035-1AAB-492B-BE4B-AC7AC000AAD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124BD89-2197-4120-8C24-5C409F9B5795}"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723035-1AAB-492B-BE4B-AC7AC000AAD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124BD89-2197-4120-8C24-5C409F9B5795}"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723035-1AAB-492B-BE4B-AC7AC000AAD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124BD89-2197-4120-8C24-5C409F9B5795}"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723035-1AAB-492B-BE4B-AC7AC000AAD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124BD89-2197-4120-8C24-5C409F9B5795}"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723035-1AAB-492B-BE4B-AC7AC000AAD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124BD89-2197-4120-8C24-5C409F9B5795}" type="datetimeFigureOut">
              <a:rPr lang="en-US" smtClean="0"/>
              <a:pPr/>
              <a:t>3/3/2011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723035-1AAB-492B-BE4B-AC7AC000AAD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124BD89-2197-4120-8C24-5C409F9B5795}" type="datetimeFigureOut">
              <a:rPr lang="en-US" smtClean="0"/>
              <a:pPr/>
              <a:t>3/3/2011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723035-1AAB-492B-BE4B-AC7AC000AAD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24BD89-2197-4120-8C24-5C409F9B5795}" type="datetimeFigureOut">
              <a:rPr lang="en-US" smtClean="0"/>
              <a:pPr/>
              <a:t>3/3/2011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723035-1AAB-492B-BE4B-AC7AC000AAD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124BD89-2197-4120-8C24-5C409F9B5795}"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723035-1AAB-492B-BE4B-AC7AC000AAD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124BD89-2197-4120-8C24-5C409F9B5795}"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9723035-1AAB-492B-BE4B-AC7AC000AADC}"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124BD89-2197-4120-8C24-5C409F9B5795}" type="datetimeFigureOut">
              <a:rPr lang="en-US" smtClean="0"/>
              <a:pPr/>
              <a:t>3/3/2011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9723035-1AAB-492B-BE4B-AC7AC000AADC}"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mtClean="0"/>
              <a:t>Malicious Activity in the Cloud</a:t>
            </a:r>
            <a:endParaRPr lang="en-US" dirty="0"/>
          </a:p>
        </p:txBody>
      </p:sp>
      <p:sp>
        <p:nvSpPr>
          <p:cNvPr id="3" name="Subtitle 2"/>
          <p:cNvSpPr>
            <a:spLocks noGrp="1"/>
          </p:cNvSpPr>
          <p:nvPr>
            <p:ph type="subTitle" idx="1"/>
          </p:nvPr>
        </p:nvSpPr>
        <p:spPr>
          <a:xfrm>
            <a:off x="1371600" y="3505200"/>
            <a:ext cx="6400800" cy="3124200"/>
          </a:xfrm>
        </p:spPr>
        <p:txBody>
          <a:bodyPr>
            <a:normAutofit/>
          </a:bodyPr>
          <a:lstStyle/>
          <a:p>
            <a:r>
              <a:rPr lang="en-US" dirty="0" smtClean="0"/>
              <a:t>A Survey and Metric for CSPs</a:t>
            </a:r>
          </a:p>
          <a:p>
            <a:r>
              <a:rPr lang="en-US" dirty="0" smtClean="0"/>
              <a:t>Harry Ellis</a:t>
            </a:r>
          </a:p>
          <a:p>
            <a:r>
              <a:rPr lang="en-US" dirty="0" smtClean="0"/>
              <a:t>Andrew Linn</a:t>
            </a:r>
          </a:p>
          <a:p>
            <a:r>
              <a:rPr lang="en-US" dirty="0" smtClean="0"/>
              <a:t>CAP6135 Spring 2011</a:t>
            </a:r>
            <a:br>
              <a:rPr lang="en-US" dirty="0" smtClean="0"/>
            </a:br>
            <a:r>
              <a:rPr lang="en-US" dirty="0" smtClean="0"/>
              <a:t>DR. Zou</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Implications</a:t>
            </a:r>
            <a:endParaRPr lang="en-US" dirty="0"/>
          </a:p>
        </p:txBody>
      </p:sp>
      <p:sp>
        <p:nvSpPr>
          <p:cNvPr id="3" name="Content Placeholder 2"/>
          <p:cNvSpPr>
            <a:spLocks noGrp="1"/>
          </p:cNvSpPr>
          <p:nvPr>
            <p:ph idx="1"/>
          </p:nvPr>
        </p:nvSpPr>
        <p:spPr/>
        <p:txBody>
          <a:bodyPr/>
          <a:lstStyle/>
          <a:p>
            <a:r>
              <a:rPr lang="en-US" dirty="0" smtClean="0"/>
              <a:t>Reduce cost and increase confidence</a:t>
            </a:r>
          </a:p>
          <a:p>
            <a:r>
              <a:rPr lang="en-US" dirty="0" smtClean="0"/>
              <a:t>Stop hackers by understanding malicious behavior patterns</a:t>
            </a:r>
          </a:p>
          <a:p>
            <a:r>
              <a:rPr lang="en-US" dirty="0" smtClean="0"/>
              <a:t>Automatic monitoring can eliminate potential for some attacks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Abstract Outline</a:t>
            </a:r>
            <a:endParaRPr lang="en-US" dirty="0"/>
          </a:p>
        </p:txBody>
      </p:sp>
      <p:sp>
        <p:nvSpPr>
          <p:cNvPr id="3" name="Content Placeholder 2"/>
          <p:cNvSpPr>
            <a:spLocks noGrp="1"/>
          </p:cNvSpPr>
          <p:nvPr>
            <p:ph idx="1"/>
          </p:nvPr>
        </p:nvSpPr>
        <p:spPr/>
        <p:txBody>
          <a:bodyPr>
            <a:normAutofit/>
          </a:bodyPr>
          <a:lstStyle/>
          <a:p>
            <a:r>
              <a:rPr lang="en-US" dirty="0" smtClean="0"/>
              <a:t>Analyze current and potential malicious activity in the cloud</a:t>
            </a:r>
          </a:p>
          <a:p>
            <a:r>
              <a:rPr lang="en-US" dirty="0" smtClean="0"/>
              <a:t>Develop method to pinpoint potential cloud abusers or hackers</a:t>
            </a:r>
          </a:p>
          <a:p>
            <a:pPr lvl="1"/>
            <a:r>
              <a:rPr lang="en-US" dirty="0" smtClean="0"/>
              <a:t>Algorithm to detect suspicious activity</a:t>
            </a:r>
          </a:p>
          <a:p>
            <a:pPr lvl="1"/>
            <a:r>
              <a:rPr lang="en-US" dirty="0" smtClean="0"/>
              <a:t>Alert CSP</a:t>
            </a:r>
          </a:p>
          <a:p>
            <a:r>
              <a:rPr lang="en-US" dirty="0" smtClean="0"/>
              <a:t>Help increase CSP security and customer confidence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Cloud</a:t>
            </a:r>
            <a:endParaRPr lang="en-US" dirty="0"/>
          </a:p>
        </p:txBody>
      </p:sp>
      <p:sp>
        <p:nvSpPr>
          <p:cNvPr id="3" name="Content Placeholder 2"/>
          <p:cNvSpPr>
            <a:spLocks noGrp="1"/>
          </p:cNvSpPr>
          <p:nvPr>
            <p:ph idx="1"/>
          </p:nvPr>
        </p:nvSpPr>
        <p:spPr/>
        <p:txBody>
          <a:bodyPr/>
          <a:lstStyle/>
          <a:p>
            <a:r>
              <a:rPr lang="en-US" dirty="0" smtClean="0"/>
              <a:t>New approach to software and hardware</a:t>
            </a:r>
          </a:p>
          <a:p>
            <a:pPr lvl="1"/>
            <a:r>
              <a:rPr lang="en-US" dirty="0" smtClean="0"/>
              <a:t>No software or hardware to buy and maintain</a:t>
            </a:r>
          </a:p>
          <a:p>
            <a:pPr lvl="2"/>
            <a:r>
              <a:rPr lang="en-US" dirty="0" smtClean="0"/>
              <a:t>Low overhead, low cost</a:t>
            </a:r>
          </a:p>
          <a:p>
            <a:pPr lvl="1"/>
            <a:r>
              <a:rPr lang="en-US" dirty="0" smtClean="0"/>
              <a:t> CSP houses the data and handles computation</a:t>
            </a:r>
          </a:p>
          <a:p>
            <a:pPr lvl="1"/>
            <a:r>
              <a:rPr lang="en-US" dirty="0" smtClean="0"/>
              <a:t>Cloud can be used for storage and processing, as well as a software delivery platform</a:t>
            </a:r>
          </a:p>
          <a:p>
            <a:pPr marL="401638" lvl="2" indent="55563">
              <a:buNone/>
            </a:pPr>
            <a:endParaRPr lang="en-US" dirty="0" smtClean="0"/>
          </a:p>
          <a:p>
            <a:pPr marL="804863" lvl="2" indent="0">
              <a:buNone/>
            </a:pPr>
            <a:endParaRPr lang="en-US" dirty="0"/>
          </a:p>
          <a:p>
            <a:pPr lvl="2">
              <a:buNone/>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Cloud as a Utility</a:t>
            </a:r>
            <a:endParaRPr lang="en-US" dirty="0"/>
          </a:p>
        </p:txBody>
      </p:sp>
      <p:sp>
        <p:nvSpPr>
          <p:cNvPr id="3" name="Content Placeholder 2"/>
          <p:cNvSpPr>
            <a:spLocks noGrp="1"/>
          </p:cNvSpPr>
          <p:nvPr>
            <p:ph idx="1"/>
          </p:nvPr>
        </p:nvSpPr>
        <p:spPr/>
        <p:txBody>
          <a:bodyPr/>
          <a:lstStyle/>
          <a:p>
            <a:r>
              <a:rPr lang="en-US" dirty="0" smtClean="0"/>
              <a:t>Cloud costs are determined like utilities.  Payment is based on how much is used.</a:t>
            </a:r>
          </a:p>
          <a:p>
            <a:pPr marL="0" indent="0">
              <a:buNone/>
            </a:pPr>
            <a:endParaRPr lang="en-US" dirty="0" smtClean="0"/>
          </a:p>
          <a:p>
            <a:pPr marL="0" indent="0">
              <a:buNone/>
            </a:pPr>
            <a:endParaRPr lang="en-US" dirty="0" smtClean="0"/>
          </a:p>
          <a:p>
            <a:r>
              <a:rPr lang="en-US" dirty="0" smtClean="0"/>
              <a:t>Cloud is like a timeshare.  Everyone pays for the same “space” i.e. CPU cycles,  and shares the resources of the cloud.</a:t>
            </a:r>
          </a:p>
          <a:p>
            <a:endParaRPr lang="en-US" dirty="0"/>
          </a:p>
        </p:txBody>
      </p:sp>
      <p:pic>
        <p:nvPicPr>
          <p:cNvPr id="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114800" y="2971800"/>
            <a:ext cx="9144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Affect on Security</a:t>
            </a:r>
            <a:endParaRPr lang="en-US" dirty="0"/>
          </a:p>
        </p:txBody>
      </p:sp>
      <p:sp>
        <p:nvSpPr>
          <p:cNvPr id="3" name="Content Placeholder 2"/>
          <p:cNvSpPr>
            <a:spLocks noGrp="1"/>
          </p:cNvSpPr>
          <p:nvPr>
            <p:ph idx="1"/>
          </p:nvPr>
        </p:nvSpPr>
        <p:spPr/>
        <p:txBody>
          <a:bodyPr/>
          <a:lstStyle/>
          <a:p>
            <a:r>
              <a:rPr lang="en-US" dirty="0" smtClean="0"/>
              <a:t>Trust – key component  but accepted risk</a:t>
            </a:r>
          </a:p>
          <a:p>
            <a:r>
              <a:rPr lang="en-US" dirty="0" smtClean="0"/>
              <a:t>Cloud – distributed network</a:t>
            </a:r>
          </a:p>
          <a:p>
            <a:pPr lvl="1"/>
            <a:r>
              <a:rPr lang="en-US" dirty="0" smtClean="0"/>
              <a:t>Implications</a:t>
            </a:r>
          </a:p>
          <a:p>
            <a:pPr lvl="2"/>
            <a:r>
              <a:rPr lang="en-US" dirty="0" smtClean="0"/>
              <a:t>Who else uses the cloud?</a:t>
            </a:r>
          </a:p>
          <a:p>
            <a:pPr lvl="2"/>
            <a:r>
              <a:rPr lang="en-US" dirty="0" smtClean="0"/>
              <a:t>How does CSP handle potential  abuse?</a:t>
            </a:r>
          </a:p>
          <a:p>
            <a:pPr lvl="2"/>
            <a:r>
              <a:rPr lang="en-US" dirty="0" smtClean="0"/>
              <a:t>Forensic analysis?</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Malicious Activity in the Cloud</a:t>
            </a:r>
            <a:endParaRPr lang="en-US" dirty="0"/>
          </a:p>
        </p:txBody>
      </p:sp>
      <p:sp>
        <p:nvSpPr>
          <p:cNvPr id="3" name="Content Placeholder 2"/>
          <p:cNvSpPr>
            <a:spLocks noGrp="1"/>
          </p:cNvSpPr>
          <p:nvPr>
            <p:ph idx="1"/>
          </p:nvPr>
        </p:nvSpPr>
        <p:spPr/>
        <p:txBody>
          <a:bodyPr>
            <a:normAutofit/>
          </a:bodyPr>
          <a:lstStyle/>
          <a:p>
            <a:r>
              <a:rPr lang="en-US" dirty="0" smtClean="0"/>
              <a:t>Cloud as Attack Platform</a:t>
            </a:r>
          </a:p>
          <a:p>
            <a:pPr lvl="1"/>
            <a:r>
              <a:rPr lang="en-US" dirty="0" smtClean="0"/>
              <a:t>Distributed Denial-of-Service</a:t>
            </a:r>
          </a:p>
          <a:p>
            <a:pPr lvl="1"/>
            <a:r>
              <a:rPr lang="en-US" dirty="0" smtClean="0"/>
              <a:t>Malware hosting </a:t>
            </a:r>
          </a:p>
          <a:p>
            <a:r>
              <a:rPr lang="en-US" dirty="0" smtClean="0"/>
              <a:t>Cloud as Target</a:t>
            </a:r>
          </a:p>
          <a:p>
            <a:pPr lvl="1"/>
            <a:r>
              <a:rPr lang="en-US" dirty="0" smtClean="0"/>
              <a:t>Guest-hopping</a:t>
            </a:r>
          </a:p>
          <a:p>
            <a:pPr lvl="1"/>
            <a:r>
              <a:rPr lang="en-US" dirty="0" smtClean="0"/>
              <a:t>Resource-sharing and isolation failure</a:t>
            </a:r>
          </a:p>
          <a:p>
            <a:pPr lvl="1"/>
            <a:r>
              <a:rPr lang="en-US" dirty="0" smtClean="0"/>
              <a:t>Man-in-the-Middle</a:t>
            </a:r>
          </a:p>
          <a:p>
            <a:pPr lvl="1"/>
            <a:r>
              <a:rPr lang="en-US" dirty="0" smtClean="0"/>
              <a:t>Side-channel attack</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focus</a:t>
            </a:r>
            <a:endParaRPr lang="en-US" dirty="0"/>
          </a:p>
        </p:txBody>
      </p:sp>
      <p:sp>
        <p:nvSpPr>
          <p:cNvPr id="3" name="Content Placeholder 2"/>
          <p:cNvSpPr>
            <a:spLocks noGrp="1"/>
          </p:cNvSpPr>
          <p:nvPr>
            <p:ph idx="1"/>
          </p:nvPr>
        </p:nvSpPr>
        <p:spPr/>
        <p:txBody>
          <a:bodyPr/>
          <a:lstStyle/>
          <a:p>
            <a:r>
              <a:rPr lang="en-US" dirty="0" smtClean="0"/>
              <a:t>Survey of current research on malicious activity in the cloud</a:t>
            </a:r>
          </a:p>
          <a:p>
            <a:r>
              <a:rPr lang="en-US" dirty="0" smtClean="0"/>
              <a:t>Consideration of potential hazards to the cloud</a:t>
            </a:r>
          </a:p>
          <a:p>
            <a:r>
              <a:rPr lang="en-US" dirty="0" smtClean="0"/>
              <a:t>Examination of packet captures and utilization of customer profiles from ISPs</a:t>
            </a:r>
          </a:p>
          <a:p>
            <a:r>
              <a:rPr lang="en-US" dirty="0" smtClean="0"/>
              <a:t>Development of algorithm to score and rate cloud customers for potential threats</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Algorithm for evaluation</a:t>
            </a:r>
            <a:endParaRPr lang="en-US" dirty="0"/>
          </a:p>
        </p:txBody>
      </p:sp>
      <p:sp>
        <p:nvSpPr>
          <p:cNvPr id="3" name="Content Placeholder 2"/>
          <p:cNvSpPr>
            <a:spLocks noGrp="1"/>
          </p:cNvSpPr>
          <p:nvPr>
            <p:ph idx="1"/>
          </p:nvPr>
        </p:nvSpPr>
        <p:spPr/>
        <p:txBody>
          <a:bodyPr/>
          <a:lstStyle/>
          <a:p>
            <a:r>
              <a:rPr lang="en-US" dirty="0" smtClean="0"/>
              <a:t>Develop an algorithm for cloud user evaluation based on such things as:</a:t>
            </a:r>
          </a:p>
          <a:p>
            <a:pPr lvl="1"/>
            <a:r>
              <a:rPr lang="en-US" dirty="0" smtClean="0"/>
              <a:t>Corporate or Individual</a:t>
            </a:r>
          </a:p>
          <a:p>
            <a:pPr lvl="1"/>
            <a:r>
              <a:rPr lang="en-US" dirty="0" smtClean="0"/>
              <a:t>Domestic or Foreign</a:t>
            </a:r>
          </a:p>
          <a:p>
            <a:pPr lvl="1"/>
            <a:r>
              <a:rPr lang="en-US" dirty="0" smtClean="0"/>
              <a:t>IP traffic</a:t>
            </a:r>
          </a:p>
          <a:p>
            <a:r>
              <a:rPr lang="en-US" dirty="0" smtClean="0"/>
              <a:t>Incorporate a learning system into algorithm to detect suspicious usage</a:t>
            </a: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Goal</a:t>
            </a:r>
            <a:endParaRPr lang="en-US" dirty="0"/>
          </a:p>
        </p:txBody>
      </p:sp>
      <p:sp>
        <p:nvSpPr>
          <p:cNvPr id="3" name="Content Placeholder 2"/>
          <p:cNvSpPr>
            <a:spLocks noGrp="1"/>
          </p:cNvSpPr>
          <p:nvPr>
            <p:ph idx="1"/>
          </p:nvPr>
        </p:nvSpPr>
        <p:spPr/>
        <p:txBody>
          <a:bodyPr/>
          <a:lstStyle/>
          <a:p>
            <a:r>
              <a:rPr lang="en-US" dirty="0" smtClean="0"/>
              <a:t>Analyze current abuses of the cloud</a:t>
            </a:r>
          </a:p>
          <a:p>
            <a:r>
              <a:rPr lang="en-US" dirty="0" smtClean="0"/>
              <a:t>Develop a strategy to combat these abuses</a:t>
            </a:r>
          </a:p>
          <a:p>
            <a:r>
              <a:rPr lang="en-US" dirty="0" smtClean="0"/>
              <a:t>Automate monitoring of cloud network</a:t>
            </a:r>
            <a:endParaRPr lang="en-US" dirty="0"/>
          </a:p>
          <a:p>
            <a:pPr lvl="1"/>
            <a:r>
              <a:rPr lang="en-US" dirty="0" smtClean="0"/>
              <a:t>Save IT resources</a:t>
            </a:r>
          </a:p>
          <a:p>
            <a:pPr lvl="1"/>
            <a:r>
              <a:rPr lang="en-US" dirty="0" smtClean="0"/>
              <a:t>Save money</a:t>
            </a:r>
          </a:p>
          <a:p>
            <a:r>
              <a:rPr lang="en-US" dirty="0" smtClean="0"/>
              <a:t>Find hackers</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1933</TotalTime>
  <Words>1662</Words>
  <Application>Microsoft Office PowerPoint</Application>
  <PresentationFormat>On-screen Show (4:3)</PresentationFormat>
  <Paragraphs>84</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Flow</vt:lpstr>
      <vt:lpstr>Malicious Activity in the Cloud</vt:lpstr>
      <vt:lpstr>Abstract Outline</vt:lpstr>
      <vt:lpstr>The Cloud</vt:lpstr>
      <vt:lpstr>The Cloud as a Utility</vt:lpstr>
      <vt:lpstr>Cloud Affect on Security</vt:lpstr>
      <vt:lpstr>Malicious Activity in the Cloud</vt:lpstr>
      <vt:lpstr>Research focus</vt:lpstr>
      <vt:lpstr>Algorithm for evaluation</vt:lpstr>
      <vt:lpstr>Research Goal</vt:lpstr>
      <vt:lpstr>Implications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Andrew</dc:creator>
  <cp:lastModifiedBy>Cliff Zou</cp:lastModifiedBy>
  <cp:revision>107</cp:revision>
  <dcterms:created xsi:type="dcterms:W3CDTF">2011-02-26T17:09:55Z</dcterms:created>
  <dcterms:modified xsi:type="dcterms:W3CDTF">2011-03-03T15:39:34Z</dcterms:modified>
</cp:coreProperties>
</file>