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61" r:id="rId5"/>
    <p:sldId id="258" r:id="rId6"/>
    <p:sldId id="260" r:id="rId7"/>
    <p:sldId id="274" r:id="rId8"/>
    <p:sldId id="259" r:id="rId9"/>
    <p:sldId id="263" r:id="rId10"/>
    <p:sldId id="266" r:id="rId11"/>
    <p:sldId id="267" r:id="rId12"/>
    <p:sldId id="269" r:id="rId13"/>
    <p:sldId id="273" r:id="rId14"/>
    <p:sldId id="270" r:id="rId15"/>
    <p:sldId id="271" r:id="rId16"/>
    <p:sldId id="272" r:id="rId17"/>
    <p:sldId id="275" r:id="rId18"/>
    <p:sldId id="276" r:id="rId19"/>
    <p:sldId id="26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5105A28-3CA6-4A55-9080-F42BDE1E90F6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94AA6B-48D9-4838-830C-0FFBC2AA76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4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9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24" Type="http://schemas.openxmlformats.org/officeDocument/2006/relationships/oleObject" Target="../embeddings/oleObject22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21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7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2036298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en-US" sz="3200" b="1" u="sng" dirty="0" smtClean="0"/>
              <a:t>Security Vulnerabilities in </a:t>
            </a:r>
            <a:br>
              <a:rPr lang="en-US" sz="3200" b="1" u="sng" dirty="0" smtClean="0"/>
            </a:br>
            <a:r>
              <a:rPr lang="en-US" sz="3200" b="1" u="sng" dirty="0" smtClean="0"/>
              <a:t>Cognitive Radio Networks</a:t>
            </a:r>
            <a:br>
              <a:rPr lang="en-US" sz="3200" b="1" u="sng" dirty="0" smtClean="0"/>
            </a:br>
            <a:r>
              <a:rPr lang="en-US" sz="3200" b="1" u="sng" dirty="0" smtClean="0"/>
              <a:t>and Counter Measures</a:t>
            </a:r>
            <a:endParaRPr lang="en-US" sz="3200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5181600"/>
            <a:ext cx="7406640" cy="1752600"/>
          </a:xfrm>
        </p:spPr>
        <p:txBody>
          <a:bodyPr/>
          <a:lstStyle/>
          <a:p>
            <a:pPr algn="ctr"/>
            <a:r>
              <a:rPr lang="en-US" dirty="0" smtClean="0"/>
              <a:t>Muhammad Faisal Amjad</a:t>
            </a:r>
          </a:p>
          <a:p>
            <a:pPr algn="ctr"/>
            <a:r>
              <a:rPr lang="en-US" dirty="0" smtClean="0"/>
              <a:t>CAP - 6135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84275" y="304800"/>
            <a:ext cx="8001000" cy="45720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宋体" pitchFamily="2" charset="-122"/>
                <a:cs typeface="+mj-cs"/>
              </a:rPr>
              <a:t>IEEE 802.22 CR Network</a:t>
            </a:r>
            <a:r>
              <a:rPr kumimoji="0" lang="en-US" altLang="zh-CN" sz="2800" b="0" i="0" u="sng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宋体" pitchFamily="2" charset="-122"/>
                <a:cs typeface="+mj-cs"/>
              </a:rPr>
              <a:t> Architecture [7]</a:t>
            </a:r>
            <a:endParaRPr kumimoji="0" lang="en-US" altLang="zh-CN" sz="2800" b="0" i="0" u="sng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1176338" y="1752600"/>
            <a:ext cx="80010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ea typeface="宋体" pitchFamily="2" charset="-122"/>
              </a:rPr>
              <a:t>   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2184400" y="2525713"/>
            <a:ext cx="6943725" cy="3641725"/>
          </a:xfrm>
          <a:prstGeom prst="ellipse">
            <a:avLst/>
          </a:prstGeom>
          <a:gradFill rotWithShape="1">
            <a:gsLst>
              <a:gs pos="0">
                <a:srgbClr val="E8BAE8"/>
              </a:gs>
              <a:gs pos="100000">
                <a:srgbClr val="FFCCFF">
                  <a:alpha val="50000"/>
                </a:srgbClr>
              </a:gs>
            </a:gsLst>
            <a:path path="shape">
              <a:fillToRect l="50000" t="50000" r="50000" b="50000"/>
            </a:path>
          </a:gradFill>
          <a:ln w="317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latinLnBrk="1"/>
            <a:endParaRPr kumimoji="1" lang="ko-KR" altLang="en-US" sz="1200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1295400" y="1066800"/>
            <a:ext cx="3962400" cy="2400300"/>
          </a:xfrm>
          <a:prstGeom prst="ellipse">
            <a:avLst/>
          </a:prstGeom>
          <a:gradFill rotWithShape="1">
            <a:gsLst>
              <a:gs pos="0">
                <a:srgbClr val="E8BAE8"/>
              </a:gs>
              <a:gs pos="100000">
                <a:srgbClr val="FFCCFF">
                  <a:alpha val="50000"/>
                </a:srgbClr>
              </a:gs>
            </a:gsLst>
            <a:path path="shape">
              <a:fillToRect l="50000" t="50000" r="50000" b="50000"/>
            </a:path>
          </a:gradFill>
          <a:ln w="317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3055938" y="1901825"/>
            <a:ext cx="223837" cy="750888"/>
            <a:chOff x="1883" y="1669"/>
            <a:chExt cx="247" cy="602"/>
          </a:xfrm>
        </p:grpSpPr>
        <p:grpSp>
          <p:nvGrpSpPr>
            <p:cNvPr id="10" name="Group 8"/>
            <p:cNvGrpSpPr>
              <a:grpSpLocks/>
            </p:cNvGrpSpPr>
            <p:nvPr/>
          </p:nvGrpSpPr>
          <p:grpSpPr bwMode="auto">
            <a:xfrm rot="1668346">
              <a:off x="2055" y="1681"/>
              <a:ext cx="43" cy="148"/>
              <a:chOff x="2663" y="1500"/>
              <a:chExt cx="77" cy="179"/>
            </a:xfrm>
          </p:grpSpPr>
          <p:sp>
            <p:nvSpPr>
              <p:cNvPr id="28" name="Freeform 9"/>
              <p:cNvSpPr>
                <a:spLocks noChangeAspect="1"/>
              </p:cNvSpPr>
              <p:nvPr/>
            </p:nvSpPr>
            <p:spPr bwMode="auto">
              <a:xfrm>
                <a:off x="2704" y="1500"/>
                <a:ext cx="36" cy="179"/>
              </a:xfrm>
              <a:custGeom>
                <a:avLst/>
                <a:gdLst>
                  <a:gd name="T0" fmla="*/ 6 w 89"/>
                  <a:gd name="T1" fmla="*/ 21 h 375"/>
                  <a:gd name="T2" fmla="*/ 6 w 89"/>
                  <a:gd name="T3" fmla="*/ 18 h 375"/>
                  <a:gd name="T4" fmla="*/ 6 w 89"/>
                  <a:gd name="T5" fmla="*/ 15 h 375"/>
                  <a:gd name="T6" fmla="*/ 5 w 89"/>
                  <a:gd name="T7" fmla="*/ 12 h 375"/>
                  <a:gd name="T8" fmla="*/ 4 w 89"/>
                  <a:gd name="T9" fmla="*/ 10 h 375"/>
                  <a:gd name="T10" fmla="*/ 4 w 89"/>
                  <a:gd name="T11" fmla="*/ 7 h 375"/>
                  <a:gd name="T12" fmla="*/ 3 w 89"/>
                  <a:gd name="T13" fmla="*/ 5 h 375"/>
                  <a:gd name="T14" fmla="*/ 2 w 89"/>
                  <a:gd name="T15" fmla="*/ 2 h 375"/>
                  <a:gd name="T16" fmla="*/ 1 w 89"/>
                  <a:gd name="T17" fmla="*/ 0 h 375"/>
                  <a:gd name="T18" fmla="*/ 1 w 89"/>
                  <a:gd name="T19" fmla="*/ 0 h 375"/>
                  <a:gd name="T20" fmla="*/ 1 w 89"/>
                  <a:gd name="T21" fmla="*/ 0 h 375"/>
                  <a:gd name="T22" fmla="*/ 1 w 89"/>
                  <a:gd name="T23" fmla="*/ 0 h 375"/>
                  <a:gd name="T24" fmla="*/ 1 w 89"/>
                  <a:gd name="T25" fmla="*/ 0 h 375"/>
                  <a:gd name="T26" fmla="*/ 1 w 89"/>
                  <a:gd name="T27" fmla="*/ 0 h 375"/>
                  <a:gd name="T28" fmla="*/ 0 w 89"/>
                  <a:gd name="T29" fmla="*/ 0 h 375"/>
                  <a:gd name="T30" fmla="*/ 0 w 89"/>
                  <a:gd name="T31" fmla="*/ 1 h 375"/>
                  <a:gd name="T32" fmla="*/ 0 w 89"/>
                  <a:gd name="T33" fmla="*/ 1 h 375"/>
                  <a:gd name="T34" fmla="*/ 0 w 89"/>
                  <a:gd name="T35" fmla="*/ 1 h 375"/>
                  <a:gd name="T36" fmla="*/ 0 w 89"/>
                  <a:gd name="T37" fmla="*/ 1 h 375"/>
                  <a:gd name="T38" fmla="*/ 0 w 89"/>
                  <a:gd name="T39" fmla="*/ 1 h 375"/>
                  <a:gd name="T40" fmla="*/ 0 w 89"/>
                  <a:gd name="T41" fmla="*/ 1 h 375"/>
                  <a:gd name="T42" fmla="*/ 1 w 89"/>
                  <a:gd name="T43" fmla="*/ 3 h 375"/>
                  <a:gd name="T44" fmla="*/ 2 w 89"/>
                  <a:gd name="T45" fmla="*/ 5 h 375"/>
                  <a:gd name="T46" fmla="*/ 3 w 89"/>
                  <a:gd name="T47" fmla="*/ 8 h 375"/>
                  <a:gd name="T48" fmla="*/ 4 w 89"/>
                  <a:gd name="T49" fmla="*/ 10 h 375"/>
                  <a:gd name="T50" fmla="*/ 4 w 89"/>
                  <a:gd name="T51" fmla="*/ 12 h 375"/>
                  <a:gd name="T52" fmla="*/ 4 w 89"/>
                  <a:gd name="T53" fmla="*/ 15 h 375"/>
                  <a:gd name="T54" fmla="*/ 5 w 89"/>
                  <a:gd name="T55" fmla="*/ 18 h 375"/>
                  <a:gd name="T56" fmla="*/ 5 w 89"/>
                  <a:gd name="T57" fmla="*/ 21 h 375"/>
                  <a:gd name="T58" fmla="*/ 5 w 89"/>
                  <a:gd name="T59" fmla="*/ 23 h 375"/>
                  <a:gd name="T60" fmla="*/ 4 w 89"/>
                  <a:gd name="T61" fmla="*/ 26 h 375"/>
                  <a:gd name="T62" fmla="*/ 4 w 89"/>
                  <a:gd name="T63" fmla="*/ 29 h 375"/>
                  <a:gd name="T64" fmla="*/ 4 w 89"/>
                  <a:gd name="T65" fmla="*/ 31 h 375"/>
                  <a:gd name="T66" fmla="*/ 3 w 89"/>
                  <a:gd name="T67" fmla="*/ 33 h 375"/>
                  <a:gd name="T68" fmla="*/ 2 w 89"/>
                  <a:gd name="T69" fmla="*/ 35 h 375"/>
                  <a:gd name="T70" fmla="*/ 1 w 89"/>
                  <a:gd name="T71" fmla="*/ 38 h 375"/>
                  <a:gd name="T72" fmla="*/ 0 w 89"/>
                  <a:gd name="T73" fmla="*/ 40 h 375"/>
                  <a:gd name="T74" fmla="*/ 0 w 89"/>
                  <a:gd name="T75" fmla="*/ 40 h 375"/>
                  <a:gd name="T76" fmla="*/ 0 w 89"/>
                  <a:gd name="T77" fmla="*/ 40 h 375"/>
                  <a:gd name="T78" fmla="*/ 0 w 89"/>
                  <a:gd name="T79" fmla="*/ 41 h 375"/>
                  <a:gd name="T80" fmla="*/ 1 w 89"/>
                  <a:gd name="T81" fmla="*/ 41 h 375"/>
                  <a:gd name="T82" fmla="*/ 1 w 89"/>
                  <a:gd name="T83" fmla="*/ 41 h 375"/>
                  <a:gd name="T84" fmla="*/ 1 w 89"/>
                  <a:gd name="T85" fmla="*/ 41 h 375"/>
                  <a:gd name="T86" fmla="*/ 1 w 89"/>
                  <a:gd name="T87" fmla="*/ 41 h 375"/>
                  <a:gd name="T88" fmla="*/ 1 w 89"/>
                  <a:gd name="T89" fmla="*/ 41 h 375"/>
                  <a:gd name="T90" fmla="*/ 2 w 89"/>
                  <a:gd name="T91" fmla="*/ 39 h 375"/>
                  <a:gd name="T92" fmla="*/ 3 w 89"/>
                  <a:gd name="T93" fmla="*/ 36 h 375"/>
                  <a:gd name="T94" fmla="*/ 4 w 89"/>
                  <a:gd name="T95" fmla="*/ 34 h 375"/>
                  <a:gd name="T96" fmla="*/ 4 w 89"/>
                  <a:gd name="T97" fmla="*/ 32 h 375"/>
                  <a:gd name="T98" fmla="*/ 5 w 89"/>
                  <a:gd name="T99" fmla="*/ 29 h 375"/>
                  <a:gd name="T100" fmla="*/ 6 w 89"/>
                  <a:gd name="T101" fmla="*/ 26 h 375"/>
                  <a:gd name="T102" fmla="*/ 6 w 89"/>
                  <a:gd name="T103" fmla="*/ 23 h 375"/>
                  <a:gd name="T104" fmla="*/ 6 w 89"/>
                  <a:gd name="T105" fmla="*/ 21 h 37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9"/>
                  <a:gd name="T160" fmla="*/ 0 h 375"/>
                  <a:gd name="T161" fmla="*/ 89 w 89"/>
                  <a:gd name="T162" fmla="*/ 375 h 37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9" h="375">
                    <a:moveTo>
                      <a:pt x="89" y="188"/>
                    </a:moveTo>
                    <a:lnTo>
                      <a:pt x="88" y="161"/>
                    </a:lnTo>
                    <a:lnTo>
                      <a:pt x="85" y="136"/>
                    </a:lnTo>
                    <a:lnTo>
                      <a:pt x="78" y="111"/>
                    </a:lnTo>
                    <a:lnTo>
                      <a:pt x="70" y="86"/>
                    </a:lnTo>
                    <a:lnTo>
                      <a:pt x="58" y="63"/>
                    </a:lnTo>
                    <a:lnTo>
                      <a:pt x="45" y="41"/>
                    </a:lnTo>
                    <a:lnTo>
                      <a:pt x="30" y="2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6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17" y="30"/>
                    </a:lnTo>
                    <a:lnTo>
                      <a:pt x="31" y="50"/>
                    </a:lnTo>
                    <a:lnTo>
                      <a:pt x="43" y="70"/>
                    </a:lnTo>
                    <a:lnTo>
                      <a:pt x="54" y="92"/>
                    </a:lnTo>
                    <a:lnTo>
                      <a:pt x="63" y="115"/>
                    </a:lnTo>
                    <a:lnTo>
                      <a:pt x="69" y="139"/>
                    </a:lnTo>
                    <a:lnTo>
                      <a:pt x="72" y="164"/>
                    </a:lnTo>
                    <a:lnTo>
                      <a:pt x="73" y="188"/>
                    </a:lnTo>
                    <a:lnTo>
                      <a:pt x="72" y="213"/>
                    </a:lnTo>
                    <a:lnTo>
                      <a:pt x="68" y="238"/>
                    </a:lnTo>
                    <a:lnTo>
                      <a:pt x="62" y="263"/>
                    </a:lnTo>
                    <a:lnTo>
                      <a:pt x="54" y="284"/>
                    </a:lnTo>
                    <a:lnTo>
                      <a:pt x="42" y="308"/>
                    </a:lnTo>
                    <a:lnTo>
                      <a:pt x="30" y="327"/>
                    </a:lnTo>
                    <a:lnTo>
                      <a:pt x="16" y="347"/>
                    </a:lnTo>
                    <a:lnTo>
                      <a:pt x="0" y="365"/>
                    </a:lnTo>
                    <a:lnTo>
                      <a:pt x="2" y="367"/>
                    </a:lnTo>
                    <a:lnTo>
                      <a:pt x="5" y="370"/>
                    </a:lnTo>
                    <a:lnTo>
                      <a:pt x="8" y="373"/>
                    </a:lnTo>
                    <a:lnTo>
                      <a:pt x="11" y="375"/>
                    </a:lnTo>
                    <a:lnTo>
                      <a:pt x="30" y="356"/>
                    </a:lnTo>
                    <a:lnTo>
                      <a:pt x="45" y="335"/>
                    </a:lnTo>
                    <a:lnTo>
                      <a:pt x="58" y="312"/>
                    </a:lnTo>
                    <a:lnTo>
                      <a:pt x="70" y="289"/>
                    </a:lnTo>
                    <a:lnTo>
                      <a:pt x="78" y="265"/>
                    </a:lnTo>
                    <a:lnTo>
                      <a:pt x="85" y="240"/>
                    </a:lnTo>
                    <a:lnTo>
                      <a:pt x="88" y="214"/>
                    </a:lnTo>
                    <a:lnTo>
                      <a:pt x="89" y="1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10"/>
              <p:cNvSpPr>
                <a:spLocks noChangeAspect="1"/>
              </p:cNvSpPr>
              <p:nvPr/>
            </p:nvSpPr>
            <p:spPr bwMode="auto">
              <a:xfrm>
                <a:off x="2690" y="1516"/>
                <a:ext cx="31" cy="147"/>
              </a:xfrm>
              <a:custGeom>
                <a:avLst/>
                <a:gdLst>
                  <a:gd name="T0" fmla="*/ 1 w 76"/>
                  <a:gd name="T1" fmla="*/ 34 h 307"/>
                  <a:gd name="T2" fmla="*/ 2 w 76"/>
                  <a:gd name="T3" fmla="*/ 32 h 307"/>
                  <a:gd name="T4" fmla="*/ 3 w 76"/>
                  <a:gd name="T5" fmla="*/ 30 h 307"/>
                  <a:gd name="T6" fmla="*/ 4 w 76"/>
                  <a:gd name="T7" fmla="*/ 28 h 307"/>
                  <a:gd name="T8" fmla="*/ 4 w 76"/>
                  <a:gd name="T9" fmla="*/ 26 h 307"/>
                  <a:gd name="T10" fmla="*/ 4 w 76"/>
                  <a:gd name="T11" fmla="*/ 23 h 307"/>
                  <a:gd name="T12" fmla="*/ 5 w 76"/>
                  <a:gd name="T13" fmla="*/ 22 h 307"/>
                  <a:gd name="T14" fmla="*/ 5 w 76"/>
                  <a:gd name="T15" fmla="*/ 19 h 307"/>
                  <a:gd name="T16" fmla="*/ 5 w 76"/>
                  <a:gd name="T17" fmla="*/ 17 h 307"/>
                  <a:gd name="T18" fmla="*/ 5 w 76"/>
                  <a:gd name="T19" fmla="*/ 14 h 307"/>
                  <a:gd name="T20" fmla="*/ 5 w 76"/>
                  <a:gd name="T21" fmla="*/ 12 h 307"/>
                  <a:gd name="T22" fmla="*/ 4 w 76"/>
                  <a:gd name="T23" fmla="*/ 10 h 307"/>
                  <a:gd name="T24" fmla="*/ 4 w 76"/>
                  <a:gd name="T25" fmla="*/ 8 h 307"/>
                  <a:gd name="T26" fmla="*/ 4 w 76"/>
                  <a:gd name="T27" fmla="*/ 5 h 307"/>
                  <a:gd name="T28" fmla="*/ 3 w 76"/>
                  <a:gd name="T29" fmla="*/ 4 h 307"/>
                  <a:gd name="T30" fmla="*/ 2 w 76"/>
                  <a:gd name="T31" fmla="*/ 2 h 307"/>
                  <a:gd name="T32" fmla="*/ 1 w 76"/>
                  <a:gd name="T33" fmla="*/ 0 h 307"/>
                  <a:gd name="T34" fmla="*/ 1 w 76"/>
                  <a:gd name="T35" fmla="*/ 0 h 307"/>
                  <a:gd name="T36" fmla="*/ 1 w 76"/>
                  <a:gd name="T37" fmla="*/ 0 h 307"/>
                  <a:gd name="T38" fmla="*/ 1 w 76"/>
                  <a:gd name="T39" fmla="*/ 0 h 307"/>
                  <a:gd name="T40" fmla="*/ 1 w 76"/>
                  <a:gd name="T41" fmla="*/ 0 h 307"/>
                  <a:gd name="T42" fmla="*/ 1 w 76"/>
                  <a:gd name="T43" fmla="*/ 0 h 307"/>
                  <a:gd name="T44" fmla="*/ 0 w 76"/>
                  <a:gd name="T45" fmla="*/ 0 h 307"/>
                  <a:gd name="T46" fmla="*/ 0 w 76"/>
                  <a:gd name="T47" fmla="*/ 1 h 307"/>
                  <a:gd name="T48" fmla="*/ 0 w 76"/>
                  <a:gd name="T49" fmla="*/ 1 h 307"/>
                  <a:gd name="T50" fmla="*/ 0 w 76"/>
                  <a:gd name="T51" fmla="*/ 1 h 307"/>
                  <a:gd name="T52" fmla="*/ 0 w 76"/>
                  <a:gd name="T53" fmla="*/ 1 h 307"/>
                  <a:gd name="T54" fmla="*/ 0 w 76"/>
                  <a:gd name="T55" fmla="*/ 1 h 307"/>
                  <a:gd name="T56" fmla="*/ 0 w 76"/>
                  <a:gd name="T57" fmla="*/ 1 h 307"/>
                  <a:gd name="T58" fmla="*/ 1 w 76"/>
                  <a:gd name="T59" fmla="*/ 3 h 307"/>
                  <a:gd name="T60" fmla="*/ 2 w 76"/>
                  <a:gd name="T61" fmla="*/ 5 h 307"/>
                  <a:gd name="T62" fmla="*/ 2 w 76"/>
                  <a:gd name="T63" fmla="*/ 6 h 307"/>
                  <a:gd name="T64" fmla="*/ 3 w 76"/>
                  <a:gd name="T65" fmla="*/ 9 h 307"/>
                  <a:gd name="T66" fmla="*/ 4 w 76"/>
                  <a:gd name="T67" fmla="*/ 11 h 307"/>
                  <a:gd name="T68" fmla="*/ 4 w 76"/>
                  <a:gd name="T69" fmla="*/ 12 h 307"/>
                  <a:gd name="T70" fmla="*/ 4 w 76"/>
                  <a:gd name="T71" fmla="*/ 15 h 307"/>
                  <a:gd name="T72" fmla="*/ 4 w 76"/>
                  <a:gd name="T73" fmla="*/ 17 h 307"/>
                  <a:gd name="T74" fmla="*/ 4 w 76"/>
                  <a:gd name="T75" fmla="*/ 19 h 307"/>
                  <a:gd name="T76" fmla="*/ 4 w 76"/>
                  <a:gd name="T77" fmla="*/ 22 h 307"/>
                  <a:gd name="T78" fmla="*/ 4 w 76"/>
                  <a:gd name="T79" fmla="*/ 23 h 307"/>
                  <a:gd name="T80" fmla="*/ 3 w 76"/>
                  <a:gd name="T81" fmla="*/ 25 h 307"/>
                  <a:gd name="T82" fmla="*/ 2 w 76"/>
                  <a:gd name="T83" fmla="*/ 27 h 307"/>
                  <a:gd name="T84" fmla="*/ 2 w 76"/>
                  <a:gd name="T85" fmla="*/ 29 h 307"/>
                  <a:gd name="T86" fmla="*/ 1 w 76"/>
                  <a:gd name="T87" fmla="*/ 31 h 307"/>
                  <a:gd name="T88" fmla="*/ 0 w 76"/>
                  <a:gd name="T89" fmla="*/ 33 h 307"/>
                  <a:gd name="T90" fmla="*/ 0 w 76"/>
                  <a:gd name="T91" fmla="*/ 33 h 307"/>
                  <a:gd name="T92" fmla="*/ 0 w 76"/>
                  <a:gd name="T93" fmla="*/ 33 h 307"/>
                  <a:gd name="T94" fmla="*/ 1 w 76"/>
                  <a:gd name="T95" fmla="*/ 34 h 307"/>
                  <a:gd name="T96" fmla="*/ 1 w 76"/>
                  <a:gd name="T97" fmla="*/ 34 h 307"/>
                  <a:gd name="T98" fmla="*/ 1 w 76"/>
                  <a:gd name="T99" fmla="*/ 34 h 307"/>
                  <a:gd name="T100" fmla="*/ 1 w 76"/>
                  <a:gd name="T101" fmla="*/ 34 h 307"/>
                  <a:gd name="T102" fmla="*/ 1 w 76"/>
                  <a:gd name="T103" fmla="*/ 34 h 307"/>
                  <a:gd name="T104" fmla="*/ 1 w 76"/>
                  <a:gd name="T105" fmla="*/ 34 h 30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6"/>
                  <a:gd name="T160" fmla="*/ 0 h 307"/>
                  <a:gd name="T161" fmla="*/ 76 w 76"/>
                  <a:gd name="T162" fmla="*/ 307 h 30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6" h="307">
                    <a:moveTo>
                      <a:pt x="13" y="307"/>
                    </a:moveTo>
                    <a:lnTo>
                      <a:pt x="27" y="291"/>
                    </a:lnTo>
                    <a:lnTo>
                      <a:pt x="39" y="274"/>
                    </a:lnTo>
                    <a:lnTo>
                      <a:pt x="51" y="255"/>
                    </a:lnTo>
                    <a:lnTo>
                      <a:pt x="60" y="237"/>
                    </a:lnTo>
                    <a:lnTo>
                      <a:pt x="67" y="216"/>
                    </a:lnTo>
                    <a:lnTo>
                      <a:pt x="71" y="195"/>
                    </a:lnTo>
                    <a:lnTo>
                      <a:pt x="75" y="175"/>
                    </a:lnTo>
                    <a:lnTo>
                      <a:pt x="76" y="153"/>
                    </a:lnTo>
                    <a:lnTo>
                      <a:pt x="75" y="131"/>
                    </a:lnTo>
                    <a:lnTo>
                      <a:pt x="71" y="110"/>
                    </a:lnTo>
                    <a:lnTo>
                      <a:pt x="67" y="89"/>
                    </a:lnTo>
                    <a:lnTo>
                      <a:pt x="60" y="70"/>
                    </a:lnTo>
                    <a:lnTo>
                      <a:pt x="51" y="51"/>
                    </a:lnTo>
                    <a:lnTo>
                      <a:pt x="39" y="33"/>
                    </a:lnTo>
                    <a:lnTo>
                      <a:pt x="27" y="16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5" y="26"/>
                    </a:lnTo>
                    <a:lnTo>
                      <a:pt x="27" y="42"/>
                    </a:lnTo>
                    <a:lnTo>
                      <a:pt x="37" y="58"/>
                    </a:lnTo>
                    <a:lnTo>
                      <a:pt x="45" y="77"/>
                    </a:lnTo>
                    <a:lnTo>
                      <a:pt x="52" y="95"/>
                    </a:lnTo>
                    <a:lnTo>
                      <a:pt x="56" y="114"/>
                    </a:lnTo>
                    <a:lnTo>
                      <a:pt x="59" y="133"/>
                    </a:lnTo>
                    <a:lnTo>
                      <a:pt x="60" y="153"/>
                    </a:lnTo>
                    <a:lnTo>
                      <a:pt x="59" y="173"/>
                    </a:lnTo>
                    <a:lnTo>
                      <a:pt x="55" y="194"/>
                    </a:lnTo>
                    <a:lnTo>
                      <a:pt x="51" y="213"/>
                    </a:lnTo>
                    <a:lnTo>
                      <a:pt x="44" y="231"/>
                    </a:lnTo>
                    <a:lnTo>
                      <a:pt x="36" y="249"/>
                    </a:lnTo>
                    <a:lnTo>
                      <a:pt x="25" y="266"/>
                    </a:lnTo>
                    <a:lnTo>
                      <a:pt x="13" y="281"/>
                    </a:lnTo>
                    <a:lnTo>
                      <a:pt x="0" y="296"/>
                    </a:lnTo>
                    <a:lnTo>
                      <a:pt x="3" y="298"/>
                    </a:lnTo>
                    <a:lnTo>
                      <a:pt x="6" y="301"/>
                    </a:lnTo>
                    <a:lnTo>
                      <a:pt x="9" y="305"/>
                    </a:lnTo>
                    <a:lnTo>
                      <a:pt x="12" y="307"/>
                    </a:lnTo>
                    <a:lnTo>
                      <a:pt x="13" y="3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11"/>
              <p:cNvSpPr>
                <a:spLocks noChangeAspect="1"/>
              </p:cNvSpPr>
              <p:nvPr/>
            </p:nvSpPr>
            <p:spPr bwMode="auto">
              <a:xfrm>
                <a:off x="2676" y="1532"/>
                <a:ext cx="25" cy="115"/>
              </a:xfrm>
              <a:custGeom>
                <a:avLst/>
                <a:gdLst>
                  <a:gd name="T0" fmla="*/ 1 w 61"/>
                  <a:gd name="T1" fmla="*/ 26 h 240"/>
                  <a:gd name="T2" fmla="*/ 2 w 61"/>
                  <a:gd name="T3" fmla="*/ 25 h 240"/>
                  <a:gd name="T4" fmla="*/ 2 w 61"/>
                  <a:gd name="T5" fmla="*/ 23 h 240"/>
                  <a:gd name="T6" fmla="*/ 3 w 61"/>
                  <a:gd name="T7" fmla="*/ 22 h 240"/>
                  <a:gd name="T8" fmla="*/ 3 w 61"/>
                  <a:gd name="T9" fmla="*/ 20 h 240"/>
                  <a:gd name="T10" fmla="*/ 4 w 61"/>
                  <a:gd name="T11" fmla="*/ 19 h 240"/>
                  <a:gd name="T12" fmla="*/ 4 w 61"/>
                  <a:gd name="T13" fmla="*/ 17 h 240"/>
                  <a:gd name="T14" fmla="*/ 4 w 61"/>
                  <a:gd name="T15" fmla="*/ 15 h 240"/>
                  <a:gd name="T16" fmla="*/ 4 w 61"/>
                  <a:gd name="T17" fmla="*/ 13 h 240"/>
                  <a:gd name="T18" fmla="*/ 4 w 61"/>
                  <a:gd name="T19" fmla="*/ 11 h 240"/>
                  <a:gd name="T20" fmla="*/ 4 w 61"/>
                  <a:gd name="T21" fmla="*/ 10 h 240"/>
                  <a:gd name="T22" fmla="*/ 4 w 61"/>
                  <a:gd name="T23" fmla="*/ 8 h 240"/>
                  <a:gd name="T24" fmla="*/ 3 w 61"/>
                  <a:gd name="T25" fmla="*/ 6 h 240"/>
                  <a:gd name="T26" fmla="*/ 3 w 61"/>
                  <a:gd name="T27" fmla="*/ 4 h 240"/>
                  <a:gd name="T28" fmla="*/ 2 w 61"/>
                  <a:gd name="T29" fmla="*/ 3 h 240"/>
                  <a:gd name="T30" fmla="*/ 2 w 61"/>
                  <a:gd name="T31" fmla="*/ 1 h 240"/>
                  <a:gd name="T32" fmla="*/ 1 w 61"/>
                  <a:gd name="T33" fmla="*/ 0 h 240"/>
                  <a:gd name="T34" fmla="*/ 1 w 61"/>
                  <a:gd name="T35" fmla="*/ 0 h 240"/>
                  <a:gd name="T36" fmla="*/ 1 w 61"/>
                  <a:gd name="T37" fmla="*/ 0 h 240"/>
                  <a:gd name="T38" fmla="*/ 1 w 61"/>
                  <a:gd name="T39" fmla="*/ 0 h 240"/>
                  <a:gd name="T40" fmla="*/ 1 w 61"/>
                  <a:gd name="T41" fmla="*/ 0 h 240"/>
                  <a:gd name="T42" fmla="*/ 1 w 61"/>
                  <a:gd name="T43" fmla="*/ 0 h 240"/>
                  <a:gd name="T44" fmla="*/ 0 w 61"/>
                  <a:gd name="T45" fmla="*/ 0 h 240"/>
                  <a:gd name="T46" fmla="*/ 0 w 61"/>
                  <a:gd name="T47" fmla="*/ 1 h 240"/>
                  <a:gd name="T48" fmla="*/ 0 w 61"/>
                  <a:gd name="T49" fmla="*/ 1 h 240"/>
                  <a:gd name="T50" fmla="*/ 0 w 61"/>
                  <a:gd name="T51" fmla="*/ 1 h 240"/>
                  <a:gd name="T52" fmla="*/ 0 w 61"/>
                  <a:gd name="T53" fmla="*/ 1 h 240"/>
                  <a:gd name="T54" fmla="*/ 0 w 61"/>
                  <a:gd name="T55" fmla="*/ 1 h 240"/>
                  <a:gd name="T56" fmla="*/ 0 w 61"/>
                  <a:gd name="T57" fmla="*/ 1 h 240"/>
                  <a:gd name="T58" fmla="*/ 1 w 61"/>
                  <a:gd name="T59" fmla="*/ 2 h 240"/>
                  <a:gd name="T60" fmla="*/ 1 w 61"/>
                  <a:gd name="T61" fmla="*/ 4 h 240"/>
                  <a:gd name="T62" fmla="*/ 2 w 61"/>
                  <a:gd name="T63" fmla="*/ 5 h 240"/>
                  <a:gd name="T64" fmla="*/ 2 w 61"/>
                  <a:gd name="T65" fmla="*/ 7 h 240"/>
                  <a:gd name="T66" fmla="*/ 3 w 61"/>
                  <a:gd name="T67" fmla="*/ 8 h 240"/>
                  <a:gd name="T68" fmla="*/ 3 w 61"/>
                  <a:gd name="T69" fmla="*/ 10 h 240"/>
                  <a:gd name="T70" fmla="*/ 3 w 61"/>
                  <a:gd name="T71" fmla="*/ 12 h 240"/>
                  <a:gd name="T72" fmla="*/ 3 w 61"/>
                  <a:gd name="T73" fmla="*/ 13 h 240"/>
                  <a:gd name="T74" fmla="*/ 3 w 61"/>
                  <a:gd name="T75" fmla="*/ 15 h 240"/>
                  <a:gd name="T76" fmla="*/ 3 w 61"/>
                  <a:gd name="T77" fmla="*/ 17 h 240"/>
                  <a:gd name="T78" fmla="*/ 3 w 61"/>
                  <a:gd name="T79" fmla="*/ 18 h 240"/>
                  <a:gd name="T80" fmla="*/ 2 w 61"/>
                  <a:gd name="T81" fmla="*/ 20 h 240"/>
                  <a:gd name="T82" fmla="*/ 2 w 61"/>
                  <a:gd name="T83" fmla="*/ 21 h 240"/>
                  <a:gd name="T84" fmla="*/ 1 w 61"/>
                  <a:gd name="T85" fmla="*/ 23 h 240"/>
                  <a:gd name="T86" fmla="*/ 1 w 61"/>
                  <a:gd name="T87" fmla="*/ 24 h 240"/>
                  <a:gd name="T88" fmla="*/ 0 w 61"/>
                  <a:gd name="T89" fmla="*/ 25 h 240"/>
                  <a:gd name="T90" fmla="*/ 0 w 61"/>
                  <a:gd name="T91" fmla="*/ 25 h 240"/>
                  <a:gd name="T92" fmla="*/ 0 w 61"/>
                  <a:gd name="T93" fmla="*/ 26 h 240"/>
                  <a:gd name="T94" fmla="*/ 1 w 61"/>
                  <a:gd name="T95" fmla="*/ 26 h 240"/>
                  <a:gd name="T96" fmla="*/ 1 w 61"/>
                  <a:gd name="T97" fmla="*/ 26 h 240"/>
                  <a:gd name="T98" fmla="*/ 1 w 61"/>
                  <a:gd name="T99" fmla="*/ 26 h 240"/>
                  <a:gd name="T100" fmla="*/ 1 w 61"/>
                  <a:gd name="T101" fmla="*/ 26 h 240"/>
                  <a:gd name="T102" fmla="*/ 1 w 61"/>
                  <a:gd name="T103" fmla="*/ 26 h 240"/>
                  <a:gd name="T104" fmla="*/ 1 w 61"/>
                  <a:gd name="T105" fmla="*/ 26 h 24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1"/>
                  <a:gd name="T160" fmla="*/ 0 h 240"/>
                  <a:gd name="T161" fmla="*/ 61 w 61"/>
                  <a:gd name="T162" fmla="*/ 240 h 24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1" h="240">
                    <a:moveTo>
                      <a:pt x="11" y="240"/>
                    </a:moveTo>
                    <a:lnTo>
                      <a:pt x="23" y="227"/>
                    </a:lnTo>
                    <a:lnTo>
                      <a:pt x="33" y="213"/>
                    </a:lnTo>
                    <a:lnTo>
                      <a:pt x="41" y="199"/>
                    </a:lnTo>
                    <a:lnTo>
                      <a:pt x="48" y="184"/>
                    </a:lnTo>
                    <a:lnTo>
                      <a:pt x="54" y="169"/>
                    </a:lnTo>
                    <a:lnTo>
                      <a:pt x="57" y="153"/>
                    </a:lnTo>
                    <a:lnTo>
                      <a:pt x="60" y="137"/>
                    </a:lnTo>
                    <a:lnTo>
                      <a:pt x="61" y="120"/>
                    </a:lnTo>
                    <a:lnTo>
                      <a:pt x="60" y="102"/>
                    </a:lnTo>
                    <a:lnTo>
                      <a:pt x="57" y="86"/>
                    </a:lnTo>
                    <a:lnTo>
                      <a:pt x="54" y="70"/>
                    </a:lnTo>
                    <a:lnTo>
                      <a:pt x="48" y="55"/>
                    </a:lnTo>
                    <a:lnTo>
                      <a:pt x="41" y="40"/>
                    </a:lnTo>
                    <a:lnTo>
                      <a:pt x="33" y="26"/>
                    </a:lnTo>
                    <a:lnTo>
                      <a:pt x="23" y="13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1" y="23"/>
                    </a:lnTo>
                    <a:lnTo>
                      <a:pt x="19" y="35"/>
                    </a:lnTo>
                    <a:lnTo>
                      <a:pt x="27" y="47"/>
                    </a:lnTo>
                    <a:lnTo>
                      <a:pt x="33" y="61"/>
                    </a:lnTo>
                    <a:lnTo>
                      <a:pt x="39" y="75"/>
                    </a:lnTo>
                    <a:lnTo>
                      <a:pt x="42" y="90"/>
                    </a:lnTo>
                    <a:lnTo>
                      <a:pt x="43" y="105"/>
                    </a:lnTo>
                    <a:lnTo>
                      <a:pt x="45" y="120"/>
                    </a:lnTo>
                    <a:lnTo>
                      <a:pt x="43" y="136"/>
                    </a:lnTo>
                    <a:lnTo>
                      <a:pt x="41" y="151"/>
                    </a:lnTo>
                    <a:lnTo>
                      <a:pt x="38" y="166"/>
                    </a:lnTo>
                    <a:lnTo>
                      <a:pt x="33" y="180"/>
                    </a:lnTo>
                    <a:lnTo>
                      <a:pt x="26" y="193"/>
                    </a:lnTo>
                    <a:lnTo>
                      <a:pt x="18" y="206"/>
                    </a:lnTo>
                    <a:lnTo>
                      <a:pt x="10" y="219"/>
                    </a:lnTo>
                    <a:lnTo>
                      <a:pt x="0" y="229"/>
                    </a:lnTo>
                    <a:lnTo>
                      <a:pt x="2" y="231"/>
                    </a:lnTo>
                    <a:lnTo>
                      <a:pt x="5" y="234"/>
                    </a:lnTo>
                    <a:lnTo>
                      <a:pt x="9" y="237"/>
                    </a:lnTo>
                    <a:lnTo>
                      <a:pt x="11" y="2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12"/>
              <p:cNvSpPr>
                <a:spLocks noChangeAspect="1"/>
              </p:cNvSpPr>
              <p:nvPr/>
            </p:nvSpPr>
            <p:spPr bwMode="auto">
              <a:xfrm>
                <a:off x="2663" y="1549"/>
                <a:ext cx="19" cy="81"/>
              </a:xfrm>
              <a:custGeom>
                <a:avLst/>
                <a:gdLst>
                  <a:gd name="T0" fmla="*/ 1 w 46"/>
                  <a:gd name="T1" fmla="*/ 18 h 171"/>
                  <a:gd name="T2" fmla="*/ 1 w 46"/>
                  <a:gd name="T3" fmla="*/ 17 h 171"/>
                  <a:gd name="T4" fmla="*/ 2 w 46"/>
                  <a:gd name="T5" fmla="*/ 16 h 171"/>
                  <a:gd name="T6" fmla="*/ 2 w 46"/>
                  <a:gd name="T7" fmla="*/ 15 h 171"/>
                  <a:gd name="T8" fmla="*/ 2 w 46"/>
                  <a:gd name="T9" fmla="*/ 14 h 171"/>
                  <a:gd name="T10" fmla="*/ 3 w 46"/>
                  <a:gd name="T11" fmla="*/ 13 h 171"/>
                  <a:gd name="T12" fmla="*/ 3 w 46"/>
                  <a:gd name="T13" fmla="*/ 12 h 171"/>
                  <a:gd name="T14" fmla="*/ 3 w 46"/>
                  <a:gd name="T15" fmla="*/ 10 h 171"/>
                  <a:gd name="T16" fmla="*/ 3 w 46"/>
                  <a:gd name="T17" fmla="*/ 9 h 171"/>
                  <a:gd name="T18" fmla="*/ 3 w 46"/>
                  <a:gd name="T19" fmla="*/ 8 h 171"/>
                  <a:gd name="T20" fmla="*/ 3 w 46"/>
                  <a:gd name="T21" fmla="*/ 7 h 171"/>
                  <a:gd name="T22" fmla="*/ 3 w 46"/>
                  <a:gd name="T23" fmla="*/ 5 h 171"/>
                  <a:gd name="T24" fmla="*/ 2 w 46"/>
                  <a:gd name="T25" fmla="*/ 4 h 171"/>
                  <a:gd name="T26" fmla="*/ 2 w 46"/>
                  <a:gd name="T27" fmla="*/ 3 h 171"/>
                  <a:gd name="T28" fmla="*/ 2 w 46"/>
                  <a:gd name="T29" fmla="*/ 2 h 171"/>
                  <a:gd name="T30" fmla="*/ 1 w 46"/>
                  <a:gd name="T31" fmla="*/ 1 h 171"/>
                  <a:gd name="T32" fmla="*/ 1 w 46"/>
                  <a:gd name="T33" fmla="*/ 0 h 171"/>
                  <a:gd name="T34" fmla="*/ 1 w 46"/>
                  <a:gd name="T35" fmla="*/ 0 h 171"/>
                  <a:gd name="T36" fmla="*/ 1 w 46"/>
                  <a:gd name="T37" fmla="*/ 0 h 171"/>
                  <a:gd name="T38" fmla="*/ 1 w 46"/>
                  <a:gd name="T39" fmla="*/ 0 h 171"/>
                  <a:gd name="T40" fmla="*/ 1 w 46"/>
                  <a:gd name="T41" fmla="*/ 0 h 171"/>
                  <a:gd name="T42" fmla="*/ 0 w 46"/>
                  <a:gd name="T43" fmla="*/ 0 h 171"/>
                  <a:gd name="T44" fmla="*/ 0 w 46"/>
                  <a:gd name="T45" fmla="*/ 0 h 171"/>
                  <a:gd name="T46" fmla="*/ 0 w 46"/>
                  <a:gd name="T47" fmla="*/ 1 h 171"/>
                  <a:gd name="T48" fmla="*/ 0 w 46"/>
                  <a:gd name="T49" fmla="*/ 1 h 171"/>
                  <a:gd name="T50" fmla="*/ 0 w 46"/>
                  <a:gd name="T51" fmla="*/ 1 h 171"/>
                  <a:gd name="T52" fmla="*/ 0 w 46"/>
                  <a:gd name="T53" fmla="*/ 1 h 171"/>
                  <a:gd name="T54" fmla="*/ 0 w 46"/>
                  <a:gd name="T55" fmla="*/ 1 h 171"/>
                  <a:gd name="T56" fmla="*/ 0 w 46"/>
                  <a:gd name="T57" fmla="*/ 1 h 171"/>
                  <a:gd name="T58" fmla="*/ 1 w 46"/>
                  <a:gd name="T59" fmla="*/ 3 h 171"/>
                  <a:gd name="T60" fmla="*/ 2 w 46"/>
                  <a:gd name="T61" fmla="*/ 5 h 171"/>
                  <a:gd name="T62" fmla="*/ 2 w 46"/>
                  <a:gd name="T63" fmla="*/ 7 h 171"/>
                  <a:gd name="T64" fmla="*/ 2 w 46"/>
                  <a:gd name="T65" fmla="*/ 9 h 171"/>
                  <a:gd name="T66" fmla="*/ 2 w 46"/>
                  <a:gd name="T67" fmla="*/ 11 h 171"/>
                  <a:gd name="T68" fmla="*/ 2 w 46"/>
                  <a:gd name="T69" fmla="*/ 13 h 171"/>
                  <a:gd name="T70" fmla="*/ 1 w 46"/>
                  <a:gd name="T71" fmla="*/ 16 h 171"/>
                  <a:gd name="T72" fmla="*/ 0 w 46"/>
                  <a:gd name="T73" fmla="*/ 17 h 171"/>
                  <a:gd name="T74" fmla="*/ 0 w 46"/>
                  <a:gd name="T75" fmla="*/ 17 h 171"/>
                  <a:gd name="T76" fmla="*/ 0 w 46"/>
                  <a:gd name="T77" fmla="*/ 18 h 171"/>
                  <a:gd name="T78" fmla="*/ 0 w 46"/>
                  <a:gd name="T79" fmla="*/ 18 h 171"/>
                  <a:gd name="T80" fmla="*/ 1 w 46"/>
                  <a:gd name="T81" fmla="*/ 18 h 171"/>
                  <a:gd name="T82" fmla="*/ 1 w 46"/>
                  <a:gd name="T83" fmla="*/ 18 h 171"/>
                  <a:gd name="T84" fmla="*/ 1 w 46"/>
                  <a:gd name="T85" fmla="*/ 18 h 171"/>
                  <a:gd name="T86" fmla="*/ 1 w 46"/>
                  <a:gd name="T87" fmla="*/ 18 h 171"/>
                  <a:gd name="T88" fmla="*/ 1 w 46"/>
                  <a:gd name="T89" fmla="*/ 18 h 17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171"/>
                  <a:gd name="T137" fmla="*/ 46 w 46"/>
                  <a:gd name="T138" fmla="*/ 171 h 17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171">
                    <a:moveTo>
                      <a:pt x="11" y="171"/>
                    </a:moveTo>
                    <a:lnTo>
                      <a:pt x="19" y="162"/>
                    </a:lnTo>
                    <a:lnTo>
                      <a:pt x="26" y="153"/>
                    </a:lnTo>
                    <a:lnTo>
                      <a:pt x="33" y="142"/>
                    </a:lnTo>
                    <a:lnTo>
                      <a:pt x="37" y="131"/>
                    </a:lnTo>
                    <a:lnTo>
                      <a:pt x="41" y="120"/>
                    </a:lnTo>
                    <a:lnTo>
                      <a:pt x="44" y="109"/>
                    </a:lnTo>
                    <a:lnTo>
                      <a:pt x="45" y="96"/>
                    </a:lnTo>
                    <a:lnTo>
                      <a:pt x="46" y="85"/>
                    </a:lnTo>
                    <a:lnTo>
                      <a:pt x="45" y="73"/>
                    </a:lnTo>
                    <a:lnTo>
                      <a:pt x="44" y="61"/>
                    </a:lnTo>
                    <a:lnTo>
                      <a:pt x="41" y="50"/>
                    </a:lnTo>
                    <a:lnTo>
                      <a:pt x="37" y="39"/>
                    </a:lnTo>
                    <a:lnTo>
                      <a:pt x="33" y="28"/>
                    </a:lnTo>
                    <a:lnTo>
                      <a:pt x="26" y="18"/>
                    </a:lnTo>
                    <a:lnTo>
                      <a:pt x="19" y="9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3" y="27"/>
                    </a:lnTo>
                    <a:lnTo>
                      <a:pt x="22" y="44"/>
                    </a:lnTo>
                    <a:lnTo>
                      <a:pt x="28" y="64"/>
                    </a:lnTo>
                    <a:lnTo>
                      <a:pt x="30" y="85"/>
                    </a:lnTo>
                    <a:lnTo>
                      <a:pt x="28" y="107"/>
                    </a:lnTo>
                    <a:lnTo>
                      <a:pt x="22" y="126"/>
                    </a:lnTo>
                    <a:lnTo>
                      <a:pt x="12" y="145"/>
                    </a:lnTo>
                    <a:lnTo>
                      <a:pt x="0" y="160"/>
                    </a:lnTo>
                    <a:lnTo>
                      <a:pt x="3" y="162"/>
                    </a:lnTo>
                    <a:lnTo>
                      <a:pt x="5" y="165"/>
                    </a:lnTo>
                    <a:lnTo>
                      <a:pt x="7" y="169"/>
                    </a:lnTo>
                    <a:lnTo>
                      <a:pt x="10" y="171"/>
                    </a:lnTo>
                    <a:lnTo>
                      <a:pt x="11" y="1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" name="Group 13"/>
            <p:cNvGrpSpPr>
              <a:grpSpLocks noChangeAspect="1"/>
            </p:cNvGrpSpPr>
            <p:nvPr/>
          </p:nvGrpSpPr>
          <p:grpSpPr bwMode="auto">
            <a:xfrm rot="4521342">
              <a:off x="1970" y="1618"/>
              <a:ext cx="51" cy="143"/>
              <a:chOff x="457" y="956"/>
              <a:chExt cx="96" cy="187"/>
            </a:xfrm>
          </p:grpSpPr>
          <p:sp>
            <p:nvSpPr>
              <p:cNvPr id="24" name="Freeform 14"/>
              <p:cNvSpPr>
                <a:spLocks noChangeAspect="1"/>
              </p:cNvSpPr>
              <p:nvPr/>
            </p:nvSpPr>
            <p:spPr bwMode="auto">
              <a:xfrm>
                <a:off x="457" y="956"/>
                <a:ext cx="45" cy="187"/>
              </a:xfrm>
              <a:custGeom>
                <a:avLst/>
                <a:gdLst>
                  <a:gd name="T0" fmla="*/ 12 w 89"/>
                  <a:gd name="T1" fmla="*/ 1 h 374"/>
                  <a:gd name="T2" fmla="*/ 11 w 89"/>
                  <a:gd name="T3" fmla="*/ 1 h 374"/>
                  <a:gd name="T4" fmla="*/ 11 w 89"/>
                  <a:gd name="T5" fmla="*/ 1 h 374"/>
                  <a:gd name="T6" fmla="*/ 11 w 89"/>
                  <a:gd name="T7" fmla="*/ 1 h 374"/>
                  <a:gd name="T8" fmla="*/ 10 w 89"/>
                  <a:gd name="T9" fmla="*/ 0 h 374"/>
                  <a:gd name="T10" fmla="*/ 8 w 89"/>
                  <a:gd name="T11" fmla="*/ 3 h 374"/>
                  <a:gd name="T12" fmla="*/ 6 w 89"/>
                  <a:gd name="T13" fmla="*/ 5 h 374"/>
                  <a:gd name="T14" fmla="*/ 4 w 89"/>
                  <a:gd name="T15" fmla="*/ 7 h 374"/>
                  <a:gd name="T16" fmla="*/ 3 w 89"/>
                  <a:gd name="T17" fmla="*/ 11 h 374"/>
                  <a:gd name="T18" fmla="*/ 2 w 89"/>
                  <a:gd name="T19" fmla="*/ 13 h 374"/>
                  <a:gd name="T20" fmla="*/ 1 w 89"/>
                  <a:gd name="T21" fmla="*/ 17 h 374"/>
                  <a:gd name="T22" fmla="*/ 1 w 89"/>
                  <a:gd name="T23" fmla="*/ 20 h 374"/>
                  <a:gd name="T24" fmla="*/ 0 w 89"/>
                  <a:gd name="T25" fmla="*/ 23 h 374"/>
                  <a:gd name="T26" fmla="*/ 1 w 89"/>
                  <a:gd name="T27" fmla="*/ 26 h 374"/>
                  <a:gd name="T28" fmla="*/ 1 w 89"/>
                  <a:gd name="T29" fmla="*/ 29 h 374"/>
                  <a:gd name="T30" fmla="*/ 2 w 89"/>
                  <a:gd name="T31" fmla="*/ 33 h 374"/>
                  <a:gd name="T32" fmla="*/ 3 w 89"/>
                  <a:gd name="T33" fmla="*/ 36 h 374"/>
                  <a:gd name="T34" fmla="*/ 4 w 89"/>
                  <a:gd name="T35" fmla="*/ 39 h 374"/>
                  <a:gd name="T36" fmla="*/ 6 w 89"/>
                  <a:gd name="T37" fmla="*/ 42 h 374"/>
                  <a:gd name="T38" fmla="*/ 8 w 89"/>
                  <a:gd name="T39" fmla="*/ 45 h 374"/>
                  <a:gd name="T40" fmla="*/ 10 w 89"/>
                  <a:gd name="T41" fmla="*/ 47 h 374"/>
                  <a:gd name="T42" fmla="*/ 11 w 89"/>
                  <a:gd name="T43" fmla="*/ 47 h 374"/>
                  <a:gd name="T44" fmla="*/ 11 w 89"/>
                  <a:gd name="T45" fmla="*/ 47 h 374"/>
                  <a:gd name="T46" fmla="*/ 11 w 89"/>
                  <a:gd name="T47" fmla="*/ 46 h 374"/>
                  <a:gd name="T48" fmla="*/ 12 w 89"/>
                  <a:gd name="T49" fmla="*/ 46 h 374"/>
                  <a:gd name="T50" fmla="*/ 10 w 89"/>
                  <a:gd name="T51" fmla="*/ 44 h 374"/>
                  <a:gd name="T52" fmla="*/ 8 w 89"/>
                  <a:gd name="T53" fmla="*/ 41 h 374"/>
                  <a:gd name="T54" fmla="*/ 6 w 89"/>
                  <a:gd name="T55" fmla="*/ 38 h 374"/>
                  <a:gd name="T56" fmla="*/ 5 w 89"/>
                  <a:gd name="T57" fmla="*/ 36 h 374"/>
                  <a:gd name="T58" fmla="*/ 4 w 89"/>
                  <a:gd name="T59" fmla="*/ 33 h 374"/>
                  <a:gd name="T60" fmla="*/ 3 w 89"/>
                  <a:gd name="T61" fmla="*/ 29 h 374"/>
                  <a:gd name="T62" fmla="*/ 3 w 89"/>
                  <a:gd name="T63" fmla="*/ 26 h 374"/>
                  <a:gd name="T64" fmla="*/ 2 w 89"/>
                  <a:gd name="T65" fmla="*/ 23 h 374"/>
                  <a:gd name="T66" fmla="*/ 3 w 89"/>
                  <a:gd name="T67" fmla="*/ 21 h 374"/>
                  <a:gd name="T68" fmla="*/ 3 w 89"/>
                  <a:gd name="T69" fmla="*/ 18 h 374"/>
                  <a:gd name="T70" fmla="*/ 4 w 89"/>
                  <a:gd name="T71" fmla="*/ 14 h 374"/>
                  <a:gd name="T72" fmla="*/ 5 w 89"/>
                  <a:gd name="T73" fmla="*/ 12 h 374"/>
                  <a:gd name="T74" fmla="*/ 6 w 89"/>
                  <a:gd name="T75" fmla="*/ 9 h 374"/>
                  <a:gd name="T76" fmla="*/ 8 w 89"/>
                  <a:gd name="T77" fmla="*/ 6 h 374"/>
                  <a:gd name="T78" fmla="*/ 10 w 89"/>
                  <a:gd name="T79" fmla="*/ 3 h 374"/>
                  <a:gd name="T80" fmla="*/ 12 w 89"/>
                  <a:gd name="T81" fmla="*/ 1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9"/>
                  <a:gd name="T124" fmla="*/ 0 h 374"/>
                  <a:gd name="T125" fmla="*/ 89 w 89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9" h="374">
                    <a:moveTo>
                      <a:pt x="89" y="12"/>
                    </a:moveTo>
                    <a:lnTo>
                      <a:pt x="87" y="9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8" y="0"/>
                    </a:lnTo>
                    <a:lnTo>
                      <a:pt x="60" y="20"/>
                    </a:lnTo>
                    <a:lnTo>
                      <a:pt x="44" y="40"/>
                    </a:lnTo>
                    <a:lnTo>
                      <a:pt x="31" y="62"/>
                    </a:lnTo>
                    <a:lnTo>
                      <a:pt x="20" y="85"/>
                    </a:lnTo>
                    <a:lnTo>
                      <a:pt x="12" y="110"/>
                    </a:lnTo>
                    <a:lnTo>
                      <a:pt x="5" y="135"/>
                    </a:lnTo>
                    <a:lnTo>
                      <a:pt x="1" y="160"/>
                    </a:lnTo>
                    <a:lnTo>
                      <a:pt x="0" y="187"/>
                    </a:lnTo>
                    <a:lnTo>
                      <a:pt x="1" y="213"/>
                    </a:lnTo>
                    <a:lnTo>
                      <a:pt x="5" y="239"/>
                    </a:lnTo>
                    <a:lnTo>
                      <a:pt x="12" y="264"/>
                    </a:lnTo>
                    <a:lnTo>
                      <a:pt x="20" y="288"/>
                    </a:lnTo>
                    <a:lnTo>
                      <a:pt x="31" y="311"/>
                    </a:lnTo>
                    <a:lnTo>
                      <a:pt x="44" y="334"/>
                    </a:lnTo>
                    <a:lnTo>
                      <a:pt x="60" y="355"/>
                    </a:lnTo>
                    <a:lnTo>
                      <a:pt x="78" y="374"/>
                    </a:lnTo>
                    <a:lnTo>
                      <a:pt x="81" y="371"/>
                    </a:lnTo>
                    <a:lnTo>
                      <a:pt x="83" y="369"/>
                    </a:lnTo>
                    <a:lnTo>
                      <a:pt x="87" y="365"/>
                    </a:lnTo>
                    <a:lnTo>
                      <a:pt x="89" y="363"/>
                    </a:lnTo>
                    <a:lnTo>
                      <a:pt x="73" y="345"/>
                    </a:lnTo>
                    <a:lnTo>
                      <a:pt x="58" y="325"/>
                    </a:lnTo>
                    <a:lnTo>
                      <a:pt x="45" y="304"/>
                    </a:lnTo>
                    <a:lnTo>
                      <a:pt x="36" y="282"/>
                    </a:lnTo>
                    <a:lnTo>
                      <a:pt x="27" y="259"/>
                    </a:lnTo>
                    <a:lnTo>
                      <a:pt x="21" y="236"/>
                    </a:lnTo>
                    <a:lnTo>
                      <a:pt x="18" y="212"/>
                    </a:lnTo>
                    <a:lnTo>
                      <a:pt x="16" y="187"/>
                    </a:lnTo>
                    <a:lnTo>
                      <a:pt x="18" y="163"/>
                    </a:lnTo>
                    <a:lnTo>
                      <a:pt x="21" y="138"/>
                    </a:lnTo>
                    <a:lnTo>
                      <a:pt x="27" y="115"/>
                    </a:lnTo>
                    <a:lnTo>
                      <a:pt x="36" y="92"/>
                    </a:lnTo>
                    <a:lnTo>
                      <a:pt x="45" y="70"/>
                    </a:lnTo>
                    <a:lnTo>
                      <a:pt x="58" y="50"/>
                    </a:lnTo>
                    <a:lnTo>
                      <a:pt x="73" y="3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15"/>
              <p:cNvSpPr>
                <a:spLocks noChangeAspect="1"/>
              </p:cNvSpPr>
              <p:nvPr/>
            </p:nvSpPr>
            <p:spPr bwMode="auto">
              <a:xfrm>
                <a:off x="481" y="972"/>
                <a:ext cx="38" cy="153"/>
              </a:xfrm>
              <a:custGeom>
                <a:avLst/>
                <a:gdLst>
                  <a:gd name="T0" fmla="*/ 10 w 75"/>
                  <a:gd name="T1" fmla="*/ 1 h 306"/>
                  <a:gd name="T2" fmla="*/ 9 w 75"/>
                  <a:gd name="T3" fmla="*/ 1 h 306"/>
                  <a:gd name="T4" fmla="*/ 9 w 75"/>
                  <a:gd name="T5" fmla="*/ 1 h 306"/>
                  <a:gd name="T6" fmla="*/ 9 w 75"/>
                  <a:gd name="T7" fmla="*/ 1 h 306"/>
                  <a:gd name="T8" fmla="*/ 8 w 75"/>
                  <a:gd name="T9" fmla="*/ 0 h 306"/>
                  <a:gd name="T10" fmla="*/ 6 w 75"/>
                  <a:gd name="T11" fmla="*/ 2 h 306"/>
                  <a:gd name="T12" fmla="*/ 5 w 75"/>
                  <a:gd name="T13" fmla="*/ 5 h 306"/>
                  <a:gd name="T14" fmla="*/ 4 w 75"/>
                  <a:gd name="T15" fmla="*/ 6 h 306"/>
                  <a:gd name="T16" fmla="*/ 2 w 75"/>
                  <a:gd name="T17" fmla="*/ 9 h 306"/>
                  <a:gd name="T18" fmla="*/ 2 w 75"/>
                  <a:gd name="T19" fmla="*/ 11 h 306"/>
                  <a:gd name="T20" fmla="*/ 1 w 75"/>
                  <a:gd name="T21" fmla="*/ 13 h 306"/>
                  <a:gd name="T22" fmla="*/ 1 w 75"/>
                  <a:gd name="T23" fmla="*/ 17 h 306"/>
                  <a:gd name="T24" fmla="*/ 0 w 75"/>
                  <a:gd name="T25" fmla="*/ 19 h 306"/>
                  <a:gd name="T26" fmla="*/ 1 w 75"/>
                  <a:gd name="T27" fmla="*/ 21 h 306"/>
                  <a:gd name="T28" fmla="*/ 1 w 75"/>
                  <a:gd name="T29" fmla="*/ 24 h 306"/>
                  <a:gd name="T30" fmla="*/ 2 w 75"/>
                  <a:gd name="T31" fmla="*/ 27 h 306"/>
                  <a:gd name="T32" fmla="*/ 2 w 75"/>
                  <a:gd name="T33" fmla="*/ 29 h 306"/>
                  <a:gd name="T34" fmla="*/ 4 w 75"/>
                  <a:gd name="T35" fmla="*/ 31 h 306"/>
                  <a:gd name="T36" fmla="*/ 5 w 75"/>
                  <a:gd name="T37" fmla="*/ 35 h 306"/>
                  <a:gd name="T38" fmla="*/ 6 w 75"/>
                  <a:gd name="T39" fmla="*/ 37 h 306"/>
                  <a:gd name="T40" fmla="*/ 8 w 75"/>
                  <a:gd name="T41" fmla="*/ 38 h 306"/>
                  <a:gd name="T42" fmla="*/ 9 w 75"/>
                  <a:gd name="T43" fmla="*/ 38 h 306"/>
                  <a:gd name="T44" fmla="*/ 9 w 75"/>
                  <a:gd name="T45" fmla="*/ 38 h 306"/>
                  <a:gd name="T46" fmla="*/ 9 w 75"/>
                  <a:gd name="T47" fmla="*/ 38 h 306"/>
                  <a:gd name="T48" fmla="*/ 10 w 75"/>
                  <a:gd name="T49" fmla="*/ 37 h 306"/>
                  <a:gd name="T50" fmla="*/ 8 w 75"/>
                  <a:gd name="T51" fmla="*/ 35 h 306"/>
                  <a:gd name="T52" fmla="*/ 7 w 75"/>
                  <a:gd name="T53" fmla="*/ 33 h 306"/>
                  <a:gd name="T54" fmla="*/ 5 w 75"/>
                  <a:gd name="T55" fmla="*/ 30 h 306"/>
                  <a:gd name="T56" fmla="*/ 4 w 75"/>
                  <a:gd name="T57" fmla="*/ 28 h 306"/>
                  <a:gd name="T58" fmla="*/ 3 w 75"/>
                  <a:gd name="T59" fmla="*/ 26 h 306"/>
                  <a:gd name="T60" fmla="*/ 3 w 75"/>
                  <a:gd name="T61" fmla="*/ 24 h 306"/>
                  <a:gd name="T62" fmla="*/ 3 w 75"/>
                  <a:gd name="T63" fmla="*/ 21 h 306"/>
                  <a:gd name="T64" fmla="*/ 2 w 75"/>
                  <a:gd name="T65" fmla="*/ 19 h 306"/>
                  <a:gd name="T66" fmla="*/ 3 w 75"/>
                  <a:gd name="T67" fmla="*/ 17 h 306"/>
                  <a:gd name="T68" fmla="*/ 3 w 75"/>
                  <a:gd name="T69" fmla="*/ 14 h 306"/>
                  <a:gd name="T70" fmla="*/ 3 w 75"/>
                  <a:gd name="T71" fmla="*/ 11 h 306"/>
                  <a:gd name="T72" fmla="*/ 4 w 75"/>
                  <a:gd name="T73" fmla="*/ 10 h 306"/>
                  <a:gd name="T74" fmla="*/ 5 w 75"/>
                  <a:gd name="T75" fmla="*/ 7 h 306"/>
                  <a:gd name="T76" fmla="*/ 7 w 75"/>
                  <a:gd name="T77" fmla="*/ 5 h 306"/>
                  <a:gd name="T78" fmla="*/ 8 w 75"/>
                  <a:gd name="T79" fmla="*/ 3 h 306"/>
                  <a:gd name="T80" fmla="*/ 10 w 75"/>
                  <a:gd name="T81" fmla="*/ 1 h 3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"/>
                  <a:gd name="T124" fmla="*/ 0 h 306"/>
                  <a:gd name="T125" fmla="*/ 75 w 75"/>
                  <a:gd name="T126" fmla="*/ 306 h 3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" h="306">
                    <a:moveTo>
                      <a:pt x="75" y="11"/>
                    </a:moveTo>
                    <a:lnTo>
                      <a:pt x="71" y="9"/>
                    </a:lnTo>
                    <a:lnTo>
                      <a:pt x="69" y="5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48" y="16"/>
                    </a:lnTo>
                    <a:lnTo>
                      <a:pt x="35" y="33"/>
                    </a:lnTo>
                    <a:lnTo>
                      <a:pt x="25" y="51"/>
                    </a:lnTo>
                    <a:lnTo>
                      <a:pt x="16" y="70"/>
                    </a:lnTo>
                    <a:lnTo>
                      <a:pt x="9" y="89"/>
                    </a:lnTo>
                    <a:lnTo>
                      <a:pt x="4" y="110"/>
                    </a:lnTo>
                    <a:lnTo>
                      <a:pt x="1" y="131"/>
                    </a:lnTo>
                    <a:lnTo>
                      <a:pt x="0" y="153"/>
                    </a:lnTo>
                    <a:lnTo>
                      <a:pt x="1" y="175"/>
                    </a:lnTo>
                    <a:lnTo>
                      <a:pt x="4" y="195"/>
                    </a:lnTo>
                    <a:lnTo>
                      <a:pt x="9" y="216"/>
                    </a:lnTo>
                    <a:lnTo>
                      <a:pt x="16" y="236"/>
                    </a:lnTo>
                    <a:lnTo>
                      <a:pt x="25" y="255"/>
                    </a:lnTo>
                    <a:lnTo>
                      <a:pt x="35" y="273"/>
                    </a:lnTo>
                    <a:lnTo>
                      <a:pt x="48" y="290"/>
                    </a:lnTo>
                    <a:lnTo>
                      <a:pt x="63" y="306"/>
                    </a:lnTo>
                    <a:lnTo>
                      <a:pt x="65" y="304"/>
                    </a:lnTo>
                    <a:lnTo>
                      <a:pt x="69" y="300"/>
                    </a:lnTo>
                    <a:lnTo>
                      <a:pt x="71" y="298"/>
                    </a:lnTo>
                    <a:lnTo>
                      <a:pt x="75" y="294"/>
                    </a:lnTo>
                    <a:lnTo>
                      <a:pt x="61" y="279"/>
                    </a:lnTo>
                    <a:lnTo>
                      <a:pt x="49" y="263"/>
                    </a:lnTo>
                    <a:lnTo>
                      <a:pt x="39" y="247"/>
                    </a:lnTo>
                    <a:lnTo>
                      <a:pt x="31" y="230"/>
                    </a:lnTo>
                    <a:lnTo>
                      <a:pt x="24" y="211"/>
                    </a:lnTo>
                    <a:lnTo>
                      <a:pt x="19" y="192"/>
                    </a:lnTo>
                    <a:lnTo>
                      <a:pt x="17" y="172"/>
                    </a:lnTo>
                    <a:lnTo>
                      <a:pt x="16" y="153"/>
                    </a:lnTo>
                    <a:lnTo>
                      <a:pt x="17" y="133"/>
                    </a:lnTo>
                    <a:lnTo>
                      <a:pt x="19" y="114"/>
                    </a:lnTo>
                    <a:lnTo>
                      <a:pt x="24" y="95"/>
                    </a:lnTo>
                    <a:lnTo>
                      <a:pt x="31" y="77"/>
                    </a:lnTo>
                    <a:lnTo>
                      <a:pt x="39" y="58"/>
                    </a:lnTo>
                    <a:lnTo>
                      <a:pt x="49" y="42"/>
                    </a:lnTo>
                    <a:lnTo>
                      <a:pt x="61" y="26"/>
                    </a:lnTo>
                    <a:lnTo>
                      <a:pt x="7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16"/>
              <p:cNvSpPr>
                <a:spLocks noChangeAspect="1"/>
              </p:cNvSpPr>
              <p:nvPr/>
            </p:nvSpPr>
            <p:spPr bwMode="auto">
              <a:xfrm>
                <a:off x="506" y="990"/>
                <a:ext cx="30" cy="119"/>
              </a:xfrm>
              <a:custGeom>
                <a:avLst/>
                <a:gdLst>
                  <a:gd name="T0" fmla="*/ 8 w 60"/>
                  <a:gd name="T1" fmla="*/ 1 h 239"/>
                  <a:gd name="T2" fmla="*/ 8 w 60"/>
                  <a:gd name="T3" fmla="*/ 1 h 239"/>
                  <a:gd name="T4" fmla="*/ 7 w 60"/>
                  <a:gd name="T5" fmla="*/ 0 h 239"/>
                  <a:gd name="T6" fmla="*/ 7 w 60"/>
                  <a:gd name="T7" fmla="*/ 0 h 239"/>
                  <a:gd name="T8" fmla="*/ 7 w 60"/>
                  <a:gd name="T9" fmla="*/ 0 h 239"/>
                  <a:gd name="T10" fmla="*/ 5 w 60"/>
                  <a:gd name="T11" fmla="*/ 1 h 239"/>
                  <a:gd name="T12" fmla="*/ 4 w 60"/>
                  <a:gd name="T13" fmla="*/ 3 h 239"/>
                  <a:gd name="T14" fmla="*/ 3 w 60"/>
                  <a:gd name="T15" fmla="*/ 5 h 239"/>
                  <a:gd name="T16" fmla="*/ 2 w 60"/>
                  <a:gd name="T17" fmla="*/ 6 h 239"/>
                  <a:gd name="T18" fmla="*/ 1 w 60"/>
                  <a:gd name="T19" fmla="*/ 8 h 239"/>
                  <a:gd name="T20" fmla="*/ 1 w 60"/>
                  <a:gd name="T21" fmla="*/ 10 h 239"/>
                  <a:gd name="T22" fmla="*/ 1 w 60"/>
                  <a:gd name="T23" fmla="*/ 12 h 239"/>
                  <a:gd name="T24" fmla="*/ 0 w 60"/>
                  <a:gd name="T25" fmla="*/ 14 h 239"/>
                  <a:gd name="T26" fmla="*/ 1 w 60"/>
                  <a:gd name="T27" fmla="*/ 17 h 239"/>
                  <a:gd name="T28" fmla="*/ 1 w 60"/>
                  <a:gd name="T29" fmla="*/ 19 h 239"/>
                  <a:gd name="T30" fmla="*/ 1 w 60"/>
                  <a:gd name="T31" fmla="*/ 21 h 239"/>
                  <a:gd name="T32" fmla="*/ 2 w 60"/>
                  <a:gd name="T33" fmla="*/ 22 h 239"/>
                  <a:gd name="T34" fmla="*/ 3 w 60"/>
                  <a:gd name="T35" fmla="*/ 24 h 239"/>
                  <a:gd name="T36" fmla="*/ 4 w 60"/>
                  <a:gd name="T37" fmla="*/ 26 h 239"/>
                  <a:gd name="T38" fmla="*/ 5 w 60"/>
                  <a:gd name="T39" fmla="*/ 28 h 239"/>
                  <a:gd name="T40" fmla="*/ 7 w 60"/>
                  <a:gd name="T41" fmla="*/ 29 h 239"/>
                  <a:gd name="T42" fmla="*/ 7 w 60"/>
                  <a:gd name="T43" fmla="*/ 29 h 239"/>
                  <a:gd name="T44" fmla="*/ 7 w 60"/>
                  <a:gd name="T45" fmla="*/ 29 h 239"/>
                  <a:gd name="T46" fmla="*/ 8 w 60"/>
                  <a:gd name="T47" fmla="*/ 28 h 239"/>
                  <a:gd name="T48" fmla="*/ 8 w 60"/>
                  <a:gd name="T49" fmla="*/ 28 h 239"/>
                  <a:gd name="T50" fmla="*/ 7 w 60"/>
                  <a:gd name="T51" fmla="*/ 26 h 239"/>
                  <a:gd name="T52" fmla="*/ 6 w 60"/>
                  <a:gd name="T53" fmla="*/ 25 h 239"/>
                  <a:gd name="T54" fmla="*/ 5 w 60"/>
                  <a:gd name="T55" fmla="*/ 23 h 239"/>
                  <a:gd name="T56" fmla="*/ 4 w 60"/>
                  <a:gd name="T57" fmla="*/ 22 h 239"/>
                  <a:gd name="T58" fmla="*/ 3 w 60"/>
                  <a:gd name="T59" fmla="*/ 20 h 239"/>
                  <a:gd name="T60" fmla="*/ 3 w 60"/>
                  <a:gd name="T61" fmla="*/ 18 h 239"/>
                  <a:gd name="T62" fmla="*/ 3 w 60"/>
                  <a:gd name="T63" fmla="*/ 16 h 239"/>
                  <a:gd name="T64" fmla="*/ 2 w 60"/>
                  <a:gd name="T65" fmla="*/ 14 h 239"/>
                  <a:gd name="T66" fmla="*/ 3 w 60"/>
                  <a:gd name="T67" fmla="*/ 13 h 239"/>
                  <a:gd name="T68" fmla="*/ 3 w 60"/>
                  <a:gd name="T69" fmla="*/ 11 h 239"/>
                  <a:gd name="T70" fmla="*/ 3 w 60"/>
                  <a:gd name="T71" fmla="*/ 9 h 239"/>
                  <a:gd name="T72" fmla="*/ 4 w 60"/>
                  <a:gd name="T73" fmla="*/ 7 h 239"/>
                  <a:gd name="T74" fmla="*/ 5 w 60"/>
                  <a:gd name="T75" fmla="*/ 5 h 239"/>
                  <a:gd name="T76" fmla="*/ 6 w 60"/>
                  <a:gd name="T77" fmla="*/ 4 h 239"/>
                  <a:gd name="T78" fmla="*/ 7 w 60"/>
                  <a:gd name="T79" fmla="*/ 2 h 239"/>
                  <a:gd name="T80" fmla="*/ 8 w 60"/>
                  <a:gd name="T81" fmla="*/ 1 h 2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"/>
                  <a:gd name="T124" fmla="*/ 0 h 239"/>
                  <a:gd name="T125" fmla="*/ 60 w 60"/>
                  <a:gd name="T126" fmla="*/ 239 h 2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" h="239">
                    <a:moveTo>
                      <a:pt x="60" y="12"/>
                    </a:move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9" y="0"/>
                    </a:lnTo>
                    <a:lnTo>
                      <a:pt x="37" y="13"/>
                    </a:lnTo>
                    <a:lnTo>
                      <a:pt x="28" y="25"/>
                    </a:lnTo>
                    <a:lnTo>
                      <a:pt x="20" y="40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4" y="85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1" y="136"/>
                    </a:lnTo>
                    <a:lnTo>
                      <a:pt x="4" y="152"/>
                    </a:lnTo>
                    <a:lnTo>
                      <a:pt x="7" y="168"/>
                    </a:lnTo>
                    <a:lnTo>
                      <a:pt x="13" y="183"/>
                    </a:lnTo>
                    <a:lnTo>
                      <a:pt x="20" y="198"/>
                    </a:lnTo>
                    <a:lnTo>
                      <a:pt x="28" y="212"/>
                    </a:lnTo>
                    <a:lnTo>
                      <a:pt x="37" y="226"/>
                    </a:lnTo>
                    <a:lnTo>
                      <a:pt x="49" y="239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8" y="229"/>
                    </a:lnTo>
                    <a:lnTo>
                      <a:pt x="60" y="227"/>
                    </a:lnTo>
                    <a:lnTo>
                      <a:pt x="50" y="215"/>
                    </a:lnTo>
                    <a:lnTo>
                      <a:pt x="42" y="204"/>
                    </a:lnTo>
                    <a:lnTo>
                      <a:pt x="34" y="191"/>
                    </a:lnTo>
                    <a:lnTo>
                      <a:pt x="28" y="177"/>
                    </a:lnTo>
                    <a:lnTo>
                      <a:pt x="22" y="164"/>
                    </a:lnTo>
                    <a:lnTo>
                      <a:pt x="19" y="149"/>
                    </a:lnTo>
                    <a:lnTo>
                      <a:pt x="17" y="134"/>
                    </a:lnTo>
                    <a:lnTo>
                      <a:pt x="16" y="119"/>
                    </a:lnTo>
                    <a:lnTo>
                      <a:pt x="17" y="104"/>
                    </a:lnTo>
                    <a:lnTo>
                      <a:pt x="19" y="89"/>
                    </a:lnTo>
                    <a:lnTo>
                      <a:pt x="22" y="75"/>
                    </a:lnTo>
                    <a:lnTo>
                      <a:pt x="28" y="61"/>
                    </a:lnTo>
                    <a:lnTo>
                      <a:pt x="34" y="47"/>
                    </a:lnTo>
                    <a:lnTo>
                      <a:pt x="42" y="35"/>
                    </a:lnTo>
                    <a:lnTo>
                      <a:pt x="50" y="23"/>
                    </a:lnTo>
                    <a:lnTo>
                      <a:pt x="6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17"/>
              <p:cNvSpPr>
                <a:spLocks noChangeAspect="1"/>
              </p:cNvSpPr>
              <p:nvPr/>
            </p:nvSpPr>
            <p:spPr bwMode="auto">
              <a:xfrm>
                <a:off x="529" y="1006"/>
                <a:ext cx="24" cy="85"/>
              </a:xfrm>
              <a:custGeom>
                <a:avLst/>
                <a:gdLst>
                  <a:gd name="T0" fmla="*/ 6 w 48"/>
                  <a:gd name="T1" fmla="*/ 1 h 170"/>
                  <a:gd name="T2" fmla="*/ 6 w 48"/>
                  <a:gd name="T3" fmla="*/ 1 h 170"/>
                  <a:gd name="T4" fmla="*/ 6 w 48"/>
                  <a:gd name="T5" fmla="*/ 1 h 170"/>
                  <a:gd name="T6" fmla="*/ 5 w 48"/>
                  <a:gd name="T7" fmla="*/ 1 h 170"/>
                  <a:gd name="T8" fmla="*/ 5 w 48"/>
                  <a:gd name="T9" fmla="*/ 0 h 170"/>
                  <a:gd name="T10" fmla="*/ 3 w 48"/>
                  <a:gd name="T11" fmla="*/ 1 h 170"/>
                  <a:gd name="T12" fmla="*/ 3 w 48"/>
                  <a:gd name="T13" fmla="*/ 3 h 170"/>
                  <a:gd name="T14" fmla="*/ 2 w 48"/>
                  <a:gd name="T15" fmla="*/ 3 h 170"/>
                  <a:gd name="T16" fmla="*/ 2 w 48"/>
                  <a:gd name="T17" fmla="*/ 5 h 170"/>
                  <a:gd name="T18" fmla="*/ 1 w 48"/>
                  <a:gd name="T19" fmla="*/ 6 h 170"/>
                  <a:gd name="T20" fmla="*/ 1 w 48"/>
                  <a:gd name="T21" fmla="*/ 7 h 170"/>
                  <a:gd name="T22" fmla="*/ 1 w 48"/>
                  <a:gd name="T23" fmla="*/ 10 h 170"/>
                  <a:gd name="T24" fmla="*/ 0 w 48"/>
                  <a:gd name="T25" fmla="*/ 11 h 170"/>
                  <a:gd name="T26" fmla="*/ 1 w 48"/>
                  <a:gd name="T27" fmla="*/ 12 h 170"/>
                  <a:gd name="T28" fmla="*/ 1 w 48"/>
                  <a:gd name="T29" fmla="*/ 13 h 170"/>
                  <a:gd name="T30" fmla="*/ 1 w 48"/>
                  <a:gd name="T31" fmla="*/ 14 h 170"/>
                  <a:gd name="T32" fmla="*/ 2 w 48"/>
                  <a:gd name="T33" fmla="*/ 17 h 170"/>
                  <a:gd name="T34" fmla="*/ 2 w 48"/>
                  <a:gd name="T35" fmla="*/ 18 h 170"/>
                  <a:gd name="T36" fmla="*/ 3 w 48"/>
                  <a:gd name="T37" fmla="*/ 19 h 170"/>
                  <a:gd name="T38" fmla="*/ 3 w 48"/>
                  <a:gd name="T39" fmla="*/ 21 h 170"/>
                  <a:gd name="T40" fmla="*/ 5 w 48"/>
                  <a:gd name="T41" fmla="*/ 21 h 170"/>
                  <a:gd name="T42" fmla="*/ 5 w 48"/>
                  <a:gd name="T43" fmla="*/ 21 h 170"/>
                  <a:gd name="T44" fmla="*/ 6 w 48"/>
                  <a:gd name="T45" fmla="*/ 21 h 170"/>
                  <a:gd name="T46" fmla="*/ 6 w 48"/>
                  <a:gd name="T47" fmla="*/ 21 h 170"/>
                  <a:gd name="T48" fmla="*/ 6 w 48"/>
                  <a:gd name="T49" fmla="*/ 20 h 170"/>
                  <a:gd name="T50" fmla="*/ 5 w 48"/>
                  <a:gd name="T51" fmla="*/ 18 h 170"/>
                  <a:gd name="T52" fmla="*/ 3 w 48"/>
                  <a:gd name="T53" fmla="*/ 15 h 170"/>
                  <a:gd name="T54" fmla="*/ 3 w 48"/>
                  <a:gd name="T55" fmla="*/ 13 h 170"/>
                  <a:gd name="T56" fmla="*/ 3 w 48"/>
                  <a:gd name="T57" fmla="*/ 11 h 170"/>
                  <a:gd name="T58" fmla="*/ 3 w 48"/>
                  <a:gd name="T59" fmla="*/ 8 h 170"/>
                  <a:gd name="T60" fmla="*/ 3 w 48"/>
                  <a:gd name="T61" fmla="*/ 5 h 170"/>
                  <a:gd name="T62" fmla="*/ 5 w 48"/>
                  <a:gd name="T63" fmla="*/ 3 h 170"/>
                  <a:gd name="T64" fmla="*/ 6 w 48"/>
                  <a:gd name="T65" fmla="*/ 1 h 17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8"/>
                  <a:gd name="T100" fmla="*/ 0 h 170"/>
                  <a:gd name="T101" fmla="*/ 48 w 48"/>
                  <a:gd name="T102" fmla="*/ 170 h 17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8" h="170">
                    <a:moveTo>
                      <a:pt x="48" y="11"/>
                    </a:moveTo>
                    <a:lnTo>
                      <a:pt x="44" y="9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28" y="8"/>
                    </a:lnTo>
                    <a:lnTo>
                      <a:pt x="21" y="18"/>
                    </a:lnTo>
                    <a:lnTo>
                      <a:pt x="15" y="27"/>
                    </a:lnTo>
                    <a:lnTo>
                      <a:pt x="10" y="39"/>
                    </a:lnTo>
                    <a:lnTo>
                      <a:pt x="6" y="49"/>
                    </a:lnTo>
                    <a:lnTo>
                      <a:pt x="3" y="61"/>
                    </a:lnTo>
                    <a:lnTo>
                      <a:pt x="2" y="73"/>
                    </a:lnTo>
                    <a:lnTo>
                      <a:pt x="0" y="85"/>
                    </a:lnTo>
                    <a:lnTo>
                      <a:pt x="2" y="96"/>
                    </a:lnTo>
                    <a:lnTo>
                      <a:pt x="3" y="109"/>
                    </a:lnTo>
                    <a:lnTo>
                      <a:pt x="6" y="119"/>
                    </a:lnTo>
                    <a:lnTo>
                      <a:pt x="10" y="131"/>
                    </a:lnTo>
                    <a:lnTo>
                      <a:pt x="14" y="141"/>
                    </a:lnTo>
                    <a:lnTo>
                      <a:pt x="21" y="152"/>
                    </a:lnTo>
                    <a:lnTo>
                      <a:pt x="28" y="161"/>
                    </a:lnTo>
                    <a:lnTo>
                      <a:pt x="36" y="170"/>
                    </a:lnTo>
                    <a:lnTo>
                      <a:pt x="38" y="168"/>
                    </a:lnTo>
                    <a:lnTo>
                      <a:pt x="42" y="164"/>
                    </a:lnTo>
                    <a:lnTo>
                      <a:pt x="44" y="162"/>
                    </a:lnTo>
                    <a:lnTo>
                      <a:pt x="48" y="158"/>
                    </a:lnTo>
                    <a:lnTo>
                      <a:pt x="35" y="142"/>
                    </a:lnTo>
                    <a:lnTo>
                      <a:pt x="25" y="125"/>
                    </a:lnTo>
                    <a:lnTo>
                      <a:pt x="19" y="105"/>
                    </a:lnTo>
                    <a:lnTo>
                      <a:pt x="17" y="85"/>
                    </a:lnTo>
                    <a:lnTo>
                      <a:pt x="19" y="64"/>
                    </a:lnTo>
                    <a:lnTo>
                      <a:pt x="25" y="44"/>
                    </a:lnTo>
                    <a:lnTo>
                      <a:pt x="35" y="27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18"/>
            <p:cNvGrpSpPr>
              <a:grpSpLocks noChangeAspect="1"/>
            </p:cNvGrpSpPr>
            <p:nvPr/>
          </p:nvGrpSpPr>
          <p:grpSpPr bwMode="auto">
            <a:xfrm rot="-3301615">
              <a:off x="1919" y="1723"/>
              <a:ext cx="56" cy="124"/>
              <a:chOff x="457" y="956"/>
              <a:chExt cx="96" cy="187"/>
            </a:xfrm>
          </p:grpSpPr>
          <p:sp>
            <p:nvSpPr>
              <p:cNvPr id="20" name="Freeform 19"/>
              <p:cNvSpPr>
                <a:spLocks noChangeAspect="1"/>
              </p:cNvSpPr>
              <p:nvPr/>
            </p:nvSpPr>
            <p:spPr bwMode="auto">
              <a:xfrm>
                <a:off x="457" y="956"/>
                <a:ext cx="45" cy="187"/>
              </a:xfrm>
              <a:custGeom>
                <a:avLst/>
                <a:gdLst>
                  <a:gd name="T0" fmla="*/ 12 w 89"/>
                  <a:gd name="T1" fmla="*/ 1 h 374"/>
                  <a:gd name="T2" fmla="*/ 11 w 89"/>
                  <a:gd name="T3" fmla="*/ 1 h 374"/>
                  <a:gd name="T4" fmla="*/ 11 w 89"/>
                  <a:gd name="T5" fmla="*/ 1 h 374"/>
                  <a:gd name="T6" fmla="*/ 11 w 89"/>
                  <a:gd name="T7" fmla="*/ 1 h 374"/>
                  <a:gd name="T8" fmla="*/ 10 w 89"/>
                  <a:gd name="T9" fmla="*/ 0 h 374"/>
                  <a:gd name="T10" fmla="*/ 8 w 89"/>
                  <a:gd name="T11" fmla="*/ 3 h 374"/>
                  <a:gd name="T12" fmla="*/ 6 w 89"/>
                  <a:gd name="T13" fmla="*/ 5 h 374"/>
                  <a:gd name="T14" fmla="*/ 4 w 89"/>
                  <a:gd name="T15" fmla="*/ 7 h 374"/>
                  <a:gd name="T16" fmla="*/ 3 w 89"/>
                  <a:gd name="T17" fmla="*/ 11 h 374"/>
                  <a:gd name="T18" fmla="*/ 2 w 89"/>
                  <a:gd name="T19" fmla="*/ 13 h 374"/>
                  <a:gd name="T20" fmla="*/ 1 w 89"/>
                  <a:gd name="T21" fmla="*/ 17 h 374"/>
                  <a:gd name="T22" fmla="*/ 1 w 89"/>
                  <a:gd name="T23" fmla="*/ 20 h 374"/>
                  <a:gd name="T24" fmla="*/ 0 w 89"/>
                  <a:gd name="T25" fmla="*/ 23 h 374"/>
                  <a:gd name="T26" fmla="*/ 1 w 89"/>
                  <a:gd name="T27" fmla="*/ 26 h 374"/>
                  <a:gd name="T28" fmla="*/ 1 w 89"/>
                  <a:gd name="T29" fmla="*/ 29 h 374"/>
                  <a:gd name="T30" fmla="*/ 2 w 89"/>
                  <a:gd name="T31" fmla="*/ 33 h 374"/>
                  <a:gd name="T32" fmla="*/ 3 w 89"/>
                  <a:gd name="T33" fmla="*/ 36 h 374"/>
                  <a:gd name="T34" fmla="*/ 4 w 89"/>
                  <a:gd name="T35" fmla="*/ 39 h 374"/>
                  <a:gd name="T36" fmla="*/ 6 w 89"/>
                  <a:gd name="T37" fmla="*/ 42 h 374"/>
                  <a:gd name="T38" fmla="*/ 8 w 89"/>
                  <a:gd name="T39" fmla="*/ 45 h 374"/>
                  <a:gd name="T40" fmla="*/ 10 w 89"/>
                  <a:gd name="T41" fmla="*/ 47 h 374"/>
                  <a:gd name="T42" fmla="*/ 11 w 89"/>
                  <a:gd name="T43" fmla="*/ 47 h 374"/>
                  <a:gd name="T44" fmla="*/ 11 w 89"/>
                  <a:gd name="T45" fmla="*/ 47 h 374"/>
                  <a:gd name="T46" fmla="*/ 11 w 89"/>
                  <a:gd name="T47" fmla="*/ 46 h 374"/>
                  <a:gd name="T48" fmla="*/ 12 w 89"/>
                  <a:gd name="T49" fmla="*/ 46 h 374"/>
                  <a:gd name="T50" fmla="*/ 10 w 89"/>
                  <a:gd name="T51" fmla="*/ 44 h 374"/>
                  <a:gd name="T52" fmla="*/ 8 w 89"/>
                  <a:gd name="T53" fmla="*/ 41 h 374"/>
                  <a:gd name="T54" fmla="*/ 6 w 89"/>
                  <a:gd name="T55" fmla="*/ 38 h 374"/>
                  <a:gd name="T56" fmla="*/ 5 w 89"/>
                  <a:gd name="T57" fmla="*/ 36 h 374"/>
                  <a:gd name="T58" fmla="*/ 4 w 89"/>
                  <a:gd name="T59" fmla="*/ 33 h 374"/>
                  <a:gd name="T60" fmla="*/ 3 w 89"/>
                  <a:gd name="T61" fmla="*/ 29 h 374"/>
                  <a:gd name="T62" fmla="*/ 3 w 89"/>
                  <a:gd name="T63" fmla="*/ 26 h 374"/>
                  <a:gd name="T64" fmla="*/ 2 w 89"/>
                  <a:gd name="T65" fmla="*/ 23 h 374"/>
                  <a:gd name="T66" fmla="*/ 3 w 89"/>
                  <a:gd name="T67" fmla="*/ 21 h 374"/>
                  <a:gd name="T68" fmla="*/ 3 w 89"/>
                  <a:gd name="T69" fmla="*/ 18 h 374"/>
                  <a:gd name="T70" fmla="*/ 4 w 89"/>
                  <a:gd name="T71" fmla="*/ 14 h 374"/>
                  <a:gd name="T72" fmla="*/ 5 w 89"/>
                  <a:gd name="T73" fmla="*/ 12 h 374"/>
                  <a:gd name="T74" fmla="*/ 6 w 89"/>
                  <a:gd name="T75" fmla="*/ 9 h 374"/>
                  <a:gd name="T76" fmla="*/ 8 w 89"/>
                  <a:gd name="T77" fmla="*/ 6 h 374"/>
                  <a:gd name="T78" fmla="*/ 10 w 89"/>
                  <a:gd name="T79" fmla="*/ 3 h 374"/>
                  <a:gd name="T80" fmla="*/ 12 w 89"/>
                  <a:gd name="T81" fmla="*/ 1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9"/>
                  <a:gd name="T124" fmla="*/ 0 h 374"/>
                  <a:gd name="T125" fmla="*/ 89 w 89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9" h="374">
                    <a:moveTo>
                      <a:pt x="89" y="12"/>
                    </a:moveTo>
                    <a:lnTo>
                      <a:pt x="87" y="9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8" y="0"/>
                    </a:lnTo>
                    <a:lnTo>
                      <a:pt x="60" y="20"/>
                    </a:lnTo>
                    <a:lnTo>
                      <a:pt x="44" y="40"/>
                    </a:lnTo>
                    <a:lnTo>
                      <a:pt x="31" y="62"/>
                    </a:lnTo>
                    <a:lnTo>
                      <a:pt x="20" y="85"/>
                    </a:lnTo>
                    <a:lnTo>
                      <a:pt x="12" y="110"/>
                    </a:lnTo>
                    <a:lnTo>
                      <a:pt x="5" y="135"/>
                    </a:lnTo>
                    <a:lnTo>
                      <a:pt x="1" y="160"/>
                    </a:lnTo>
                    <a:lnTo>
                      <a:pt x="0" y="187"/>
                    </a:lnTo>
                    <a:lnTo>
                      <a:pt x="1" y="213"/>
                    </a:lnTo>
                    <a:lnTo>
                      <a:pt x="5" y="239"/>
                    </a:lnTo>
                    <a:lnTo>
                      <a:pt x="12" y="264"/>
                    </a:lnTo>
                    <a:lnTo>
                      <a:pt x="20" y="288"/>
                    </a:lnTo>
                    <a:lnTo>
                      <a:pt x="31" y="311"/>
                    </a:lnTo>
                    <a:lnTo>
                      <a:pt x="44" y="334"/>
                    </a:lnTo>
                    <a:lnTo>
                      <a:pt x="60" y="355"/>
                    </a:lnTo>
                    <a:lnTo>
                      <a:pt x="78" y="374"/>
                    </a:lnTo>
                    <a:lnTo>
                      <a:pt x="81" y="371"/>
                    </a:lnTo>
                    <a:lnTo>
                      <a:pt x="83" y="369"/>
                    </a:lnTo>
                    <a:lnTo>
                      <a:pt x="87" y="365"/>
                    </a:lnTo>
                    <a:lnTo>
                      <a:pt x="89" y="363"/>
                    </a:lnTo>
                    <a:lnTo>
                      <a:pt x="73" y="345"/>
                    </a:lnTo>
                    <a:lnTo>
                      <a:pt x="58" y="325"/>
                    </a:lnTo>
                    <a:lnTo>
                      <a:pt x="45" y="304"/>
                    </a:lnTo>
                    <a:lnTo>
                      <a:pt x="36" y="282"/>
                    </a:lnTo>
                    <a:lnTo>
                      <a:pt x="27" y="259"/>
                    </a:lnTo>
                    <a:lnTo>
                      <a:pt x="21" y="236"/>
                    </a:lnTo>
                    <a:lnTo>
                      <a:pt x="18" y="212"/>
                    </a:lnTo>
                    <a:lnTo>
                      <a:pt x="16" y="187"/>
                    </a:lnTo>
                    <a:lnTo>
                      <a:pt x="18" y="163"/>
                    </a:lnTo>
                    <a:lnTo>
                      <a:pt x="21" y="138"/>
                    </a:lnTo>
                    <a:lnTo>
                      <a:pt x="27" y="115"/>
                    </a:lnTo>
                    <a:lnTo>
                      <a:pt x="36" y="92"/>
                    </a:lnTo>
                    <a:lnTo>
                      <a:pt x="45" y="70"/>
                    </a:lnTo>
                    <a:lnTo>
                      <a:pt x="58" y="50"/>
                    </a:lnTo>
                    <a:lnTo>
                      <a:pt x="73" y="3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20"/>
              <p:cNvSpPr>
                <a:spLocks noChangeAspect="1"/>
              </p:cNvSpPr>
              <p:nvPr/>
            </p:nvSpPr>
            <p:spPr bwMode="auto">
              <a:xfrm>
                <a:off x="481" y="972"/>
                <a:ext cx="38" cy="153"/>
              </a:xfrm>
              <a:custGeom>
                <a:avLst/>
                <a:gdLst>
                  <a:gd name="T0" fmla="*/ 10 w 75"/>
                  <a:gd name="T1" fmla="*/ 1 h 306"/>
                  <a:gd name="T2" fmla="*/ 9 w 75"/>
                  <a:gd name="T3" fmla="*/ 1 h 306"/>
                  <a:gd name="T4" fmla="*/ 9 w 75"/>
                  <a:gd name="T5" fmla="*/ 1 h 306"/>
                  <a:gd name="T6" fmla="*/ 9 w 75"/>
                  <a:gd name="T7" fmla="*/ 1 h 306"/>
                  <a:gd name="T8" fmla="*/ 8 w 75"/>
                  <a:gd name="T9" fmla="*/ 0 h 306"/>
                  <a:gd name="T10" fmla="*/ 6 w 75"/>
                  <a:gd name="T11" fmla="*/ 2 h 306"/>
                  <a:gd name="T12" fmla="*/ 5 w 75"/>
                  <a:gd name="T13" fmla="*/ 5 h 306"/>
                  <a:gd name="T14" fmla="*/ 4 w 75"/>
                  <a:gd name="T15" fmla="*/ 6 h 306"/>
                  <a:gd name="T16" fmla="*/ 2 w 75"/>
                  <a:gd name="T17" fmla="*/ 9 h 306"/>
                  <a:gd name="T18" fmla="*/ 2 w 75"/>
                  <a:gd name="T19" fmla="*/ 11 h 306"/>
                  <a:gd name="T20" fmla="*/ 1 w 75"/>
                  <a:gd name="T21" fmla="*/ 13 h 306"/>
                  <a:gd name="T22" fmla="*/ 1 w 75"/>
                  <a:gd name="T23" fmla="*/ 17 h 306"/>
                  <a:gd name="T24" fmla="*/ 0 w 75"/>
                  <a:gd name="T25" fmla="*/ 19 h 306"/>
                  <a:gd name="T26" fmla="*/ 1 w 75"/>
                  <a:gd name="T27" fmla="*/ 21 h 306"/>
                  <a:gd name="T28" fmla="*/ 1 w 75"/>
                  <a:gd name="T29" fmla="*/ 24 h 306"/>
                  <a:gd name="T30" fmla="*/ 2 w 75"/>
                  <a:gd name="T31" fmla="*/ 27 h 306"/>
                  <a:gd name="T32" fmla="*/ 2 w 75"/>
                  <a:gd name="T33" fmla="*/ 29 h 306"/>
                  <a:gd name="T34" fmla="*/ 4 w 75"/>
                  <a:gd name="T35" fmla="*/ 31 h 306"/>
                  <a:gd name="T36" fmla="*/ 5 w 75"/>
                  <a:gd name="T37" fmla="*/ 35 h 306"/>
                  <a:gd name="T38" fmla="*/ 6 w 75"/>
                  <a:gd name="T39" fmla="*/ 37 h 306"/>
                  <a:gd name="T40" fmla="*/ 8 w 75"/>
                  <a:gd name="T41" fmla="*/ 38 h 306"/>
                  <a:gd name="T42" fmla="*/ 9 w 75"/>
                  <a:gd name="T43" fmla="*/ 38 h 306"/>
                  <a:gd name="T44" fmla="*/ 9 w 75"/>
                  <a:gd name="T45" fmla="*/ 38 h 306"/>
                  <a:gd name="T46" fmla="*/ 9 w 75"/>
                  <a:gd name="T47" fmla="*/ 38 h 306"/>
                  <a:gd name="T48" fmla="*/ 10 w 75"/>
                  <a:gd name="T49" fmla="*/ 37 h 306"/>
                  <a:gd name="T50" fmla="*/ 8 w 75"/>
                  <a:gd name="T51" fmla="*/ 35 h 306"/>
                  <a:gd name="T52" fmla="*/ 7 w 75"/>
                  <a:gd name="T53" fmla="*/ 33 h 306"/>
                  <a:gd name="T54" fmla="*/ 5 w 75"/>
                  <a:gd name="T55" fmla="*/ 30 h 306"/>
                  <a:gd name="T56" fmla="*/ 4 w 75"/>
                  <a:gd name="T57" fmla="*/ 28 h 306"/>
                  <a:gd name="T58" fmla="*/ 3 w 75"/>
                  <a:gd name="T59" fmla="*/ 26 h 306"/>
                  <a:gd name="T60" fmla="*/ 3 w 75"/>
                  <a:gd name="T61" fmla="*/ 24 h 306"/>
                  <a:gd name="T62" fmla="*/ 3 w 75"/>
                  <a:gd name="T63" fmla="*/ 21 h 306"/>
                  <a:gd name="T64" fmla="*/ 2 w 75"/>
                  <a:gd name="T65" fmla="*/ 19 h 306"/>
                  <a:gd name="T66" fmla="*/ 3 w 75"/>
                  <a:gd name="T67" fmla="*/ 17 h 306"/>
                  <a:gd name="T68" fmla="*/ 3 w 75"/>
                  <a:gd name="T69" fmla="*/ 14 h 306"/>
                  <a:gd name="T70" fmla="*/ 3 w 75"/>
                  <a:gd name="T71" fmla="*/ 11 h 306"/>
                  <a:gd name="T72" fmla="*/ 4 w 75"/>
                  <a:gd name="T73" fmla="*/ 10 h 306"/>
                  <a:gd name="T74" fmla="*/ 5 w 75"/>
                  <a:gd name="T75" fmla="*/ 7 h 306"/>
                  <a:gd name="T76" fmla="*/ 7 w 75"/>
                  <a:gd name="T77" fmla="*/ 5 h 306"/>
                  <a:gd name="T78" fmla="*/ 8 w 75"/>
                  <a:gd name="T79" fmla="*/ 3 h 306"/>
                  <a:gd name="T80" fmla="*/ 10 w 75"/>
                  <a:gd name="T81" fmla="*/ 1 h 3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"/>
                  <a:gd name="T124" fmla="*/ 0 h 306"/>
                  <a:gd name="T125" fmla="*/ 75 w 75"/>
                  <a:gd name="T126" fmla="*/ 306 h 3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" h="306">
                    <a:moveTo>
                      <a:pt x="75" y="11"/>
                    </a:moveTo>
                    <a:lnTo>
                      <a:pt x="71" y="9"/>
                    </a:lnTo>
                    <a:lnTo>
                      <a:pt x="69" y="5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48" y="16"/>
                    </a:lnTo>
                    <a:lnTo>
                      <a:pt x="35" y="33"/>
                    </a:lnTo>
                    <a:lnTo>
                      <a:pt x="25" y="51"/>
                    </a:lnTo>
                    <a:lnTo>
                      <a:pt x="16" y="70"/>
                    </a:lnTo>
                    <a:lnTo>
                      <a:pt x="9" y="89"/>
                    </a:lnTo>
                    <a:lnTo>
                      <a:pt x="4" y="110"/>
                    </a:lnTo>
                    <a:lnTo>
                      <a:pt x="1" y="131"/>
                    </a:lnTo>
                    <a:lnTo>
                      <a:pt x="0" y="153"/>
                    </a:lnTo>
                    <a:lnTo>
                      <a:pt x="1" y="175"/>
                    </a:lnTo>
                    <a:lnTo>
                      <a:pt x="4" y="195"/>
                    </a:lnTo>
                    <a:lnTo>
                      <a:pt x="9" y="216"/>
                    </a:lnTo>
                    <a:lnTo>
                      <a:pt x="16" y="236"/>
                    </a:lnTo>
                    <a:lnTo>
                      <a:pt x="25" y="255"/>
                    </a:lnTo>
                    <a:lnTo>
                      <a:pt x="35" y="273"/>
                    </a:lnTo>
                    <a:lnTo>
                      <a:pt x="48" y="290"/>
                    </a:lnTo>
                    <a:lnTo>
                      <a:pt x="63" y="306"/>
                    </a:lnTo>
                    <a:lnTo>
                      <a:pt x="65" y="304"/>
                    </a:lnTo>
                    <a:lnTo>
                      <a:pt x="69" y="300"/>
                    </a:lnTo>
                    <a:lnTo>
                      <a:pt x="71" y="298"/>
                    </a:lnTo>
                    <a:lnTo>
                      <a:pt x="75" y="294"/>
                    </a:lnTo>
                    <a:lnTo>
                      <a:pt x="61" y="279"/>
                    </a:lnTo>
                    <a:lnTo>
                      <a:pt x="49" y="263"/>
                    </a:lnTo>
                    <a:lnTo>
                      <a:pt x="39" y="247"/>
                    </a:lnTo>
                    <a:lnTo>
                      <a:pt x="31" y="230"/>
                    </a:lnTo>
                    <a:lnTo>
                      <a:pt x="24" y="211"/>
                    </a:lnTo>
                    <a:lnTo>
                      <a:pt x="19" y="192"/>
                    </a:lnTo>
                    <a:lnTo>
                      <a:pt x="17" y="172"/>
                    </a:lnTo>
                    <a:lnTo>
                      <a:pt x="16" y="153"/>
                    </a:lnTo>
                    <a:lnTo>
                      <a:pt x="17" y="133"/>
                    </a:lnTo>
                    <a:lnTo>
                      <a:pt x="19" y="114"/>
                    </a:lnTo>
                    <a:lnTo>
                      <a:pt x="24" y="95"/>
                    </a:lnTo>
                    <a:lnTo>
                      <a:pt x="31" y="77"/>
                    </a:lnTo>
                    <a:lnTo>
                      <a:pt x="39" y="58"/>
                    </a:lnTo>
                    <a:lnTo>
                      <a:pt x="49" y="42"/>
                    </a:lnTo>
                    <a:lnTo>
                      <a:pt x="61" y="26"/>
                    </a:lnTo>
                    <a:lnTo>
                      <a:pt x="7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21"/>
              <p:cNvSpPr>
                <a:spLocks noChangeAspect="1"/>
              </p:cNvSpPr>
              <p:nvPr/>
            </p:nvSpPr>
            <p:spPr bwMode="auto">
              <a:xfrm>
                <a:off x="506" y="990"/>
                <a:ext cx="30" cy="119"/>
              </a:xfrm>
              <a:custGeom>
                <a:avLst/>
                <a:gdLst>
                  <a:gd name="T0" fmla="*/ 8 w 60"/>
                  <a:gd name="T1" fmla="*/ 1 h 239"/>
                  <a:gd name="T2" fmla="*/ 8 w 60"/>
                  <a:gd name="T3" fmla="*/ 1 h 239"/>
                  <a:gd name="T4" fmla="*/ 7 w 60"/>
                  <a:gd name="T5" fmla="*/ 0 h 239"/>
                  <a:gd name="T6" fmla="*/ 7 w 60"/>
                  <a:gd name="T7" fmla="*/ 0 h 239"/>
                  <a:gd name="T8" fmla="*/ 7 w 60"/>
                  <a:gd name="T9" fmla="*/ 0 h 239"/>
                  <a:gd name="T10" fmla="*/ 5 w 60"/>
                  <a:gd name="T11" fmla="*/ 1 h 239"/>
                  <a:gd name="T12" fmla="*/ 4 w 60"/>
                  <a:gd name="T13" fmla="*/ 3 h 239"/>
                  <a:gd name="T14" fmla="*/ 3 w 60"/>
                  <a:gd name="T15" fmla="*/ 5 h 239"/>
                  <a:gd name="T16" fmla="*/ 2 w 60"/>
                  <a:gd name="T17" fmla="*/ 6 h 239"/>
                  <a:gd name="T18" fmla="*/ 1 w 60"/>
                  <a:gd name="T19" fmla="*/ 8 h 239"/>
                  <a:gd name="T20" fmla="*/ 1 w 60"/>
                  <a:gd name="T21" fmla="*/ 10 h 239"/>
                  <a:gd name="T22" fmla="*/ 1 w 60"/>
                  <a:gd name="T23" fmla="*/ 12 h 239"/>
                  <a:gd name="T24" fmla="*/ 0 w 60"/>
                  <a:gd name="T25" fmla="*/ 14 h 239"/>
                  <a:gd name="T26" fmla="*/ 1 w 60"/>
                  <a:gd name="T27" fmla="*/ 17 h 239"/>
                  <a:gd name="T28" fmla="*/ 1 w 60"/>
                  <a:gd name="T29" fmla="*/ 19 h 239"/>
                  <a:gd name="T30" fmla="*/ 1 w 60"/>
                  <a:gd name="T31" fmla="*/ 21 h 239"/>
                  <a:gd name="T32" fmla="*/ 2 w 60"/>
                  <a:gd name="T33" fmla="*/ 22 h 239"/>
                  <a:gd name="T34" fmla="*/ 3 w 60"/>
                  <a:gd name="T35" fmla="*/ 24 h 239"/>
                  <a:gd name="T36" fmla="*/ 4 w 60"/>
                  <a:gd name="T37" fmla="*/ 26 h 239"/>
                  <a:gd name="T38" fmla="*/ 5 w 60"/>
                  <a:gd name="T39" fmla="*/ 28 h 239"/>
                  <a:gd name="T40" fmla="*/ 7 w 60"/>
                  <a:gd name="T41" fmla="*/ 29 h 239"/>
                  <a:gd name="T42" fmla="*/ 7 w 60"/>
                  <a:gd name="T43" fmla="*/ 29 h 239"/>
                  <a:gd name="T44" fmla="*/ 7 w 60"/>
                  <a:gd name="T45" fmla="*/ 29 h 239"/>
                  <a:gd name="T46" fmla="*/ 8 w 60"/>
                  <a:gd name="T47" fmla="*/ 28 h 239"/>
                  <a:gd name="T48" fmla="*/ 8 w 60"/>
                  <a:gd name="T49" fmla="*/ 28 h 239"/>
                  <a:gd name="T50" fmla="*/ 7 w 60"/>
                  <a:gd name="T51" fmla="*/ 26 h 239"/>
                  <a:gd name="T52" fmla="*/ 6 w 60"/>
                  <a:gd name="T53" fmla="*/ 25 h 239"/>
                  <a:gd name="T54" fmla="*/ 5 w 60"/>
                  <a:gd name="T55" fmla="*/ 23 h 239"/>
                  <a:gd name="T56" fmla="*/ 4 w 60"/>
                  <a:gd name="T57" fmla="*/ 22 h 239"/>
                  <a:gd name="T58" fmla="*/ 3 w 60"/>
                  <a:gd name="T59" fmla="*/ 20 h 239"/>
                  <a:gd name="T60" fmla="*/ 3 w 60"/>
                  <a:gd name="T61" fmla="*/ 18 h 239"/>
                  <a:gd name="T62" fmla="*/ 3 w 60"/>
                  <a:gd name="T63" fmla="*/ 16 h 239"/>
                  <a:gd name="T64" fmla="*/ 2 w 60"/>
                  <a:gd name="T65" fmla="*/ 14 h 239"/>
                  <a:gd name="T66" fmla="*/ 3 w 60"/>
                  <a:gd name="T67" fmla="*/ 13 h 239"/>
                  <a:gd name="T68" fmla="*/ 3 w 60"/>
                  <a:gd name="T69" fmla="*/ 11 h 239"/>
                  <a:gd name="T70" fmla="*/ 3 w 60"/>
                  <a:gd name="T71" fmla="*/ 9 h 239"/>
                  <a:gd name="T72" fmla="*/ 4 w 60"/>
                  <a:gd name="T73" fmla="*/ 7 h 239"/>
                  <a:gd name="T74" fmla="*/ 5 w 60"/>
                  <a:gd name="T75" fmla="*/ 5 h 239"/>
                  <a:gd name="T76" fmla="*/ 6 w 60"/>
                  <a:gd name="T77" fmla="*/ 4 h 239"/>
                  <a:gd name="T78" fmla="*/ 7 w 60"/>
                  <a:gd name="T79" fmla="*/ 2 h 239"/>
                  <a:gd name="T80" fmla="*/ 8 w 60"/>
                  <a:gd name="T81" fmla="*/ 1 h 2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"/>
                  <a:gd name="T124" fmla="*/ 0 h 239"/>
                  <a:gd name="T125" fmla="*/ 60 w 60"/>
                  <a:gd name="T126" fmla="*/ 239 h 2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" h="239">
                    <a:moveTo>
                      <a:pt x="60" y="12"/>
                    </a:move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9" y="0"/>
                    </a:lnTo>
                    <a:lnTo>
                      <a:pt x="37" y="13"/>
                    </a:lnTo>
                    <a:lnTo>
                      <a:pt x="28" y="25"/>
                    </a:lnTo>
                    <a:lnTo>
                      <a:pt x="20" y="40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4" y="85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1" y="136"/>
                    </a:lnTo>
                    <a:lnTo>
                      <a:pt x="4" y="152"/>
                    </a:lnTo>
                    <a:lnTo>
                      <a:pt x="7" y="168"/>
                    </a:lnTo>
                    <a:lnTo>
                      <a:pt x="13" y="183"/>
                    </a:lnTo>
                    <a:lnTo>
                      <a:pt x="20" y="198"/>
                    </a:lnTo>
                    <a:lnTo>
                      <a:pt x="28" y="212"/>
                    </a:lnTo>
                    <a:lnTo>
                      <a:pt x="37" y="226"/>
                    </a:lnTo>
                    <a:lnTo>
                      <a:pt x="49" y="239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8" y="229"/>
                    </a:lnTo>
                    <a:lnTo>
                      <a:pt x="60" y="227"/>
                    </a:lnTo>
                    <a:lnTo>
                      <a:pt x="50" y="215"/>
                    </a:lnTo>
                    <a:lnTo>
                      <a:pt x="42" y="204"/>
                    </a:lnTo>
                    <a:lnTo>
                      <a:pt x="34" y="191"/>
                    </a:lnTo>
                    <a:lnTo>
                      <a:pt x="28" y="177"/>
                    </a:lnTo>
                    <a:lnTo>
                      <a:pt x="22" y="164"/>
                    </a:lnTo>
                    <a:lnTo>
                      <a:pt x="19" y="149"/>
                    </a:lnTo>
                    <a:lnTo>
                      <a:pt x="17" y="134"/>
                    </a:lnTo>
                    <a:lnTo>
                      <a:pt x="16" y="119"/>
                    </a:lnTo>
                    <a:lnTo>
                      <a:pt x="17" y="104"/>
                    </a:lnTo>
                    <a:lnTo>
                      <a:pt x="19" y="89"/>
                    </a:lnTo>
                    <a:lnTo>
                      <a:pt x="22" y="75"/>
                    </a:lnTo>
                    <a:lnTo>
                      <a:pt x="28" y="61"/>
                    </a:lnTo>
                    <a:lnTo>
                      <a:pt x="34" y="47"/>
                    </a:lnTo>
                    <a:lnTo>
                      <a:pt x="42" y="35"/>
                    </a:lnTo>
                    <a:lnTo>
                      <a:pt x="50" y="23"/>
                    </a:lnTo>
                    <a:lnTo>
                      <a:pt x="6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22"/>
              <p:cNvSpPr>
                <a:spLocks noChangeAspect="1"/>
              </p:cNvSpPr>
              <p:nvPr/>
            </p:nvSpPr>
            <p:spPr bwMode="auto">
              <a:xfrm>
                <a:off x="529" y="1006"/>
                <a:ext cx="24" cy="85"/>
              </a:xfrm>
              <a:custGeom>
                <a:avLst/>
                <a:gdLst>
                  <a:gd name="T0" fmla="*/ 6 w 48"/>
                  <a:gd name="T1" fmla="*/ 1 h 170"/>
                  <a:gd name="T2" fmla="*/ 6 w 48"/>
                  <a:gd name="T3" fmla="*/ 1 h 170"/>
                  <a:gd name="T4" fmla="*/ 6 w 48"/>
                  <a:gd name="T5" fmla="*/ 1 h 170"/>
                  <a:gd name="T6" fmla="*/ 5 w 48"/>
                  <a:gd name="T7" fmla="*/ 1 h 170"/>
                  <a:gd name="T8" fmla="*/ 5 w 48"/>
                  <a:gd name="T9" fmla="*/ 0 h 170"/>
                  <a:gd name="T10" fmla="*/ 3 w 48"/>
                  <a:gd name="T11" fmla="*/ 1 h 170"/>
                  <a:gd name="T12" fmla="*/ 3 w 48"/>
                  <a:gd name="T13" fmla="*/ 3 h 170"/>
                  <a:gd name="T14" fmla="*/ 2 w 48"/>
                  <a:gd name="T15" fmla="*/ 3 h 170"/>
                  <a:gd name="T16" fmla="*/ 2 w 48"/>
                  <a:gd name="T17" fmla="*/ 5 h 170"/>
                  <a:gd name="T18" fmla="*/ 1 w 48"/>
                  <a:gd name="T19" fmla="*/ 6 h 170"/>
                  <a:gd name="T20" fmla="*/ 1 w 48"/>
                  <a:gd name="T21" fmla="*/ 7 h 170"/>
                  <a:gd name="T22" fmla="*/ 1 w 48"/>
                  <a:gd name="T23" fmla="*/ 10 h 170"/>
                  <a:gd name="T24" fmla="*/ 0 w 48"/>
                  <a:gd name="T25" fmla="*/ 11 h 170"/>
                  <a:gd name="T26" fmla="*/ 1 w 48"/>
                  <a:gd name="T27" fmla="*/ 12 h 170"/>
                  <a:gd name="T28" fmla="*/ 1 w 48"/>
                  <a:gd name="T29" fmla="*/ 13 h 170"/>
                  <a:gd name="T30" fmla="*/ 1 w 48"/>
                  <a:gd name="T31" fmla="*/ 14 h 170"/>
                  <a:gd name="T32" fmla="*/ 2 w 48"/>
                  <a:gd name="T33" fmla="*/ 17 h 170"/>
                  <a:gd name="T34" fmla="*/ 2 w 48"/>
                  <a:gd name="T35" fmla="*/ 18 h 170"/>
                  <a:gd name="T36" fmla="*/ 3 w 48"/>
                  <a:gd name="T37" fmla="*/ 19 h 170"/>
                  <a:gd name="T38" fmla="*/ 3 w 48"/>
                  <a:gd name="T39" fmla="*/ 21 h 170"/>
                  <a:gd name="T40" fmla="*/ 5 w 48"/>
                  <a:gd name="T41" fmla="*/ 21 h 170"/>
                  <a:gd name="T42" fmla="*/ 5 w 48"/>
                  <a:gd name="T43" fmla="*/ 21 h 170"/>
                  <a:gd name="T44" fmla="*/ 6 w 48"/>
                  <a:gd name="T45" fmla="*/ 21 h 170"/>
                  <a:gd name="T46" fmla="*/ 6 w 48"/>
                  <a:gd name="T47" fmla="*/ 21 h 170"/>
                  <a:gd name="T48" fmla="*/ 6 w 48"/>
                  <a:gd name="T49" fmla="*/ 20 h 170"/>
                  <a:gd name="T50" fmla="*/ 5 w 48"/>
                  <a:gd name="T51" fmla="*/ 18 h 170"/>
                  <a:gd name="T52" fmla="*/ 3 w 48"/>
                  <a:gd name="T53" fmla="*/ 15 h 170"/>
                  <a:gd name="T54" fmla="*/ 3 w 48"/>
                  <a:gd name="T55" fmla="*/ 13 h 170"/>
                  <a:gd name="T56" fmla="*/ 3 w 48"/>
                  <a:gd name="T57" fmla="*/ 11 h 170"/>
                  <a:gd name="T58" fmla="*/ 3 w 48"/>
                  <a:gd name="T59" fmla="*/ 8 h 170"/>
                  <a:gd name="T60" fmla="*/ 3 w 48"/>
                  <a:gd name="T61" fmla="*/ 5 h 170"/>
                  <a:gd name="T62" fmla="*/ 5 w 48"/>
                  <a:gd name="T63" fmla="*/ 3 h 170"/>
                  <a:gd name="T64" fmla="*/ 6 w 48"/>
                  <a:gd name="T65" fmla="*/ 1 h 17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8"/>
                  <a:gd name="T100" fmla="*/ 0 h 170"/>
                  <a:gd name="T101" fmla="*/ 48 w 48"/>
                  <a:gd name="T102" fmla="*/ 170 h 17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8" h="170">
                    <a:moveTo>
                      <a:pt x="48" y="11"/>
                    </a:moveTo>
                    <a:lnTo>
                      <a:pt x="44" y="9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28" y="8"/>
                    </a:lnTo>
                    <a:lnTo>
                      <a:pt x="21" y="18"/>
                    </a:lnTo>
                    <a:lnTo>
                      <a:pt x="15" y="27"/>
                    </a:lnTo>
                    <a:lnTo>
                      <a:pt x="10" y="39"/>
                    </a:lnTo>
                    <a:lnTo>
                      <a:pt x="6" y="49"/>
                    </a:lnTo>
                    <a:lnTo>
                      <a:pt x="3" y="61"/>
                    </a:lnTo>
                    <a:lnTo>
                      <a:pt x="2" y="73"/>
                    </a:lnTo>
                    <a:lnTo>
                      <a:pt x="0" y="85"/>
                    </a:lnTo>
                    <a:lnTo>
                      <a:pt x="2" y="96"/>
                    </a:lnTo>
                    <a:lnTo>
                      <a:pt x="3" y="109"/>
                    </a:lnTo>
                    <a:lnTo>
                      <a:pt x="6" y="119"/>
                    </a:lnTo>
                    <a:lnTo>
                      <a:pt x="10" y="131"/>
                    </a:lnTo>
                    <a:lnTo>
                      <a:pt x="14" y="141"/>
                    </a:lnTo>
                    <a:lnTo>
                      <a:pt x="21" y="152"/>
                    </a:lnTo>
                    <a:lnTo>
                      <a:pt x="28" y="161"/>
                    </a:lnTo>
                    <a:lnTo>
                      <a:pt x="36" y="170"/>
                    </a:lnTo>
                    <a:lnTo>
                      <a:pt x="38" y="168"/>
                    </a:lnTo>
                    <a:lnTo>
                      <a:pt x="42" y="164"/>
                    </a:lnTo>
                    <a:lnTo>
                      <a:pt x="44" y="162"/>
                    </a:lnTo>
                    <a:lnTo>
                      <a:pt x="48" y="158"/>
                    </a:lnTo>
                    <a:lnTo>
                      <a:pt x="35" y="142"/>
                    </a:lnTo>
                    <a:lnTo>
                      <a:pt x="25" y="125"/>
                    </a:lnTo>
                    <a:lnTo>
                      <a:pt x="19" y="105"/>
                    </a:lnTo>
                    <a:lnTo>
                      <a:pt x="17" y="85"/>
                    </a:lnTo>
                    <a:lnTo>
                      <a:pt x="19" y="64"/>
                    </a:lnTo>
                    <a:lnTo>
                      <a:pt x="25" y="44"/>
                    </a:lnTo>
                    <a:lnTo>
                      <a:pt x="35" y="27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23"/>
            <p:cNvGrpSpPr>
              <a:grpSpLocks/>
            </p:cNvGrpSpPr>
            <p:nvPr/>
          </p:nvGrpSpPr>
          <p:grpSpPr bwMode="auto">
            <a:xfrm>
              <a:off x="1894" y="1731"/>
              <a:ext cx="236" cy="540"/>
              <a:chOff x="2441" y="1572"/>
              <a:chExt cx="1041" cy="1616"/>
            </a:xfrm>
          </p:grpSpPr>
          <p:grpSp>
            <p:nvGrpSpPr>
              <p:cNvPr id="14" name="Group 24"/>
              <p:cNvGrpSpPr>
                <a:grpSpLocks/>
              </p:cNvGrpSpPr>
              <p:nvPr/>
            </p:nvGrpSpPr>
            <p:grpSpPr bwMode="auto">
              <a:xfrm>
                <a:off x="2441" y="1621"/>
                <a:ext cx="1041" cy="1567"/>
                <a:chOff x="776" y="2263"/>
                <a:chExt cx="126" cy="291"/>
              </a:xfrm>
            </p:grpSpPr>
            <p:sp>
              <p:nvSpPr>
                <p:cNvPr id="16" name="Freeform 25"/>
                <p:cNvSpPr>
                  <a:spLocks/>
                </p:cNvSpPr>
                <p:nvPr/>
              </p:nvSpPr>
              <p:spPr bwMode="auto">
                <a:xfrm>
                  <a:off x="786" y="2324"/>
                  <a:ext cx="106" cy="203"/>
                </a:xfrm>
                <a:custGeom>
                  <a:avLst/>
                  <a:gdLst>
                    <a:gd name="T0" fmla="*/ 53 w 106"/>
                    <a:gd name="T1" fmla="*/ 203 h 203"/>
                    <a:gd name="T2" fmla="*/ 106 w 106"/>
                    <a:gd name="T3" fmla="*/ 173 h 203"/>
                    <a:gd name="T4" fmla="*/ 18 w 106"/>
                    <a:gd name="T5" fmla="*/ 123 h 203"/>
                    <a:gd name="T6" fmla="*/ 79 w 106"/>
                    <a:gd name="T7" fmla="*/ 88 h 203"/>
                    <a:gd name="T8" fmla="*/ 33 w 106"/>
                    <a:gd name="T9" fmla="*/ 62 h 203"/>
                    <a:gd name="T10" fmla="*/ 68 w 106"/>
                    <a:gd name="T11" fmla="*/ 43 h 203"/>
                    <a:gd name="T12" fmla="*/ 40 w 106"/>
                    <a:gd name="T13" fmla="*/ 27 h 203"/>
                    <a:gd name="T14" fmla="*/ 62 w 106"/>
                    <a:gd name="T15" fmla="*/ 14 h 203"/>
                    <a:gd name="T16" fmla="*/ 45 w 106"/>
                    <a:gd name="T17" fmla="*/ 4 h 203"/>
                    <a:gd name="T18" fmla="*/ 52 w 106"/>
                    <a:gd name="T19" fmla="*/ 0 h 203"/>
                    <a:gd name="T20" fmla="*/ 60 w 106"/>
                    <a:gd name="T21" fmla="*/ 4 h 203"/>
                    <a:gd name="T22" fmla="*/ 43 w 106"/>
                    <a:gd name="T23" fmla="*/ 14 h 203"/>
                    <a:gd name="T24" fmla="*/ 65 w 106"/>
                    <a:gd name="T25" fmla="*/ 27 h 203"/>
                    <a:gd name="T26" fmla="*/ 37 w 106"/>
                    <a:gd name="T27" fmla="*/ 43 h 203"/>
                    <a:gd name="T28" fmla="*/ 71 w 106"/>
                    <a:gd name="T29" fmla="*/ 62 h 203"/>
                    <a:gd name="T30" fmla="*/ 27 w 106"/>
                    <a:gd name="T31" fmla="*/ 88 h 203"/>
                    <a:gd name="T32" fmla="*/ 88 w 106"/>
                    <a:gd name="T33" fmla="*/ 123 h 203"/>
                    <a:gd name="T34" fmla="*/ 0 w 106"/>
                    <a:gd name="T35" fmla="*/ 173 h 203"/>
                    <a:gd name="T36" fmla="*/ 53 w 106"/>
                    <a:gd name="T37" fmla="*/ 203 h 2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6"/>
                    <a:gd name="T58" fmla="*/ 0 h 203"/>
                    <a:gd name="T59" fmla="*/ 106 w 106"/>
                    <a:gd name="T60" fmla="*/ 203 h 20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6" h="203">
                      <a:moveTo>
                        <a:pt x="53" y="203"/>
                      </a:moveTo>
                      <a:lnTo>
                        <a:pt x="106" y="173"/>
                      </a:lnTo>
                      <a:lnTo>
                        <a:pt x="18" y="123"/>
                      </a:lnTo>
                      <a:lnTo>
                        <a:pt x="79" y="88"/>
                      </a:lnTo>
                      <a:lnTo>
                        <a:pt x="33" y="62"/>
                      </a:lnTo>
                      <a:lnTo>
                        <a:pt x="68" y="43"/>
                      </a:lnTo>
                      <a:lnTo>
                        <a:pt x="40" y="27"/>
                      </a:lnTo>
                      <a:lnTo>
                        <a:pt x="62" y="14"/>
                      </a:lnTo>
                      <a:lnTo>
                        <a:pt x="45" y="4"/>
                      </a:lnTo>
                      <a:lnTo>
                        <a:pt x="52" y="0"/>
                      </a:lnTo>
                      <a:lnTo>
                        <a:pt x="60" y="4"/>
                      </a:lnTo>
                      <a:lnTo>
                        <a:pt x="43" y="14"/>
                      </a:lnTo>
                      <a:lnTo>
                        <a:pt x="65" y="27"/>
                      </a:lnTo>
                      <a:lnTo>
                        <a:pt x="37" y="43"/>
                      </a:lnTo>
                      <a:lnTo>
                        <a:pt x="71" y="62"/>
                      </a:lnTo>
                      <a:lnTo>
                        <a:pt x="27" y="88"/>
                      </a:lnTo>
                      <a:lnTo>
                        <a:pt x="88" y="123"/>
                      </a:lnTo>
                      <a:lnTo>
                        <a:pt x="0" y="173"/>
                      </a:lnTo>
                      <a:lnTo>
                        <a:pt x="53" y="203"/>
                      </a:lnTo>
                      <a:close/>
                    </a:path>
                  </a:pathLst>
                </a:custGeom>
                <a:noFill/>
                <a:ln w="476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" name="Line 26"/>
                <p:cNvSpPr>
                  <a:spLocks noChangeShapeType="1"/>
                </p:cNvSpPr>
                <p:nvPr/>
              </p:nvSpPr>
              <p:spPr bwMode="auto">
                <a:xfrm>
                  <a:off x="838" y="2263"/>
                  <a:ext cx="1" cy="291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" name="Freeform 27"/>
                <p:cNvSpPr>
                  <a:spLocks/>
                </p:cNvSpPr>
                <p:nvPr/>
              </p:nvSpPr>
              <p:spPr bwMode="auto">
                <a:xfrm>
                  <a:off x="795" y="2328"/>
                  <a:ext cx="87" cy="168"/>
                </a:xfrm>
                <a:custGeom>
                  <a:avLst/>
                  <a:gdLst>
                    <a:gd name="T0" fmla="*/ 43 w 87"/>
                    <a:gd name="T1" fmla="*/ 168 h 168"/>
                    <a:gd name="T2" fmla="*/ 0 w 87"/>
                    <a:gd name="T3" fmla="*/ 143 h 168"/>
                    <a:gd name="T4" fmla="*/ 74 w 87"/>
                    <a:gd name="T5" fmla="*/ 102 h 168"/>
                    <a:gd name="T6" fmla="*/ 20 w 87"/>
                    <a:gd name="T7" fmla="*/ 71 h 168"/>
                    <a:gd name="T8" fmla="*/ 60 w 87"/>
                    <a:gd name="T9" fmla="*/ 48 h 168"/>
                    <a:gd name="T10" fmla="*/ 29 w 87"/>
                    <a:gd name="T11" fmla="*/ 30 h 168"/>
                    <a:gd name="T12" fmla="*/ 54 w 87"/>
                    <a:gd name="T13" fmla="*/ 16 h 168"/>
                    <a:gd name="T14" fmla="*/ 35 w 87"/>
                    <a:gd name="T15" fmla="*/ 5 h 168"/>
                    <a:gd name="T16" fmla="*/ 43 w 87"/>
                    <a:gd name="T17" fmla="*/ 0 h 168"/>
                    <a:gd name="T18" fmla="*/ 51 w 87"/>
                    <a:gd name="T19" fmla="*/ 5 h 168"/>
                    <a:gd name="T20" fmla="*/ 33 w 87"/>
                    <a:gd name="T21" fmla="*/ 16 h 168"/>
                    <a:gd name="T22" fmla="*/ 58 w 87"/>
                    <a:gd name="T23" fmla="*/ 30 h 168"/>
                    <a:gd name="T24" fmla="*/ 26 w 87"/>
                    <a:gd name="T25" fmla="*/ 48 h 168"/>
                    <a:gd name="T26" fmla="*/ 66 w 87"/>
                    <a:gd name="T27" fmla="*/ 71 h 168"/>
                    <a:gd name="T28" fmla="*/ 13 w 87"/>
                    <a:gd name="T29" fmla="*/ 101 h 168"/>
                    <a:gd name="T30" fmla="*/ 87 w 87"/>
                    <a:gd name="T31" fmla="*/ 144 h 168"/>
                    <a:gd name="T32" fmla="*/ 43 w 87"/>
                    <a:gd name="T33" fmla="*/ 168 h 1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7"/>
                    <a:gd name="T52" fmla="*/ 0 h 168"/>
                    <a:gd name="T53" fmla="*/ 87 w 87"/>
                    <a:gd name="T54" fmla="*/ 168 h 16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7" h="168">
                      <a:moveTo>
                        <a:pt x="43" y="168"/>
                      </a:moveTo>
                      <a:lnTo>
                        <a:pt x="0" y="143"/>
                      </a:lnTo>
                      <a:lnTo>
                        <a:pt x="74" y="102"/>
                      </a:lnTo>
                      <a:lnTo>
                        <a:pt x="20" y="71"/>
                      </a:lnTo>
                      <a:lnTo>
                        <a:pt x="60" y="48"/>
                      </a:lnTo>
                      <a:lnTo>
                        <a:pt x="29" y="30"/>
                      </a:lnTo>
                      <a:lnTo>
                        <a:pt x="54" y="16"/>
                      </a:lnTo>
                      <a:lnTo>
                        <a:pt x="35" y="5"/>
                      </a:lnTo>
                      <a:lnTo>
                        <a:pt x="43" y="0"/>
                      </a:lnTo>
                      <a:lnTo>
                        <a:pt x="51" y="5"/>
                      </a:lnTo>
                      <a:lnTo>
                        <a:pt x="33" y="16"/>
                      </a:lnTo>
                      <a:lnTo>
                        <a:pt x="58" y="30"/>
                      </a:lnTo>
                      <a:lnTo>
                        <a:pt x="26" y="48"/>
                      </a:lnTo>
                      <a:lnTo>
                        <a:pt x="66" y="71"/>
                      </a:lnTo>
                      <a:lnTo>
                        <a:pt x="13" y="101"/>
                      </a:lnTo>
                      <a:lnTo>
                        <a:pt x="87" y="144"/>
                      </a:lnTo>
                      <a:lnTo>
                        <a:pt x="43" y="168"/>
                      </a:lnTo>
                      <a:close/>
                    </a:path>
                  </a:pathLst>
                </a:custGeom>
                <a:noFill/>
                <a:ln w="476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" name="Freeform 28"/>
                <p:cNvSpPr>
                  <a:spLocks/>
                </p:cNvSpPr>
                <p:nvPr/>
              </p:nvSpPr>
              <p:spPr bwMode="auto">
                <a:xfrm>
                  <a:off x="776" y="2299"/>
                  <a:ext cx="126" cy="255"/>
                </a:xfrm>
                <a:custGeom>
                  <a:avLst/>
                  <a:gdLst>
                    <a:gd name="T0" fmla="*/ 0 w 726"/>
                    <a:gd name="T1" fmla="*/ 8 h 1328"/>
                    <a:gd name="T2" fmla="*/ 2 w 726"/>
                    <a:gd name="T3" fmla="*/ 1 h 1328"/>
                    <a:gd name="T4" fmla="*/ 2 w 726"/>
                    <a:gd name="T5" fmla="*/ 1 h 1328"/>
                    <a:gd name="T6" fmla="*/ 2 w 726"/>
                    <a:gd name="T7" fmla="*/ 1 h 1328"/>
                    <a:gd name="T8" fmla="*/ 2 w 726"/>
                    <a:gd name="T9" fmla="*/ 0 h 1328"/>
                    <a:gd name="T10" fmla="*/ 2 w 726"/>
                    <a:gd name="T11" fmla="*/ 0 h 1328"/>
                    <a:gd name="T12" fmla="*/ 2 w 726"/>
                    <a:gd name="T13" fmla="*/ 1 h 1328"/>
                    <a:gd name="T14" fmla="*/ 2 w 726"/>
                    <a:gd name="T15" fmla="*/ 1 h 1328"/>
                    <a:gd name="T16" fmla="*/ 4 w 726"/>
                    <a:gd name="T17" fmla="*/ 8 h 1328"/>
                    <a:gd name="T18" fmla="*/ 4 w 726"/>
                    <a:gd name="T19" fmla="*/ 8 h 1328"/>
                    <a:gd name="T20" fmla="*/ 3 w 726"/>
                    <a:gd name="T21" fmla="*/ 7 h 1328"/>
                    <a:gd name="T22" fmla="*/ 2 w 726"/>
                    <a:gd name="T23" fmla="*/ 8 h 1328"/>
                    <a:gd name="T24" fmla="*/ 2 w 726"/>
                    <a:gd name="T25" fmla="*/ 9 h 1328"/>
                    <a:gd name="T26" fmla="*/ 2 w 726"/>
                    <a:gd name="T27" fmla="*/ 8 h 1328"/>
                    <a:gd name="T28" fmla="*/ 0 w 726"/>
                    <a:gd name="T29" fmla="*/ 7 h 1328"/>
                    <a:gd name="T30" fmla="*/ 0 w 726"/>
                    <a:gd name="T31" fmla="*/ 8 h 132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26"/>
                    <a:gd name="T49" fmla="*/ 0 h 1328"/>
                    <a:gd name="T50" fmla="*/ 726 w 726"/>
                    <a:gd name="T51" fmla="*/ 1328 h 132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26" h="1328">
                      <a:moveTo>
                        <a:pt x="0" y="1160"/>
                      </a:moveTo>
                      <a:cubicBezTo>
                        <a:pt x="147" y="835"/>
                        <a:pt x="251" y="497"/>
                        <a:pt x="311" y="150"/>
                      </a:cubicBezTo>
                      <a:lnTo>
                        <a:pt x="327" y="149"/>
                      </a:lnTo>
                      <a:cubicBezTo>
                        <a:pt x="331" y="100"/>
                        <a:pt x="335" y="50"/>
                        <a:pt x="338" y="1"/>
                      </a:cubicBezTo>
                      <a:cubicBezTo>
                        <a:pt x="351" y="1"/>
                        <a:pt x="364" y="0"/>
                        <a:pt x="377" y="0"/>
                      </a:cubicBezTo>
                      <a:cubicBezTo>
                        <a:pt x="378" y="49"/>
                        <a:pt x="381" y="97"/>
                        <a:pt x="385" y="146"/>
                      </a:cubicBezTo>
                      <a:cubicBezTo>
                        <a:pt x="391" y="147"/>
                        <a:pt x="397" y="149"/>
                        <a:pt x="402" y="150"/>
                      </a:cubicBezTo>
                      <a:cubicBezTo>
                        <a:pt x="460" y="498"/>
                        <a:pt x="569" y="838"/>
                        <a:pt x="726" y="1160"/>
                      </a:cubicBezTo>
                      <a:lnTo>
                        <a:pt x="666" y="1035"/>
                      </a:lnTo>
                      <a:lnTo>
                        <a:pt x="361" y="1191"/>
                      </a:lnTo>
                      <a:lnTo>
                        <a:pt x="359" y="1328"/>
                      </a:lnTo>
                      <a:lnTo>
                        <a:pt x="361" y="1191"/>
                      </a:lnTo>
                      <a:lnTo>
                        <a:pt x="56" y="1034"/>
                      </a:lnTo>
                      <a:lnTo>
                        <a:pt x="0" y="116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AutoShape 29"/>
              <p:cNvSpPr>
                <a:spLocks noChangeArrowheads="1"/>
              </p:cNvSpPr>
              <p:nvPr/>
            </p:nvSpPr>
            <p:spPr bwMode="auto">
              <a:xfrm>
                <a:off x="2912" y="1572"/>
                <a:ext cx="86" cy="172"/>
              </a:xfrm>
              <a:prstGeom prst="can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32" name="Group 30"/>
          <p:cNvGrpSpPr>
            <a:grpSpLocks/>
          </p:cNvGrpSpPr>
          <p:nvPr/>
        </p:nvGrpSpPr>
        <p:grpSpPr bwMode="auto">
          <a:xfrm>
            <a:off x="5583238" y="3881438"/>
            <a:ext cx="327025" cy="844550"/>
            <a:chOff x="2474" y="2489"/>
            <a:chExt cx="206" cy="532"/>
          </a:xfrm>
        </p:grpSpPr>
        <p:grpSp>
          <p:nvGrpSpPr>
            <p:cNvPr id="33" name="Group 31"/>
            <p:cNvGrpSpPr>
              <a:grpSpLocks noChangeAspect="1"/>
            </p:cNvGrpSpPr>
            <p:nvPr/>
          </p:nvGrpSpPr>
          <p:grpSpPr bwMode="auto">
            <a:xfrm rot="7039688">
              <a:off x="2577" y="2439"/>
              <a:ext cx="51" cy="125"/>
              <a:chOff x="457" y="956"/>
              <a:chExt cx="96" cy="187"/>
            </a:xfrm>
          </p:grpSpPr>
          <p:sp>
            <p:nvSpPr>
              <p:cNvPr id="53" name="Freeform 32"/>
              <p:cNvSpPr>
                <a:spLocks noChangeAspect="1"/>
              </p:cNvSpPr>
              <p:nvPr/>
            </p:nvSpPr>
            <p:spPr bwMode="auto">
              <a:xfrm>
                <a:off x="457" y="956"/>
                <a:ext cx="45" cy="187"/>
              </a:xfrm>
              <a:custGeom>
                <a:avLst/>
                <a:gdLst>
                  <a:gd name="T0" fmla="*/ 12 w 89"/>
                  <a:gd name="T1" fmla="*/ 1 h 374"/>
                  <a:gd name="T2" fmla="*/ 11 w 89"/>
                  <a:gd name="T3" fmla="*/ 1 h 374"/>
                  <a:gd name="T4" fmla="*/ 11 w 89"/>
                  <a:gd name="T5" fmla="*/ 1 h 374"/>
                  <a:gd name="T6" fmla="*/ 11 w 89"/>
                  <a:gd name="T7" fmla="*/ 1 h 374"/>
                  <a:gd name="T8" fmla="*/ 10 w 89"/>
                  <a:gd name="T9" fmla="*/ 0 h 374"/>
                  <a:gd name="T10" fmla="*/ 8 w 89"/>
                  <a:gd name="T11" fmla="*/ 3 h 374"/>
                  <a:gd name="T12" fmla="*/ 6 w 89"/>
                  <a:gd name="T13" fmla="*/ 5 h 374"/>
                  <a:gd name="T14" fmla="*/ 4 w 89"/>
                  <a:gd name="T15" fmla="*/ 7 h 374"/>
                  <a:gd name="T16" fmla="*/ 3 w 89"/>
                  <a:gd name="T17" fmla="*/ 11 h 374"/>
                  <a:gd name="T18" fmla="*/ 2 w 89"/>
                  <a:gd name="T19" fmla="*/ 13 h 374"/>
                  <a:gd name="T20" fmla="*/ 1 w 89"/>
                  <a:gd name="T21" fmla="*/ 17 h 374"/>
                  <a:gd name="T22" fmla="*/ 1 w 89"/>
                  <a:gd name="T23" fmla="*/ 20 h 374"/>
                  <a:gd name="T24" fmla="*/ 0 w 89"/>
                  <a:gd name="T25" fmla="*/ 23 h 374"/>
                  <a:gd name="T26" fmla="*/ 1 w 89"/>
                  <a:gd name="T27" fmla="*/ 26 h 374"/>
                  <a:gd name="T28" fmla="*/ 1 w 89"/>
                  <a:gd name="T29" fmla="*/ 29 h 374"/>
                  <a:gd name="T30" fmla="*/ 2 w 89"/>
                  <a:gd name="T31" fmla="*/ 33 h 374"/>
                  <a:gd name="T32" fmla="*/ 3 w 89"/>
                  <a:gd name="T33" fmla="*/ 36 h 374"/>
                  <a:gd name="T34" fmla="*/ 4 w 89"/>
                  <a:gd name="T35" fmla="*/ 39 h 374"/>
                  <a:gd name="T36" fmla="*/ 6 w 89"/>
                  <a:gd name="T37" fmla="*/ 42 h 374"/>
                  <a:gd name="T38" fmla="*/ 8 w 89"/>
                  <a:gd name="T39" fmla="*/ 45 h 374"/>
                  <a:gd name="T40" fmla="*/ 10 w 89"/>
                  <a:gd name="T41" fmla="*/ 47 h 374"/>
                  <a:gd name="T42" fmla="*/ 11 w 89"/>
                  <a:gd name="T43" fmla="*/ 47 h 374"/>
                  <a:gd name="T44" fmla="*/ 11 w 89"/>
                  <a:gd name="T45" fmla="*/ 47 h 374"/>
                  <a:gd name="T46" fmla="*/ 11 w 89"/>
                  <a:gd name="T47" fmla="*/ 46 h 374"/>
                  <a:gd name="T48" fmla="*/ 12 w 89"/>
                  <a:gd name="T49" fmla="*/ 46 h 374"/>
                  <a:gd name="T50" fmla="*/ 10 w 89"/>
                  <a:gd name="T51" fmla="*/ 44 h 374"/>
                  <a:gd name="T52" fmla="*/ 8 w 89"/>
                  <a:gd name="T53" fmla="*/ 41 h 374"/>
                  <a:gd name="T54" fmla="*/ 6 w 89"/>
                  <a:gd name="T55" fmla="*/ 38 h 374"/>
                  <a:gd name="T56" fmla="*/ 5 w 89"/>
                  <a:gd name="T57" fmla="*/ 36 h 374"/>
                  <a:gd name="T58" fmla="*/ 4 w 89"/>
                  <a:gd name="T59" fmla="*/ 33 h 374"/>
                  <a:gd name="T60" fmla="*/ 3 w 89"/>
                  <a:gd name="T61" fmla="*/ 29 h 374"/>
                  <a:gd name="T62" fmla="*/ 3 w 89"/>
                  <a:gd name="T63" fmla="*/ 26 h 374"/>
                  <a:gd name="T64" fmla="*/ 2 w 89"/>
                  <a:gd name="T65" fmla="*/ 23 h 374"/>
                  <a:gd name="T66" fmla="*/ 3 w 89"/>
                  <a:gd name="T67" fmla="*/ 21 h 374"/>
                  <a:gd name="T68" fmla="*/ 3 w 89"/>
                  <a:gd name="T69" fmla="*/ 18 h 374"/>
                  <a:gd name="T70" fmla="*/ 4 w 89"/>
                  <a:gd name="T71" fmla="*/ 14 h 374"/>
                  <a:gd name="T72" fmla="*/ 5 w 89"/>
                  <a:gd name="T73" fmla="*/ 12 h 374"/>
                  <a:gd name="T74" fmla="*/ 6 w 89"/>
                  <a:gd name="T75" fmla="*/ 9 h 374"/>
                  <a:gd name="T76" fmla="*/ 8 w 89"/>
                  <a:gd name="T77" fmla="*/ 6 h 374"/>
                  <a:gd name="T78" fmla="*/ 10 w 89"/>
                  <a:gd name="T79" fmla="*/ 3 h 374"/>
                  <a:gd name="T80" fmla="*/ 12 w 89"/>
                  <a:gd name="T81" fmla="*/ 1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9"/>
                  <a:gd name="T124" fmla="*/ 0 h 374"/>
                  <a:gd name="T125" fmla="*/ 89 w 89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9" h="374">
                    <a:moveTo>
                      <a:pt x="89" y="12"/>
                    </a:moveTo>
                    <a:lnTo>
                      <a:pt x="87" y="9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8" y="0"/>
                    </a:lnTo>
                    <a:lnTo>
                      <a:pt x="60" y="20"/>
                    </a:lnTo>
                    <a:lnTo>
                      <a:pt x="44" y="40"/>
                    </a:lnTo>
                    <a:lnTo>
                      <a:pt x="31" y="62"/>
                    </a:lnTo>
                    <a:lnTo>
                      <a:pt x="20" y="85"/>
                    </a:lnTo>
                    <a:lnTo>
                      <a:pt x="12" y="110"/>
                    </a:lnTo>
                    <a:lnTo>
                      <a:pt x="5" y="135"/>
                    </a:lnTo>
                    <a:lnTo>
                      <a:pt x="1" y="160"/>
                    </a:lnTo>
                    <a:lnTo>
                      <a:pt x="0" y="187"/>
                    </a:lnTo>
                    <a:lnTo>
                      <a:pt x="1" y="213"/>
                    </a:lnTo>
                    <a:lnTo>
                      <a:pt x="5" y="239"/>
                    </a:lnTo>
                    <a:lnTo>
                      <a:pt x="12" y="264"/>
                    </a:lnTo>
                    <a:lnTo>
                      <a:pt x="20" y="288"/>
                    </a:lnTo>
                    <a:lnTo>
                      <a:pt x="31" y="311"/>
                    </a:lnTo>
                    <a:lnTo>
                      <a:pt x="44" y="334"/>
                    </a:lnTo>
                    <a:lnTo>
                      <a:pt x="60" y="355"/>
                    </a:lnTo>
                    <a:lnTo>
                      <a:pt x="78" y="374"/>
                    </a:lnTo>
                    <a:lnTo>
                      <a:pt x="81" y="371"/>
                    </a:lnTo>
                    <a:lnTo>
                      <a:pt x="83" y="369"/>
                    </a:lnTo>
                    <a:lnTo>
                      <a:pt x="87" y="365"/>
                    </a:lnTo>
                    <a:lnTo>
                      <a:pt x="89" y="363"/>
                    </a:lnTo>
                    <a:lnTo>
                      <a:pt x="73" y="345"/>
                    </a:lnTo>
                    <a:lnTo>
                      <a:pt x="58" y="325"/>
                    </a:lnTo>
                    <a:lnTo>
                      <a:pt x="45" y="304"/>
                    </a:lnTo>
                    <a:lnTo>
                      <a:pt x="36" y="282"/>
                    </a:lnTo>
                    <a:lnTo>
                      <a:pt x="27" y="259"/>
                    </a:lnTo>
                    <a:lnTo>
                      <a:pt x="21" y="236"/>
                    </a:lnTo>
                    <a:lnTo>
                      <a:pt x="18" y="212"/>
                    </a:lnTo>
                    <a:lnTo>
                      <a:pt x="16" y="187"/>
                    </a:lnTo>
                    <a:lnTo>
                      <a:pt x="18" y="163"/>
                    </a:lnTo>
                    <a:lnTo>
                      <a:pt x="21" y="138"/>
                    </a:lnTo>
                    <a:lnTo>
                      <a:pt x="27" y="115"/>
                    </a:lnTo>
                    <a:lnTo>
                      <a:pt x="36" y="92"/>
                    </a:lnTo>
                    <a:lnTo>
                      <a:pt x="45" y="70"/>
                    </a:lnTo>
                    <a:lnTo>
                      <a:pt x="58" y="50"/>
                    </a:lnTo>
                    <a:lnTo>
                      <a:pt x="73" y="3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33"/>
              <p:cNvSpPr>
                <a:spLocks noChangeAspect="1"/>
              </p:cNvSpPr>
              <p:nvPr/>
            </p:nvSpPr>
            <p:spPr bwMode="auto">
              <a:xfrm>
                <a:off x="481" y="972"/>
                <a:ext cx="38" cy="153"/>
              </a:xfrm>
              <a:custGeom>
                <a:avLst/>
                <a:gdLst>
                  <a:gd name="T0" fmla="*/ 10 w 75"/>
                  <a:gd name="T1" fmla="*/ 1 h 306"/>
                  <a:gd name="T2" fmla="*/ 9 w 75"/>
                  <a:gd name="T3" fmla="*/ 1 h 306"/>
                  <a:gd name="T4" fmla="*/ 9 w 75"/>
                  <a:gd name="T5" fmla="*/ 1 h 306"/>
                  <a:gd name="T6" fmla="*/ 9 w 75"/>
                  <a:gd name="T7" fmla="*/ 1 h 306"/>
                  <a:gd name="T8" fmla="*/ 8 w 75"/>
                  <a:gd name="T9" fmla="*/ 0 h 306"/>
                  <a:gd name="T10" fmla="*/ 6 w 75"/>
                  <a:gd name="T11" fmla="*/ 2 h 306"/>
                  <a:gd name="T12" fmla="*/ 5 w 75"/>
                  <a:gd name="T13" fmla="*/ 5 h 306"/>
                  <a:gd name="T14" fmla="*/ 4 w 75"/>
                  <a:gd name="T15" fmla="*/ 6 h 306"/>
                  <a:gd name="T16" fmla="*/ 2 w 75"/>
                  <a:gd name="T17" fmla="*/ 9 h 306"/>
                  <a:gd name="T18" fmla="*/ 2 w 75"/>
                  <a:gd name="T19" fmla="*/ 11 h 306"/>
                  <a:gd name="T20" fmla="*/ 1 w 75"/>
                  <a:gd name="T21" fmla="*/ 13 h 306"/>
                  <a:gd name="T22" fmla="*/ 1 w 75"/>
                  <a:gd name="T23" fmla="*/ 17 h 306"/>
                  <a:gd name="T24" fmla="*/ 0 w 75"/>
                  <a:gd name="T25" fmla="*/ 19 h 306"/>
                  <a:gd name="T26" fmla="*/ 1 w 75"/>
                  <a:gd name="T27" fmla="*/ 21 h 306"/>
                  <a:gd name="T28" fmla="*/ 1 w 75"/>
                  <a:gd name="T29" fmla="*/ 24 h 306"/>
                  <a:gd name="T30" fmla="*/ 2 w 75"/>
                  <a:gd name="T31" fmla="*/ 27 h 306"/>
                  <a:gd name="T32" fmla="*/ 2 w 75"/>
                  <a:gd name="T33" fmla="*/ 29 h 306"/>
                  <a:gd name="T34" fmla="*/ 4 w 75"/>
                  <a:gd name="T35" fmla="*/ 31 h 306"/>
                  <a:gd name="T36" fmla="*/ 5 w 75"/>
                  <a:gd name="T37" fmla="*/ 35 h 306"/>
                  <a:gd name="T38" fmla="*/ 6 w 75"/>
                  <a:gd name="T39" fmla="*/ 37 h 306"/>
                  <a:gd name="T40" fmla="*/ 8 w 75"/>
                  <a:gd name="T41" fmla="*/ 38 h 306"/>
                  <a:gd name="T42" fmla="*/ 9 w 75"/>
                  <a:gd name="T43" fmla="*/ 38 h 306"/>
                  <a:gd name="T44" fmla="*/ 9 w 75"/>
                  <a:gd name="T45" fmla="*/ 38 h 306"/>
                  <a:gd name="T46" fmla="*/ 9 w 75"/>
                  <a:gd name="T47" fmla="*/ 38 h 306"/>
                  <a:gd name="T48" fmla="*/ 10 w 75"/>
                  <a:gd name="T49" fmla="*/ 37 h 306"/>
                  <a:gd name="T50" fmla="*/ 8 w 75"/>
                  <a:gd name="T51" fmla="*/ 35 h 306"/>
                  <a:gd name="T52" fmla="*/ 7 w 75"/>
                  <a:gd name="T53" fmla="*/ 33 h 306"/>
                  <a:gd name="T54" fmla="*/ 5 w 75"/>
                  <a:gd name="T55" fmla="*/ 30 h 306"/>
                  <a:gd name="T56" fmla="*/ 4 w 75"/>
                  <a:gd name="T57" fmla="*/ 28 h 306"/>
                  <a:gd name="T58" fmla="*/ 3 w 75"/>
                  <a:gd name="T59" fmla="*/ 26 h 306"/>
                  <a:gd name="T60" fmla="*/ 3 w 75"/>
                  <a:gd name="T61" fmla="*/ 24 h 306"/>
                  <a:gd name="T62" fmla="*/ 3 w 75"/>
                  <a:gd name="T63" fmla="*/ 21 h 306"/>
                  <a:gd name="T64" fmla="*/ 2 w 75"/>
                  <a:gd name="T65" fmla="*/ 19 h 306"/>
                  <a:gd name="T66" fmla="*/ 3 w 75"/>
                  <a:gd name="T67" fmla="*/ 17 h 306"/>
                  <a:gd name="T68" fmla="*/ 3 w 75"/>
                  <a:gd name="T69" fmla="*/ 14 h 306"/>
                  <a:gd name="T70" fmla="*/ 3 w 75"/>
                  <a:gd name="T71" fmla="*/ 11 h 306"/>
                  <a:gd name="T72" fmla="*/ 4 w 75"/>
                  <a:gd name="T73" fmla="*/ 10 h 306"/>
                  <a:gd name="T74" fmla="*/ 5 w 75"/>
                  <a:gd name="T75" fmla="*/ 7 h 306"/>
                  <a:gd name="T76" fmla="*/ 7 w 75"/>
                  <a:gd name="T77" fmla="*/ 5 h 306"/>
                  <a:gd name="T78" fmla="*/ 8 w 75"/>
                  <a:gd name="T79" fmla="*/ 3 h 306"/>
                  <a:gd name="T80" fmla="*/ 10 w 75"/>
                  <a:gd name="T81" fmla="*/ 1 h 3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"/>
                  <a:gd name="T124" fmla="*/ 0 h 306"/>
                  <a:gd name="T125" fmla="*/ 75 w 75"/>
                  <a:gd name="T126" fmla="*/ 306 h 3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" h="306">
                    <a:moveTo>
                      <a:pt x="75" y="11"/>
                    </a:moveTo>
                    <a:lnTo>
                      <a:pt x="71" y="9"/>
                    </a:lnTo>
                    <a:lnTo>
                      <a:pt x="69" y="5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48" y="16"/>
                    </a:lnTo>
                    <a:lnTo>
                      <a:pt x="35" y="33"/>
                    </a:lnTo>
                    <a:lnTo>
                      <a:pt x="25" y="51"/>
                    </a:lnTo>
                    <a:lnTo>
                      <a:pt x="16" y="70"/>
                    </a:lnTo>
                    <a:lnTo>
                      <a:pt x="9" y="89"/>
                    </a:lnTo>
                    <a:lnTo>
                      <a:pt x="4" y="110"/>
                    </a:lnTo>
                    <a:lnTo>
                      <a:pt x="1" y="131"/>
                    </a:lnTo>
                    <a:lnTo>
                      <a:pt x="0" y="153"/>
                    </a:lnTo>
                    <a:lnTo>
                      <a:pt x="1" y="175"/>
                    </a:lnTo>
                    <a:lnTo>
                      <a:pt x="4" y="195"/>
                    </a:lnTo>
                    <a:lnTo>
                      <a:pt x="9" y="216"/>
                    </a:lnTo>
                    <a:lnTo>
                      <a:pt x="16" y="236"/>
                    </a:lnTo>
                    <a:lnTo>
                      <a:pt x="25" y="255"/>
                    </a:lnTo>
                    <a:lnTo>
                      <a:pt x="35" y="273"/>
                    </a:lnTo>
                    <a:lnTo>
                      <a:pt x="48" y="290"/>
                    </a:lnTo>
                    <a:lnTo>
                      <a:pt x="63" y="306"/>
                    </a:lnTo>
                    <a:lnTo>
                      <a:pt x="65" y="304"/>
                    </a:lnTo>
                    <a:lnTo>
                      <a:pt x="69" y="300"/>
                    </a:lnTo>
                    <a:lnTo>
                      <a:pt x="71" y="298"/>
                    </a:lnTo>
                    <a:lnTo>
                      <a:pt x="75" y="294"/>
                    </a:lnTo>
                    <a:lnTo>
                      <a:pt x="61" y="279"/>
                    </a:lnTo>
                    <a:lnTo>
                      <a:pt x="49" y="263"/>
                    </a:lnTo>
                    <a:lnTo>
                      <a:pt x="39" y="247"/>
                    </a:lnTo>
                    <a:lnTo>
                      <a:pt x="31" y="230"/>
                    </a:lnTo>
                    <a:lnTo>
                      <a:pt x="24" y="211"/>
                    </a:lnTo>
                    <a:lnTo>
                      <a:pt x="19" y="192"/>
                    </a:lnTo>
                    <a:lnTo>
                      <a:pt x="17" y="172"/>
                    </a:lnTo>
                    <a:lnTo>
                      <a:pt x="16" y="153"/>
                    </a:lnTo>
                    <a:lnTo>
                      <a:pt x="17" y="133"/>
                    </a:lnTo>
                    <a:lnTo>
                      <a:pt x="19" y="114"/>
                    </a:lnTo>
                    <a:lnTo>
                      <a:pt x="24" y="95"/>
                    </a:lnTo>
                    <a:lnTo>
                      <a:pt x="31" y="77"/>
                    </a:lnTo>
                    <a:lnTo>
                      <a:pt x="39" y="58"/>
                    </a:lnTo>
                    <a:lnTo>
                      <a:pt x="49" y="42"/>
                    </a:lnTo>
                    <a:lnTo>
                      <a:pt x="61" y="26"/>
                    </a:lnTo>
                    <a:lnTo>
                      <a:pt x="7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34"/>
              <p:cNvSpPr>
                <a:spLocks noChangeAspect="1"/>
              </p:cNvSpPr>
              <p:nvPr/>
            </p:nvSpPr>
            <p:spPr bwMode="auto">
              <a:xfrm>
                <a:off x="506" y="990"/>
                <a:ext cx="30" cy="119"/>
              </a:xfrm>
              <a:custGeom>
                <a:avLst/>
                <a:gdLst>
                  <a:gd name="T0" fmla="*/ 8 w 60"/>
                  <a:gd name="T1" fmla="*/ 1 h 239"/>
                  <a:gd name="T2" fmla="*/ 8 w 60"/>
                  <a:gd name="T3" fmla="*/ 1 h 239"/>
                  <a:gd name="T4" fmla="*/ 7 w 60"/>
                  <a:gd name="T5" fmla="*/ 0 h 239"/>
                  <a:gd name="T6" fmla="*/ 7 w 60"/>
                  <a:gd name="T7" fmla="*/ 0 h 239"/>
                  <a:gd name="T8" fmla="*/ 7 w 60"/>
                  <a:gd name="T9" fmla="*/ 0 h 239"/>
                  <a:gd name="T10" fmla="*/ 5 w 60"/>
                  <a:gd name="T11" fmla="*/ 1 h 239"/>
                  <a:gd name="T12" fmla="*/ 4 w 60"/>
                  <a:gd name="T13" fmla="*/ 3 h 239"/>
                  <a:gd name="T14" fmla="*/ 3 w 60"/>
                  <a:gd name="T15" fmla="*/ 5 h 239"/>
                  <a:gd name="T16" fmla="*/ 2 w 60"/>
                  <a:gd name="T17" fmla="*/ 6 h 239"/>
                  <a:gd name="T18" fmla="*/ 1 w 60"/>
                  <a:gd name="T19" fmla="*/ 8 h 239"/>
                  <a:gd name="T20" fmla="*/ 1 w 60"/>
                  <a:gd name="T21" fmla="*/ 10 h 239"/>
                  <a:gd name="T22" fmla="*/ 1 w 60"/>
                  <a:gd name="T23" fmla="*/ 12 h 239"/>
                  <a:gd name="T24" fmla="*/ 0 w 60"/>
                  <a:gd name="T25" fmla="*/ 14 h 239"/>
                  <a:gd name="T26" fmla="*/ 1 w 60"/>
                  <a:gd name="T27" fmla="*/ 17 h 239"/>
                  <a:gd name="T28" fmla="*/ 1 w 60"/>
                  <a:gd name="T29" fmla="*/ 19 h 239"/>
                  <a:gd name="T30" fmla="*/ 1 w 60"/>
                  <a:gd name="T31" fmla="*/ 21 h 239"/>
                  <a:gd name="T32" fmla="*/ 2 w 60"/>
                  <a:gd name="T33" fmla="*/ 22 h 239"/>
                  <a:gd name="T34" fmla="*/ 3 w 60"/>
                  <a:gd name="T35" fmla="*/ 24 h 239"/>
                  <a:gd name="T36" fmla="*/ 4 w 60"/>
                  <a:gd name="T37" fmla="*/ 26 h 239"/>
                  <a:gd name="T38" fmla="*/ 5 w 60"/>
                  <a:gd name="T39" fmla="*/ 28 h 239"/>
                  <a:gd name="T40" fmla="*/ 7 w 60"/>
                  <a:gd name="T41" fmla="*/ 29 h 239"/>
                  <a:gd name="T42" fmla="*/ 7 w 60"/>
                  <a:gd name="T43" fmla="*/ 29 h 239"/>
                  <a:gd name="T44" fmla="*/ 7 w 60"/>
                  <a:gd name="T45" fmla="*/ 29 h 239"/>
                  <a:gd name="T46" fmla="*/ 8 w 60"/>
                  <a:gd name="T47" fmla="*/ 28 h 239"/>
                  <a:gd name="T48" fmla="*/ 8 w 60"/>
                  <a:gd name="T49" fmla="*/ 28 h 239"/>
                  <a:gd name="T50" fmla="*/ 7 w 60"/>
                  <a:gd name="T51" fmla="*/ 26 h 239"/>
                  <a:gd name="T52" fmla="*/ 6 w 60"/>
                  <a:gd name="T53" fmla="*/ 25 h 239"/>
                  <a:gd name="T54" fmla="*/ 5 w 60"/>
                  <a:gd name="T55" fmla="*/ 23 h 239"/>
                  <a:gd name="T56" fmla="*/ 4 w 60"/>
                  <a:gd name="T57" fmla="*/ 22 h 239"/>
                  <a:gd name="T58" fmla="*/ 3 w 60"/>
                  <a:gd name="T59" fmla="*/ 20 h 239"/>
                  <a:gd name="T60" fmla="*/ 3 w 60"/>
                  <a:gd name="T61" fmla="*/ 18 h 239"/>
                  <a:gd name="T62" fmla="*/ 3 w 60"/>
                  <a:gd name="T63" fmla="*/ 16 h 239"/>
                  <a:gd name="T64" fmla="*/ 2 w 60"/>
                  <a:gd name="T65" fmla="*/ 14 h 239"/>
                  <a:gd name="T66" fmla="*/ 3 w 60"/>
                  <a:gd name="T67" fmla="*/ 13 h 239"/>
                  <a:gd name="T68" fmla="*/ 3 w 60"/>
                  <a:gd name="T69" fmla="*/ 11 h 239"/>
                  <a:gd name="T70" fmla="*/ 3 w 60"/>
                  <a:gd name="T71" fmla="*/ 9 h 239"/>
                  <a:gd name="T72" fmla="*/ 4 w 60"/>
                  <a:gd name="T73" fmla="*/ 7 h 239"/>
                  <a:gd name="T74" fmla="*/ 5 w 60"/>
                  <a:gd name="T75" fmla="*/ 5 h 239"/>
                  <a:gd name="T76" fmla="*/ 6 w 60"/>
                  <a:gd name="T77" fmla="*/ 4 h 239"/>
                  <a:gd name="T78" fmla="*/ 7 w 60"/>
                  <a:gd name="T79" fmla="*/ 2 h 239"/>
                  <a:gd name="T80" fmla="*/ 8 w 60"/>
                  <a:gd name="T81" fmla="*/ 1 h 2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"/>
                  <a:gd name="T124" fmla="*/ 0 h 239"/>
                  <a:gd name="T125" fmla="*/ 60 w 60"/>
                  <a:gd name="T126" fmla="*/ 239 h 2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" h="239">
                    <a:moveTo>
                      <a:pt x="60" y="12"/>
                    </a:move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9" y="0"/>
                    </a:lnTo>
                    <a:lnTo>
                      <a:pt x="37" y="13"/>
                    </a:lnTo>
                    <a:lnTo>
                      <a:pt x="28" y="25"/>
                    </a:lnTo>
                    <a:lnTo>
                      <a:pt x="20" y="40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4" y="85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1" y="136"/>
                    </a:lnTo>
                    <a:lnTo>
                      <a:pt x="4" y="152"/>
                    </a:lnTo>
                    <a:lnTo>
                      <a:pt x="7" y="168"/>
                    </a:lnTo>
                    <a:lnTo>
                      <a:pt x="13" y="183"/>
                    </a:lnTo>
                    <a:lnTo>
                      <a:pt x="20" y="198"/>
                    </a:lnTo>
                    <a:lnTo>
                      <a:pt x="28" y="212"/>
                    </a:lnTo>
                    <a:lnTo>
                      <a:pt x="37" y="226"/>
                    </a:lnTo>
                    <a:lnTo>
                      <a:pt x="49" y="239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8" y="229"/>
                    </a:lnTo>
                    <a:lnTo>
                      <a:pt x="60" y="227"/>
                    </a:lnTo>
                    <a:lnTo>
                      <a:pt x="50" y="215"/>
                    </a:lnTo>
                    <a:lnTo>
                      <a:pt x="42" y="204"/>
                    </a:lnTo>
                    <a:lnTo>
                      <a:pt x="34" y="191"/>
                    </a:lnTo>
                    <a:lnTo>
                      <a:pt x="28" y="177"/>
                    </a:lnTo>
                    <a:lnTo>
                      <a:pt x="22" y="164"/>
                    </a:lnTo>
                    <a:lnTo>
                      <a:pt x="19" y="149"/>
                    </a:lnTo>
                    <a:lnTo>
                      <a:pt x="17" y="134"/>
                    </a:lnTo>
                    <a:lnTo>
                      <a:pt x="16" y="119"/>
                    </a:lnTo>
                    <a:lnTo>
                      <a:pt x="17" y="104"/>
                    </a:lnTo>
                    <a:lnTo>
                      <a:pt x="19" y="89"/>
                    </a:lnTo>
                    <a:lnTo>
                      <a:pt x="22" y="75"/>
                    </a:lnTo>
                    <a:lnTo>
                      <a:pt x="28" y="61"/>
                    </a:lnTo>
                    <a:lnTo>
                      <a:pt x="34" y="47"/>
                    </a:lnTo>
                    <a:lnTo>
                      <a:pt x="42" y="35"/>
                    </a:lnTo>
                    <a:lnTo>
                      <a:pt x="50" y="23"/>
                    </a:lnTo>
                    <a:lnTo>
                      <a:pt x="6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35"/>
              <p:cNvSpPr>
                <a:spLocks noChangeAspect="1"/>
              </p:cNvSpPr>
              <p:nvPr/>
            </p:nvSpPr>
            <p:spPr bwMode="auto">
              <a:xfrm>
                <a:off x="529" y="1006"/>
                <a:ext cx="24" cy="85"/>
              </a:xfrm>
              <a:custGeom>
                <a:avLst/>
                <a:gdLst>
                  <a:gd name="T0" fmla="*/ 6 w 48"/>
                  <a:gd name="T1" fmla="*/ 1 h 170"/>
                  <a:gd name="T2" fmla="*/ 6 w 48"/>
                  <a:gd name="T3" fmla="*/ 1 h 170"/>
                  <a:gd name="T4" fmla="*/ 6 w 48"/>
                  <a:gd name="T5" fmla="*/ 1 h 170"/>
                  <a:gd name="T6" fmla="*/ 5 w 48"/>
                  <a:gd name="T7" fmla="*/ 1 h 170"/>
                  <a:gd name="T8" fmla="*/ 5 w 48"/>
                  <a:gd name="T9" fmla="*/ 0 h 170"/>
                  <a:gd name="T10" fmla="*/ 3 w 48"/>
                  <a:gd name="T11" fmla="*/ 1 h 170"/>
                  <a:gd name="T12" fmla="*/ 3 w 48"/>
                  <a:gd name="T13" fmla="*/ 3 h 170"/>
                  <a:gd name="T14" fmla="*/ 2 w 48"/>
                  <a:gd name="T15" fmla="*/ 3 h 170"/>
                  <a:gd name="T16" fmla="*/ 2 w 48"/>
                  <a:gd name="T17" fmla="*/ 5 h 170"/>
                  <a:gd name="T18" fmla="*/ 1 w 48"/>
                  <a:gd name="T19" fmla="*/ 6 h 170"/>
                  <a:gd name="T20" fmla="*/ 1 w 48"/>
                  <a:gd name="T21" fmla="*/ 7 h 170"/>
                  <a:gd name="T22" fmla="*/ 1 w 48"/>
                  <a:gd name="T23" fmla="*/ 10 h 170"/>
                  <a:gd name="T24" fmla="*/ 0 w 48"/>
                  <a:gd name="T25" fmla="*/ 11 h 170"/>
                  <a:gd name="T26" fmla="*/ 1 w 48"/>
                  <a:gd name="T27" fmla="*/ 12 h 170"/>
                  <a:gd name="T28" fmla="*/ 1 w 48"/>
                  <a:gd name="T29" fmla="*/ 13 h 170"/>
                  <a:gd name="T30" fmla="*/ 1 w 48"/>
                  <a:gd name="T31" fmla="*/ 14 h 170"/>
                  <a:gd name="T32" fmla="*/ 2 w 48"/>
                  <a:gd name="T33" fmla="*/ 17 h 170"/>
                  <a:gd name="T34" fmla="*/ 2 w 48"/>
                  <a:gd name="T35" fmla="*/ 18 h 170"/>
                  <a:gd name="T36" fmla="*/ 3 w 48"/>
                  <a:gd name="T37" fmla="*/ 19 h 170"/>
                  <a:gd name="T38" fmla="*/ 3 w 48"/>
                  <a:gd name="T39" fmla="*/ 21 h 170"/>
                  <a:gd name="T40" fmla="*/ 5 w 48"/>
                  <a:gd name="T41" fmla="*/ 21 h 170"/>
                  <a:gd name="T42" fmla="*/ 5 w 48"/>
                  <a:gd name="T43" fmla="*/ 21 h 170"/>
                  <a:gd name="T44" fmla="*/ 6 w 48"/>
                  <a:gd name="T45" fmla="*/ 21 h 170"/>
                  <a:gd name="T46" fmla="*/ 6 w 48"/>
                  <a:gd name="T47" fmla="*/ 21 h 170"/>
                  <a:gd name="T48" fmla="*/ 6 w 48"/>
                  <a:gd name="T49" fmla="*/ 20 h 170"/>
                  <a:gd name="T50" fmla="*/ 5 w 48"/>
                  <a:gd name="T51" fmla="*/ 18 h 170"/>
                  <a:gd name="T52" fmla="*/ 3 w 48"/>
                  <a:gd name="T53" fmla="*/ 15 h 170"/>
                  <a:gd name="T54" fmla="*/ 3 w 48"/>
                  <a:gd name="T55" fmla="*/ 13 h 170"/>
                  <a:gd name="T56" fmla="*/ 3 w 48"/>
                  <a:gd name="T57" fmla="*/ 11 h 170"/>
                  <a:gd name="T58" fmla="*/ 3 w 48"/>
                  <a:gd name="T59" fmla="*/ 8 h 170"/>
                  <a:gd name="T60" fmla="*/ 3 w 48"/>
                  <a:gd name="T61" fmla="*/ 5 h 170"/>
                  <a:gd name="T62" fmla="*/ 5 w 48"/>
                  <a:gd name="T63" fmla="*/ 3 h 170"/>
                  <a:gd name="T64" fmla="*/ 6 w 48"/>
                  <a:gd name="T65" fmla="*/ 1 h 17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8"/>
                  <a:gd name="T100" fmla="*/ 0 h 170"/>
                  <a:gd name="T101" fmla="*/ 48 w 48"/>
                  <a:gd name="T102" fmla="*/ 170 h 17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8" h="170">
                    <a:moveTo>
                      <a:pt x="48" y="11"/>
                    </a:moveTo>
                    <a:lnTo>
                      <a:pt x="44" y="9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28" y="8"/>
                    </a:lnTo>
                    <a:lnTo>
                      <a:pt x="21" y="18"/>
                    </a:lnTo>
                    <a:lnTo>
                      <a:pt x="15" y="27"/>
                    </a:lnTo>
                    <a:lnTo>
                      <a:pt x="10" y="39"/>
                    </a:lnTo>
                    <a:lnTo>
                      <a:pt x="6" y="49"/>
                    </a:lnTo>
                    <a:lnTo>
                      <a:pt x="3" y="61"/>
                    </a:lnTo>
                    <a:lnTo>
                      <a:pt x="2" y="73"/>
                    </a:lnTo>
                    <a:lnTo>
                      <a:pt x="0" y="85"/>
                    </a:lnTo>
                    <a:lnTo>
                      <a:pt x="2" y="96"/>
                    </a:lnTo>
                    <a:lnTo>
                      <a:pt x="3" y="109"/>
                    </a:lnTo>
                    <a:lnTo>
                      <a:pt x="6" y="119"/>
                    </a:lnTo>
                    <a:lnTo>
                      <a:pt x="10" y="131"/>
                    </a:lnTo>
                    <a:lnTo>
                      <a:pt x="14" y="141"/>
                    </a:lnTo>
                    <a:lnTo>
                      <a:pt x="21" y="152"/>
                    </a:lnTo>
                    <a:lnTo>
                      <a:pt x="28" y="161"/>
                    </a:lnTo>
                    <a:lnTo>
                      <a:pt x="36" y="170"/>
                    </a:lnTo>
                    <a:lnTo>
                      <a:pt x="38" y="168"/>
                    </a:lnTo>
                    <a:lnTo>
                      <a:pt x="42" y="164"/>
                    </a:lnTo>
                    <a:lnTo>
                      <a:pt x="44" y="162"/>
                    </a:lnTo>
                    <a:lnTo>
                      <a:pt x="48" y="158"/>
                    </a:lnTo>
                    <a:lnTo>
                      <a:pt x="35" y="142"/>
                    </a:lnTo>
                    <a:lnTo>
                      <a:pt x="25" y="125"/>
                    </a:lnTo>
                    <a:lnTo>
                      <a:pt x="19" y="105"/>
                    </a:lnTo>
                    <a:lnTo>
                      <a:pt x="17" y="85"/>
                    </a:lnTo>
                    <a:lnTo>
                      <a:pt x="19" y="64"/>
                    </a:lnTo>
                    <a:lnTo>
                      <a:pt x="25" y="44"/>
                    </a:lnTo>
                    <a:lnTo>
                      <a:pt x="35" y="27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" name="Group 36"/>
            <p:cNvGrpSpPr>
              <a:grpSpLocks noChangeAspect="1"/>
            </p:cNvGrpSpPr>
            <p:nvPr/>
          </p:nvGrpSpPr>
          <p:grpSpPr bwMode="auto">
            <a:xfrm rot="-313688">
              <a:off x="2512" y="2508"/>
              <a:ext cx="45" cy="118"/>
              <a:chOff x="457" y="956"/>
              <a:chExt cx="96" cy="187"/>
            </a:xfrm>
          </p:grpSpPr>
          <p:sp>
            <p:nvSpPr>
              <p:cNvPr id="49" name="Freeform 37"/>
              <p:cNvSpPr>
                <a:spLocks noChangeAspect="1"/>
              </p:cNvSpPr>
              <p:nvPr/>
            </p:nvSpPr>
            <p:spPr bwMode="auto">
              <a:xfrm>
                <a:off x="457" y="956"/>
                <a:ext cx="45" cy="187"/>
              </a:xfrm>
              <a:custGeom>
                <a:avLst/>
                <a:gdLst>
                  <a:gd name="T0" fmla="*/ 12 w 89"/>
                  <a:gd name="T1" fmla="*/ 1 h 374"/>
                  <a:gd name="T2" fmla="*/ 11 w 89"/>
                  <a:gd name="T3" fmla="*/ 1 h 374"/>
                  <a:gd name="T4" fmla="*/ 11 w 89"/>
                  <a:gd name="T5" fmla="*/ 1 h 374"/>
                  <a:gd name="T6" fmla="*/ 11 w 89"/>
                  <a:gd name="T7" fmla="*/ 1 h 374"/>
                  <a:gd name="T8" fmla="*/ 10 w 89"/>
                  <a:gd name="T9" fmla="*/ 0 h 374"/>
                  <a:gd name="T10" fmla="*/ 8 w 89"/>
                  <a:gd name="T11" fmla="*/ 3 h 374"/>
                  <a:gd name="T12" fmla="*/ 6 w 89"/>
                  <a:gd name="T13" fmla="*/ 5 h 374"/>
                  <a:gd name="T14" fmla="*/ 4 w 89"/>
                  <a:gd name="T15" fmla="*/ 7 h 374"/>
                  <a:gd name="T16" fmla="*/ 3 w 89"/>
                  <a:gd name="T17" fmla="*/ 11 h 374"/>
                  <a:gd name="T18" fmla="*/ 2 w 89"/>
                  <a:gd name="T19" fmla="*/ 13 h 374"/>
                  <a:gd name="T20" fmla="*/ 1 w 89"/>
                  <a:gd name="T21" fmla="*/ 17 h 374"/>
                  <a:gd name="T22" fmla="*/ 1 w 89"/>
                  <a:gd name="T23" fmla="*/ 20 h 374"/>
                  <a:gd name="T24" fmla="*/ 0 w 89"/>
                  <a:gd name="T25" fmla="*/ 23 h 374"/>
                  <a:gd name="T26" fmla="*/ 1 w 89"/>
                  <a:gd name="T27" fmla="*/ 26 h 374"/>
                  <a:gd name="T28" fmla="*/ 1 w 89"/>
                  <a:gd name="T29" fmla="*/ 29 h 374"/>
                  <a:gd name="T30" fmla="*/ 2 w 89"/>
                  <a:gd name="T31" fmla="*/ 33 h 374"/>
                  <a:gd name="T32" fmla="*/ 3 w 89"/>
                  <a:gd name="T33" fmla="*/ 36 h 374"/>
                  <a:gd name="T34" fmla="*/ 4 w 89"/>
                  <a:gd name="T35" fmla="*/ 39 h 374"/>
                  <a:gd name="T36" fmla="*/ 6 w 89"/>
                  <a:gd name="T37" fmla="*/ 42 h 374"/>
                  <a:gd name="T38" fmla="*/ 8 w 89"/>
                  <a:gd name="T39" fmla="*/ 45 h 374"/>
                  <a:gd name="T40" fmla="*/ 10 w 89"/>
                  <a:gd name="T41" fmla="*/ 47 h 374"/>
                  <a:gd name="T42" fmla="*/ 11 w 89"/>
                  <a:gd name="T43" fmla="*/ 47 h 374"/>
                  <a:gd name="T44" fmla="*/ 11 w 89"/>
                  <a:gd name="T45" fmla="*/ 47 h 374"/>
                  <a:gd name="T46" fmla="*/ 11 w 89"/>
                  <a:gd name="T47" fmla="*/ 46 h 374"/>
                  <a:gd name="T48" fmla="*/ 12 w 89"/>
                  <a:gd name="T49" fmla="*/ 46 h 374"/>
                  <a:gd name="T50" fmla="*/ 10 w 89"/>
                  <a:gd name="T51" fmla="*/ 44 h 374"/>
                  <a:gd name="T52" fmla="*/ 8 w 89"/>
                  <a:gd name="T53" fmla="*/ 41 h 374"/>
                  <a:gd name="T54" fmla="*/ 6 w 89"/>
                  <a:gd name="T55" fmla="*/ 38 h 374"/>
                  <a:gd name="T56" fmla="*/ 5 w 89"/>
                  <a:gd name="T57" fmla="*/ 36 h 374"/>
                  <a:gd name="T58" fmla="*/ 4 w 89"/>
                  <a:gd name="T59" fmla="*/ 33 h 374"/>
                  <a:gd name="T60" fmla="*/ 3 w 89"/>
                  <a:gd name="T61" fmla="*/ 29 h 374"/>
                  <a:gd name="T62" fmla="*/ 3 w 89"/>
                  <a:gd name="T63" fmla="*/ 26 h 374"/>
                  <a:gd name="T64" fmla="*/ 2 w 89"/>
                  <a:gd name="T65" fmla="*/ 23 h 374"/>
                  <a:gd name="T66" fmla="*/ 3 w 89"/>
                  <a:gd name="T67" fmla="*/ 21 h 374"/>
                  <a:gd name="T68" fmla="*/ 3 w 89"/>
                  <a:gd name="T69" fmla="*/ 18 h 374"/>
                  <a:gd name="T70" fmla="*/ 4 w 89"/>
                  <a:gd name="T71" fmla="*/ 14 h 374"/>
                  <a:gd name="T72" fmla="*/ 5 w 89"/>
                  <a:gd name="T73" fmla="*/ 12 h 374"/>
                  <a:gd name="T74" fmla="*/ 6 w 89"/>
                  <a:gd name="T75" fmla="*/ 9 h 374"/>
                  <a:gd name="T76" fmla="*/ 8 w 89"/>
                  <a:gd name="T77" fmla="*/ 6 h 374"/>
                  <a:gd name="T78" fmla="*/ 10 w 89"/>
                  <a:gd name="T79" fmla="*/ 3 h 374"/>
                  <a:gd name="T80" fmla="*/ 12 w 89"/>
                  <a:gd name="T81" fmla="*/ 1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9"/>
                  <a:gd name="T124" fmla="*/ 0 h 374"/>
                  <a:gd name="T125" fmla="*/ 89 w 89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9" h="374">
                    <a:moveTo>
                      <a:pt x="89" y="12"/>
                    </a:moveTo>
                    <a:lnTo>
                      <a:pt x="87" y="9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8" y="0"/>
                    </a:lnTo>
                    <a:lnTo>
                      <a:pt x="60" y="20"/>
                    </a:lnTo>
                    <a:lnTo>
                      <a:pt x="44" y="40"/>
                    </a:lnTo>
                    <a:lnTo>
                      <a:pt x="31" y="62"/>
                    </a:lnTo>
                    <a:lnTo>
                      <a:pt x="20" y="85"/>
                    </a:lnTo>
                    <a:lnTo>
                      <a:pt x="12" y="110"/>
                    </a:lnTo>
                    <a:lnTo>
                      <a:pt x="5" y="135"/>
                    </a:lnTo>
                    <a:lnTo>
                      <a:pt x="1" y="160"/>
                    </a:lnTo>
                    <a:lnTo>
                      <a:pt x="0" y="187"/>
                    </a:lnTo>
                    <a:lnTo>
                      <a:pt x="1" y="213"/>
                    </a:lnTo>
                    <a:lnTo>
                      <a:pt x="5" y="239"/>
                    </a:lnTo>
                    <a:lnTo>
                      <a:pt x="12" y="264"/>
                    </a:lnTo>
                    <a:lnTo>
                      <a:pt x="20" y="288"/>
                    </a:lnTo>
                    <a:lnTo>
                      <a:pt x="31" y="311"/>
                    </a:lnTo>
                    <a:lnTo>
                      <a:pt x="44" y="334"/>
                    </a:lnTo>
                    <a:lnTo>
                      <a:pt x="60" y="355"/>
                    </a:lnTo>
                    <a:lnTo>
                      <a:pt x="78" y="374"/>
                    </a:lnTo>
                    <a:lnTo>
                      <a:pt x="81" y="371"/>
                    </a:lnTo>
                    <a:lnTo>
                      <a:pt x="83" y="369"/>
                    </a:lnTo>
                    <a:lnTo>
                      <a:pt x="87" y="365"/>
                    </a:lnTo>
                    <a:lnTo>
                      <a:pt x="89" y="363"/>
                    </a:lnTo>
                    <a:lnTo>
                      <a:pt x="73" y="345"/>
                    </a:lnTo>
                    <a:lnTo>
                      <a:pt x="58" y="325"/>
                    </a:lnTo>
                    <a:lnTo>
                      <a:pt x="45" y="304"/>
                    </a:lnTo>
                    <a:lnTo>
                      <a:pt x="36" y="282"/>
                    </a:lnTo>
                    <a:lnTo>
                      <a:pt x="27" y="259"/>
                    </a:lnTo>
                    <a:lnTo>
                      <a:pt x="21" y="236"/>
                    </a:lnTo>
                    <a:lnTo>
                      <a:pt x="18" y="212"/>
                    </a:lnTo>
                    <a:lnTo>
                      <a:pt x="16" y="187"/>
                    </a:lnTo>
                    <a:lnTo>
                      <a:pt x="18" y="163"/>
                    </a:lnTo>
                    <a:lnTo>
                      <a:pt x="21" y="138"/>
                    </a:lnTo>
                    <a:lnTo>
                      <a:pt x="27" y="115"/>
                    </a:lnTo>
                    <a:lnTo>
                      <a:pt x="36" y="92"/>
                    </a:lnTo>
                    <a:lnTo>
                      <a:pt x="45" y="70"/>
                    </a:lnTo>
                    <a:lnTo>
                      <a:pt x="58" y="50"/>
                    </a:lnTo>
                    <a:lnTo>
                      <a:pt x="73" y="3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38"/>
              <p:cNvSpPr>
                <a:spLocks noChangeAspect="1"/>
              </p:cNvSpPr>
              <p:nvPr/>
            </p:nvSpPr>
            <p:spPr bwMode="auto">
              <a:xfrm>
                <a:off x="481" y="972"/>
                <a:ext cx="38" cy="153"/>
              </a:xfrm>
              <a:custGeom>
                <a:avLst/>
                <a:gdLst>
                  <a:gd name="T0" fmla="*/ 10 w 75"/>
                  <a:gd name="T1" fmla="*/ 1 h 306"/>
                  <a:gd name="T2" fmla="*/ 9 w 75"/>
                  <a:gd name="T3" fmla="*/ 1 h 306"/>
                  <a:gd name="T4" fmla="*/ 9 w 75"/>
                  <a:gd name="T5" fmla="*/ 1 h 306"/>
                  <a:gd name="T6" fmla="*/ 9 w 75"/>
                  <a:gd name="T7" fmla="*/ 1 h 306"/>
                  <a:gd name="T8" fmla="*/ 8 w 75"/>
                  <a:gd name="T9" fmla="*/ 0 h 306"/>
                  <a:gd name="T10" fmla="*/ 6 w 75"/>
                  <a:gd name="T11" fmla="*/ 2 h 306"/>
                  <a:gd name="T12" fmla="*/ 5 w 75"/>
                  <a:gd name="T13" fmla="*/ 5 h 306"/>
                  <a:gd name="T14" fmla="*/ 4 w 75"/>
                  <a:gd name="T15" fmla="*/ 6 h 306"/>
                  <a:gd name="T16" fmla="*/ 2 w 75"/>
                  <a:gd name="T17" fmla="*/ 9 h 306"/>
                  <a:gd name="T18" fmla="*/ 2 w 75"/>
                  <a:gd name="T19" fmla="*/ 11 h 306"/>
                  <a:gd name="T20" fmla="*/ 1 w 75"/>
                  <a:gd name="T21" fmla="*/ 13 h 306"/>
                  <a:gd name="T22" fmla="*/ 1 w 75"/>
                  <a:gd name="T23" fmla="*/ 17 h 306"/>
                  <a:gd name="T24" fmla="*/ 0 w 75"/>
                  <a:gd name="T25" fmla="*/ 19 h 306"/>
                  <a:gd name="T26" fmla="*/ 1 w 75"/>
                  <a:gd name="T27" fmla="*/ 21 h 306"/>
                  <a:gd name="T28" fmla="*/ 1 w 75"/>
                  <a:gd name="T29" fmla="*/ 24 h 306"/>
                  <a:gd name="T30" fmla="*/ 2 w 75"/>
                  <a:gd name="T31" fmla="*/ 27 h 306"/>
                  <a:gd name="T32" fmla="*/ 2 w 75"/>
                  <a:gd name="T33" fmla="*/ 29 h 306"/>
                  <a:gd name="T34" fmla="*/ 4 w 75"/>
                  <a:gd name="T35" fmla="*/ 31 h 306"/>
                  <a:gd name="T36" fmla="*/ 5 w 75"/>
                  <a:gd name="T37" fmla="*/ 35 h 306"/>
                  <a:gd name="T38" fmla="*/ 6 w 75"/>
                  <a:gd name="T39" fmla="*/ 37 h 306"/>
                  <a:gd name="T40" fmla="*/ 8 w 75"/>
                  <a:gd name="T41" fmla="*/ 38 h 306"/>
                  <a:gd name="T42" fmla="*/ 9 w 75"/>
                  <a:gd name="T43" fmla="*/ 38 h 306"/>
                  <a:gd name="T44" fmla="*/ 9 w 75"/>
                  <a:gd name="T45" fmla="*/ 38 h 306"/>
                  <a:gd name="T46" fmla="*/ 9 w 75"/>
                  <a:gd name="T47" fmla="*/ 38 h 306"/>
                  <a:gd name="T48" fmla="*/ 10 w 75"/>
                  <a:gd name="T49" fmla="*/ 37 h 306"/>
                  <a:gd name="T50" fmla="*/ 8 w 75"/>
                  <a:gd name="T51" fmla="*/ 35 h 306"/>
                  <a:gd name="T52" fmla="*/ 7 w 75"/>
                  <a:gd name="T53" fmla="*/ 33 h 306"/>
                  <a:gd name="T54" fmla="*/ 5 w 75"/>
                  <a:gd name="T55" fmla="*/ 30 h 306"/>
                  <a:gd name="T56" fmla="*/ 4 w 75"/>
                  <a:gd name="T57" fmla="*/ 28 h 306"/>
                  <a:gd name="T58" fmla="*/ 3 w 75"/>
                  <a:gd name="T59" fmla="*/ 26 h 306"/>
                  <a:gd name="T60" fmla="*/ 3 w 75"/>
                  <a:gd name="T61" fmla="*/ 24 h 306"/>
                  <a:gd name="T62" fmla="*/ 3 w 75"/>
                  <a:gd name="T63" fmla="*/ 21 h 306"/>
                  <a:gd name="T64" fmla="*/ 2 w 75"/>
                  <a:gd name="T65" fmla="*/ 19 h 306"/>
                  <a:gd name="T66" fmla="*/ 3 w 75"/>
                  <a:gd name="T67" fmla="*/ 17 h 306"/>
                  <a:gd name="T68" fmla="*/ 3 w 75"/>
                  <a:gd name="T69" fmla="*/ 14 h 306"/>
                  <a:gd name="T70" fmla="*/ 3 w 75"/>
                  <a:gd name="T71" fmla="*/ 11 h 306"/>
                  <a:gd name="T72" fmla="*/ 4 w 75"/>
                  <a:gd name="T73" fmla="*/ 10 h 306"/>
                  <a:gd name="T74" fmla="*/ 5 w 75"/>
                  <a:gd name="T75" fmla="*/ 7 h 306"/>
                  <a:gd name="T76" fmla="*/ 7 w 75"/>
                  <a:gd name="T77" fmla="*/ 5 h 306"/>
                  <a:gd name="T78" fmla="*/ 8 w 75"/>
                  <a:gd name="T79" fmla="*/ 3 h 306"/>
                  <a:gd name="T80" fmla="*/ 10 w 75"/>
                  <a:gd name="T81" fmla="*/ 1 h 3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"/>
                  <a:gd name="T124" fmla="*/ 0 h 306"/>
                  <a:gd name="T125" fmla="*/ 75 w 75"/>
                  <a:gd name="T126" fmla="*/ 306 h 3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" h="306">
                    <a:moveTo>
                      <a:pt x="75" y="11"/>
                    </a:moveTo>
                    <a:lnTo>
                      <a:pt x="71" y="9"/>
                    </a:lnTo>
                    <a:lnTo>
                      <a:pt x="69" y="5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48" y="16"/>
                    </a:lnTo>
                    <a:lnTo>
                      <a:pt x="35" y="33"/>
                    </a:lnTo>
                    <a:lnTo>
                      <a:pt x="25" y="51"/>
                    </a:lnTo>
                    <a:lnTo>
                      <a:pt x="16" y="70"/>
                    </a:lnTo>
                    <a:lnTo>
                      <a:pt x="9" y="89"/>
                    </a:lnTo>
                    <a:lnTo>
                      <a:pt x="4" y="110"/>
                    </a:lnTo>
                    <a:lnTo>
                      <a:pt x="1" y="131"/>
                    </a:lnTo>
                    <a:lnTo>
                      <a:pt x="0" y="153"/>
                    </a:lnTo>
                    <a:lnTo>
                      <a:pt x="1" y="175"/>
                    </a:lnTo>
                    <a:lnTo>
                      <a:pt x="4" y="195"/>
                    </a:lnTo>
                    <a:lnTo>
                      <a:pt x="9" y="216"/>
                    </a:lnTo>
                    <a:lnTo>
                      <a:pt x="16" y="236"/>
                    </a:lnTo>
                    <a:lnTo>
                      <a:pt x="25" y="255"/>
                    </a:lnTo>
                    <a:lnTo>
                      <a:pt x="35" y="273"/>
                    </a:lnTo>
                    <a:lnTo>
                      <a:pt x="48" y="290"/>
                    </a:lnTo>
                    <a:lnTo>
                      <a:pt x="63" y="306"/>
                    </a:lnTo>
                    <a:lnTo>
                      <a:pt x="65" y="304"/>
                    </a:lnTo>
                    <a:lnTo>
                      <a:pt x="69" y="300"/>
                    </a:lnTo>
                    <a:lnTo>
                      <a:pt x="71" y="298"/>
                    </a:lnTo>
                    <a:lnTo>
                      <a:pt x="75" y="294"/>
                    </a:lnTo>
                    <a:lnTo>
                      <a:pt x="61" y="279"/>
                    </a:lnTo>
                    <a:lnTo>
                      <a:pt x="49" y="263"/>
                    </a:lnTo>
                    <a:lnTo>
                      <a:pt x="39" y="247"/>
                    </a:lnTo>
                    <a:lnTo>
                      <a:pt x="31" y="230"/>
                    </a:lnTo>
                    <a:lnTo>
                      <a:pt x="24" y="211"/>
                    </a:lnTo>
                    <a:lnTo>
                      <a:pt x="19" y="192"/>
                    </a:lnTo>
                    <a:lnTo>
                      <a:pt x="17" y="172"/>
                    </a:lnTo>
                    <a:lnTo>
                      <a:pt x="16" y="153"/>
                    </a:lnTo>
                    <a:lnTo>
                      <a:pt x="17" y="133"/>
                    </a:lnTo>
                    <a:lnTo>
                      <a:pt x="19" y="114"/>
                    </a:lnTo>
                    <a:lnTo>
                      <a:pt x="24" y="95"/>
                    </a:lnTo>
                    <a:lnTo>
                      <a:pt x="31" y="77"/>
                    </a:lnTo>
                    <a:lnTo>
                      <a:pt x="39" y="58"/>
                    </a:lnTo>
                    <a:lnTo>
                      <a:pt x="49" y="42"/>
                    </a:lnTo>
                    <a:lnTo>
                      <a:pt x="61" y="26"/>
                    </a:lnTo>
                    <a:lnTo>
                      <a:pt x="7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39"/>
              <p:cNvSpPr>
                <a:spLocks noChangeAspect="1"/>
              </p:cNvSpPr>
              <p:nvPr/>
            </p:nvSpPr>
            <p:spPr bwMode="auto">
              <a:xfrm>
                <a:off x="506" y="990"/>
                <a:ext cx="30" cy="119"/>
              </a:xfrm>
              <a:custGeom>
                <a:avLst/>
                <a:gdLst>
                  <a:gd name="T0" fmla="*/ 8 w 60"/>
                  <a:gd name="T1" fmla="*/ 1 h 239"/>
                  <a:gd name="T2" fmla="*/ 8 w 60"/>
                  <a:gd name="T3" fmla="*/ 1 h 239"/>
                  <a:gd name="T4" fmla="*/ 7 w 60"/>
                  <a:gd name="T5" fmla="*/ 0 h 239"/>
                  <a:gd name="T6" fmla="*/ 7 w 60"/>
                  <a:gd name="T7" fmla="*/ 0 h 239"/>
                  <a:gd name="T8" fmla="*/ 7 w 60"/>
                  <a:gd name="T9" fmla="*/ 0 h 239"/>
                  <a:gd name="T10" fmla="*/ 5 w 60"/>
                  <a:gd name="T11" fmla="*/ 1 h 239"/>
                  <a:gd name="T12" fmla="*/ 4 w 60"/>
                  <a:gd name="T13" fmla="*/ 3 h 239"/>
                  <a:gd name="T14" fmla="*/ 3 w 60"/>
                  <a:gd name="T15" fmla="*/ 5 h 239"/>
                  <a:gd name="T16" fmla="*/ 2 w 60"/>
                  <a:gd name="T17" fmla="*/ 6 h 239"/>
                  <a:gd name="T18" fmla="*/ 1 w 60"/>
                  <a:gd name="T19" fmla="*/ 8 h 239"/>
                  <a:gd name="T20" fmla="*/ 1 w 60"/>
                  <a:gd name="T21" fmla="*/ 10 h 239"/>
                  <a:gd name="T22" fmla="*/ 1 w 60"/>
                  <a:gd name="T23" fmla="*/ 12 h 239"/>
                  <a:gd name="T24" fmla="*/ 0 w 60"/>
                  <a:gd name="T25" fmla="*/ 14 h 239"/>
                  <a:gd name="T26" fmla="*/ 1 w 60"/>
                  <a:gd name="T27" fmla="*/ 17 h 239"/>
                  <a:gd name="T28" fmla="*/ 1 w 60"/>
                  <a:gd name="T29" fmla="*/ 19 h 239"/>
                  <a:gd name="T30" fmla="*/ 1 w 60"/>
                  <a:gd name="T31" fmla="*/ 21 h 239"/>
                  <a:gd name="T32" fmla="*/ 2 w 60"/>
                  <a:gd name="T33" fmla="*/ 22 h 239"/>
                  <a:gd name="T34" fmla="*/ 3 w 60"/>
                  <a:gd name="T35" fmla="*/ 24 h 239"/>
                  <a:gd name="T36" fmla="*/ 4 w 60"/>
                  <a:gd name="T37" fmla="*/ 26 h 239"/>
                  <a:gd name="T38" fmla="*/ 5 w 60"/>
                  <a:gd name="T39" fmla="*/ 28 h 239"/>
                  <a:gd name="T40" fmla="*/ 7 w 60"/>
                  <a:gd name="T41" fmla="*/ 29 h 239"/>
                  <a:gd name="T42" fmla="*/ 7 w 60"/>
                  <a:gd name="T43" fmla="*/ 29 h 239"/>
                  <a:gd name="T44" fmla="*/ 7 w 60"/>
                  <a:gd name="T45" fmla="*/ 29 h 239"/>
                  <a:gd name="T46" fmla="*/ 8 w 60"/>
                  <a:gd name="T47" fmla="*/ 28 h 239"/>
                  <a:gd name="T48" fmla="*/ 8 w 60"/>
                  <a:gd name="T49" fmla="*/ 28 h 239"/>
                  <a:gd name="T50" fmla="*/ 7 w 60"/>
                  <a:gd name="T51" fmla="*/ 26 h 239"/>
                  <a:gd name="T52" fmla="*/ 6 w 60"/>
                  <a:gd name="T53" fmla="*/ 25 h 239"/>
                  <a:gd name="T54" fmla="*/ 5 w 60"/>
                  <a:gd name="T55" fmla="*/ 23 h 239"/>
                  <a:gd name="T56" fmla="*/ 4 w 60"/>
                  <a:gd name="T57" fmla="*/ 22 h 239"/>
                  <a:gd name="T58" fmla="*/ 3 w 60"/>
                  <a:gd name="T59" fmla="*/ 20 h 239"/>
                  <a:gd name="T60" fmla="*/ 3 w 60"/>
                  <a:gd name="T61" fmla="*/ 18 h 239"/>
                  <a:gd name="T62" fmla="*/ 3 w 60"/>
                  <a:gd name="T63" fmla="*/ 16 h 239"/>
                  <a:gd name="T64" fmla="*/ 2 w 60"/>
                  <a:gd name="T65" fmla="*/ 14 h 239"/>
                  <a:gd name="T66" fmla="*/ 3 w 60"/>
                  <a:gd name="T67" fmla="*/ 13 h 239"/>
                  <a:gd name="T68" fmla="*/ 3 w 60"/>
                  <a:gd name="T69" fmla="*/ 11 h 239"/>
                  <a:gd name="T70" fmla="*/ 3 w 60"/>
                  <a:gd name="T71" fmla="*/ 9 h 239"/>
                  <a:gd name="T72" fmla="*/ 4 w 60"/>
                  <a:gd name="T73" fmla="*/ 7 h 239"/>
                  <a:gd name="T74" fmla="*/ 5 w 60"/>
                  <a:gd name="T75" fmla="*/ 5 h 239"/>
                  <a:gd name="T76" fmla="*/ 6 w 60"/>
                  <a:gd name="T77" fmla="*/ 4 h 239"/>
                  <a:gd name="T78" fmla="*/ 7 w 60"/>
                  <a:gd name="T79" fmla="*/ 2 h 239"/>
                  <a:gd name="T80" fmla="*/ 8 w 60"/>
                  <a:gd name="T81" fmla="*/ 1 h 2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"/>
                  <a:gd name="T124" fmla="*/ 0 h 239"/>
                  <a:gd name="T125" fmla="*/ 60 w 60"/>
                  <a:gd name="T126" fmla="*/ 239 h 2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" h="239">
                    <a:moveTo>
                      <a:pt x="60" y="12"/>
                    </a:move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9" y="0"/>
                    </a:lnTo>
                    <a:lnTo>
                      <a:pt x="37" y="13"/>
                    </a:lnTo>
                    <a:lnTo>
                      <a:pt x="28" y="25"/>
                    </a:lnTo>
                    <a:lnTo>
                      <a:pt x="20" y="40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4" y="85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1" y="136"/>
                    </a:lnTo>
                    <a:lnTo>
                      <a:pt x="4" y="152"/>
                    </a:lnTo>
                    <a:lnTo>
                      <a:pt x="7" y="168"/>
                    </a:lnTo>
                    <a:lnTo>
                      <a:pt x="13" y="183"/>
                    </a:lnTo>
                    <a:lnTo>
                      <a:pt x="20" y="198"/>
                    </a:lnTo>
                    <a:lnTo>
                      <a:pt x="28" y="212"/>
                    </a:lnTo>
                    <a:lnTo>
                      <a:pt x="37" y="226"/>
                    </a:lnTo>
                    <a:lnTo>
                      <a:pt x="49" y="239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8" y="229"/>
                    </a:lnTo>
                    <a:lnTo>
                      <a:pt x="60" y="227"/>
                    </a:lnTo>
                    <a:lnTo>
                      <a:pt x="50" y="215"/>
                    </a:lnTo>
                    <a:lnTo>
                      <a:pt x="42" y="204"/>
                    </a:lnTo>
                    <a:lnTo>
                      <a:pt x="34" y="191"/>
                    </a:lnTo>
                    <a:lnTo>
                      <a:pt x="28" y="177"/>
                    </a:lnTo>
                    <a:lnTo>
                      <a:pt x="22" y="164"/>
                    </a:lnTo>
                    <a:lnTo>
                      <a:pt x="19" y="149"/>
                    </a:lnTo>
                    <a:lnTo>
                      <a:pt x="17" y="134"/>
                    </a:lnTo>
                    <a:lnTo>
                      <a:pt x="16" y="119"/>
                    </a:lnTo>
                    <a:lnTo>
                      <a:pt x="17" y="104"/>
                    </a:lnTo>
                    <a:lnTo>
                      <a:pt x="19" y="89"/>
                    </a:lnTo>
                    <a:lnTo>
                      <a:pt x="22" y="75"/>
                    </a:lnTo>
                    <a:lnTo>
                      <a:pt x="28" y="61"/>
                    </a:lnTo>
                    <a:lnTo>
                      <a:pt x="34" y="47"/>
                    </a:lnTo>
                    <a:lnTo>
                      <a:pt x="42" y="35"/>
                    </a:lnTo>
                    <a:lnTo>
                      <a:pt x="50" y="23"/>
                    </a:lnTo>
                    <a:lnTo>
                      <a:pt x="6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40"/>
              <p:cNvSpPr>
                <a:spLocks noChangeAspect="1"/>
              </p:cNvSpPr>
              <p:nvPr/>
            </p:nvSpPr>
            <p:spPr bwMode="auto">
              <a:xfrm>
                <a:off x="529" y="1006"/>
                <a:ext cx="24" cy="85"/>
              </a:xfrm>
              <a:custGeom>
                <a:avLst/>
                <a:gdLst>
                  <a:gd name="T0" fmla="*/ 6 w 48"/>
                  <a:gd name="T1" fmla="*/ 1 h 170"/>
                  <a:gd name="T2" fmla="*/ 6 w 48"/>
                  <a:gd name="T3" fmla="*/ 1 h 170"/>
                  <a:gd name="T4" fmla="*/ 6 w 48"/>
                  <a:gd name="T5" fmla="*/ 1 h 170"/>
                  <a:gd name="T6" fmla="*/ 5 w 48"/>
                  <a:gd name="T7" fmla="*/ 1 h 170"/>
                  <a:gd name="T8" fmla="*/ 5 w 48"/>
                  <a:gd name="T9" fmla="*/ 0 h 170"/>
                  <a:gd name="T10" fmla="*/ 3 w 48"/>
                  <a:gd name="T11" fmla="*/ 1 h 170"/>
                  <a:gd name="T12" fmla="*/ 3 w 48"/>
                  <a:gd name="T13" fmla="*/ 3 h 170"/>
                  <a:gd name="T14" fmla="*/ 2 w 48"/>
                  <a:gd name="T15" fmla="*/ 3 h 170"/>
                  <a:gd name="T16" fmla="*/ 2 w 48"/>
                  <a:gd name="T17" fmla="*/ 5 h 170"/>
                  <a:gd name="T18" fmla="*/ 1 w 48"/>
                  <a:gd name="T19" fmla="*/ 6 h 170"/>
                  <a:gd name="T20" fmla="*/ 1 w 48"/>
                  <a:gd name="T21" fmla="*/ 7 h 170"/>
                  <a:gd name="T22" fmla="*/ 1 w 48"/>
                  <a:gd name="T23" fmla="*/ 10 h 170"/>
                  <a:gd name="T24" fmla="*/ 0 w 48"/>
                  <a:gd name="T25" fmla="*/ 11 h 170"/>
                  <a:gd name="T26" fmla="*/ 1 w 48"/>
                  <a:gd name="T27" fmla="*/ 12 h 170"/>
                  <a:gd name="T28" fmla="*/ 1 w 48"/>
                  <a:gd name="T29" fmla="*/ 13 h 170"/>
                  <a:gd name="T30" fmla="*/ 1 w 48"/>
                  <a:gd name="T31" fmla="*/ 14 h 170"/>
                  <a:gd name="T32" fmla="*/ 2 w 48"/>
                  <a:gd name="T33" fmla="*/ 17 h 170"/>
                  <a:gd name="T34" fmla="*/ 2 w 48"/>
                  <a:gd name="T35" fmla="*/ 18 h 170"/>
                  <a:gd name="T36" fmla="*/ 3 w 48"/>
                  <a:gd name="T37" fmla="*/ 19 h 170"/>
                  <a:gd name="T38" fmla="*/ 3 w 48"/>
                  <a:gd name="T39" fmla="*/ 21 h 170"/>
                  <a:gd name="T40" fmla="*/ 5 w 48"/>
                  <a:gd name="T41" fmla="*/ 21 h 170"/>
                  <a:gd name="T42" fmla="*/ 5 w 48"/>
                  <a:gd name="T43" fmla="*/ 21 h 170"/>
                  <a:gd name="T44" fmla="*/ 6 w 48"/>
                  <a:gd name="T45" fmla="*/ 21 h 170"/>
                  <a:gd name="T46" fmla="*/ 6 w 48"/>
                  <a:gd name="T47" fmla="*/ 21 h 170"/>
                  <a:gd name="T48" fmla="*/ 6 w 48"/>
                  <a:gd name="T49" fmla="*/ 20 h 170"/>
                  <a:gd name="T50" fmla="*/ 5 w 48"/>
                  <a:gd name="T51" fmla="*/ 18 h 170"/>
                  <a:gd name="T52" fmla="*/ 3 w 48"/>
                  <a:gd name="T53" fmla="*/ 15 h 170"/>
                  <a:gd name="T54" fmla="*/ 3 w 48"/>
                  <a:gd name="T55" fmla="*/ 13 h 170"/>
                  <a:gd name="T56" fmla="*/ 3 w 48"/>
                  <a:gd name="T57" fmla="*/ 11 h 170"/>
                  <a:gd name="T58" fmla="*/ 3 w 48"/>
                  <a:gd name="T59" fmla="*/ 8 h 170"/>
                  <a:gd name="T60" fmla="*/ 3 w 48"/>
                  <a:gd name="T61" fmla="*/ 5 h 170"/>
                  <a:gd name="T62" fmla="*/ 5 w 48"/>
                  <a:gd name="T63" fmla="*/ 3 h 170"/>
                  <a:gd name="T64" fmla="*/ 6 w 48"/>
                  <a:gd name="T65" fmla="*/ 1 h 17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8"/>
                  <a:gd name="T100" fmla="*/ 0 h 170"/>
                  <a:gd name="T101" fmla="*/ 48 w 48"/>
                  <a:gd name="T102" fmla="*/ 170 h 17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8" h="170">
                    <a:moveTo>
                      <a:pt x="48" y="11"/>
                    </a:moveTo>
                    <a:lnTo>
                      <a:pt x="44" y="9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28" y="8"/>
                    </a:lnTo>
                    <a:lnTo>
                      <a:pt x="21" y="18"/>
                    </a:lnTo>
                    <a:lnTo>
                      <a:pt x="15" y="27"/>
                    </a:lnTo>
                    <a:lnTo>
                      <a:pt x="10" y="39"/>
                    </a:lnTo>
                    <a:lnTo>
                      <a:pt x="6" y="49"/>
                    </a:lnTo>
                    <a:lnTo>
                      <a:pt x="3" y="61"/>
                    </a:lnTo>
                    <a:lnTo>
                      <a:pt x="2" y="73"/>
                    </a:lnTo>
                    <a:lnTo>
                      <a:pt x="0" y="85"/>
                    </a:lnTo>
                    <a:lnTo>
                      <a:pt x="2" y="96"/>
                    </a:lnTo>
                    <a:lnTo>
                      <a:pt x="3" y="109"/>
                    </a:lnTo>
                    <a:lnTo>
                      <a:pt x="6" y="119"/>
                    </a:lnTo>
                    <a:lnTo>
                      <a:pt x="10" y="131"/>
                    </a:lnTo>
                    <a:lnTo>
                      <a:pt x="14" y="141"/>
                    </a:lnTo>
                    <a:lnTo>
                      <a:pt x="21" y="152"/>
                    </a:lnTo>
                    <a:lnTo>
                      <a:pt x="28" y="161"/>
                    </a:lnTo>
                    <a:lnTo>
                      <a:pt x="36" y="170"/>
                    </a:lnTo>
                    <a:lnTo>
                      <a:pt x="38" y="168"/>
                    </a:lnTo>
                    <a:lnTo>
                      <a:pt x="42" y="164"/>
                    </a:lnTo>
                    <a:lnTo>
                      <a:pt x="44" y="162"/>
                    </a:lnTo>
                    <a:lnTo>
                      <a:pt x="48" y="158"/>
                    </a:lnTo>
                    <a:lnTo>
                      <a:pt x="35" y="142"/>
                    </a:lnTo>
                    <a:lnTo>
                      <a:pt x="25" y="125"/>
                    </a:lnTo>
                    <a:lnTo>
                      <a:pt x="19" y="105"/>
                    </a:lnTo>
                    <a:lnTo>
                      <a:pt x="17" y="85"/>
                    </a:lnTo>
                    <a:lnTo>
                      <a:pt x="19" y="64"/>
                    </a:lnTo>
                    <a:lnTo>
                      <a:pt x="25" y="44"/>
                    </a:lnTo>
                    <a:lnTo>
                      <a:pt x="35" y="27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5" name="Group 41"/>
            <p:cNvGrpSpPr>
              <a:grpSpLocks/>
            </p:cNvGrpSpPr>
            <p:nvPr/>
          </p:nvGrpSpPr>
          <p:grpSpPr bwMode="auto">
            <a:xfrm>
              <a:off x="2474" y="2541"/>
              <a:ext cx="206" cy="480"/>
              <a:chOff x="2959" y="2679"/>
              <a:chExt cx="390" cy="839"/>
            </a:xfrm>
          </p:grpSpPr>
          <p:grpSp>
            <p:nvGrpSpPr>
              <p:cNvPr id="41" name="Group 42"/>
              <p:cNvGrpSpPr>
                <a:grpSpLocks/>
              </p:cNvGrpSpPr>
              <p:nvPr/>
            </p:nvGrpSpPr>
            <p:grpSpPr bwMode="auto">
              <a:xfrm>
                <a:off x="2959" y="2775"/>
                <a:ext cx="390" cy="743"/>
                <a:chOff x="776" y="2263"/>
                <a:chExt cx="126" cy="291"/>
              </a:xfrm>
            </p:grpSpPr>
            <p:sp>
              <p:nvSpPr>
                <p:cNvPr id="45" name="Freeform 43"/>
                <p:cNvSpPr>
                  <a:spLocks/>
                </p:cNvSpPr>
                <p:nvPr/>
              </p:nvSpPr>
              <p:spPr bwMode="auto">
                <a:xfrm>
                  <a:off x="786" y="2324"/>
                  <a:ext cx="106" cy="203"/>
                </a:xfrm>
                <a:custGeom>
                  <a:avLst/>
                  <a:gdLst>
                    <a:gd name="T0" fmla="*/ 53 w 106"/>
                    <a:gd name="T1" fmla="*/ 203 h 203"/>
                    <a:gd name="T2" fmla="*/ 106 w 106"/>
                    <a:gd name="T3" fmla="*/ 173 h 203"/>
                    <a:gd name="T4" fmla="*/ 18 w 106"/>
                    <a:gd name="T5" fmla="*/ 123 h 203"/>
                    <a:gd name="T6" fmla="*/ 79 w 106"/>
                    <a:gd name="T7" fmla="*/ 88 h 203"/>
                    <a:gd name="T8" fmla="*/ 33 w 106"/>
                    <a:gd name="T9" fmla="*/ 62 h 203"/>
                    <a:gd name="T10" fmla="*/ 68 w 106"/>
                    <a:gd name="T11" fmla="*/ 43 h 203"/>
                    <a:gd name="T12" fmla="*/ 40 w 106"/>
                    <a:gd name="T13" fmla="*/ 27 h 203"/>
                    <a:gd name="T14" fmla="*/ 62 w 106"/>
                    <a:gd name="T15" fmla="*/ 14 h 203"/>
                    <a:gd name="T16" fmla="*/ 45 w 106"/>
                    <a:gd name="T17" fmla="*/ 4 h 203"/>
                    <a:gd name="T18" fmla="*/ 52 w 106"/>
                    <a:gd name="T19" fmla="*/ 0 h 203"/>
                    <a:gd name="T20" fmla="*/ 60 w 106"/>
                    <a:gd name="T21" fmla="*/ 4 h 203"/>
                    <a:gd name="T22" fmla="*/ 43 w 106"/>
                    <a:gd name="T23" fmla="*/ 14 h 203"/>
                    <a:gd name="T24" fmla="*/ 65 w 106"/>
                    <a:gd name="T25" fmla="*/ 27 h 203"/>
                    <a:gd name="T26" fmla="*/ 37 w 106"/>
                    <a:gd name="T27" fmla="*/ 43 h 203"/>
                    <a:gd name="T28" fmla="*/ 71 w 106"/>
                    <a:gd name="T29" fmla="*/ 62 h 203"/>
                    <a:gd name="T30" fmla="*/ 27 w 106"/>
                    <a:gd name="T31" fmla="*/ 88 h 203"/>
                    <a:gd name="T32" fmla="*/ 88 w 106"/>
                    <a:gd name="T33" fmla="*/ 123 h 203"/>
                    <a:gd name="T34" fmla="*/ 0 w 106"/>
                    <a:gd name="T35" fmla="*/ 173 h 203"/>
                    <a:gd name="T36" fmla="*/ 53 w 106"/>
                    <a:gd name="T37" fmla="*/ 203 h 2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6"/>
                    <a:gd name="T58" fmla="*/ 0 h 203"/>
                    <a:gd name="T59" fmla="*/ 106 w 106"/>
                    <a:gd name="T60" fmla="*/ 203 h 20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6" h="203">
                      <a:moveTo>
                        <a:pt x="53" y="203"/>
                      </a:moveTo>
                      <a:lnTo>
                        <a:pt x="106" y="173"/>
                      </a:lnTo>
                      <a:lnTo>
                        <a:pt x="18" y="123"/>
                      </a:lnTo>
                      <a:lnTo>
                        <a:pt x="79" y="88"/>
                      </a:lnTo>
                      <a:lnTo>
                        <a:pt x="33" y="62"/>
                      </a:lnTo>
                      <a:lnTo>
                        <a:pt x="68" y="43"/>
                      </a:lnTo>
                      <a:lnTo>
                        <a:pt x="40" y="27"/>
                      </a:lnTo>
                      <a:lnTo>
                        <a:pt x="62" y="14"/>
                      </a:lnTo>
                      <a:lnTo>
                        <a:pt x="45" y="4"/>
                      </a:lnTo>
                      <a:lnTo>
                        <a:pt x="52" y="0"/>
                      </a:lnTo>
                      <a:lnTo>
                        <a:pt x="60" y="4"/>
                      </a:lnTo>
                      <a:lnTo>
                        <a:pt x="43" y="14"/>
                      </a:lnTo>
                      <a:lnTo>
                        <a:pt x="65" y="27"/>
                      </a:lnTo>
                      <a:lnTo>
                        <a:pt x="37" y="43"/>
                      </a:lnTo>
                      <a:lnTo>
                        <a:pt x="71" y="62"/>
                      </a:lnTo>
                      <a:lnTo>
                        <a:pt x="27" y="88"/>
                      </a:lnTo>
                      <a:lnTo>
                        <a:pt x="88" y="123"/>
                      </a:lnTo>
                      <a:lnTo>
                        <a:pt x="0" y="173"/>
                      </a:lnTo>
                      <a:lnTo>
                        <a:pt x="53" y="203"/>
                      </a:lnTo>
                      <a:close/>
                    </a:path>
                  </a:pathLst>
                </a:custGeom>
                <a:noFill/>
                <a:ln w="476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44"/>
                <p:cNvSpPr>
                  <a:spLocks noChangeShapeType="1"/>
                </p:cNvSpPr>
                <p:nvPr/>
              </p:nvSpPr>
              <p:spPr bwMode="auto">
                <a:xfrm>
                  <a:off x="838" y="2263"/>
                  <a:ext cx="1" cy="291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" name="Freeform 45"/>
                <p:cNvSpPr>
                  <a:spLocks/>
                </p:cNvSpPr>
                <p:nvPr/>
              </p:nvSpPr>
              <p:spPr bwMode="auto">
                <a:xfrm>
                  <a:off x="795" y="2328"/>
                  <a:ext cx="87" cy="168"/>
                </a:xfrm>
                <a:custGeom>
                  <a:avLst/>
                  <a:gdLst>
                    <a:gd name="T0" fmla="*/ 43 w 87"/>
                    <a:gd name="T1" fmla="*/ 168 h 168"/>
                    <a:gd name="T2" fmla="*/ 0 w 87"/>
                    <a:gd name="T3" fmla="*/ 143 h 168"/>
                    <a:gd name="T4" fmla="*/ 74 w 87"/>
                    <a:gd name="T5" fmla="*/ 102 h 168"/>
                    <a:gd name="T6" fmla="*/ 20 w 87"/>
                    <a:gd name="T7" fmla="*/ 71 h 168"/>
                    <a:gd name="T8" fmla="*/ 60 w 87"/>
                    <a:gd name="T9" fmla="*/ 48 h 168"/>
                    <a:gd name="T10" fmla="*/ 29 w 87"/>
                    <a:gd name="T11" fmla="*/ 30 h 168"/>
                    <a:gd name="T12" fmla="*/ 54 w 87"/>
                    <a:gd name="T13" fmla="*/ 16 h 168"/>
                    <a:gd name="T14" fmla="*/ 35 w 87"/>
                    <a:gd name="T15" fmla="*/ 5 h 168"/>
                    <a:gd name="T16" fmla="*/ 43 w 87"/>
                    <a:gd name="T17" fmla="*/ 0 h 168"/>
                    <a:gd name="T18" fmla="*/ 51 w 87"/>
                    <a:gd name="T19" fmla="*/ 5 h 168"/>
                    <a:gd name="T20" fmla="*/ 33 w 87"/>
                    <a:gd name="T21" fmla="*/ 16 h 168"/>
                    <a:gd name="T22" fmla="*/ 58 w 87"/>
                    <a:gd name="T23" fmla="*/ 30 h 168"/>
                    <a:gd name="T24" fmla="*/ 26 w 87"/>
                    <a:gd name="T25" fmla="*/ 48 h 168"/>
                    <a:gd name="T26" fmla="*/ 66 w 87"/>
                    <a:gd name="T27" fmla="*/ 71 h 168"/>
                    <a:gd name="T28" fmla="*/ 13 w 87"/>
                    <a:gd name="T29" fmla="*/ 101 h 168"/>
                    <a:gd name="T30" fmla="*/ 87 w 87"/>
                    <a:gd name="T31" fmla="*/ 144 h 168"/>
                    <a:gd name="T32" fmla="*/ 43 w 87"/>
                    <a:gd name="T33" fmla="*/ 168 h 1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7"/>
                    <a:gd name="T52" fmla="*/ 0 h 168"/>
                    <a:gd name="T53" fmla="*/ 87 w 87"/>
                    <a:gd name="T54" fmla="*/ 168 h 16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7" h="168">
                      <a:moveTo>
                        <a:pt x="43" y="168"/>
                      </a:moveTo>
                      <a:lnTo>
                        <a:pt x="0" y="143"/>
                      </a:lnTo>
                      <a:lnTo>
                        <a:pt x="74" y="102"/>
                      </a:lnTo>
                      <a:lnTo>
                        <a:pt x="20" y="71"/>
                      </a:lnTo>
                      <a:lnTo>
                        <a:pt x="60" y="48"/>
                      </a:lnTo>
                      <a:lnTo>
                        <a:pt x="29" y="30"/>
                      </a:lnTo>
                      <a:lnTo>
                        <a:pt x="54" y="16"/>
                      </a:lnTo>
                      <a:lnTo>
                        <a:pt x="35" y="5"/>
                      </a:lnTo>
                      <a:lnTo>
                        <a:pt x="43" y="0"/>
                      </a:lnTo>
                      <a:lnTo>
                        <a:pt x="51" y="5"/>
                      </a:lnTo>
                      <a:lnTo>
                        <a:pt x="33" y="16"/>
                      </a:lnTo>
                      <a:lnTo>
                        <a:pt x="58" y="30"/>
                      </a:lnTo>
                      <a:lnTo>
                        <a:pt x="26" y="48"/>
                      </a:lnTo>
                      <a:lnTo>
                        <a:pt x="66" y="71"/>
                      </a:lnTo>
                      <a:lnTo>
                        <a:pt x="13" y="101"/>
                      </a:lnTo>
                      <a:lnTo>
                        <a:pt x="87" y="144"/>
                      </a:lnTo>
                      <a:lnTo>
                        <a:pt x="43" y="168"/>
                      </a:lnTo>
                      <a:close/>
                    </a:path>
                  </a:pathLst>
                </a:custGeom>
                <a:noFill/>
                <a:ln w="476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" name="Freeform 46"/>
                <p:cNvSpPr>
                  <a:spLocks/>
                </p:cNvSpPr>
                <p:nvPr/>
              </p:nvSpPr>
              <p:spPr bwMode="auto">
                <a:xfrm>
                  <a:off x="776" y="2299"/>
                  <a:ext cx="126" cy="255"/>
                </a:xfrm>
                <a:custGeom>
                  <a:avLst/>
                  <a:gdLst>
                    <a:gd name="T0" fmla="*/ 0 w 726"/>
                    <a:gd name="T1" fmla="*/ 8 h 1328"/>
                    <a:gd name="T2" fmla="*/ 2 w 726"/>
                    <a:gd name="T3" fmla="*/ 1 h 1328"/>
                    <a:gd name="T4" fmla="*/ 2 w 726"/>
                    <a:gd name="T5" fmla="*/ 1 h 1328"/>
                    <a:gd name="T6" fmla="*/ 2 w 726"/>
                    <a:gd name="T7" fmla="*/ 1 h 1328"/>
                    <a:gd name="T8" fmla="*/ 2 w 726"/>
                    <a:gd name="T9" fmla="*/ 0 h 1328"/>
                    <a:gd name="T10" fmla="*/ 2 w 726"/>
                    <a:gd name="T11" fmla="*/ 0 h 1328"/>
                    <a:gd name="T12" fmla="*/ 2 w 726"/>
                    <a:gd name="T13" fmla="*/ 1 h 1328"/>
                    <a:gd name="T14" fmla="*/ 2 w 726"/>
                    <a:gd name="T15" fmla="*/ 1 h 1328"/>
                    <a:gd name="T16" fmla="*/ 4 w 726"/>
                    <a:gd name="T17" fmla="*/ 8 h 1328"/>
                    <a:gd name="T18" fmla="*/ 4 w 726"/>
                    <a:gd name="T19" fmla="*/ 8 h 1328"/>
                    <a:gd name="T20" fmla="*/ 3 w 726"/>
                    <a:gd name="T21" fmla="*/ 7 h 1328"/>
                    <a:gd name="T22" fmla="*/ 2 w 726"/>
                    <a:gd name="T23" fmla="*/ 8 h 1328"/>
                    <a:gd name="T24" fmla="*/ 2 w 726"/>
                    <a:gd name="T25" fmla="*/ 9 h 1328"/>
                    <a:gd name="T26" fmla="*/ 2 w 726"/>
                    <a:gd name="T27" fmla="*/ 8 h 1328"/>
                    <a:gd name="T28" fmla="*/ 0 w 726"/>
                    <a:gd name="T29" fmla="*/ 7 h 1328"/>
                    <a:gd name="T30" fmla="*/ 0 w 726"/>
                    <a:gd name="T31" fmla="*/ 8 h 132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26"/>
                    <a:gd name="T49" fmla="*/ 0 h 1328"/>
                    <a:gd name="T50" fmla="*/ 726 w 726"/>
                    <a:gd name="T51" fmla="*/ 1328 h 132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26" h="1328">
                      <a:moveTo>
                        <a:pt x="0" y="1160"/>
                      </a:moveTo>
                      <a:cubicBezTo>
                        <a:pt x="147" y="835"/>
                        <a:pt x="251" y="497"/>
                        <a:pt x="311" y="150"/>
                      </a:cubicBezTo>
                      <a:lnTo>
                        <a:pt x="327" y="149"/>
                      </a:lnTo>
                      <a:cubicBezTo>
                        <a:pt x="331" y="100"/>
                        <a:pt x="335" y="50"/>
                        <a:pt x="338" y="1"/>
                      </a:cubicBezTo>
                      <a:cubicBezTo>
                        <a:pt x="351" y="1"/>
                        <a:pt x="364" y="0"/>
                        <a:pt x="377" y="0"/>
                      </a:cubicBezTo>
                      <a:cubicBezTo>
                        <a:pt x="378" y="49"/>
                        <a:pt x="381" y="97"/>
                        <a:pt x="385" y="146"/>
                      </a:cubicBezTo>
                      <a:cubicBezTo>
                        <a:pt x="391" y="147"/>
                        <a:pt x="397" y="149"/>
                        <a:pt x="402" y="150"/>
                      </a:cubicBezTo>
                      <a:cubicBezTo>
                        <a:pt x="460" y="498"/>
                        <a:pt x="569" y="838"/>
                        <a:pt x="726" y="1160"/>
                      </a:cubicBezTo>
                      <a:lnTo>
                        <a:pt x="666" y="1035"/>
                      </a:lnTo>
                      <a:lnTo>
                        <a:pt x="361" y="1191"/>
                      </a:lnTo>
                      <a:lnTo>
                        <a:pt x="359" y="1328"/>
                      </a:lnTo>
                      <a:lnTo>
                        <a:pt x="361" y="1191"/>
                      </a:lnTo>
                      <a:lnTo>
                        <a:pt x="56" y="1034"/>
                      </a:lnTo>
                      <a:lnTo>
                        <a:pt x="0" y="116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" name="Group 47"/>
              <p:cNvGrpSpPr>
                <a:grpSpLocks/>
              </p:cNvGrpSpPr>
              <p:nvPr/>
            </p:nvGrpSpPr>
            <p:grpSpPr bwMode="auto">
              <a:xfrm>
                <a:off x="3134" y="2679"/>
                <a:ext cx="34" cy="173"/>
                <a:chOff x="1277" y="2487"/>
                <a:chExt cx="161" cy="446"/>
              </a:xfrm>
            </p:grpSpPr>
            <p:sp>
              <p:nvSpPr>
                <p:cNvPr id="43" name="Freeform 48"/>
                <p:cNvSpPr>
                  <a:spLocks/>
                </p:cNvSpPr>
                <p:nvPr/>
              </p:nvSpPr>
              <p:spPr bwMode="auto">
                <a:xfrm>
                  <a:off x="1279" y="2487"/>
                  <a:ext cx="157" cy="108"/>
                </a:xfrm>
                <a:custGeom>
                  <a:avLst/>
                  <a:gdLst>
                    <a:gd name="T0" fmla="*/ 24 w 162"/>
                    <a:gd name="T1" fmla="*/ 0 h 108"/>
                    <a:gd name="T2" fmla="*/ 147 w 162"/>
                    <a:gd name="T3" fmla="*/ 27 h 108"/>
                    <a:gd name="T4" fmla="*/ 0 w 162"/>
                    <a:gd name="T5" fmla="*/ 108 h 108"/>
                    <a:gd name="T6" fmla="*/ 24 w 162"/>
                    <a:gd name="T7" fmla="*/ 0 h 10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62"/>
                    <a:gd name="T13" fmla="*/ 0 h 108"/>
                    <a:gd name="T14" fmla="*/ 162 w 162"/>
                    <a:gd name="T15" fmla="*/ 108 h 10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62" h="108">
                      <a:moveTo>
                        <a:pt x="27" y="0"/>
                      </a:moveTo>
                      <a:lnTo>
                        <a:pt x="162" y="27"/>
                      </a:lnTo>
                      <a:lnTo>
                        <a:pt x="0" y="108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Freeform 49"/>
                <p:cNvSpPr>
                  <a:spLocks/>
                </p:cNvSpPr>
                <p:nvPr/>
              </p:nvSpPr>
              <p:spPr bwMode="auto">
                <a:xfrm>
                  <a:off x="1277" y="2513"/>
                  <a:ext cx="161" cy="420"/>
                </a:xfrm>
                <a:custGeom>
                  <a:avLst/>
                  <a:gdLst>
                    <a:gd name="T0" fmla="*/ 2 w 161"/>
                    <a:gd name="T1" fmla="*/ 84 h 420"/>
                    <a:gd name="T2" fmla="*/ 161 w 161"/>
                    <a:gd name="T3" fmla="*/ 0 h 420"/>
                    <a:gd name="T4" fmla="*/ 158 w 161"/>
                    <a:gd name="T5" fmla="*/ 312 h 420"/>
                    <a:gd name="T6" fmla="*/ 0 w 161"/>
                    <a:gd name="T7" fmla="*/ 420 h 420"/>
                    <a:gd name="T8" fmla="*/ 2 w 161"/>
                    <a:gd name="T9" fmla="*/ 84 h 4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1"/>
                    <a:gd name="T16" fmla="*/ 0 h 420"/>
                    <a:gd name="T17" fmla="*/ 161 w 161"/>
                    <a:gd name="T18" fmla="*/ 420 h 4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1" h="420">
                      <a:moveTo>
                        <a:pt x="2" y="84"/>
                      </a:moveTo>
                      <a:lnTo>
                        <a:pt x="161" y="0"/>
                      </a:lnTo>
                      <a:lnTo>
                        <a:pt x="158" y="312"/>
                      </a:lnTo>
                      <a:lnTo>
                        <a:pt x="0" y="420"/>
                      </a:lnTo>
                      <a:lnTo>
                        <a:pt x="2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6" name="Group 50"/>
            <p:cNvGrpSpPr>
              <a:grpSpLocks/>
            </p:cNvGrpSpPr>
            <p:nvPr/>
          </p:nvGrpSpPr>
          <p:grpSpPr bwMode="auto">
            <a:xfrm rot="3349453">
              <a:off x="2555" y="2515"/>
              <a:ext cx="40" cy="113"/>
              <a:chOff x="2663" y="1500"/>
              <a:chExt cx="77" cy="179"/>
            </a:xfrm>
          </p:grpSpPr>
          <p:sp>
            <p:nvSpPr>
              <p:cNvPr id="37" name="Freeform 51"/>
              <p:cNvSpPr>
                <a:spLocks noChangeAspect="1"/>
              </p:cNvSpPr>
              <p:nvPr/>
            </p:nvSpPr>
            <p:spPr bwMode="auto">
              <a:xfrm>
                <a:off x="2704" y="1500"/>
                <a:ext cx="36" cy="179"/>
              </a:xfrm>
              <a:custGeom>
                <a:avLst/>
                <a:gdLst>
                  <a:gd name="T0" fmla="*/ 6 w 89"/>
                  <a:gd name="T1" fmla="*/ 21 h 375"/>
                  <a:gd name="T2" fmla="*/ 6 w 89"/>
                  <a:gd name="T3" fmla="*/ 18 h 375"/>
                  <a:gd name="T4" fmla="*/ 6 w 89"/>
                  <a:gd name="T5" fmla="*/ 15 h 375"/>
                  <a:gd name="T6" fmla="*/ 5 w 89"/>
                  <a:gd name="T7" fmla="*/ 12 h 375"/>
                  <a:gd name="T8" fmla="*/ 4 w 89"/>
                  <a:gd name="T9" fmla="*/ 10 h 375"/>
                  <a:gd name="T10" fmla="*/ 4 w 89"/>
                  <a:gd name="T11" fmla="*/ 7 h 375"/>
                  <a:gd name="T12" fmla="*/ 3 w 89"/>
                  <a:gd name="T13" fmla="*/ 5 h 375"/>
                  <a:gd name="T14" fmla="*/ 2 w 89"/>
                  <a:gd name="T15" fmla="*/ 2 h 375"/>
                  <a:gd name="T16" fmla="*/ 1 w 89"/>
                  <a:gd name="T17" fmla="*/ 0 h 375"/>
                  <a:gd name="T18" fmla="*/ 1 w 89"/>
                  <a:gd name="T19" fmla="*/ 0 h 375"/>
                  <a:gd name="T20" fmla="*/ 1 w 89"/>
                  <a:gd name="T21" fmla="*/ 0 h 375"/>
                  <a:gd name="T22" fmla="*/ 1 w 89"/>
                  <a:gd name="T23" fmla="*/ 0 h 375"/>
                  <a:gd name="T24" fmla="*/ 1 w 89"/>
                  <a:gd name="T25" fmla="*/ 0 h 375"/>
                  <a:gd name="T26" fmla="*/ 1 w 89"/>
                  <a:gd name="T27" fmla="*/ 0 h 375"/>
                  <a:gd name="T28" fmla="*/ 0 w 89"/>
                  <a:gd name="T29" fmla="*/ 0 h 375"/>
                  <a:gd name="T30" fmla="*/ 0 w 89"/>
                  <a:gd name="T31" fmla="*/ 1 h 375"/>
                  <a:gd name="T32" fmla="*/ 0 w 89"/>
                  <a:gd name="T33" fmla="*/ 1 h 375"/>
                  <a:gd name="T34" fmla="*/ 0 w 89"/>
                  <a:gd name="T35" fmla="*/ 1 h 375"/>
                  <a:gd name="T36" fmla="*/ 0 w 89"/>
                  <a:gd name="T37" fmla="*/ 1 h 375"/>
                  <a:gd name="T38" fmla="*/ 0 w 89"/>
                  <a:gd name="T39" fmla="*/ 1 h 375"/>
                  <a:gd name="T40" fmla="*/ 0 w 89"/>
                  <a:gd name="T41" fmla="*/ 1 h 375"/>
                  <a:gd name="T42" fmla="*/ 1 w 89"/>
                  <a:gd name="T43" fmla="*/ 3 h 375"/>
                  <a:gd name="T44" fmla="*/ 2 w 89"/>
                  <a:gd name="T45" fmla="*/ 5 h 375"/>
                  <a:gd name="T46" fmla="*/ 3 w 89"/>
                  <a:gd name="T47" fmla="*/ 8 h 375"/>
                  <a:gd name="T48" fmla="*/ 4 w 89"/>
                  <a:gd name="T49" fmla="*/ 10 h 375"/>
                  <a:gd name="T50" fmla="*/ 4 w 89"/>
                  <a:gd name="T51" fmla="*/ 12 h 375"/>
                  <a:gd name="T52" fmla="*/ 4 w 89"/>
                  <a:gd name="T53" fmla="*/ 15 h 375"/>
                  <a:gd name="T54" fmla="*/ 5 w 89"/>
                  <a:gd name="T55" fmla="*/ 18 h 375"/>
                  <a:gd name="T56" fmla="*/ 5 w 89"/>
                  <a:gd name="T57" fmla="*/ 21 h 375"/>
                  <a:gd name="T58" fmla="*/ 5 w 89"/>
                  <a:gd name="T59" fmla="*/ 23 h 375"/>
                  <a:gd name="T60" fmla="*/ 4 w 89"/>
                  <a:gd name="T61" fmla="*/ 26 h 375"/>
                  <a:gd name="T62" fmla="*/ 4 w 89"/>
                  <a:gd name="T63" fmla="*/ 29 h 375"/>
                  <a:gd name="T64" fmla="*/ 4 w 89"/>
                  <a:gd name="T65" fmla="*/ 31 h 375"/>
                  <a:gd name="T66" fmla="*/ 3 w 89"/>
                  <a:gd name="T67" fmla="*/ 33 h 375"/>
                  <a:gd name="T68" fmla="*/ 2 w 89"/>
                  <a:gd name="T69" fmla="*/ 35 h 375"/>
                  <a:gd name="T70" fmla="*/ 1 w 89"/>
                  <a:gd name="T71" fmla="*/ 38 h 375"/>
                  <a:gd name="T72" fmla="*/ 0 w 89"/>
                  <a:gd name="T73" fmla="*/ 40 h 375"/>
                  <a:gd name="T74" fmla="*/ 0 w 89"/>
                  <a:gd name="T75" fmla="*/ 40 h 375"/>
                  <a:gd name="T76" fmla="*/ 0 w 89"/>
                  <a:gd name="T77" fmla="*/ 40 h 375"/>
                  <a:gd name="T78" fmla="*/ 0 w 89"/>
                  <a:gd name="T79" fmla="*/ 41 h 375"/>
                  <a:gd name="T80" fmla="*/ 1 w 89"/>
                  <a:gd name="T81" fmla="*/ 41 h 375"/>
                  <a:gd name="T82" fmla="*/ 1 w 89"/>
                  <a:gd name="T83" fmla="*/ 41 h 375"/>
                  <a:gd name="T84" fmla="*/ 1 w 89"/>
                  <a:gd name="T85" fmla="*/ 41 h 375"/>
                  <a:gd name="T86" fmla="*/ 1 w 89"/>
                  <a:gd name="T87" fmla="*/ 41 h 375"/>
                  <a:gd name="T88" fmla="*/ 1 w 89"/>
                  <a:gd name="T89" fmla="*/ 41 h 375"/>
                  <a:gd name="T90" fmla="*/ 2 w 89"/>
                  <a:gd name="T91" fmla="*/ 39 h 375"/>
                  <a:gd name="T92" fmla="*/ 3 w 89"/>
                  <a:gd name="T93" fmla="*/ 36 h 375"/>
                  <a:gd name="T94" fmla="*/ 4 w 89"/>
                  <a:gd name="T95" fmla="*/ 34 h 375"/>
                  <a:gd name="T96" fmla="*/ 4 w 89"/>
                  <a:gd name="T97" fmla="*/ 32 h 375"/>
                  <a:gd name="T98" fmla="*/ 5 w 89"/>
                  <a:gd name="T99" fmla="*/ 29 h 375"/>
                  <a:gd name="T100" fmla="*/ 6 w 89"/>
                  <a:gd name="T101" fmla="*/ 26 h 375"/>
                  <a:gd name="T102" fmla="*/ 6 w 89"/>
                  <a:gd name="T103" fmla="*/ 23 h 375"/>
                  <a:gd name="T104" fmla="*/ 6 w 89"/>
                  <a:gd name="T105" fmla="*/ 21 h 37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9"/>
                  <a:gd name="T160" fmla="*/ 0 h 375"/>
                  <a:gd name="T161" fmla="*/ 89 w 89"/>
                  <a:gd name="T162" fmla="*/ 375 h 37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9" h="375">
                    <a:moveTo>
                      <a:pt x="89" y="188"/>
                    </a:moveTo>
                    <a:lnTo>
                      <a:pt x="88" y="161"/>
                    </a:lnTo>
                    <a:lnTo>
                      <a:pt x="85" y="136"/>
                    </a:lnTo>
                    <a:lnTo>
                      <a:pt x="78" y="111"/>
                    </a:lnTo>
                    <a:lnTo>
                      <a:pt x="70" y="86"/>
                    </a:lnTo>
                    <a:lnTo>
                      <a:pt x="58" y="63"/>
                    </a:lnTo>
                    <a:lnTo>
                      <a:pt x="45" y="41"/>
                    </a:lnTo>
                    <a:lnTo>
                      <a:pt x="30" y="2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6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17" y="30"/>
                    </a:lnTo>
                    <a:lnTo>
                      <a:pt x="31" y="50"/>
                    </a:lnTo>
                    <a:lnTo>
                      <a:pt x="43" y="70"/>
                    </a:lnTo>
                    <a:lnTo>
                      <a:pt x="54" y="92"/>
                    </a:lnTo>
                    <a:lnTo>
                      <a:pt x="63" y="115"/>
                    </a:lnTo>
                    <a:lnTo>
                      <a:pt x="69" y="139"/>
                    </a:lnTo>
                    <a:lnTo>
                      <a:pt x="72" y="164"/>
                    </a:lnTo>
                    <a:lnTo>
                      <a:pt x="73" y="188"/>
                    </a:lnTo>
                    <a:lnTo>
                      <a:pt x="72" y="213"/>
                    </a:lnTo>
                    <a:lnTo>
                      <a:pt x="68" y="238"/>
                    </a:lnTo>
                    <a:lnTo>
                      <a:pt x="62" y="263"/>
                    </a:lnTo>
                    <a:lnTo>
                      <a:pt x="54" y="284"/>
                    </a:lnTo>
                    <a:lnTo>
                      <a:pt x="42" y="308"/>
                    </a:lnTo>
                    <a:lnTo>
                      <a:pt x="30" y="327"/>
                    </a:lnTo>
                    <a:lnTo>
                      <a:pt x="16" y="347"/>
                    </a:lnTo>
                    <a:lnTo>
                      <a:pt x="0" y="365"/>
                    </a:lnTo>
                    <a:lnTo>
                      <a:pt x="2" y="367"/>
                    </a:lnTo>
                    <a:lnTo>
                      <a:pt x="5" y="370"/>
                    </a:lnTo>
                    <a:lnTo>
                      <a:pt x="8" y="373"/>
                    </a:lnTo>
                    <a:lnTo>
                      <a:pt x="11" y="375"/>
                    </a:lnTo>
                    <a:lnTo>
                      <a:pt x="30" y="356"/>
                    </a:lnTo>
                    <a:lnTo>
                      <a:pt x="45" y="335"/>
                    </a:lnTo>
                    <a:lnTo>
                      <a:pt x="58" y="312"/>
                    </a:lnTo>
                    <a:lnTo>
                      <a:pt x="70" y="289"/>
                    </a:lnTo>
                    <a:lnTo>
                      <a:pt x="78" y="265"/>
                    </a:lnTo>
                    <a:lnTo>
                      <a:pt x="85" y="240"/>
                    </a:lnTo>
                    <a:lnTo>
                      <a:pt x="88" y="214"/>
                    </a:lnTo>
                    <a:lnTo>
                      <a:pt x="89" y="1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52"/>
              <p:cNvSpPr>
                <a:spLocks noChangeAspect="1"/>
              </p:cNvSpPr>
              <p:nvPr/>
            </p:nvSpPr>
            <p:spPr bwMode="auto">
              <a:xfrm>
                <a:off x="2690" y="1516"/>
                <a:ext cx="31" cy="147"/>
              </a:xfrm>
              <a:custGeom>
                <a:avLst/>
                <a:gdLst>
                  <a:gd name="T0" fmla="*/ 1 w 76"/>
                  <a:gd name="T1" fmla="*/ 34 h 307"/>
                  <a:gd name="T2" fmla="*/ 2 w 76"/>
                  <a:gd name="T3" fmla="*/ 32 h 307"/>
                  <a:gd name="T4" fmla="*/ 3 w 76"/>
                  <a:gd name="T5" fmla="*/ 30 h 307"/>
                  <a:gd name="T6" fmla="*/ 4 w 76"/>
                  <a:gd name="T7" fmla="*/ 28 h 307"/>
                  <a:gd name="T8" fmla="*/ 4 w 76"/>
                  <a:gd name="T9" fmla="*/ 26 h 307"/>
                  <a:gd name="T10" fmla="*/ 4 w 76"/>
                  <a:gd name="T11" fmla="*/ 23 h 307"/>
                  <a:gd name="T12" fmla="*/ 5 w 76"/>
                  <a:gd name="T13" fmla="*/ 22 h 307"/>
                  <a:gd name="T14" fmla="*/ 5 w 76"/>
                  <a:gd name="T15" fmla="*/ 19 h 307"/>
                  <a:gd name="T16" fmla="*/ 5 w 76"/>
                  <a:gd name="T17" fmla="*/ 17 h 307"/>
                  <a:gd name="T18" fmla="*/ 5 w 76"/>
                  <a:gd name="T19" fmla="*/ 14 h 307"/>
                  <a:gd name="T20" fmla="*/ 5 w 76"/>
                  <a:gd name="T21" fmla="*/ 12 h 307"/>
                  <a:gd name="T22" fmla="*/ 4 w 76"/>
                  <a:gd name="T23" fmla="*/ 10 h 307"/>
                  <a:gd name="T24" fmla="*/ 4 w 76"/>
                  <a:gd name="T25" fmla="*/ 8 h 307"/>
                  <a:gd name="T26" fmla="*/ 4 w 76"/>
                  <a:gd name="T27" fmla="*/ 5 h 307"/>
                  <a:gd name="T28" fmla="*/ 3 w 76"/>
                  <a:gd name="T29" fmla="*/ 4 h 307"/>
                  <a:gd name="T30" fmla="*/ 2 w 76"/>
                  <a:gd name="T31" fmla="*/ 2 h 307"/>
                  <a:gd name="T32" fmla="*/ 1 w 76"/>
                  <a:gd name="T33" fmla="*/ 0 h 307"/>
                  <a:gd name="T34" fmla="*/ 1 w 76"/>
                  <a:gd name="T35" fmla="*/ 0 h 307"/>
                  <a:gd name="T36" fmla="*/ 1 w 76"/>
                  <a:gd name="T37" fmla="*/ 0 h 307"/>
                  <a:gd name="T38" fmla="*/ 1 w 76"/>
                  <a:gd name="T39" fmla="*/ 0 h 307"/>
                  <a:gd name="T40" fmla="*/ 1 w 76"/>
                  <a:gd name="T41" fmla="*/ 0 h 307"/>
                  <a:gd name="T42" fmla="*/ 1 w 76"/>
                  <a:gd name="T43" fmla="*/ 0 h 307"/>
                  <a:gd name="T44" fmla="*/ 0 w 76"/>
                  <a:gd name="T45" fmla="*/ 0 h 307"/>
                  <a:gd name="T46" fmla="*/ 0 w 76"/>
                  <a:gd name="T47" fmla="*/ 1 h 307"/>
                  <a:gd name="T48" fmla="*/ 0 w 76"/>
                  <a:gd name="T49" fmla="*/ 1 h 307"/>
                  <a:gd name="T50" fmla="*/ 0 w 76"/>
                  <a:gd name="T51" fmla="*/ 1 h 307"/>
                  <a:gd name="T52" fmla="*/ 0 w 76"/>
                  <a:gd name="T53" fmla="*/ 1 h 307"/>
                  <a:gd name="T54" fmla="*/ 0 w 76"/>
                  <a:gd name="T55" fmla="*/ 1 h 307"/>
                  <a:gd name="T56" fmla="*/ 0 w 76"/>
                  <a:gd name="T57" fmla="*/ 1 h 307"/>
                  <a:gd name="T58" fmla="*/ 1 w 76"/>
                  <a:gd name="T59" fmla="*/ 3 h 307"/>
                  <a:gd name="T60" fmla="*/ 2 w 76"/>
                  <a:gd name="T61" fmla="*/ 5 h 307"/>
                  <a:gd name="T62" fmla="*/ 2 w 76"/>
                  <a:gd name="T63" fmla="*/ 6 h 307"/>
                  <a:gd name="T64" fmla="*/ 3 w 76"/>
                  <a:gd name="T65" fmla="*/ 9 h 307"/>
                  <a:gd name="T66" fmla="*/ 4 w 76"/>
                  <a:gd name="T67" fmla="*/ 11 h 307"/>
                  <a:gd name="T68" fmla="*/ 4 w 76"/>
                  <a:gd name="T69" fmla="*/ 12 h 307"/>
                  <a:gd name="T70" fmla="*/ 4 w 76"/>
                  <a:gd name="T71" fmla="*/ 15 h 307"/>
                  <a:gd name="T72" fmla="*/ 4 w 76"/>
                  <a:gd name="T73" fmla="*/ 17 h 307"/>
                  <a:gd name="T74" fmla="*/ 4 w 76"/>
                  <a:gd name="T75" fmla="*/ 19 h 307"/>
                  <a:gd name="T76" fmla="*/ 4 w 76"/>
                  <a:gd name="T77" fmla="*/ 22 h 307"/>
                  <a:gd name="T78" fmla="*/ 4 w 76"/>
                  <a:gd name="T79" fmla="*/ 23 h 307"/>
                  <a:gd name="T80" fmla="*/ 3 w 76"/>
                  <a:gd name="T81" fmla="*/ 25 h 307"/>
                  <a:gd name="T82" fmla="*/ 2 w 76"/>
                  <a:gd name="T83" fmla="*/ 27 h 307"/>
                  <a:gd name="T84" fmla="*/ 2 w 76"/>
                  <a:gd name="T85" fmla="*/ 29 h 307"/>
                  <a:gd name="T86" fmla="*/ 1 w 76"/>
                  <a:gd name="T87" fmla="*/ 31 h 307"/>
                  <a:gd name="T88" fmla="*/ 0 w 76"/>
                  <a:gd name="T89" fmla="*/ 33 h 307"/>
                  <a:gd name="T90" fmla="*/ 0 w 76"/>
                  <a:gd name="T91" fmla="*/ 33 h 307"/>
                  <a:gd name="T92" fmla="*/ 0 w 76"/>
                  <a:gd name="T93" fmla="*/ 33 h 307"/>
                  <a:gd name="T94" fmla="*/ 1 w 76"/>
                  <a:gd name="T95" fmla="*/ 34 h 307"/>
                  <a:gd name="T96" fmla="*/ 1 w 76"/>
                  <a:gd name="T97" fmla="*/ 34 h 307"/>
                  <a:gd name="T98" fmla="*/ 1 w 76"/>
                  <a:gd name="T99" fmla="*/ 34 h 307"/>
                  <a:gd name="T100" fmla="*/ 1 w 76"/>
                  <a:gd name="T101" fmla="*/ 34 h 307"/>
                  <a:gd name="T102" fmla="*/ 1 w 76"/>
                  <a:gd name="T103" fmla="*/ 34 h 307"/>
                  <a:gd name="T104" fmla="*/ 1 w 76"/>
                  <a:gd name="T105" fmla="*/ 34 h 30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6"/>
                  <a:gd name="T160" fmla="*/ 0 h 307"/>
                  <a:gd name="T161" fmla="*/ 76 w 76"/>
                  <a:gd name="T162" fmla="*/ 307 h 30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6" h="307">
                    <a:moveTo>
                      <a:pt x="13" y="307"/>
                    </a:moveTo>
                    <a:lnTo>
                      <a:pt x="27" y="291"/>
                    </a:lnTo>
                    <a:lnTo>
                      <a:pt x="39" y="274"/>
                    </a:lnTo>
                    <a:lnTo>
                      <a:pt x="51" y="255"/>
                    </a:lnTo>
                    <a:lnTo>
                      <a:pt x="60" y="237"/>
                    </a:lnTo>
                    <a:lnTo>
                      <a:pt x="67" y="216"/>
                    </a:lnTo>
                    <a:lnTo>
                      <a:pt x="71" y="195"/>
                    </a:lnTo>
                    <a:lnTo>
                      <a:pt x="75" y="175"/>
                    </a:lnTo>
                    <a:lnTo>
                      <a:pt x="76" y="153"/>
                    </a:lnTo>
                    <a:lnTo>
                      <a:pt x="75" y="131"/>
                    </a:lnTo>
                    <a:lnTo>
                      <a:pt x="71" y="110"/>
                    </a:lnTo>
                    <a:lnTo>
                      <a:pt x="67" y="89"/>
                    </a:lnTo>
                    <a:lnTo>
                      <a:pt x="60" y="70"/>
                    </a:lnTo>
                    <a:lnTo>
                      <a:pt x="51" y="51"/>
                    </a:lnTo>
                    <a:lnTo>
                      <a:pt x="39" y="33"/>
                    </a:lnTo>
                    <a:lnTo>
                      <a:pt x="27" y="16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5" y="26"/>
                    </a:lnTo>
                    <a:lnTo>
                      <a:pt x="27" y="42"/>
                    </a:lnTo>
                    <a:lnTo>
                      <a:pt x="37" y="58"/>
                    </a:lnTo>
                    <a:lnTo>
                      <a:pt x="45" y="77"/>
                    </a:lnTo>
                    <a:lnTo>
                      <a:pt x="52" y="95"/>
                    </a:lnTo>
                    <a:lnTo>
                      <a:pt x="56" y="114"/>
                    </a:lnTo>
                    <a:lnTo>
                      <a:pt x="59" y="133"/>
                    </a:lnTo>
                    <a:lnTo>
                      <a:pt x="60" y="153"/>
                    </a:lnTo>
                    <a:lnTo>
                      <a:pt x="59" y="173"/>
                    </a:lnTo>
                    <a:lnTo>
                      <a:pt x="55" y="194"/>
                    </a:lnTo>
                    <a:lnTo>
                      <a:pt x="51" y="213"/>
                    </a:lnTo>
                    <a:lnTo>
                      <a:pt x="44" y="231"/>
                    </a:lnTo>
                    <a:lnTo>
                      <a:pt x="36" y="249"/>
                    </a:lnTo>
                    <a:lnTo>
                      <a:pt x="25" y="266"/>
                    </a:lnTo>
                    <a:lnTo>
                      <a:pt x="13" y="281"/>
                    </a:lnTo>
                    <a:lnTo>
                      <a:pt x="0" y="296"/>
                    </a:lnTo>
                    <a:lnTo>
                      <a:pt x="3" y="298"/>
                    </a:lnTo>
                    <a:lnTo>
                      <a:pt x="6" y="301"/>
                    </a:lnTo>
                    <a:lnTo>
                      <a:pt x="9" y="305"/>
                    </a:lnTo>
                    <a:lnTo>
                      <a:pt x="12" y="307"/>
                    </a:lnTo>
                    <a:lnTo>
                      <a:pt x="13" y="3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53"/>
              <p:cNvSpPr>
                <a:spLocks noChangeAspect="1"/>
              </p:cNvSpPr>
              <p:nvPr/>
            </p:nvSpPr>
            <p:spPr bwMode="auto">
              <a:xfrm>
                <a:off x="2676" y="1532"/>
                <a:ext cx="25" cy="115"/>
              </a:xfrm>
              <a:custGeom>
                <a:avLst/>
                <a:gdLst>
                  <a:gd name="T0" fmla="*/ 1 w 61"/>
                  <a:gd name="T1" fmla="*/ 26 h 240"/>
                  <a:gd name="T2" fmla="*/ 2 w 61"/>
                  <a:gd name="T3" fmla="*/ 25 h 240"/>
                  <a:gd name="T4" fmla="*/ 2 w 61"/>
                  <a:gd name="T5" fmla="*/ 23 h 240"/>
                  <a:gd name="T6" fmla="*/ 3 w 61"/>
                  <a:gd name="T7" fmla="*/ 22 h 240"/>
                  <a:gd name="T8" fmla="*/ 3 w 61"/>
                  <a:gd name="T9" fmla="*/ 20 h 240"/>
                  <a:gd name="T10" fmla="*/ 4 w 61"/>
                  <a:gd name="T11" fmla="*/ 19 h 240"/>
                  <a:gd name="T12" fmla="*/ 4 w 61"/>
                  <a:gd name="T13" fmla="*/ 17 h 240"/>
                  <a:gd name="T14" fmla="*/ 4 w 61"/>
                  <a:gd name="T15" fmla="*/ 15 h 240"/>
                  <a:gd name="T16" fmla="*/ 4 w 61"/>
                  <a:gd name="T17" fmla="*/ 13 h 240"/>
                  <a:gd name="T18" fmla="*/ 4 w 61"/>
                  <a:gd name="T19" fmla="*/ 11 h 240"/>
                  <a:gd name="T20" fmla="*/ 4 w 61"/>
                  <a:gd name="T21" fmla="*/ 10 h 240"/>
                  <a:gd name="T22" fmla="*/ 4 w 61"/>
                  <a:gd name="T23" fmla="*/ 8 h 240"/>
                  <a:gd name="T24" fmla="*/ 3 w 61"/>
                  <a:gd name="T25" fmla="*/ 6 h 240"/>
                  <a:gd name="T26" fmla="*/ 3 w 61"/>
                  <a:gd name="T27" fmla="*/ 4 h 240"/>
                  <a:gd name="T28" fmla="*/ 2 w 61"/>
                  <a:gd name="T29" fmla="*/ 3 h 240"/>
                  <a:gd name="T30" fmla="*/ 2 w 61"/>
                  <a:gd name="T31" fmla="*/ 1 h 240"/>
                  <a:gd name="T32" fmla="*/ 1 w 61"/>
                  <a:gd name="T33" fmla="*/ 0 h 240"/>
                  <a:gd name="T34" fmla="*/ 1 w 61"/>
                  <a:gd name="T35" fmla="*/ 0 h 240"/>
                  <a:gd name="T36" fmla="*/ 1 w 61"/>
                  <a:gd name="T37" fmla="*/ 0 h 240"/>
                  <a:gd name="T38" fmla="*/ 1 w 61"/>
                  <a:gd name="T39" fmla="*/ 0 h 240"/>
                  <a:gd name="T40" fmla="*/ 1 w 61"/>
                  <a:gd name="T41" fmla="*/ 0 h 240"/>
                  <a:gd name="T42" fmla="*/ 1 w 61"/>
                  <a:gd name="T43" fmla="*/ 0 h 240"/>
                  <a:gd name="T44" fmla="*/ 0 w 61"/>
                  <a:gd name="T45" fmla="*/ 0 h 240"/>
                  <a:gd name="T46" fmla="*/ 0 w 61"/>
                  <a:gd name="T47" fmla="*/ 1 h 240"/>
                  <a:gd name="T48" fmla="*/ 0 w 61"/>
                  <a:gd name="T49" fmla="*/ 1 h 240"/>
                  <a:gd name="T50" fmla="*/ 0 w 61"/>
                  <a:gd name="T51" fmla="*/ 1 h 240"/>
                  <a:gd name="T52" fmla="*/ 0 w 61"/>
                  <a:gd name="T53" fmla="*/ 1 h 240"/>
                  <a:gd name="T54" fmla="*/ 0 w 61"/>
                  <a:gd name="T55" fmla="*/ 1 h 240"/>
                  <a:gd name="T56" fmla="*/ 0 w 61"/>
                  <a:gd name="T57" fmla="*/ 1 h 240"/>
                  <a:gd name="T58" fmla="*/ 1 w 61"/>
                  <a:gd name="T59" fmla="*/ 2 h 240"/>
                  <a:gd name="T60" fmla="*/ 1 w 61"/>
                  <a:gd name="T61" fmla="*/ 4 h 240"/>
                  <a:gd name="T62" fmla="*/ 2 w 61"/>
                  <a:gd name="T63" fmla="*/ 5 h 240"/>
                  <a:gd name="T64" fmla="*/ 2 w 61"/>
                  <a:gd name="T65" fmla="*/ 7 h 240"/>
                  <a:gd name="T66" fmla="*/ 3 w 61"/>
                  <a:gd name="T67" fmla="*/ 8 h 240"/>
                  <a:gd name="T68" fmla="*/ 3 w 61"/>
                  <a:gd name="T69" fmla="*/ 10 h 240"/>
                  <a:gd name="T70" fmla="*/ 3 w 61"/>
                  <a:gd name="T71" fmla="*/ 12 h 240"/>
                  <a:gd name="T72" fmla="*/ 3 w 61"/>
                  <a:gd name="T73" fmla="*/ 13 h 240"/>
                  <a:gd name="T74" fmla="*/ 3 w 61"/>
                  <a:gd name="T75" fmla="*/ 15 h 240"/>
                  <a:gd name="T76" fmla="*/ 3 w 61"/>
                  <a:gd name="T77" fmla="*/ 17 h 240"/>
                  <a:gd name="T78" fmla="*/ 3 w 61"/>
                  <a:gd name="T79" fmla="*/ 18 h 240"/>
                  <a:gd name="T80" fmla="*/ 2 w 61"/>
                  <a:gd name="T81" fmla="*/ 20 h 240"/>
                  <a:gd name="T82" fmla="*/ 2 w 61"/>
                  <a:gd name="T83" fmla="*/ 21 h 240"/>
                  <a:gd name="T84" fmla="*/ 1 w 61"/>
                  <a:gd name="T85" fmla="*/ 23 h 240"/>
                  <a:gd name="T86" fmla="*/ 1 w 61"/>
                  <a:gd name="T87" fmla="*/ 24 h 240"/>
                  <a:gd name="T88" fmla="*/ 0 w 61"/>
                  <a:gd name="T89" fmla="*/ 25 h 240"/>
                  <a:gd name="T90" fmla="*/ 0 w 61"/>
                  <a:gd name="T91" fmla="*/ 25 h 240"/>
                  <a:gd name="T92" fmla="*/ 0 w 61"/>
                  <a:gd name="T93" fmla="*/ 26 h 240"/>
                  <a:gd name="T94" fmla="*/ 1 w 61"/>
                  <a:gd name="T95" fmla="*/ 26 h 240"/>
                  <a:gd name="T96" fmla="*/ 1 w 61"/>
                  <a:gd name="T97" fmla="*/ 26 h 240"/>
                  <a:gd name="T98" fmla="*/ 1 w 61"/>
                  <a:gd name="T99" fmla="*/ 26 h 240"/>
                  <a:gd name="T100" fmla="*/ 1 w 61"/>
                  <a:gd name="T101" fmla="*/ 26 h 240"/>
                  <a:gd name="T102" fmla="*/ 1 w 61"/>
                  <a:gd name="T103" fmla="*/ 26 h 240"/>
                  <a:gd name="T104" fmla="*/ 1 w 61"/>
                  <a:gd name="T105" fmla="*/ 26 h 24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1"/>
                  <a:gd name="T160" fmla="*/ 0 h 240"/>
                  <a:gd name="T161" fmla="*/ 61 w 61"/>
                  <a:gd name="T162" fmla="*/ 240 h 24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1" h="240">
                    <a:moveTo>
                      <a:pt x="11" y="240"/>
                    </a:moveTo>
                    <a:lnTo>
                      <a:pt x="23" y="227"/>
                    </a:lnTo>
                    <a:lnTo>
                      <a:pt x="33" y="213"/>
                    </a:lnTo>
                    <a:lnTo>
                      <a:pt x="41" y="199"/>
                    </a:lnTo>
                    <a:lnTo>
                      <a:pt x="48" y="184"/>
                    </a:lnTo>
                    <a:lnTo>
                      <a:pt x="54" y="169"/>
                    </a:lnTo>
                    <a:lnTo>
                      <a:pt x="57" y="153"/>
                    </a:lnTo>
                    <a:lnTo>
                      <a:pt x="60" y="137"/>
                    </a:lnTo>
                    <a:lnTo>
                      <a:pt x="61" y="120"/>
                    </a:lnTo>
                    <a:lnTo>
                      <a:pt x="60" y="102"/>
                    </a:lnTo>
                    <a:lnTo>
                      <a:pt x="57" y="86"/>
                    </a:lnTo>
                    <a:lnTo>
                      <a:pt x="54" y="70"/>
                    </a:lnTo>
                    <a:lnTo>
                      <a:pt x="48" y="55"/>
                    </a:lnTo>
                    <a:lnTo>
                      <a:pt x="41" y="40"/>
                    </a:lnTo>
                    <a:lnTo>
                      <a:pt x="33" y="26"/>
                    </a:lnTo>
                    <a:lnTo>
                      <a:pt x="23" y="13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1" y="23"/>
                    </a:lnTo>
                    <a:lnTo>
                      <a:pt x="19" y="35"/>
                    </a:lnTo>
                    <a:lnTo>
                      <a:pt x="27" y="47"/>
                    </a:lnTo>
                    <a:lnTo>
                      <a:pt x="33" y="61"/>
                    </a:lnTo>
                    <a:lnTo>
                      <a:pt x="39" y="75"/>
                    </a:lnTo>
                    <a:lnTo>
                      <a:pt x="42" y="90"/>
                    </a:lnTo>
                    <a:lnTo>
                      <a:pt x="43" y="105"/>
                    </a:lnTo>
                    <a:lnTo>
                      <a:pt x="45" y="120"/>
                    </a:lnTo>
                    <a:lnTo>
                      <a:pt x="43" y="136"/>
                    </a:lnTo>
                    <a:lnTo>
                      <a:pt x="41" y="151"/>
                    </a:lnTo>
                    <a:lnTo>
                      <a:pt x="38" y="166"/>
                    </a:lnTo>
                    <a:lnTo>
                      <a:pt x="33" y="180"/>
                    </a:lnTo>
                    <a:lnTo>
                      <a:pt x="26" y="193"/>
                    </a:lnTo>
                    <a:lnTo>
                      <a:pt x="18" y="206"/>
                    </a:lnTo>
                    <a:lnTo>
                      <a:pt x="10" y="219"/>
                    </a:lnTo>
                    <a:lnTo>
                      <a:pt x="0" y="229"/>
                    </a:lnTo>
                    <a:lnTo>
                      <a:pt x="2" y="231"/>
                    </a:lnTo>
                    <a:lnTo>
                      <a:pt x="5" y="234"/>
                    </a:lnTo>
                    <a:lnTo>
                      <a:pt x="9" y="237"/>
                    </a:lnTo>
                    <a:lnTo>
                      <a:pt x="11" y="2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54"/>
              <p:cNvSpPr>
                <a:spLocks noChangeAspect="1"/>
              </p:cNvSpPr>
              <p:nvPr/>
            </p:nvSpPr>
            <p:spPr bwMode="auto">
              <a:xfrm>
                <a:off x="2663" y="1549"/>
                <a:ext cx="19" cy="81"/>
              </a:xfrm>
              <a:custGeom>
                <a:avLst/>
                <a:gdLst>
                  <a:gd name="T0" fmla="*/ 1 w 46"/>
                  <a:gd name="T1" fmla="*/ 18 h 171"/>
                  <a:gd name="T2" fmla="*/ 1 w 46"/>
                  <a:gd name="T3" fmla="*/ 17 h 171"/>
                  <a:gd name="T4" fmla="*/ 2 w 46"/>
                  <a:gd name="T5" fmla="*/ 16 h 171"/>
                  <a:gd name="T6" fmla="*/ 2 w 46"/>
                  <a:gd name="T7" fmla="*/ 15 h 171"/>
                  <a:gd name="T8" fmla="*/ 2 w 46"/>
                  <a:gd name="T9" fmla="*/ 14 h 171"/>
                  <a:gd name="T10" fmla="*/ 3 w 46"/>
                  <a:gd name="T11" fmla="*/ 13 h 171"/>
                  <a:gd name="T12" fmla="*/ 3 w 46"/>
                  <a:gd name="T13" fmla="*/ 12 h 171"/>
                  <a:gd name="T14" fmla="*/ 3 w 46"/>
                  <a:gd name="T15" fmla="*/ 10 h 171"/>
                  <a:gd name="T16" fmla="*/ 3 w 46"/>
                  <a:gd name="T17" fmla="*/ 9 h 171"/>
                  <a:gd name="T18" fmla="*/ 3 w 46"/>
                  <a:gd name="T19" fmla="*/ 8 h 171"/>
                  <a:gd name="T20" fmla="*/ 3 w 46"/>
                  <a:gd name="T21" fmla="*/ 7 h 171"/>
                  <a:gd name="T22" fmla="*/ 3 w 46"/>
                  <a:gd name="T23" fmla="*/ 5 h 171"/>
                  <a:gd name="T24" fmla="*/ 2 w 46"/>
                  <a:gd name="T25" fmla="*/ 4 h 171"/>
                  <a:gd name="T26" fmla="*/ 2 w 46"/>
                  <a:gd name="T27" fmla="*/ 3 h 171"/>
                  <a:gd name="T28" fmla="*/ 2 w 46"/>
                  <a:gd name="T29" fmla="*/ 2 h 171"/>
                  <a:gd name="T30" fmla="*/ 1 w 46"/>
                  <a:gd name="T31" fmla="*/ 1 h 171"/>
                  <a:gd name="T32" fmla="*/ 1 w 46"/>
                  <a:gd name="T33" fmla="*/ 0 h 171"/>
                  <a:gd name="T34" fmla="*/ 1 w 46"/>
                  <a:gd name="T35" fmla="*/ 0 h 171"/>
                  <a:gd name="T36" fmla="*/ 1 w 46"/>
                  <a:gd name="T37" fmla="*/ 0 h 171"/>
                  <a:gd name="T38" fmla="*/ 1 w 46"/>
                  <a:gd name="T39" fmla="*/ 0 h 171"/>
                  <a:gd name="T40" fmla="*/ 1 w 46"/>
                  <a:gd name="T41" fmla="*/ 0 h 171"/>
                  <a:gd name="T42" fmla="*/ 0 w 46"/>
                  <a:gd name="T43" fmla="*/ 0 h 171"/>
                  <a:gd name="T44" fmla="*/ 0 w 46"/>
                  <a:gd name="T45" fmla="*/ 0 h 171"/>
                  <a:gd name="T46" fmla="*/ 0 w 46"/>
                  <a:gd name="T47" fmla="*/ 1 h 171"/>
                  <a:gd name="T48" fmla="*/ 0 w 46"/>
                  <a:gd name="T49" fmla="*/ 1 h 171"/>
                  <a:gd name="T50" fmla="*/ 0 w 46"/>
                  <a:gd name="T51" fmla="*/ 1 h 171"/>
                  <a:gd name="T52" fmla="*/ 0 w 46"/>
                  <a:gd name="T53" fmla="*/ 1 h 171"/>
                  <a:gd name="T54" fmla="*/ 0 w 46"/>
                  <a:gd name="T55" fmla="*/ 1 h 171"/>
                  <a:gd name="T56" fmla="*/ 0 w 46"/>
                  <a:gd name="T57" fmla="*/ 1 h 171"/>
                  <a:gd name="T58" fmla="*/ 1 w 46"/>
                  <a:gd name="T59" fmla="*/ 3 h 171"/>
                  <a:gd name="T60" fmla="*/ 2 w 46"/>
                  <a:gd name="T61" fmla="*/ 5 h 171"/>
                  <a:gd name="T62" fmla="*/ 2 w 46"/>
                  <a:gd name="T63" fmla="*/ 7 h 171"/>
                  <a:gd name="T64" fmla="*/ 2 w 46"/>
                  <a:gd name="T65" fmla="*/ 9 h 171"/>
                  <a:gd name="T66" fmla="*/ 2 w 46"/>
                  <a:gd name="T67" fmla="*/ 11 h 171"/>
                  <a:gd name="T68" fmla="*/ 2 w 46"/>
                  <a:gd name="T69" fmla="*/ 13 h 171"/>
                  <a:gd name="T70" fmla="*/ 1 w 46"/>
                  <a:gd name="T71" fmla="*/ 16 h 171"/>
                  <a:gd name="T72" fmla="*/ 0 w 46"/>
                  <a:gd name="T73" fmla="*/ 17 h 171"/>
                  <a:gd name="T74" fmla="*/ 0 w 46"/>
                  <a:gd name="T75" fmla="*/ 17 h 171"/>
                  <a:gd name="T76" fmla="*/ 0 w 46"/>
                  <a:gd name="T77" fmla="*/ 18 h 171"/>
                  <a:gd name="T78" fmla="*/ 0 w 46"/>
                  <a:gd name="T79" fmla="*/ 18 h 171"/>
                  <a:gd name="T80" fmla="*/ 1 w 46"/>
                  <a:gd name="T81" fmla="*/ 18 h 171"/>
                  <a:gd name="T82" fmla="*/ 1 w 46"/>
                  <a:gd name="T83" fmla="*/ 18 h 171"/>
                  <a:gd name="T84" fmla="*/ 1 w 46"/>
                  <a:gd name="T85" fmla="*/ 18 h 171"/>
                  <a:gd name="T86" fmla="*/ 1 w 46"/>
                  <a:gd name="T87" fmla="*/ 18 h 171"/>
                  <a:gd name="T88" fmla="*/ 1 w 46"/>
                  <a:gd name="T89" fmla="*/ 18 h 17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171"/>
                  <a:gd name="T137" fmla="*/ 46 w 46"/>
                  <a:gd name="T138" fmla="*/ 171 h 17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171">
                    <a:moveTo>
                      <a:pt x="11" y="171"/>
                    </a:moveTo>
                    <a:lnTo>
                      <a:pt x="19" y="162"/>
                    </a:lnTo>
                    <a:lnTo>
                      <a:pt x="26" y="153"/>
                    </a:lnTo>
                    <a:lnTo>
                      <a:pt x="33" y="142"/>
                    </a:lnTo>
                    <a:lnTo>
                      <a:pt x="37" y="131"/>
                    </a:lnTo>
                    <a:lnTo>
                      <a:pt x="41" y="120"/>
                    </a:lnTo>
                    <a:lnTo>
                      <a:pt x="44" y="109"/>
                    </a:lnTo>
                    <a:lnTo>
                      <a:pt x="45" y="96"/>
                    </a:lnTo>
                    <a:lnTo>
                      <a:pt x="46" y="85"/>
                    </a:lnTo>
                    <a:lnTo>
                      <a:pt x="45" y="73"/>
                    </a:lnTo>
                    <a:lnTo>
                      <a:pt x="44" y="61"/>
                    </a:lnTo>
                    <a:lnTo>
                      <a:pt x="41" y="50"/>
                    </a:lnTo>
                    <a:lnTo>
                      <a:pt x="37" y="39"/>
                    </a:lnTo>
                    <a:lnTo>
                      <a:pt x="33" y="28"/>
                    </a:lnTo>
                    <a:lnTo>
                      <a:pt x="26" y="18"/>
                    </a:lnTo>
                    <a:lnTo>
                      <a:pt x="19" y="9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3" y="27"/>
                    </a:lnTo>
                    <a:lnTo>
                      <a:pt x="22" y="44"/>
                    </a:lnTo>
                    <a:lnTo>
                      <a:pt x="28" y="64"/>
                    </a:lnTo>
                    <a:lnTo>
                      <a:pt x="30" y="85"/>
                    </a:lnTo>
                    <a:lnTo>
                      <a:pt x="28" y="107"/>
                    </a:lnTo>
                    <a:lnTo>
                      <a:pt x="22" y="126"/>
                    </a:lnTo>
                    <a:lnTo>
                      <a:pt x="12" y="145"/>
                    </a:lnTo>
                    <a:lnTo>
                      <a:pt x="0" y="160"/>
                    </a:lnTo>
                    <a:lnTo>
                      <a:pt x="3" y="162"/>
                    </a:lnTo>
                    <a:lnTo>
                      <a:pt x="5" y="165"/>
                    </a:lnTo>
                    <a:lnTo>
                      <a:pt x="7" y="169"/>
                    </a:lnTo>
                    <a:lnTo>
                      <a:pt x="10" y="171"/>
                    </a:lnTo>
                    <a:lnTo>
                      <a:pt x="11" y="1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7" name="Freeform 55"/>
          <p:cNvSpPr>
            <a:spLocks/>
          </p:cNvSpPr>
          <p:nvPr/>
        </p:nvSpPr>
        <p:spPr bwMode="auto">
          <a:xfrm>
            <a:off x="2527300" y="2543175"/>
            <a:ext cx="1354138" cy="268288"/>
          </a:xfrm>
          <a:custGeom>
            <a:avLst/>
            <a:gdLst>
              <a:gd name="T0" fmla="*/ 0 w 853"/>
              <a:gd name="T1" fmla="*/ 2147483647 h 125"/>
              <a:gd name="T2" fmla="*/ 2147483647 w 853"/>
              <a:gd name="T3" fmla="*/ 2147483647 h 125"/>
              <a:gd name="T4" fmla="*/ 2147483647 w 853"/>
              <a:gd name="T5" fmla="*/ 2147483647 h 125"/>
              <a:gd name="T6" fmla="*/ 2147483647 w 853"/>
              <a:gd name="T7" fmla="*/ 0 h 125"/>
              <a:gd name="T8" fmla="*/ 2147483647 w 853"/>
              <a:gd name="T9" fmla="*/ 2147483647 h 125"/>
              <a:gd name="T10" fmla="*/ 2147483647 w 853"/>
              <a:gd name="T11" fmla="*/ 2147483647 h 125"/>
              <a:gd name="T12" fmla="*/ 2147483647 w 853"/>
              <a:gd name="T13" fmla="*/ 2147483647 h 125"/>
              <a:gd name="T14" fmla="*/ 2147483647 w 853"/>
              <a:gd name="T15" fmla="*/ 2147483647 h 125"/>
              <a:gd name="T16" fmla="*/ 2147483647 w 853"/>
              <a:gd name="T17" fmla="*/ 2147483647 h 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53"/>
              <a:gd name="T28" fmla="*/ 0 h 125"/>
              <a:gd name="T29" fmla="*/ 853 w 853"/>
              <a:gd name="T30" fmla="*/ 125 h 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53" h="125">
                <a:moveTo>
                  <a:pt x="0" y="125"/>
                </a:moveTo>
                <a:cubicBezTo>
                  <a:pt x="24" y="108"/>
                  <a:pt x="58" y="90"/>
                  <a:pt x="86" y="82"/>
                </a:cubicBezTo>
                <a:cubicBezTo>
                  <a:pt x="156" y="12"/>
                  <a:pt x="170" y="28"/>
                  <a:pt x="297" y="24"/>
                </a:cubicBezTo>
                <a:cubicBezTo>
                  <a:pt x="327" y="15"/>
                  <a:pt x="356" y="12"/>
                  <a:pt x="384" y="0"/>
                </a:cubicBezTo>
                <a:cubicBezTo>
                  <a:pt x="519" y="9"/>
                  <a:pt x="496" y="15"/>
                  <a:pt x="686" y="19"/>
                </a:cubicBezTo>
                <a:cubicBezTo>
                  <a:pt x="705" y="31"/>
                  <a:pt x="699" y="41"/>
                  <a:pt x="720" y="48"/>
                </a:cubicBezTo>
                <a:cubicBezTo>
                  <a:pt x="752" y="71"/>
                  <a:pt x="712" y="46"/>
                  <a:pt x="758" y="62"/>
                </a:cubicBezTo>
                <a:cubicBezTo>
                  <a:pt x="781" y="70"/>
                  <a:pt x="797" y="88"/>
                  <a:pt x="816" y="101"/>
                </a:cubicBezTo>
                <a:cubicBezTo>
                  <a:pt x="824" y="106"/>
                  <a:pt x="853" y="107"/>
                  <a:pt x="840" y="120"/>
                </a:cubicBezTo>
              </a:path>
            </a:pathLst>
          </a:custGeom>
          <a:gradFill rotWithShape="1">
            <a:gsLst>
              <a:gs pos="0">
                <a:srgbClr val="33CC33">
                  <a:alpha val="49001"/>
                </a:srgbClr>
              </a:gs>
              <a:gs pos="100000">
                <a:srgbClr val="ACEAAC">
                  <a:alpha val="50000"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8" name="Group 56"/>
          <p:cNvGrpSpPr>
            <a:grpSpLocks/>
          </p:cNvGrpSpPr>
          <p:nvPr/>
        </p:nvGrpSpPr>
        <p:grpSpPr bwMode="auto">
          <a:xfrm>
            <a:off x="2370138" y="2082800"/>
            <a:ext cx="280987" cy="309563"/>
            <a:chOff x="4656" y="1824"/>
            <a:chExt cx="576" cy="624"/>
          </a:xfrm>
        </p:grpSpPr>
        <p:grpSp>
          <p:nvGrpSpPr>
            <p:cNvPr id="59" name="Group 57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61" name="Rectangle 58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" name="Line 59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60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60" name="Object 25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26" name="Visio" r:id="rId3" imgW="1384534" imgH="1065310" progId="Visio.Drawing.11">
                <p:embed/>
              </p:oleObj>
            </a:graphicData>
          </a:graphic>
        </p:graphicFrame>
      </p:grpSp>
      <p:grpSp>
        <p:nvGrpSpPr>
          <p:cNvPr id="64" name="Group 68"/>
          <p:cNvGrpSpPr>
            <a:grpSpLocks/>
          </p:cNvGrpSpPr>
          <p:nvPr/>
        </p:nvGrpSpPr>
        <p:grpSpPr bwMode="auto">
          <a:xfrm>
            <a:off x="4267200" y="1447800"/>
            <a:ext cx="280988" cy="309563"/>
            <a:chOff x="4656" y="1824"/>
            <a:chExt cx="576" cy="624"/>
          </a:xfrm>
        </p:grpSpPr>
        <p:grpSp>
          <p:nvGrpSpPr>
            <p:cNvPr id="65" name="Group 69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67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" name="Line 71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72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66" name="Object 24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27" name="Visio" r:id="rId4" imgW="1384534" imgH="1065310" progId="Visio.Drawing.11">
                <p:embed/>
              </p:oleObj>
            </a:graphicData>
          </a:graphic>
        </p:graphicFrame>
      </p:grpSp>
      <p:grpSp>
        <p:nvGrpSpPr>
          <p:cNvPr id="70" name="Group 74"/>
          <p:cNvGrpSpPr>
            <a:grpSpLocks/>
          </p:cNvGrpSpPr>
          <p:nvPr/>
        </p:nvGrpSpPr>
        <p:grpSpPr bwMode="auto">
          <a:xfrm>
            <a:off x="4419600" y="1981200"/>
            <a:ext cx="280988" cy="309563"/>
            <a:chOff x="4656" y="1824"/>
            <a:chExt cx="576" cy="624"/>
          </a:xfrm>
        </p:grpSpPr>
        <p:grpSp>
          <p:nvGrpSpPr>
            <p:cNvPr id="71" name="Group 75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73" name="Rectangle 76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4" name="Line 77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78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72" name="Object 23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28" name="Visio" r:id="rId5" imgW="1384534" imgH="1065310" progId="Visio.Drawing.11">
                <p:embed/>
              </p:oleObj>
            </a:graphicData>
          </a:graphic>
        </p:graphicFrame>
      </p:grpSp>
      <p:grpSp>
        <p:nvGrpSpPr>
          <p:cNvPr id="76" name="Group 80"/>
          <p:cNvGrpSpPr>
            <a:grpSpLocks/>
          </p:cNvGrpSpPr>
          <p:nvPr/>
        </p:nvGrpSpPr>
        <p:grpSpPr bwMode="auto">
          <a:xfrm>
            <a:off x="1609725" y="2128838"/>
            <a:ext cx="280988" cy="309562"/>
            <a:chOff x="4656" y="1824"/>
            <a:chExt cx="576" cy="624"/>
          </a:xfrm>
        </p:grpSpPr>
        <p:grpSp>
          <p:nvGrpSpPr>
            <p:cNvPr id="77" name="Group 81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79" name="Rectangle 82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0" name="Line 83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84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78" name="Object 22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29" name="Visio" r:id="rId6" imgW="1384534" imgH="1065310" progId="Visio.Drawing.11">
                <p:embed/>
              </p:oleObj>
            </a:graphicData>
          </a:graphic>
        </p:graphicFrame>
      </p:grpSp>
      <p:grpSp>
        <p:nvGrpSpPr>
          <p:cNvPr id="82" name="Group 86"/>
          <p:cNvGrpSpPr>
            <a:grpSpLocks/>
          </p:cNvGrpSpPr>
          <p:nvPr/>
        </p:nvGrpSpPr>
        <p:grpSpPr bwMode="auto">
          <a:xfrm>
            <a:off x="3198813" y="4884738"/>
            <a:ext cx="280987" cy="309562"/>
            <a:chOff x="4656" y="1824"/>
            <a:chExt cx="576" cy="624"/>
          </a:xfrm>
        </p:grpSpPr>
        <p:grpSp>
          <p:nvGrpSpPr>
            <p:cNvPr id="83" name="Group 87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85" name="Rectangle 88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6" name="Line 89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90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84" name="Object 21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0" name="Visio" r:id="rId7" imgW="1384534" imgH="1065310" progId="Visio.Drawing.11">
                <p:embed/>
              </p:oleObj>
            </a:graphicData>
          </a:graphic>
        </p:graphicFrame>
      </p:grpSp>
      <p:grpSp>
        <p:nvGrpSpPr>
          <p:cNvPr id="88" name="Group 92"/>
          <p:cNvGrpSpPr>
            <a:grpSpLocks/>
          </p:cNvGrpSpPr>
          <p:nvPr/>
        </p:nvGrpSpPr>
        <p:grpSpPr bwMode="auto">
          <a:xfrm>
            <a:off x="7696200" y="4343400"/>
            <a:ext cx="280988" cy="309563"/>
            <a:chOff x="4656" y="1824"/>
            <a:chExt cx="576" cy="624"/>
          </a:xfrm>
        </p:grpSpPr>
        <p:grpSp>
          <p:nvGrpSpPr>
            <p:cNvPr id="89" name="Group 93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91" name="Rectangle 94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" name="Line 95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96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90" name="Object 20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1" name="Visio" r:id="rId8" imgW="1384534" imgH="1065310" progId="Visio.Drawing.11">
                <p:embed/>
              </p:oleObj>
            </a:graphicData>
          </a:graphic>
        </p:graphicFrame>
      </p:grpSp>
      <p:grpSp>
        <p:nvGrpSpPr>
          <p:cNvPr id="94" name="Group 98"/>
          <p:cNvGrpSpPr>
            <a:grpSpLocks/>
          </p:cNvGrpSpPr>
          <p:nvPr/>
        </p:nvGrpSpPr>
        <p:grpSpPr bwMode="auto">
          <a:xfrm>
            <a:off x="7239000" y="3352800"/>
            <a:ext cx="280988" cy="309563"/>
            <a:chOff x="4656" y="1824"/>
            <a:chExt cx="576" cy="624"/>
          </a:xfrm>
        </p:grpSpPr>
        <p:grpSp>
          <p:nvGrpSpPr>
            <p:cNvPr id="95" name="Group 99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97" name="Rectangle 100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8" name="Line 101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102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96" name="Object 19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2" name="Visio" r:id="rId9" imgW="1384534" imgH="1065310" progId="Visio.Drawing.11">
                <p:embed/>
              </p:oleObj>
            </a:graphicData>
          </a:graphic>
        </p:graphicFrame>
      </p:grpSp>
      <p:grpSp>
        <p:nvGrpSpPr>
          <p:cNvPr id="100" name="Group 105"/>
          <p:cNvGrpSpPr>
            <a:grpSpLocks/>
          </p:cNvGrpSpPr>
          <p:nvPr/>
        </p:nvGrpSpPr>
        <p:grpSpPr bwMode="auto">
          <a:xfrm>
            <a:off x="3238500" y="2897188"/>
            <a:ext cx="280988" cy="309562"/>
            <a:chOff x="4656" y="1824"/>
            <a:chExt cx="576" cy="624"/>
          </a:xfrm>
        </p:grpSpPr>
        <p:grpSp>
          <p:nvGrpSpPr>
            <p:cNvPr id="101" name="Group 106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03" name="Rectangle 107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4" name="Line 108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Freeform 109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02" name="Object 18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3" name="Visio" r:id="rId10" imgW="1384534" imgH="1065310" progId="Visio.Drawing.11">
                <p:embed/>
              </p:oleObj>
            </a:graphicData>
          </a:graphic>
        </p:graphicFrame>
      </p:grpSp>
      <p:grpSp>
        <p:nvGrpSpPr>
          <p:cNvPr id="106" name="Group 111"/>
          <p:cNvGrpSpPr>
            <a:grpSpLocks/>
          </p:cNvGrpSpPr>
          <p:nvPr/>
        </p:nvGrpSpPr>
        <p:grpSpPr bwMode="auto">
          <a:xfrm>
            <a:off x="4386263" y="2889250"/>
            <a:ext cx="280987" cy="309563"/>
            <a:chOff x="4656" y="1824"/>
            <a:chExt cx="576" cy="624"/>
          </a:xfrm>
        </p:grpSpPr>
        <p:grpSp>
          <p:nvGrpSpPr>
            <p:cNvPr id="107" name="Group 112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09" name="Rectangle 113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" name="Line 114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115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08" name="Object 17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4" name="Visio" r:id="rId11" imgW="1384534" imgH="1065310" progId="Visio.Drawing.11">
                <p:embed/>
              </p:oleObj>
            </a:graphicData>
          </a:graphic>
        </p:graphicFrame>
      </p:grpSp>
      <p:grpSp>
        <p:nvGrpSpPr>
          <p:cNvPr id="112" name="Group 117"/>
          <p:cNvGrpSpPr>
            <a:grpSpLocks/>
          </p:cNvGrpSpPr>
          <p:nvPr/>
        </p:nvGrpSpPr>
        <p:grpSpPr bwMode="auto">
          <a:xfrm>
            <a:off x="6899275" y="4506913"/>
            <a:ext cx="280988" cy="309562"/>
            <a:chOff x="4656" y="1824"/>
            <a:chExt cx="576" cy="624"/>
          </a:xfrm>
        </p:grpSpPr>
        <p:grpSp>
          <p:nvGrpSpPr>
            <p:cNvPr id="113" name="Group 118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15" name="Rectangle 119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6" name="Line 120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Freeform 121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14" name="Object 16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5" name="Visio" r:id="rId12" imgW="1384534" imgH="1065310" progId="Visio.Drawing.11">
                <p:embed/>
              </p:oleObj>
            </a:graphicData>
          </a:graphic>
        </p:graphicFrame>
      </p:grpSp>
      <p:grpSp>
        <p:nvGrpSpPr>
          <p:cNvPr id="118" name="Group 123"/>
          <p:cNvGrpSpPr>
            <a:grpSpLocks/>
          </p:cNvGrpSpPr>
          <p:nvPr/>
        </p:nvGrpSpPr>
        <p:grpSpPr bwMode="auto">
          <a:xfrm>
            <a:off x="7013575" y="3806825"/>
            <a:ext cx="280988" cy="309563"/>
            <a:chOff x="4656" y="1824"/>
            <a:chExt cx="576" cy="624"/>
          </a:xfrm>
        </p:grpSpPr>
        <p:grpSp>
          <p:nvGrpSpPr>
            <p:cNvPr id="119" name="Group 124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21" name="Rectangle 125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2" name="Line 126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127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20" name="Object 15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6" name="Visio" r:id="rId13" imgW="1384534" imgH="1065310" progId="Visio.Drawing.11">
                <p:embed/>
              </p:oleObj>
            </a:graphicData>
          </a:graphic>
        </p:graphicFrame>
      </p:grpSp>
      <p:grpSp>
        <p:nvGrpSpPr>
          <p:cNvPr id="124" name="Group 129"/>
          <p:cNvGrpSpPr>
            <a:grpSpLocks/>
          </p:cNvGrpSpPr>
          <p:nvPr/>
        </p:nvGrpSpPr>
        <p:grpSpPr bwMode="auto">
          <a:xfrm>
            <a:off x="4791075" y="3479800"/>
            <a:ext cx="571500" cy="1365250"/>
            <a:chOff x="776" y="2263"/>
            <a:chExt cx="126" cy="291"/>
          </a:xfrm>
        </p:grpSpPr>
        <p:sp>
          <p:nvSpPr>
            <p:cNvPr id="125" name="Freeform 130"/>
            <p:cNvSpPr>
              <a:spLocks/>
            </p:cNvSpPr>
            <p:nvPr/>
          </p:nvSpPr>
          <p:spPr bwMode="auto">
            <a:xfrm>
              <a:off x="786" y="2324"/>
              <a:ext cx="106" cy="203"/>
            </a:xfrm>
            <a:custGeom>
              <a:avLst/>
              <a:gdLst>
                <a:gd name="T0" fmla="*/ 53 w 106"/>
                <a:gd name="T1" fmla="*/ 203 h 203"/>
                <a:gd name="T2" fmla="*/ 106 w 106"/>
                <a:gd name="T3" fmla="*/ 173 h 203"/>
                <a:gd name="T4" fmla="*/ 18 w 106"/>
                <a:gd name="T5" fmla="*/ 123 h 203"/>
                <a:gd name="T6" fmla="*/ 79 w 106"/>
                <a:gd name="T7" fmla="*/ 88 h 203"/>
                <a:gd name="T8" fmla="*/ 33 w 106"/>
                <a:gd name="T9" fmla="*/ 62 h 203"/>
                <a:gd name="T10" fmla="*/ 68 w 106"/>
                <a:gd name="T11" fmla="*/ 43 h 203"/>
                <a:gd name="T12" fmla="*/ 40 w 106"/>
                <a:gd name="T13" fmla="*/ 27 h 203"/>
                <a:gd name="T14" fmla="*/ 62 w 106"/>
                <a:gd name="T15" fmla="*/ 14 h 203"/>
                <a:gd name="T16" fmla="*/ 45 w 106"/>
                <a:gd name="T17" fmla="*/ 4 h 203"/>
                <a:gd name="T18" fmla="*/ 52 w 106"/>
                <a:gd name="T19" fmla="*/ 0 h 203"/>
                <a:gd name="T20" fmla="*/ 60 w 106"/>
                <a:gd name="T21" fmla="*/ 4 h 203"/>
                <a:gd name="T22" fmla="*/ 43 w 106"/>
                <a:gd name="T23" fmla="*/ 14 h 203"/>
                <a:gd name="T24" fmla="*/ 65 w 106"/>
                <a:gd name="T25" fmla="*/ 27 h 203"/>
                <a:gd name="T26" fmla="*/ 37 w 106"/>
                <a:gd name="T27" fmla="*/ 43 h 203"/>
                <a:gd name="T28" fmla="*/ 71 w 106"/>
                <a:gd name="T29" fmla="*/ 62 h 203"/>
                <a:gd name="T30" fmla="*/ 27 w 106"/>
                <a:gd name="T31" fmla="*/ 88 h 203"/>
                <a:gd name="T32" fmla="*/ 88 w 106"/>
                <a:gd name="T33" fmla="*/ 123 h 203"/>
                <a:gd name="T34" fmla="*/ 0 w 106"/>
                <a:gd name="T35" fmla="*/ 173 h 203"/>
                <a:gd name="T36" fmla="*/ 53 w 106"/>
                <a:gd name="T37" fmla="*/ 203 h 2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6"/>
                <a:gd name="T58" fmla="*/ 0 h 203"/>
                <a:gd name="T59" fmla="*/ 106 w 106"/>
                <a:gd name="T60" fmla="*/ 203 h 2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6" h="203">
                  <a:moveTo>
                    <a:pt x="53" y="203"/>
                  </a:moveTo>
                  <a:lnTo>
                    <a:pt x="106" y="173"/>
                  </a:lnTo>
                  <a:lnTo>
                    <a:pt x="18" y="123"/>
                  </a:lnTo>
                  <a:lnTo>
                    <a:pt x="79" y="88"/>
                  </a:lnTo>
                  <a:lnTo>
                    <a:pt x="33" y="62"/>
                  </a:lnTo>
                  <a:lnTo>
                    <a:pt x="68" y="43"/>
                  </a:lnTo>
                  <a:lnTo>
                    <a:pt x="40" y="27"/>
                  </a:lnTo>
                  <a:lnTo>
                    <a:pt x="62" y="14"/>
                  </a:lnTo>
                  <a:lnTo>
                    <a:pt x="45" y="4"/>
                  </a:lnTo>
                  <a:lnTo>
                    <a:pt x="52" y="0"/>
                  </a:lnTo>
                  <a:lnTo>
                    <a:pt x="60" y="4"/>
                  </a:lnTo>
                  <a:lnTo>
                    <a:pt x="43" y="14"/>
                  </a:lnTo>
                  <a:lnTo>
                    <a:pt x="65" y="27"/>
                  </a:lnTo>
                  <a:lnTo>
                    <a:pt x="37" y="43"/>
                  </a:lnTo>
                  <a:lnTo>
                    <a:pt x="71" y="62"/>
                  </a:lnTo>
                  <a:lnTo>
                    <a:pt x="27" y="88"/>
                  </a:lnTo>
                  <a:lnTo>
                    <a:pt x="88" y="123"/>
                  </a:lnTo>
                  <a:lnTo>
                    <a:pt x="0" y="173"/>
                  </a:lnTo>
                  <a:lnTo>
                    <a:pt x="53" y="203"/>
                  </a:ln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Line 131"/>
            <p:cNvSpPr>
              <a:spLocks noChangeShapeType="1"/>
            </p:cNvSpPr>
            <p:nvPr/>
          </p:nvSpPr>
          <p:spPr bwMode="auto">
            <a:xfrm>
              <a:off x="838" y="2263"/>
              <a:ext cx="1" cy="291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32"/>
            <p:cNvSpPr>
              <a:spLocks/>
            </p:cNvSpPr>
            <p:nvPr/>
          </p:nvSpPr>
          <p:spPr bwMode="auto">
            <a:xfrm>
              <a:off x="795" y="2328"/>
              <a:ext cx="87" cy="168"/>
            </a:xfrm>
            <a:custGeom>
              <a:avLst/>
              <a:gdLst>
                <a:gd name="T0" fmla="*/ 43 w 87"/>
                <a:gd name="T1" fmla="*/ 168 h 168"/>
                <a:gd name="T2" fmla="*/ 0 w 87"/>
                <a:gd name="T3" fmla="*/ 143 h 168"/>
                <a:gd name="T4" fmla="*/ 74 w 87"/>
                <a:gd name="T5" fmla="*/ 102 h 168"/>
                <a:gd name="T6" fmla="*/ 20 w 87"/>
                <a:gd name="T7" fmla="*/ 71 h 168"/>
                <a:gd name="T8" fmla="*/ 60 w 87"/>
                <a:gd name="T9" fmla="*/ 48 h 168"/>
                <a:gd name="T10" fmla="*/ 29 w 87"/>
                <a:gd name="T11" fmla="*/ 30 h 168"/>
                <a:gd name="T12" fmla="*/ 54 w 87"/>
                <a:gd name="T13" fmla="*/ 16 h 168"/>
                <a:gd name="T14" fmla="*/ 35 w 87"/>
                <a:gd name="T15" fmla="*/ 5 h 168"/>
                <a:gd name="T16" fmla="*/ 43 w 87"/>
                <a:gd name="T17" fmla="*/ 0 h 168"/>
                <a:gd name="T18" fmla="*/ 51 w 87"/>
                <a:gd name="T19" fmla="*/ 5 h 168"/>
                <a:gd name="T20" fmla="*/ 33 w 87"/>
                <a:gd name="T21" fmla="*/ 16 h 168"/>
                <a:gd name="T22" fmla="*/ 58 w 87"/>
                <a:gd name="T23" fmla="*/ 30 h 168"/>
                <a:gd name="T24" fmla="*/ 26 w 87"/>
                <a:gd name="T25" fmla="*/ 48 h 168"/>
                <a:gd name="T26" fmla="*/ 66 w 87"/>
                <a:gd name="T27" fmla="*/ 71 h 168"/>
                <a:gd name="T28" fmla="*/ 13 w 87"/>
                <a:gd name="T29" fmla="*/ 101 h 168"/>
                <a:gd name="T30" fmla="*/ 87 w 87"/>
                <a:gd name="T31" fmla="*/ 144 h 168"/>
                <a:gd name="T32" fmla="*/ 43 w 87"/>
                <a:gd name="T33" fmla="*/ 168 h 1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168"/>
                <a:gd name="T53" fmla="*/ 87 w 87"/>
                <a:gd name="T54" fmla="*/ 168 h 1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168">
                  <a:moveTo>
                    <a:pt x="43" y="168"/>
                  </a:moveTo>
                  <a:lnTo>
                    <a:pt x="0" y="143"/>
                  </a:lnTo>
                  <a:lnTo>
                    <a:pt x="74" y="102"/>
                  </a:lnTo>
                  <a:lnTo>
                    <a:pt x="20" y="71"/>
                  </a:lnTo>
                  <a:lnTo>
                    <a:pt x="60" y="48"/>
                  </a:lnTo>
                  <a:lnTo>
                    <a:pt x="29" y="30"/>
                  </a:lnTo>
                  <a:lnTo>
                    <a:pt x="54" y="16"/>
                  </a:lnTo>
                  <a:lnTo>
                    <a:pt x="35" y="5"/>
                  </a:lnTo>
                  <a:lnTo>
                    <a:pt x="43" y="0"/>
                  </a:lnTo>
                  <a:lnTo>
                    <a:pt x="51" y="5"/>
                  </a:lnTo>
                  <a:lnTo>
                    <a:pt x="33" y="16"/>
                  </a:lnTo>
                  <a:lnTo>
                    <a:pt x="58" y="30"/>
                  </a:lnTo>
                  <a:lnTo>
                    <a:pt x="26" y="48"/>
                  </a:lnTo>
                  <a:lnTo>
                    <a:pt x="66" y="71"/>
                  </a:lnTo>
                  <a:lnTo>
                    <a:pt x="13" y="101"/>
                  </a:lnTo>
                  <a:lnTo>
                    <a:pt x="87" y="144"/>
                  </a:lnTo>
                  <a:lnTo>
                    <a:pt x="43" y="168"/>
                  </a:ln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33"/>
            <p:cNvSpPr>
              <a:spLocks/>
            </p:cNvSpPr>
            <p:nvPr/>
          </p:nvSpPr>
          <p:spPr bwMode="auto">
            <a:xfrm>
              <a:off x="776" y="2299"/>
              <a:ext cx="126" cy="255"/>
            </a:xfrm>
            <a:custGeom>
              <a:avLst/>
              <a:gdLst>
                <a:gd name="T0" fmla="*/ 0 w 726"/>
                <a:gd name="T1" fmla="*/ 8 h 1328"/>
                <a:gd name="T2" fmla="*/ 2 w 726"/>
                <a:gd name="T3" fmla="*/ 1 h 1328"/>
                <a:gd name="T4" fmla="*/ 2 w 726"/>
                <a:gd name="T5" fmla="*/ 1 h 1328"/>
                <a:gd name="T6" fmla="*/ 2 w 726"/>
                <a:gd name="T7" fmla="*/ 1 h 1328"/>
                <a:gd name="T8" fmla="*/ 2 w 726"/>
                <a:gd name="T9" fmla="*/ 0 h 1328"/>
                <a:gd name="T10" fmla="*/ 2 w 726"/>
                <a:gd name="T11" fmla="*/ 0 h 1328"/>
                <a:gd name="T12" fmla="*/ 2 w 726"/>
                <a:gd name="T13" fmla="*/ 1 h 1328"/>
                <a:gd name="T14" fmla="*/ 2 w 726"/>
                <a:gd name="T15" fmla="*/ 1 h 1328"/>
                <a:gd name="T16" fmla="*/ 4 w 726"/>
                <a:gd name="T17" fmla="*/ 8 h 1328"/>
                <a:gd name="T18" fmla="*/ 4 w 726"/>
                <a:gd name="T19" fmla="*/ 8 h 1328"/>
                <a:gd name="T20" fmla="*/ 3 w 726"/>
                <a:gd name="T21" fmla="*/ 7 h 1328"/>
                <a:gd name="T22" fmla="*/ 2 w 726"/>
                <a:gd name="T23" fmla="*/ 8 h 1328"/>
                <a:gd name="T24" fmla="*/ 2 w 726"/>
                <a:gd name="T25" fmla="*/ 9 h 1328"/>
                <a:gd name="T26" fmla="*/ 2 w 726"/>
                <a:gd name="T27" fmla="*/ 8 h 1328"/>
                <a:gd name="T28" fmla="*/ 0 w 726"/>
                <a:gd name="T29" fmla="*/ 7 h 1328"/>
                <a:gd name="T30" fmla="*/ 0 w 726"/>
                <a:gd name="T31" fmla="*/ 8 h 13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6"/>
                <a:gd name="T49" fmla="*/ 0 h 1328"/>
                <a:gd name="T50" fmla="*/ 726 w 726"/>
                <a:gd name="T51" fmla="*/ 1328 h 132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6" h="1328">
                  <a:moveTo>
                    <a:pt x="0" y="1160"/>
                  </a:moveTo>
                  <a:cubicBezTo>
                    <a:pt x="147" y="835"/>
                    <a:pt x="251" y="497"/>
                    <a:pt x="311" y="150"/>
                  </a:cubicBezTo>
                  <a:lnTo>
                    <a:pt x="327" y="149"/>
                  </a:lnTo>
                  <a:cubicBezTo>
                    <a:pt x="331" y="100"/>
                    <a:pt x="335" y="50"/>
                    <a:pt x="338" y="1"/>
                  </a:cubicBezTo>
                  <a:cubicBezTo>
                    <a:pt x="351" y="1"/>
                    <a:pt x="364" y="0"/>
                    <a:pt x="377" y="0"/>
                  </a:cubicBezTo>
                  <a:cubicBezTo>
                    <a:pt x="378" y="49"/>
                    <a:pt x="381" y="97"/>
                    <a:pt x="385" y="146"/>
                  </a:cubicBezTo>
                  <a:cubicBezTo>
                    <a:pt x="391" y="147"/>
                    <a:pt x="397" y="149"/>
                    <a:pt x="402" y="150"/>
                  </a:cubicBezTo>
                  <a:cubicBezTo>
                    <a:pt x="460" y="498"/>
                    <a:pt x="569" y="838"/>
                    <a:pt x="726" y="1160"/>
                  </a:cubicBezTo>
                  <a:lnTo>
                    <a:pt x="666" y="1035"/>
                  </a:lnTo>
                  <a:lnTo>
                    <a:pt x="361" y="1191"/>
                  </a:lnTo>
                  <a:lnTo>
                    <a:pt x="359" y="1328"/>
                  </a:lnTo>
                  <a:lnTo>
                    <a:pt x="361" y="1191"/>
                  </a:lnTo>
                  <a:lnTo>
                    <a:pt x="56" y="1034"/>
                  </a:lnTo>
                  <a:lnTo>
                    <a:pt x="0" y="116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9" name="Group 134"/>
          <p:cNvGrpSpPr>
            <a:grpSpLocks/>
          </p:cNvGrpSpPr>
          <p:nvPr/>
        </p:nvGrpSpPr>
        <p:grpSpPr bwMode="auto">
          <a:xfrm>
            <a:off x="4794250" y="3375025"/>
            <a:ext cx="557213" cy="204788"/>
            <a:chOff x="2313" y="2169"/>
            <a:chExt cx="351" cy="129"/>
          </a:xfrm>
        </p:grpSpPr>
        <p:sp>
          <p:nvSpPr>
            <p:cNvPr id="130" name="Oval 135"/>
            <p:cNvSpPr>
              <a:spLocks noChangeArrowheads="1"/>
            </p:cNvSpPr>
            <p:nvPr/>
          </p:nvSpPr>
          <p:spPr bwMode="auto">
            <a:xfrm>
              <a:off x="2390" y="2203"/>
              <a:ext cx="197" cy="58"/>
            </a:xfrm>
            <a:prstGeom prst="ellips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1" name="Oval 136"/>
            <p:cNvSpPr>
              <a:spLocks noChangeArrowheads="1"/>
            </p:cNvSpPr>
            <p:nvPr/>
          </p:nvSpPr>
          <p:spPr bwMode="auto">
            <a:xfrm>
              <a:off x="2354" y="2186"/>
              <a:ext cx="274" cy="91"/>
            </a:xfrm>
            <a:prstGeom prst="ellips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2" name="Oval 137"/>
            <p:cNvSpPr>
              <a:spLocks noChangeArrowheads="1"/>
            </p:cNvSpPr>
            <p:nvPr/>
          </p:nvSpPr>
          <p:spPr bwMode="auto">
            <a:xfrm>
              <a:off x="2313" y="2169"/>
              <a:ext cx="351" cy="129"/>
            </a:xfrm>
            <a:prstGeom prst="ellips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33" name="Freeform 138"/>
          <p:cNvSpPr>
            <a:spLocks/>
          </p:cNvSpPr>
          <p:nvPr/>
        </p:nvSpPr>
        <p:spPr bwMode="auto">
          <a:xfrm>
            <a:off x="3827463" y="4562475"/>
            <a:ext cx="2574925" cy="511175"/>
          </a:xfrm>
          <a:custGeom>
            <a:avLst/>
            <a:gdLst>
              <a:gd name="T0" fmla="*/ 0 w 1622"/>
              <a:gd name="T1" fmla="*/ 2147483647 h 322"/>
              <a:gd name="T2" fmla="*/ 2147483647 w 1622"/>
              <a:gd name="T3" fmla="*/ 2147483647 h 322"/>
              <a:gd name="T4" fmla="*/ 2147483647 w 1622"/>
              <a:gd name="T5" fmla="*/ 2147483647 h 322"/>
              <a:gd name="T6" fmla="*/ 2147483647 w 1622"/>
              <a:gd name="T7" fmla="*/ 2147483647 h 322"/>
              <a:gd name="T8" fmla="*/ 2147483647 w 1622"/>
              <a:gd name="T9" fmla="*/ 2147483647 h 322"/>
              <a:gd name="T10" fmla="*/ 2147483647 w 1622"/>
              <a:gd name="T11" fmla="*/ 2147483647 h 322"/>
              <a:gd name="T12" fmla="*/ 2147483647 w 1622"/>
              <a:gd name="T13" fmla="*/ 2147483647 h 322"/>
              <a:gd name="T14" fmla="*/ 2147483647 w 1622"/>
              <a:gd name="T15" fmla="*/ 2147483647 h 322"/>
              <a:gd name="T16" fmla="*/ 2147483647 w 1622"/>
              <a:gd name="T17" fmla="*/ 2147483647 h 322"/>
              <a:gd name="T18" fmla="*/ 2147483647 w 1622"/>
              <a:gd name="T19" fmla="*/ 0 h 322"/>
              <a:gd name="T20" fmla="*/ 2147483647 w 1622"/>
              <a:gd name="T21" fmla="*/ 2147483647 h 322"/>
              <a:gd name="T22" fmla="*/ 2147483647 w 1622"/>
              <a:gd name="T23" fmla="*/ 2147483647 h 322"/>
              <a:gd name="T24" fmla="*/ 2147483647 w 1622"/>
              <a:gd name="T25" fmla="*/ 2147483647 h 322"/>
              <a:gd name="T26" fmla="*/ 2147483647 w 1622"/>
              <a:gd name="T27" fmla="*/ 2147483647 h 322"/>
              <a:gd name="T28" fmla="*/ 2147483647 w 1622"/>
              <a:gd name="T29" fmla="*/ 2147483647 h 322"/>
              <a:gd name="T30" fmla="*/ 2147483647 w 1622"/>
              <a:gd name="T31" fmla="*/ 2147483647 h 322"/>
              <a:gd name="T32" fmla="*/ 2147483647 w 1622"/>
              <a:gd name="T33" fmla="*/ 2147483647 h 322"/>
              <a:gd name="T34" fmla="*/ 2147483647 w 1622"/>
              <a:gd name="T35" fmla="*/ 2147483647 h 322"/>
              <a:gd name="T36" fmla="*/ 2147483647 w 1622"/>
              <a:gd name="T37" fmla="*/ 2147483647 h 322"/>
              <a:gd name="T38" fmla="*/ 2147483647 w 1622"/>
              <a:gd name="T39" fmla="*/ 2147483647 h 322"/>
              <a:gd name="T40" fmla="*/ 2147483647 w 1622"/>
              <a:gd name="T41" fmla="*/ 2147483647 h 322"/>
              <a:gd name="T42" fmla="*/ 2147483647 w 1622"/>
              <a:gd name="T43" fmla="*/ 2147483647 h 3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622"/>
              <a:gd name="T67" fmla="*/ 0 h 322"/>
              <a:gd name="T68" fmla="*/ 1622 w 1622"/>
              <a:gd name="T69" fmla="*/ 322 h 3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622" h="322">
                <a:moveTo>
                  <a:pt x="0" y="293"/>
                </a:moveTo>
                <a:cubicBezTo>
                  <a:pt x="48" y="283"/>
                  <a:pt x="44" y="251"/>
                  <a:pt x="77" y="240"/>
                </a:cubicBezTo>
                <a:cubicBezTo>
                  <a:pt x="88" y="208"/>
                  <a:pt x="108" y="202"/>
                  <a:pt x="139" y="197"/>
                </a:cubicBezTo>
                <a:cubicBezTo>
                  <a:pt x="164" y="180"/>
                  <a:pt x="209" y="160"/>
                  <a:pt x="240" y="154"/>
                </a:cubicBezTo>
                <a:cubicBezTo>
                  <a:pt x="254" y="144"/>
                  <a:pt x="268" y="139"/>
                  <a:pt x="283" y="130"/>
                </a:cubicBezTo>
                <a:cubicBezTo>
                  <a:pt x="296" y="111"/>
                  <a:pt x="309" y="115"/>
                  <a:pt x="322" y="96"/>
                </a:cubicBezTo>
                <a:cubicBezTo>
                  <a:pt x="340" y="33"/>
                  <a:pt x="468" y="76"/>
                  <a:pt x="494" y="77"/>
                </a:cubicBezTo>
                <a:cubicBezTo>
                  <a:pt x="557" y="115"/>
                  <a:pt x="621" y="80"/>
                  <a:pt x="682" y="67"/>
                </a:cubicBezTo>
                <a:cubicBezTo>
                  <a:pt x="699" y="56"/>
                  <a:pt x="719" y="45"/>
                  <a:pt x="739" y="38"/>
                </a:cubicBezTo>
                <a:cubicBezTo>
                  <a:pt x="772" y="6"/>
                  <a:pt x="757" y="18"/>
                  <a:pt x="782" y="0"/>
                </a:cubicBezTo>
                <a:cubicBezTo>
                  <a:pt x="939" y="6"/>
                  <a:pt x="874" y="2"/>
                  <a:pt x="955" y="19"/>
                </a:cubicBezTo>
                <a:cubicBezTo>
                  <a:pt x="980" y="32"/>
                  <a:pt x="998" y="35"/>
                  <a:pt x="1027" y="43"/>
                </a:cubicBezTo>
                <a:cubicBezTo>
                  <a:pt x="1044" y="48"/>
                  <a:pt x="1058" y="57"/>
                  <a:pt x="1075" y="62"/>
                </a:cubicBezTo>
                <a:cubicBezTo>
                  <a:pt x="1131" y="58"/>
                  <a:pt x="1164" y="48"/>
                  <a:pt x="1214" y="29"/>
                </a:cubicBezTo>
                <a:cubicBezTo>
                  <a:pt x="1249" y="31"/>
                  <a:pt x="1285" y="28"/>
                  <a:pt x="1320" y="34"/>
                </a:cubicBezTo>
                <a:cubicBezTo>
                  <a:pt x="1332" y="36"/>
                  <a:pt x="1342" y="82"/>
                  <a:pt x="1349" y="91"/>
                </a:cubicBezTo>
                <a:cubicBezTo>
                  <a:pt x="1364" y="110"/>
                  <a:pt x="1398" y="128"/>
                  <a:pt x="1421" y="134"/>
                </a:cubicBezTo>
                <a:cubicBezTo>
                  <a:pt x="1445" y="151"/>
                  <a:pt x="1479" y="168"/>
                  <a:pt x="1507" y="178"/>
                </a:cubicBezTo>
                <a:cubicBezTo>
                  <a:pt x="1519" y="194"/>
                  <a:pt x="1526" y="201"/>
                  <a:pt x="1546" y="206"/>
                </a:cubicBezTo>
                <a:cubicBezTo>
                  <a:pt x="1554" y="236"/>
                  <a:pt x="1543" y="208"/>
                  <a:pt x="1565" y="230"/>
                </a:cubicBezTo>
                <a:cubicBezTo>
                  <a:pt x="1585" y="250"/>
                  <a:pt x="1580" y="283"/>
                  <a:pt x="1608" y="293"/>
                </a:cubicBezTo>
                <a:cubicBezTo>
                  <a:pt x="1619" y="319"/>
                  <a:pt x="1613" y="310"/>
                  <a:pt x="1622" y="322"/>
                </a:cubicBezTo>
              </a:path>
            </a:pathLst>
          </a:custGeom>
          <a:gradFill rotWithShape="1">
            <a:gsLst>
              <a:gs pos="0">
                <a:srgbClr val="339933">
                  <a:alpha val="50000"/>
                </a:srgbClr>
              </a:gs>
              <a:gs pos="100000">
                <a:srgbClr val="CCE5CC">
                  <a:alpha val="50000"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4" name="Text Box 141"/>
          <p:cNvSpPr txBox="1">
            <a:spLocks noChangeArrowheads="1"/>
          </p:cNvSpPr>
          <p:nvPr/>
        </p:nvSpPr>
        <p:spPr bwMode="auto">
          <a:xfrm>
            <a:off x="3733800" y="3810000"/>
            <a:ext cx="131127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>
                <a:solidFill>
                  <a:schemeClr val="hlink"/>
                </a:solidFill>
                <a:latin typeface="Arial" charset="0"/>
                <a:ea typeface="굴림" pitchFamily="34" charset="-127"/>
              </a:rPr>
              <a:t>TV transmitters</a:t>
            </a:r>
          </a:p>
        </p:txBody>
      </p:sp>
      <p:sp>
        <p:nvSpPr>
          <p:cNvPr id="135" name="Text Box 142"/>
          <p:cNvSpPr txBox="1">
            <a:spLocks noChangeArrowheads="1"/>
          </p:cNvSpPr>
          <p:nvPr/>
        </p:nvSpPr>
        <p:spPr bwMode="auto">
          <a:xfrm>
            <a:off x="5757863" y="4198938"/>
            <a:ext cx="95091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</a:pPr>
            <a:r>
              <a:rPr kumimoji="1" lang="en-US" altLang="ko-KR" sz="1000" b="1">
                <a:solidFill>
                  <a:srgbClr val="0029AE"/>
                </a:solidFill>
                <a:latin typeface="Arial" charset="0"/>
                <a:ea typeface="굴림" pitchFamily="34" charset="-127"/>
              </a:rPr>
              <a:t>WRAN</a:t>
            </a:r>
          </a:p>
          <a:p>
            <a:pPr algn="ctr" latinLnBrk="1">
              <a:lnSpc>
                <a:spcPct val="80000"/>
              </a:lnSpc>
            </a:pPr>
            <a:r>
              <a:rPr kumimoji="1" lang="en-US" altLang="ko-KR" sz="1000" b="1">
                <a:solidFill>
                  <a:srgbClr val="0029AE"/>
                </a:solidFill>
                <a:latin typeface="Arial" charset="0"/>
                <a:ea typeface="굴림" pitchFamily="34" charset="-127"/>
              </a:rPr>
              <a:t>Base Station</a:t>
            </a:r>
          </a:p>
        </p:txBody>
      </p:sp>
      <p:sp>
        <p:nvSpPr>
          <p:cNvPr id="136" name="Text Box 143"/>
          <p:cNvSpPr txBox="1">
            <a:spLocks noChangeArrowheads="1"/>
          </p:cNvSpPr>
          <p:nvPr/>
        </p:nvSpPr>
        <p:spPr bwMode="auto">
          <a:xfrm>
            <a:off x="2514600" y="5249863"/>
            <a:ext cx="1166813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lnSpc>
                <a:spcPct val="80000"/>
              </a:lnSpc>
            </a:pPr>
            <a:r>
              <a:rPr kumimoji="1" lang="en-US" altLang="ko-KR" sz="1200" b="1">
                <a:solidFill>
                  <a:schemeClr val="hlink"/>
                </a:solidFill>
                <a:latin typeface="Arial" charset="0"/>
                <a:ea typeface="굴림" pitchFamily="34" charset="-127"/>
              </a:rPr>
              <a:t>Wireless</a:t>
            </a:r>
          </a:p>
          <a:p>
            <a:pPr algn="ctr" latinLnBrk="1">
              <a:lnSpc>
                <a:spcPct val="80000"/>
              </a:lnSpc>
            </a:pPr>
            <a:r>
              <a:rPr kumimoji="1" lang="en-US" altLang="ko-KR" sz="1200" b="1">
                <a:solidFill>
                  <a:schemeClr val="hlink"/>
                </a:solidFill>
                <a:latin typeface="Arial" charset="0"/>
                <a:ea typeface="굴림" pitchFamily="34" charset="-127"/>
              </a:rPr>
              <a:t>microphones</a:t>
            </a:r>
          </a:p>
        </p:txBody>
      </p:sp>
      <p:grpSp>
        <p:nvGrpSpPr>
          <p:cNvPr id="137" name="Group 144"/>
          <p:cNvGrpSpPr>
            <a:grpSpLocks/>
          </p:cNvGrpSpPr>
          <p:nvPr/>
        </p:nvGrpSpPr>
        <p:grpSpPr bwMode="auto">
          <a:xfrm>
            <a:off x="4800600" y="5181600"/>
            <a:ext cx="280988" cy="309563"/>
            <a:chOff x="4656" y="1824"/>
            <a:chExt cx="576" cy="624"/>
          </a:xfrm>
        </p:grpSpPr>
        <p:grpSp>
          <p:nvGrpSpPr>
            <p:cNvPr id="138" name="Group 145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40" name="Rectangle 146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1" name="Line 147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48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39" name="Object 14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7" name="Visio" r:id="rId14" imgW="1384534" imgH="1065310" progId="Visio.Drawing.11">
                <p:embed/>
              </p:oleObj>
            </a:graphicData>
          </a:graphic>
        </p:graphicFrame>
      </p:grpSp>
      <p:sp>
        <p:nvSpPr>
          <p:cNvPr id="143" name="Text Box 150"/>
          <p:cNvSpPr txBox="1">
            <a:spLocks noChangeArrowheads="1"/>
          </p:cNvSpPr>
          <p:nvPr/>
        </p:nvSpPr>
        <p:spPr bwMode="auto">
          <a:xfrm>
            <a:off x="5105400" y="2743200"/>
            <a:ext cx="1447800" cy="387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lnSpc>
                <a:spcPct val="80000"/>
              </a:lnSpc>
            </a:pPr>
            <a:r>
              <a:rPr kumimoji="1" lang="en-US" altLang="ko-KR" sz="1200" b="1">
                <a:solidFill>
                  <a:schemeClr val="hlink"/>
                </a:solidFill>
                <a:latin typeface="Arial" charset="0"/>
                <a:ea typeface="굴림" pitchFamily="34" charset="-127"/>
              </a:rPr>
              <a:t>Wireless</a:t>
            </a:r>
          </a:p>
          <a:p>
            <a:pPr algn="ctr" latinLnBrk="1">
              <a:lnSpc>
                <a:spcPct val="80000"/>
              </a:lnSpc>
            </a:pPr>
            <a:r>
              <a:rPr kumimoji="1" lang="en-US" altLang="ko-KR" sz="1200" b="1">
                <a:solidFill>
                  <a:schemeClr val="hlink"/>
                </a:solidFill>
                <a:latin typeface="Arial" charset="0"/>
                <a:ea typeface="굴림" pitchFamily="34" charset="-127"/>
              </a:rPr>
              <a:t>microphones</a:t>
            </a:r>
          </a:p>
        </p:txBody>
      </p:sp>
      <p:grpSp>
        <p:nvGrpSpPr>
          <p:cNvPr id="144" name="Group 151"/>
          <p:cNvGrpSpPr>
            <a:grpSpLocks/>
          </p:cNvGrpSpPr>
          <p:nvPr/>
        </p:nvGrpSpPr>
        <p:grpSpPr bwMode="auto">
          <a:xfrm>
            <a:off x="4016375" y="2990850"/>
            <a:ext cx="280988" cy="309563"/>
            <a:chOff x="4656" y="1824"/>
            <a:chExt cx="576" cy="624"/>
          </a:xfrm>
        </p:grpSpPr>
        <p:grpSp>
          <p:nvGrpSpPr>
            <p:cNvPr id="145" name="Group 152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47" name="Rectangle 153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8" name="Line 154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55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46" name="Object 13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8" name="Visio" r:id="rId15" imgW="1384534" imgH="1065310" progId="Visio.Drawing.11">
                <p:embed/>
              </p:oleObj>
            </a:graphicData>
          </a:graphic>
        </p:graphicFrame>
      </p:grpSp>
      <p:sp>
        <p:nvSpPr>
          <p:cNvPr id="150" name="Text Box 157"/>
          <p:cNvSpPr txBox="1">
            <a:spLocks noChangeArrowheads="1"/>
          </p:cNvSpPr>
          <p:nvPr/>
        </p:nvSpPr>
        <p:spPr bwMode="auto">
          <a:xfrm>
            <a:off x="3268663" y="2073275"/>
            <a:ext cx="95091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</a:pPr>
            <a:r>
              <a:rPr kumimoji="1" lang="en-US" altLang="ko-KR" sz="1000" b="1">
                <a:solidFill>
                  <a:srgbClr val="0029AE"/>
                </a:solidFill>
                <a:latin typeface="Arial" charset="0"/>
                <a:ea typeface="굴림" pitchFamily="34" charset="-127"/>
              </a:rPr>
              <a:t>WRAN</a:t>
            </a:r>
          </a:p>
          <a:p>
            <a:pPr algn="ctr" latinLnBrk="1">
              <a:lnSpc>
                <a:spcPct val="80000"/>
              </a:lnSpc>
            </a:pPr>
            <a:r>
              <a:rPr kumimoji="1" lang="en-US" altLang="ko-KR" sz="1000" b="1">
                <a:solidFill>
                  <a:srgbClr val="0029AE"/>
                </a:solidFill>
                <a:latin typeface="Arial" charset="0"/>
                <a:ea typeface="굴림" pitchFamily="34" charset="-127"/>
              </a:rPr>
              <a:t>Base Station</a:t>
            </a:r>
          </a:p>
        </p:txBody>
      </p:sp>
      <p:sp>
        <p:nvSpPr>
          <p:cNvPr id="151" name="Line 159"/>
          <p:cNvSpPr>
            <a:spLocks noChangeShapeType="1"/>
          </p:cNvSpPr>
          <p:nvPr/>
        </p:nvSpPr>
        <p:spPr bwMode="auto">
          <a:xfrm flipV="1">
            <a:off x="5867400" y="3505200"/>
            <a:ext cx="525463" cy="563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2" name="Group 160"/>
          <p:cNvGrpSpPr>
            <a:grpSpLocks/>
          </p:cNvGrpSpPr>
          <p:nvPr/>
        </p:nvGrpSpPr>
        <p:grpSpPr bwMode="auto">
          <a:xfrm>
            <a:off x="2979738" y="1225550"/>
            <a:ext cx="280987" cy="309563"/>
            <a:chOff x="4656" y="1824"/>
            <a:chExt cx="576" cy="624"/>
          </a:xfrm>
        </p:grpSpPr>
        <p:grpSp>
          <p:nvGrpSpPr>
            <p:cNvPr id="153" name="Group 161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55" name="Rectangle 162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6" name="Line 163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64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54" name="Object 12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39" name="Visio" r:id="rId16" imgW="1384534" imgH="1065310" progId="Visio.Drawing.11">
                <p:embed/>
              </p:oleObj>
            </a:graphicData>
          </a:graphic>
        </p:graphicFrame>
      </p:grpSp>
      <p:grpSp>
        <p:nvGrpSpPr>
          <p:cNvPr id="158" name="Group 166"/>
          <p:cNvGrpSpPr>
            <a:grpSpLocks/>
          </p:cNvGrpSpPr>
          <p:nvPr/>
        </p:nvGrpSpPr>
        <p:grpSpPr bwMode="auto">
          <a:xfrm>
            <a:off x="1960563" y="1873250"/>
            <a:ext cx="280987" cy="309563"/>
            <a:chOff x="4656" y="1824"/>
            <a:chExt cx="576" cy="624"/>
          </a:xfrm>
        </p:grpSpPr>
        <p:grpSp>
          <p:nvGrpSpPr>
            <p:cNvPr id="159" name="Group 167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61" name="Rectangle 168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2" name="Line 169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70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60" name="Object 11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0" name="Visio" r:id="rId17" imgW="1384534" imgH="1065310" progId="Visio.Drawing.11">
                <p:embed/>
              </p:oleObj>
            </a:graphicData>
          </a:graphic>
        </p:graphicFrame>
      </p:grpSp>
      <p:sp>
        <p:nvSpPr>
          <p:cNvPr id="164" name="Text Box 172"/>
          <p:cNvSpPr txBox="1">
            <a:spLocks noChangeArrowheads="1"/>
          </p:cNvSpPr>
          <p:nvPr/>
        </p:nvSpPr>
        <p:spPr bwMode="auto">
          <a:xfrm>
            <a:off x="1138238" y="5851525"/>
            <a:ext cx="2560637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000" b="1" i="1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: CPE (Consumer Premise Equipment)</a:t>
            </a:r>
          </a:p>
        </p:txBody>
      </p:sp>
      <p:grpSp>
        <p:nvGrpSpPr>
          <p:cNvPr id="165" name="Group 173"/>
          <p:cNvGrpSpPr>
            <a:grpSpLocks/>
          </p:cNvGrpSpPr>
          <p:nvPr/>
        </p:nvGrpSpPr>
        <p:grpSpPr bwMode="auto">
          <a:xfrm>
            <a:off x="914400" y="5778500"/>
            <a:ext cx="280988" cy="309563"/>
            <a:chOff x="4656" y="1824"/>
            <a:chExt cx="576" cy="624"/>
          </a:xfrm>
        </p:grpSpPr>
        <p:grpSp>
          <p:nvGrpSpPr>
            <p:cNvPr id="166" name="Group 174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68" name="Rectangle 175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9" name="Line 176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77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67" name="Object 10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1" name="Visio" r:id="rId18" imgW="1384534" imgH="1065310" progId="Visio.Drawing.11">
                <p:embed/>
              </p:oleObj>
            </a:graphicData>
          </a:graphic>
        </p:graphicFrame>
      </p:grpSp>
      <p:sp>
        <p:nvSpPr>
          <p:cNvPr id="171" name="Freeform 179"/>
          <p:cNvSpPr>
            <a:spLocks/>
          </p:cNvSpPr>
          <p:nvPr/>
        </p:nvSpPr>
        <p:spPr bwMode="auto">
          <a:xfrm>
            <a:off x="1990725" y="3695700"/>
            <a:ext cx="1670050" cy="1028700"/>
          </a:xfrm>
          <a:custGeom>
            <a:avLst/>
            <a:gdLst>
              <a:gd name="T0" fmla="*/ 0 w 1052"/>
              <a:gd name="T1" fmla="*/ 2147483647 h 648"/>
              <a:gd name="T2" fmla="*/ 2147483647 w 1052"/>
              <a:gd name="T3" fmla="*/ 2147483647 h 648"/>
              <a:gd name="T4" fmla="*/ 2147483647 w 1052"/>
              <a:gd name="T5" fmla="*/ 2147483647 h 648"/>
              <a:gd name="T6" fmla="*/ 2147483647 w 1052"/>
              <a:gd name="T7" fmla="*/ 0 h 648"/>
              <a:gd name="T8" fmla="*/ 0 w 1052"/>
              <a:gd name="T9" fmla="*/ 2147483647 h 6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2"/>
              <a:gd name="T16" fmla="*/ 0 h 648"/>
              <a:gd name="T17" fmla="*/ 1052 w 1052"/>
              <a:gd name="T18" fmla="*/ 648 h 6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2" h="648">
                <a:moveTo>
                  <a:pt x="0" y="648"/>
                </a:moveTo>
                <a:lnTo>
                  <a:pt x="735" y="605"/>
                </a:lnTo>
                <a:lnTo>
                  <a:pt x="1052" y="350"/>
                </a:lnTo>
                <a:lnTo>
                  <a:pt x="202" y="0"/>
                </a:lnTo>
                <a:lnTo>
                  <a:pt x="0" y="6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2" name="Freeform 180"/>
          <p:cNvSpPr>
            <a:spLocks/>
          </p:cNvSpPr>
          <p:nvPr/>
        </p:nvSpPr>
        <p:spPr bwMode="auto">
          <a:xfrm>
            <a:off x="3141663" y="4137025"/>
            <a:ext cx="1112837" cy="517525"/>
          </a:xfrm>
          <a:custGeom>
            <a:avLst/>
            <a:gdLst>
              <a:gd name="T0" fmla="*/ 0 w 701"/>
              <a:gd name="T1" fmla="*/ 2147483647 h 245"/>
              <a:gd name="T2" fmla="*/ 2147483647 w 701"/>
              <a:gd name="T3" fmla="*/ 2147483647 h 245"/>
              <a:gd name="T4" fmla="*/ 2147483647 w 701"/>
              <a:gd name="T5" fmla="*/ 2147483647 h 245"/>
              <a:gd name="T6" fmla="*/ 2147483647 w 701"/>
              <a:gd name="T7" fmla="*/ 2147483647 h 245"/>
              <a:gd name="T8" fmla="*/ 2147483647 w 701"/>
              <a:gd name="T9" fmla="*/ 2147483647 h 245"/>
              <a:gd name="T10" fmla="*/ 2147483647 w 701"/>
              <a:gd name="T11" fmla="*/ 2147483647 h 245"/>
              <a:gd name="T12" fmla="*/ 2147483647 w 701"/>
              <a:gd name="T13" fmla="*/ 0 h 245"/>
              <a:gd name="T14" fmla="*/ 2147483647 w 701"/>
              <a:gd name="T15" fmla="*/ 2147483647 h 245"/>
              <a:gd name="T16" fmla="*/ 2147483647 w 701"/>
              <a:gd name="T17" fmla="*/ 2147483647 h 245"/>
              <a:gd name="T18" fmla="*/ 2147483647 w 701"/>
              <a:gd name="T19" fmla="*/ 2147483647 h 245"/>
              <a:gd name="T20" fmla="*/ 2147483647 w 701"/>
              <a:gd name="T21" fmla="*/ 2147483647 h 245"/>
              <a:gd name="T22" fmla="*/ 2147483647 w 701"/>
              <a:gd name="T23" fmla="*/ 2147483647 h 245"/>
              <a:gd name="T24" fmla="*/ 2147483647 w 701"/>
              <a:gd name="T25" fmla="*/ 2147483647 h 245"/>
              <a:gd name="T26" fmla="*/ 2147483647 w 701"/>
              <a:gd name="T27" fmla="*/ 2147483647 h 245"/>
              <a:gd name="T28" fmla="*/ 2147483647 w 701"/>
              <a:gd name="T29" fmla="*/ 2147483647 h 245"/>
              <a:gd name="T30" fmla="*/ 2147483647 w 701"/>
              <a:gd name="T31" fmla="*/ 2147483647 h 245"/>
              <a:gd name="T32" fmla="*/ 2147483647 w 701"/>
              <a:gd name="T33" fmla="*/ 2147483647 h 245"/>
              <a:gd name="T34" fmla="*/ 2147483647 w 701"/>
              <a:gd name="T35" fmla="*/ 2147483647 h 2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01"/>
              <a:gd name="T55" fmla="*/ 0 h 245"/>
              <a:gd name="T56" fmla="*/ 701 w 701"/>
              <a:gd name="T57" fmla="*/ 245 h 24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01" h="245">
                <a:moveTo>
                  <a:pt x="0" y="245"/>
                </a:moveTo>
                <a:cubicBezTo>
                  <a:pt x="8" y="221"/>
                  <a:pt x="9" y="204"/>
                  <a:pt x="34" y="197"/>
                </a:cubicBezTo>
                <a:cubicBezTo>
                  <a:pt x="41" y="172"/>
                  <a:pt x="62" y="171"/>
                  <a:pt x="82" y="158"/>
                </a:cubicBezTo>
                <a:cubicBezTo>
                  <a:pt x="93" y="141"/>
                  <a:pt x="114" y="131"/>
                  <a:pt x="134" y="125"/>
                </a:cubicBezTo>
                <a:cubicBezTo>
                  <a:pt x="150" y="114"/>
                  <a:pt x="160" y="102"/>
                  <a:pt x="178" y="96"/>
                </a:cubicBezTo>
                <a:cubicBezTo>
                  <a:pt x="194" y="85"/>
                  <a:pt x="207" y="80"/>
                  <a:pt x="221" y="67"/>
                </a:cubicBezTo>
                <a:cubicBezTo>
                  <a:pt x="228" y="48"/>
                  <a:pt x="262" y="16"/>
                  <a:pt x="278" y="0"/>
                </a:cubicBezTo>
                <a:cubicBezTo>
                  <a:pt x="288" y="2"/>
                  <a:pt x="320" y="10"/>
                  <a:pt x="326" y="14"/>
                </a:cubicBezTo>
                <a:cubicBezTo>
                  <a:pt x="371" y="42"/>
                  <a:pt x="304" y="20"/>
                  <a:pt x="350" y="33"/>
                </a:cubicBezTo>
                <a:cubicBezTo>
                  <a:pt x="389" y="59"/>
                  <a:pt x="409" y="51"/>
                  <a:pt x="466" y="57"/>
                </a:cubicBezTo>
                <a:cubicBezTo>
                  <a:pt x="497" y="68"/>
                  <a:pt x="466" y="53"/>
                  <a:pt x="485" y="77"/>
                </a:cubicBezTo>
                <a:cubicBezTo>
                  <a:pt x="491" y="85"/>
                  <a:pt x="505" y="88"/>
                  <a:pt x="514" y="91"/>
                </a:cubicBezTo>
                <a:cubicBezTo>
                  <a:pt x="529" y="102"/>
                  <a:pt x="534" y="114"/>
                  <a:pt x="552" y="120"/>
                </a:cubicBezTo>
                <a:cubicBezTo>
                  <a:pt x="560" y="141"/>
                  <a:pt x="557" y="166"/>
                  <a:pt x="566" y="187"/>
                </a:cubicBezTo>
                <a:cubicBezTo>
                  <a:pt x="570" y="197"/>
                  <a:pt x="586" y="195"/>
                  <a:pt x="595" y="201"/>
                </a:cubicBezTo>
                <a:cubicBezTo>
                  <a:pt x="597" y="206"/>
                  <a:pt x="596" y="213"/>
                  <a:pt x="600" y="216"/>
                </a:cubicBezTo>
                <a:cubicBezTo>
                  <a:pt x="607" y="221"/>
                  <a:pt x="616" y="219"/>
                  <a:pt x="624" y="221"/>
                </a:cubicBezTo>
                <a:cubicBezTo>
                  <a:pt x="651" y="228"/>
                  <a:pt x="674" y="245"/>
                  <a:pt x="701" y="245"/>
                </a:cubicBezTo>
              </a:path>
            </a:pathLst>
          </a:custGeom>
          <a:gradFill rotWithShape="1">
            <a:gsLst>
              <a:gs pos="0">
                <a:srgbClr val="206120"/>
              </a:gs>
              <a:gs pos="100000">
                <a:srgbClr val="33993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3" name="Group 181"/>
          <p:cNvGrpSpPr>
            <a:grpSpLocks/>
          </p:cNvGrpSpPr>
          <p:nvPr/>
        </p:nvGrpSpPr>
        <p:grpSpPr bwMode="auto">
          <a:xfrm>
            <a:off x="5791200" y="5486400"/>
            <a:ext cx="280988" cy="309563"/>
            <a:chOff x="4656" y="1824"/>
            <a:chExt cx="576" cy="624"/>
          </a:xfrm>
        </p:grpSpPr>
        <p:grpSp>
          <p:nvGrpSpPr>
            <p:cNvPr id="174" name="Group 182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76" name="Rectangle 183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7" name="Line 184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Freeform 185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75" name="Object 9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2" name="Visio" r:id="rId19" imgW="1384534" imgH="1065310" progId="Visio.Drawing.11">
                <p:embed/>
              </p:oleObj>
            </a:graphicData>
          </a:graphic>
        </p:graphicFrame>
      </p:grpSp>
      <p:sp>
        <p:nvSpPr>
          <p:cNvPr id="179" name="Oval 187"/>
          <p:cNvSpPr>
            <a:spLocks noChangeArrowheads="1"/>
          </p:cNvSpPr>
          <p:nvPr/>
        </p:nvSpPr>
        <p:spPr bwMode="auto">
          <a:xfrm rot="20118918">
            <a:off x="2203450" y="3921125"/>
            <a:ext cx="1395413" cy="595313"/>
          </a:xfrm>
          <a:prstGeom prst="ellipse">
            <a:avLst/>
          </a:prstGeom>
          <a:gradFill rotWithShape="1">
            <a:gsLst>
              <a:gs pos="0">
                <a:srgbClr val="DDDDDD">
                  <a:alpha val="70000"/>
                </a:srgbClr>
              </a:gs>
              <a:gs pos="100000">
                <a:srgbClr val="666666">
                  <a:alpha val="70000"/>
                </a:srgbClr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80" name="Group 188"/>
          <p:cNvGrpSpPr>
            <a:grpSpLocks/>
          </p:cNvGrpSpPr>
          <p:nvPr/>
        </p:nvGrpSpPr>
        <p:grpSpPr bwMode="auto">
          <a:xfrm>
            <a:off x="2895600" y="4114800"/>
            <a:ext cx="280988" cy="309563"/>
            <a:chOff x="4656" y="1824"/>
            <a:chExt cx="576" cy="624"/>
          </a:xfrm>
        </p:grpSpPr>
        <p:grpSp>
          <p:nvGrpSpPr>
            <p:cNvPr id="181" name="Group 189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83" name="Rectangle 190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" name="Line 191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192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82" name="Object 8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3" name="Visio" r:id="rId20" imgW="1384534" imgH="1065310" progId="Visio.Drawing.11">
                <p:embed/>
              </p:oleObj>
            </a:graphicData>
          </a:graphic>
        </p:graphicFrame>
      </p:grpSp>
      <p:grpSp>
        <p:nvGrpSpPr>
          <p:cNvPr id="186" name="Group 194"/>
          <p:cNvGrpSpPr>
            <a:grpSpLocks/>
          </p:cNvGrpSpPr>
          <p:nvPr/>
        </p:nvGrpSpPr>
        <p:grpSpPr bwMode="auto">
          <a:xfrm>
            <a:off x="2438400" y="4267200"/>
            <a:ext cx="280988" cy="309563"/>
            <a:chOff x="4656" y="1824"/>
            <a:chExt cx="576" cy="624"/>
          </a:xfrm>
        </p:grpSpPr>
        <p:grpSp>
          <p:nvGrpSpPr>
            <p:cNvPr id="187" name="Group 195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89" name="Rectangle 196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0" name="Line 197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198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88" name="Object 7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4" name="Visio" r:id="rId21" imgW="1384534" imgH="1065310" progId="Visio.Drawing.11">
                <p:embed/>
              </p:oleObj>
            </a:graphicData>
          </a:graphic>
        </p:graphicFrame>
      </p:grpSp>
      <p:grpSp>
        <p:nvGrpSpPr>
          <p:cNvPr id="192" name="Group 211"/>
          <p:cNvGrpSpPr>
            <a:grpSpLocks/>
          </p:cNvGrpSpPr>
          <p:nvPr/>
        </p:nvGrpSpPr>
        <p:grpSpPr bwMode="auto">
          <a:xfrm>
            <a:off x="2895600" y="3810000"/>
            <a:ext cx="280988" cy="309563"/>
            <a:chOff x="4656" y="1824"/>
            <a:chExt cx="576" cy="624"/>
          </a:xfrm>
        </p:grpSpPr>
        <p:grpSp>
          <p:nvGrpSpPr>
            <p:cNvPr id="193" name="Group 212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195" name="Rectangle 213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6" name="Line 214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Freeform 215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94" name="Object 6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5" name="Visio" r:id="rId22" imgW="1384534" imgH="1065310" progId="Visio.Drawing.11">
                <p:embed/>
              </p:oleObj>
            </a:graphicData>
          </a:graphic>
        </p:graphicFrame>
      </p:grpSp>
      <p:grpSp>
        <p:nvGrpSpPr>
          <p:cNvPr id="198" name="Group 217"/>
          <p:cNvGrpSpPr>
            <a:grpSpLocks/>
          </p:cNvGrpSpPr>
          <p:nvPr/>
        </p:nvGrpSpPr>
        <p:grpSpPr bwMode="auto">
          <a:xfrm>
            <a:off x="960438" y="5311775"/>
            <a:ext cx="155575" cy="430213"/>
            <a:chOff x="1883" y="1669"/>
            <a:chExt cx="247" cy="602"/>
          </a:xfrm>
        </p:grpSpPr>
        <p:grpSp>
          <p:nvGrpSpPr>
            <p:cNvPr id="199" name="Group 218"/>
            <p:cNvGrpSpPr>
              <a:grpSpLocks/>
            </p:cNvGrpSpPr>
            <p:nvPr/>
          </p:nvGrpSpPr>
          <p:grpSpPr bwMode="auto">
            <a:xfrm rot="1668346">
              <a:off x="2055" y="1681"/>
              <a:ext cx="43" cy="148"/>
              <a:chOff x="2663" y="1500"/>
              <a:chExt cx="77" cy="179"/>
            </a:xfrm>
          </p:grpSpPr>
          <p:sp>
            <p:nvSpPr>
              <p:cNvPr id="217" name="Freeform 219"/>
              <p:cNvSpPr>
                <a:spLocks noChangeAspect="1"/>
              </p:cNvSpPr>
              <p:nvPr/>
            </p:nvSpPr>
            <p:spPr bwMode="auto">
              <a:xfrm>
                <a:off x="2704" y="1500"/>
                <a:ext cx="36" cy="179"/>
              </a:xfrm>
              <a:custGeom>
                <a:avLst/>
                <a:gdLst>
                  <a:gd name="T0" fmla="*/ 6 w 89"/>
                  <a:gd name="T1" fmla="*/ 21 h 375"/>
                  <a:gd name="T2" fmla="*/ 6 w 89"/>
                  <a:gd name="T3" fmla="*/ 18 h 375"/>
                  <a:gd name="T4" fmla="*/ 6 w 89"/>
                  <a:gd name="T5" fmla="*/ 15 h 375"/>
                  <a:gd name="T6" fmla="*/ 5 w 89"/>
                  <a:gd name="T7" fmla="*/ 12 h 375"/>
                  <a:gd name="T8" fmla="*/ 4 w 89"/>
                  <a:gd name="T9" fmla="*/ 10 h 375"/>
                  <a:gd name="T10" fmla="*/ 4 w 89"/>
                  <a:gd name="T11" fmla="*/ 7 h 375"/>
                  <a:gd name="T12" fmla="*/ 3 w 89"/>
                  <a:gd name="T13" fmla="*/ 5 h 375"/>
                  <a:gd name="T14" fmla="*/ 2 w 89"/>
                  <a:gd name="T15" fmla="*/ 2 h 375"/>
                  <a:gd name="T16" fmla="*/ 1 w 89"/>
                  <a:gd name="T17" fmla="*/ 0 h 375"/>
                  <a:gd name="T18" fmla="*/ 1 w 89"/>
                  <a:gd name="T19" fmla="*/ 0 h 375"/>
                  <a:gd name="T20" fmla="*/ 1 w 89"/>
                  <a:gd name="T21" fmla="*/ 0 h 375"/>
                  <a:gd name="T22" fmla="*/ 1 w 89"/>
                  <a:gd name="T23" fmla="*/ 0 h 375"/>
                  <a:gd name="T24" fmla="*/ 1 w 89"/>
                  <a:gd name="T25" fmla="*/ 0 h 375"/>
                  <a:gd name="T26" fmla="*/ 1 w 89"/>
                  <a:gd name="T27" fmla="*/ 0 h 375"/>
                  <a:gd name="T28" fmla="*/ 0 w 89"/>
                  <a:gd name="T29" fmla="*/ 0 h 375"/>
                  <a:gd name="T30" fmla="*/ 0 w 89"/>
                  <a:gd name="T31" fmla="*/ 1 h 375"/>
                  <a:gd name="T32" fmla="*/ 0 w 89"/>
                  <a:gd name="T33" fmla="*/ 1 h 375"/>
                  <a:gd name="T34" fmla="*/ 0 w 89"/>
                  <a:gd name="T35" fmla="*/ 1 h 375"/>
                  <a:gd name="T36" fmla="*/ 0 w 89"/>
                  <a:gd name="T37" fmla="*/ 1 h 375"/>
                  <a:gd name="T38" fmla="*/ 0 w 89"/>
                  <a:gd name="T39" fmla="*/ 1 h 375"/>
                  <a:gd name="T40" fmla="*/ 0 w 89"/>
                  <a:gd name="T41" fmla="*/ 1 h 375"/>
                  <a:gd name="T42" fmla="*/ 1 w 89"/>
                  <a:gd name="T43" fmla="*/ 3 h 375"/>
                  <a:gd name="T44" fmla="*/ 2 w 89"/>
                  <a:gd name="T45" fmla="*/ 5 h 375"/>
                  <a:gd name="T46" fmla="*/ 3 w 89"/>
                  <a:gd name="T47" fmla="*/ 8 h 375"/>
                  <a:gd name="T48" fmla="*/ 4 w 89"/>
                  <a:gd name="T49" fmla="*/ 10 h 375"/>
                  <a:gd name="T50" fmla="*/ 4 w 89"/>
                  <a:gd name="T51" fmla="*/ 12 h 375"/>
                  <a:gd name="T52" fmla="*/ 4 w 89"/>
                  <a:gd name="T53" fmla="*/ 15 h 375"/>
                  <a:gd name="T54" fmla="*/ 5 w 89"/>
                  <a:gd name="T55" fmla="*/ 18 h 375"/>
                  <a:gd name="T56" fmla="*/ 5 w 89"/>
                  <a:gd name="T57" fmla="*/ 21 h 375"/>
                  <a:gd name="T58" fmla="*/ 5 w 89"/>
                  <a:gd name="T59" fmla="*/ 23 h 375"/>
                  <a:gd name="T60" fmla="*/ 4 w 89"/>
                  <a:gd name="T61" fmla="*/ 26 h 375"/>
                  <a:gd name="T62" fmla="*/ 4 w 89"/>
                  <a:gd name="T63" fmla="*/ 29 h 375"/>
                  <a:gd name="T64" fmla="*/ 4 w 89"/>
                  <a:gd name="T65" fmla="*/ 31 h 375"/>
                  <a:gd name="T66" fmla="*/ 3 w 89"/>
                  <a:gd name="T67" fmla="*/ 33 h 375"/>
                  <a:gd name="T68" fmla="*/ 2 w 89"/>
                  <a:gd name="T69" fmla="*/ 35 h 375"/>
                  <a:gd name="T70" fmla="*/ 1 w 89"/>
                  <a:gd name="T71" fmla="*/ 38 h 375"/>
                  <a:gd name="T72" fmla="*/ 0 w 89"/>
                  <a:gd name="T73" fmla="*/ 40 h 375"/>
                  <a:gd name="T74" fmla="*/ 0 w 89"/>
                  <a:gd name="T75" fmla="*/ 40 h 375"/>
                  <a:gd name="T76" fmla="*/ 0 w 89"/>
                  <a:gd name="T77" fmla="*/ 40 h 375"/>
                  <a:gd name="T78" fmla="*/ 0 w 89"/>
                  <a:gd name="T79" fmla="*/ 41 h 375"/>
                  <a:gd name="T80" fmla="*/ 1 w 89"/>
                  <a:gd name="T81" fmla="*/ 41 h 375"/>
                  <a:gd name="T82" fmla="*/ 1 w 89"/>
                  <a:gd name="T83" fmla="*/ 41 h 375"/>
                  <a:gd name="T84" fmla="*/ 1 w 89"/>
                  <a:gd name="T85" fmla="*/ 41 h 375"/>
                  <a:gd name="T86" fmla="*/ 1 w 89"/>
                  <a:gd name="T87" fmla="*/ 41 h 375"/>
                  <a:gd name="T88" fmla="*/ 1 w 89"/>
                  <a:gd name="T89" fmla="*/ 41 h 375"/>
                  <a:gd name="T90" fmla="*/ 2 w 89"/>
                  <a:gd name="T91" fmla="*/ 39 h 375"/>
                  <a:gd name="T92" fmla="*/ 3 w 89"/>
                  <a:gd name="T93" fmla="*/ 36 h 375"/>
                  <a:gd name="T94" fmla="*/ 4 w 89"/>
                  <a:gd name="T95" fmla="*/ 34 h 375"/>
                  <a:gd name="T96" fmla="*/ 4 w 89"/>
                  <a:gd name="T97" fmla="*/ 32 h 375"/>
                  <a:gd name="T98" fmla="*/ 5 w 89"/>
                  <a:gd name="T99" fmla="*/ 29 h 375"/>
                  <a:gd name="T100" fmla="*/ 6 w 89"/>
                  <a:gd name="T101" fmla="*/ 26 h 375"/>
                  <a:gd name="T102" fmla="*/ 6 w 89"/>
                  <a:gd name="T103" fmla="*/ 23 h 375"/>
                  <a:gd name="T104" fmla="*/ 6 w 89"/>
                  <a:gd name="T105" fmla="*/ 21 h 37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9"/>
                  <a:gd name="T160" fmla="*/ 0 h 375"/>
                  <a:gd name="T161" fmla="*/ 89 w 89"/>
                  <a:gd name="T162" fmla="*/ 375 h 37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9" h="375">
                    <a:moveTo>
                      <a:pt x="89" y="188"/>
                    </a:moveTo>
                    <a:lnTo>
                      <a:pt x="88" y="161"/>
                    </a:lnTo>
                    <a:lnTo>
                      <a:pt x="85" y="136"/>
                    </a:lnTo>
                    <a:lnTo>
                      <a:pt x="78" y="111"/>
                    </a:lnTo>
                    <a:lnTo>
                      <a:pt x="70" y="86"/>
                    </a:lnTo>
                    <a:lnTo>
                      <a:pt x="58" y="63"/>
                    </a:lnTo>
                    <a:lnTo>
                      <a:pt x="45" y="41"/>
                    </a:lnTo>
                    <a:lnTo>
                      <a:pt x="30" y="2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6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17" y="30"/>
                    </a:lnTo>
                    <a:lnTo>
                      <a:pt x="31" y="50"/>
                    </a:lnTo>
                    <a:lnTo>
                      <a:pt x="43" y="70"/>
                    </a:lnTo>
                    <a:lnTo>
                      <a:pt x="54" y="92"/>
                    </a:lnTo>
                    <a:lnTo>
                      <a:pt x="63" y="115"/>
                    </a:lnTo>
                    <a:lnTo>
                      <a:pt x="69" y="139"/>
                    </a:lnTo>
                    <a:lnTo>
                      <a:pt x="72" y="164"/>
                    </a:lnTo>
                    <a:lnTo>
                      <a:pt x="73" y="188"/>
                    </a:lnTo>
                    <a:lnTo>
                      <a:pt x="72" y="213"/>
                    </a:lnTo>
                    <a:lnTo>
                      <a:pt x="68" y="238"/>
                    </a:lnTo>
                    <a:lnTo>
                      <a:pt x="62" y="263"/>
                    </a:lnTo>
                    <a:lnTo>
                      <a:pt x="54" y="284"/>
                    </a:lnTo>
                    <a:lnTo>
                      <a:pt x="42" y="308"/>
                    </a:lnTo>
                    <a:lnTo>
                      <a:pt x="30" y="327"/>
                    </a:lnTo>
                    <a:lnTo>
                      <a:pt x="16" y="347"/>
                    </a:lnTo>
                    <a:lnTo>
                      <a:pt x="0" y="365"/>
                    </a:lnTo>
                    <a:lnTo>
                      <a:pt x="2" y="367"/>
                    </a:lnTo>
                    <a:lnTo>
                      <a:pt x="5" y="370"/>
                    </a:lnTo>
                    <a:lnTo>
                      <a:pt x="8" y="373"/>
                    </a:lnTo>
                    <a:lnTo>
                      <a:pt x="11" y="375"/>
                    </a:lnTo>
                    <a:lnTo>
                      <a:pt x="30" y="356"/>
                    </a:lnTo>
                    <a:lnTo>
                      <a:pt x="45" y="335"/>
                    </a:lnTo>
                    <a:lnTo>
                      <a:pt x="58" y="312"/>
                    </a:lnTo>
                    <a:lnTo>
                      <a:pt x="70" y="289"/>
                    </a:lnTo>
                    <a:lnTo>
                      <a:pt x="78" y="265"/>
                    </a:lnTo>
                    <a:lnTo>
                      <a:pt x="85" y="240"/>
                    </a:lnTo>
                    <a:lnTo>
                      <a:pt x="88" y="214"/>
                    </a:lnTo>
                    <a:lnTo>
                      <a:pt x="89" y="1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Freeform 220"/>
              <p:cNvSpPr>
                <a:spLocks noChangeAspect="1"/>
              </p:cNvSpPr>
              <p:nvPr/>
            </p:nvSpPr>
            <p:spPr bwMode="auto">
              <a:xfrm>
                <a:off x="2690" y="1516"/>
                <a:ext cx="31" cy="147"/>
              </a:xfrm>
              <a:custGeom>
                <a:avLst/>
                <a:gdLst>
                  <a:gd name="T0" fmla="*/ 1 w 76"/>
                  <a:gd name="T1" fmla="*/ 34 h 307"/>
                  <a:gd name="T2" fmla="*/ 2 w 76"/>
                  <a:gd name="T3" fmla="*/ 32 h 307"/>
                  <a:gd name="T4" fmla="*/ 3 w 76"/>
                  <a:gd name="T5" fmla="*/ 30 h 307"/>
                  <a:gd name="T6" fmla="*/ 4 w 76"/>
                  <a:gd name="T7" fmla="*/ 28 h 307"/>
                  <a:gd name="T8" fmla="*/ 4 w 76"/>
                  <a:gd name="T9" fmla="*/ 26 h 307"/>
                  <a:gd name="T10" fmla="*/ 4 w 76"/>
                  <a:gd name="T11" fmla="*/ 23 h 307"/>
                  <a:gd name="T12" fmla="*/ 5 w 76"/>
                  <a:gd name="T13" fmla="*/ 22 h 307"/>
                  <a:gd name="T14" fmla="*/ 5 w 76"/>
                  <a:gd name="T15" fmla="*/ 19 h 307"/>
                  <a:gd name="T16" fmla="*/ 5 w 76"/>
                  <a:gd name="T17" fmla="*/ 17 h 307"/>
                  <a:gd name="T18" fmla="*/ 5 w 76"/>
                  <a:gd name="T19" fmla="*/ 14 h 307"/>
                  <a:gd name="T20" fmla="*/ 5 w 76"/>
                  <a:gd name="T21" fmla="*/ 12 h 307"/>
                  <a:gd name="T22" fmla="*/ 4 w 76"/>
                  <a:gd name="T23" fmla="*/ 10 h 307"/>
                  <a:gd name="T24" fmla="*/ 4 w 76"/>
                  <a:gd name="T25" fmla="*/ 8 h 307"/>
                  <a:gd name="T26" fmla="*/ 4 w 76"/>
                  <a:gd name="T27" fmla="*/ 5 h 307"/>
                  <a:gd name="T28" fmla="*/ 3 w 76"/>
                  <a:gd name="T29" fmla="*/ 4 h 307"/>
                  <a:gd name="T30" fmla="*/ 2 w 76"/>
                  <a:gd name="T31" fmla="*/ 2 h 307"/>
                  <a:gd name="T32" fmla="*/ 1 w 76"/>
                  <a:gd name="T33" fmla="*/ 0 h 307"/>
                  <a:gd name="T34" fmla="*/ 1 w 76"/>
                  <a:gd name="T35" fmla="*/ 0 h 307"/>
                  <a:gd name="T36" fmla="*/ 1 w 76"/>
                  <a:gd name="T37" fmla="*/ 0 h 307"/>
                  <a:gd name="T38" fmla="*/ 1 w 76"/>
                  <a:gd name="T39" fmla="*/ 0 h 307"/>
                  <a:gd name="T40" fmla="*/ 1 w 76"/>
                  <a:gd name="T41" fmla="*/ 0 h 307"/>
                  <a:gd name="T42" fmla="*/ 1 w 76"/>
                  <a:gd name="T43" fmla="*/ 0 h 307"/>
                  <a:gd name="T44" fmla="*/ 0 w 76"/>
                  <a:gd name="T45" fmla="*/ 0 h 307"/>
                  <a:gd name="T46" fmla="*/ 0 w 76"/>
                  <a:gd name="T47" fmla="*/ 1 h 307"/>
                  <a:gd name="T48" fmla="*/ 0 w 76"/>
                  <a:gd name="T49" fmla="*/ 1 h 307"/>
                  <a:gd name="T50" fmla="*/ 0 w 76"/>
                  <a:gd name="T51" fmla="*/ 1 h 307"/>
                  <a:gd name="T52" fmla="*/ 0 w 76"/>
                  <a:gd name="T53" fmla="*/ 1 h 307"/>
                  <a:gd name="T54" fmla="*/ 0 w 76"/>
                  <a:gd name="T55" fmla="*/ 1 h 307"/>
                  <a:gd name="T56" fmla="*/ 0 w 76"/>
                  <a:gd name="T57" fmla="*/ 1 h 307"/>
                  <a:gd name="T58" fmla="*/ 1 w 76"/>
                  <a:gd name="T59" fmla="*/ 3 h 307"/>
                  <a:gd name="T60" fmla="*/ 2 w 76"/>
                  <a:gd name="T61" fmla="*/ 5 h 307"/>
                  <a:gd name="T62" fmla="*/ 2 w 76"/>
                  <a:gd name="T63" fmla="*/ 6 h 307"/>
                  <a:gd name="T64" fmla="*/ 3 w 76"/>
                  <a:gd name="T65" fmla="*/ 9 h 307"/>
                  <a:gd name="T66" fmla="*/ 4 w 76"/>
                  <a:gd name="T67" fmla="*/ 11 h 307"/>
                  <a:gd name="T68" fmla="*/ 4 w 76"/>
                  <a:gd name="T69" fmla="*/ 12 h 307"/>
                  <a:gd name="T70" fmla="*/ 4 w 76"/>
                  <a:gd name="T71" fmla="*/ 15 h 307"/>
                  <a:gd name="T72" fmla="*/ 4 w 76"/>
                  <a:gd name="T73" fmla="*/ 17 h 307"/>
                  <a:gd name="T74" fmla="*/ 4 w 76"/>
                  <a:gd name="T75" fmla="*/ 19 h 307"/>
                  <a:gd name="T76" fmla="*/ 4 w 76"/>
                  <a:gd name="T77" fmla="*/ 22 h 307"/>
                  <a:gd name="T78" fmla="*/ 4 w 76"/>
                  <a:gd name="T79" fmla="*/ 23 h 307"/>
                  <a:gd name="T80" fmla="*/ 3 w 76"/>
                  <a:gd name="T81" fmla="*/ 25 h 307"/>
                  <a:gd name="T82" fmla="*/ 2 w 76"/>
                  <a:gd name="T83" fmla="*/ 27 h 307"/>
                  <a:gd name="T84" fmla="*/ 2 w 76"/>
                  <a:gd name="T85" fmla="*/ 29 h 307"/>
                  <a:gd name="T86" fmla="*/ 1 w 76"/>
                  <a:gd name="T87" fmla="*/ 31 h 307"/>
                  <a:gd name="T88" fmla="*/ 0 w 76"/>
                  <a:gd name="T89" fmla="*/ 33 h 307"/>
                  <a:gd name="T90" fmla="*/ 0 w 76"/>
                  <a:gd name="T91" fmla="*/ 33 h 307"/>
                  <a:gd name="T92" fmla="*/ 0 w 76"/>
                  <a:gd name="T93" fmla="*/ 33 h 307"/>
                  <a:gd name="T94" fmla="*/ 1 w 76"/>
                  <a:gd name="T95" fmla="*/ 34 h 307"/>
                  <a:gd name="T96" fmla="*/ 1 w 76"/>
                  <a:gd name="T97" fmla="*/ 34 h 307"/>
                  <a:gd name="T98" fmla="*/ 1 w 76"/>
                  <a:gd name="T99" fmla="*/ 34 h 307"/>
                  <a:gd name="T100" fmla="*/ 1 w 76"/>
                  <a:gd name="T101" fmla="*/ 34 h 307"/>
                  <a:gd name="T102" fmla="*/ 1 w 76"/>
                  <a:gd name="T103" fmla="*/ 34 h 307"/>
                  <a:gd name="T104" fmla="*/ 1 w 76"/>
                  <a:gd name="T105" fmla="*/ 34 h 30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6"/>
                  <a:gd name="T160" fmla="*/ 0 h 307"/>
                  <a:gd name="T161" fmla="*/ 76 w 76"/>
                  <a:gd name="T162" fmla="*/ 307 h 30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6" h="307">
                    <a:moveTo>
                      <a:pt x="13" y="307"/>
                    </a:moveTo>
                    <a:lnTo>
                      <a:pt x="27" y="291"/>
                    </a:lnTo>
                    <a:lnTo>
                      <a:pt x="39" y="274"/>
                    </a:lnTo>
                    <a:lnTo>
                      <a:pt x="51" y="255"/>
                    </a:lnTo>
                    <a:lnTo>
                      <a:pt x="60" y="237"/>
                    </a:lnTo>
                    <a:lnTo>
                      <a:pt x="67" y="216"/>
                    </a:lnTo>
                    <a:lnTo>
                      <a:pt x="71" y="195"/>
                    </a:lnTo>
                    <a:lnTo>
                      <a:pt x="75" y="175"/>
                    </a:lnTo>
                    <a:lnTo>
                      <a:pt x="76" y="153"/>
                    </a:lnTo>
                    <a:lnTo>
                      <a:pt x="75" y="131"/>
                    </a:lnTo>
                    <a:lnTo>
                      <a:pt x="71" y="110"/>
                    </a:lnTo>
                    <a:lnTo>
                      <a:pt x="67" y="89"/>
                    </a:lnTo>
                    <a:lnTo>
                      <a:pt x="60" y="70"/>
                    </a:lnTo>
                    <a:lnTo>
                      <a:pt x="51" y="51"/>
                    </a:lnTo>
                    <a:lnTo>
                      <a:pt x="39" y="33"/>
                    </a:lnTo>
                    <a:lnTo>
                      <a:pt x="27" y="16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5" y="26"/>
                    </a:lnTo>
                    <a:lnTo>
                      <a:pt x="27" y="42"/>
                    </a:lnTo>
                    <a:lnTo>
                      <a:pt x="37" y="58"/>
                    </a:lnTo>
                    <a:lnTo>
                      <a:pt x="45" y="77"/>
                    </a:lnTo>
                    <a:lnTo>
                      <a:pt x="52" y="95"/>
                    </a:lnTo>
                    <a:lnTo>
                      <a:pt x="56" y="114"/>
                    </a:lnTo>
                    <a:lnTo>
                      <a:pt x="59" y="133"/>
                    </a:lnTo>
                    <a:lnTo>
                      <a:pt x="60" y="153"/>
                    </a:lnTo>
                    <a:lnTo>
                      <a:pt x="59" y="173"/>
                    </a:lnTo>
                    <a:lnTo>
                      <a:pt x="55" y="194"/>
                    </a:lnTo>
                    <a:lnTo>
                      <a:pt x="51" y="213"/>
                    </a:lnTo>
                    <a:lnTo>
                      <a:pt x="44" y="231"/>
                    </a:lnTo>
                    <a:lnTo>
                      <a:pt x="36" y="249"/>
                    </a:lnTo>
                    <a:lnTo>
                      <a:pt x="25" y="266"/>
                    </a:lnTo>
                    <a:lnTo>
                      <a:pt x="13" y="281"/>
                    </a:lnTo>
                    <a:lnTo>
                      <a:pt x="0" y="296"/>
                    </a:lnTo>
                    <a:lnTo>
                      <a:pt x="3" y="298"/>
                    </a:lnTo>
                    <a:lnTo>
                      <a:pt x="6" y="301"/>
                    </a:lnTo>
                    <a:lnTo>
                      <a:pt x="9" y="305"/>
                    </a:lnTo>
                    <a:lnTo>
                      <a:pt x="12" y="307"/>
                    </a:lnTo>
                    <a:lnTo>
                      <a:pt x="13" y="3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221"/>
              <p:cNvSpPr>
                <a:spLocks noChangeAspect="1"/>
              </p:cNvSpPr>
              <p:nvPr/>
            </p:nvSpPr>
            <p:spPr bwMode="auto">
              <a:xfrm>
                <a:off x="2676" y="1532"/>
                <a:ext cx="25" cy="115"/>
              </a:xfrm>
              <a:custGeom>
                <a:avLst/>
                <a:gdLst>
                  <a:gd name="T0" fmla="*/ 1 w 61"/>
                  <a:gd name="T1" fmla="*/ 26 h 240"/>
                  <a:gd name="T2" fmla="*/ 2 w 61"/>
                  <a:gd name="T3" fmla="*/ 25 h 240"/>
                  <a:gd name="T4" fmla="*/ 2 w 61"/>
                  <a:gd name="T5" fmla="*/ 23 h 240"/>
                  <a:gd name="T6" fmla="*/ 3 w 61"/>
                  <a:gd name="T7" fmla="*/ 22 h 240"/>
                  <a:gd name="T8" fmla="*/ 3 w 61"/>
                  <a:gd name="T9" fmla="*/ 20 h 240"/>
                  <a:gd name="T10" fmla="*/ 4 w 61"/>
                  <a:gd name="T11" fmla="*/ 19 h 240"/>
                  <a:gd name="T12" fmla="*/ 4 w 61"/>
                  <a:gd name="T13" fmla="*/ 17 h 240"/>
                  <a:gd name="T14" fmla="*/ 4 w 61"/>
                  <a:gd name="T15" fmla="*/ 15 h 240"/>
                  <a:gd name="T16" fmla="*/ 4 w 61"/>
                  <a:gd name="T17" fmla="*/ 13 h 240"/>
                  <a:gd name="T18" fmla="*/ 4 w 61"/>
                  <a:gd name="T19" fmla="*/ 11 h 240"/>
                  <a:gd name="T20" fmla="*/ 4 w 61"/>
                  <a:gd name="T21" fmla="*/ 10 h 240"/>
                  <a:gd name="T22" fmla="*/ 4 w 61"/>
                  <a:gd name="T23" fmla="*/ 8 h 240"/>
                  <a:gd name="T24" fmla="*/ 3 w 61"/>
                  <a:gd name="T25" fmla="*/ 6 h 240"/>
                  <a:gd name="T26" fmla="*/ 3 w 61"/>
                  <a:gd name="T27" fmla="*/ 4 h 240"/>
                  <a:gd name="T28" fmla="*/ 2 w 61"/>
                  <a:gd name="T29" fmla="*/ 3 h 240"/>
                  <a:gd name="T30" fmla="*/ 2 w 61"/>
                  <a:gd name="T31" fmla="*/ 1 h 240"/>
                  <a:gd name="T32" fmla="*/ 1 w 61"/>
                  <a:gd name="T33" fmla="*/ 0 h 240"/>
                  <a:gd name="T34" fmla="*/ 1 w 61"/>
                  <a:gd name="T35" fmla="*/ 0 h 240"/>
                  <a:gd name="T36" fmla="*/ 1 w 61"/>
                  <a:gd name="T37" fmla="*/ 0 h 240"/>
                  <a:gd name="T38" fmla="*/ 1 w 61"/>
                  <a:gd name="T39" fmla="*/ 0 h 240"/>
                  <a:gd name="T40" fmla="*/ 1 w 61"/>
                  <a:gd name="T41" fmla="*/ 0 h 240"/>
                  <a:gd name="T42" fmla="*/ 1 w 61"/>
                  <a:gd name="T43" fmla="*/ 0 h 240"/>
                  <a:gd name="T44" fmla="*/ 0 w 61"/>
                  <a:gd name="T45" fmla="*/ 0 h 240"/>
                  <a:gd name="T46" fmla="*/ 0 w 61"/>
                  <a:gd name="T47" fmla="*/ 1 h 240"/>
                  <a:gd name="T48" fmla="*/ 0 w 61"/>
                  <a:gd name="T49" fmla="*/ 1 h 240"/>
                  <a:gd name="T50" fmla="*/ 0 w 61"/>
                  <a:gd name="T51" fmla="*/ 1 h 240"/>
                  <a:gd name="T52" fmla="*/ 0 w 61"/>
                  <a:gd name="T53" fmla="*/ 1 h 240"/>
                  <a:gd name="T54" fmla="*/ 0 w 61"/>
                  <a:gd name="T55" fmla="*/ 1 h 240"/>
                  <a:gd name="T56" fmla="*/ 0 w 61"/>
                  <a:gd name="T57" fmla="*/ 1 h 240"/>
                  <a:gd name="T58" fmla="*/ 1 w 61"/>
                  <a:gd name="T59" fmla="*/ 2 h 240"/>
                  <a:gd name="T60" fmla="*/ 1 w 61"/>
                  <a:gd name="T61" fmla="*/ 4 h 240"/>
                  <a:gd name="T62" fmla="*/ 2 w 61"/>
                  <a:gd name="T63" fmla="*/ 5 h 240"/>
                  <a:gd name="T64" fmla="*/ 2 w 61"/>
                  <a:gd name="T65" fmla="*/ 7 h 240"/>
                  <a:gd name="T66" fmla="*/ 3 w 61"/>
                  <a:gd name="T67" fmla="*/ 8 h 240"/>
                  <a:gd name="T68" fmla="*/ 3 w 61"/>
                  <a:gd name="T69" fmla="*/ 10 h 240"/>
                  <a:gd name="T70" fmla="*/ 3 w 61"/>
                  <a:gd name="T71" fmla="*/ 12 h 240"/>
                  <a:gd name="T72" fmla="*/ 3 w 61"/>
                  <a:gd name="T73" fmla="*/ 13 h 240"/>
                  <a:gd name="T74" fmla="*/ 3 w 61"/>
                  <a:gd name="T75" fmla="*/ 15 h 240"/>
                  <a:gd name="T76" fmla="*/ 3 w 61"/>
                  <a:gd name="T77" fmla="*/ 17 h 240"/>
                  <a:gd name="T78" fmla="*/ 3 w 61"/>
                  <a:gd name="T79" fmla="*/ 18 h 240"/>
                  <a:gd name="T80" fmla="*/ 2 w 61"/>
                  <a:gd name="T81" fmla="*/ 20 h 240"/>
                  <a:gd name="T82" fmla="*/ 2 w 61"/>
                  <a:gd name="T83" fmla="*/ 21 h 240"/>
                  <a:gd name="T84" fmla="*/ 1 w 61"/>
                  <a:gd name="T85" fmla="*/ 23 h 240"/>
                  <a:gd name="T86" fmla="*/ 1 w 61"/>
                  <a:gd name="T87" fmla="*/ 24 h 240"/>
                  <a:gd name="T88" fmla="*/ 0 w 61"/>
                  <a:gd name="T89" fmla="*/ 25 h 240"/>
                  <a:gd name="T90" fmla="*/ 0 w 61"/>
                  <a:gd name="T91" fmla="*/ 25 h 240"/>
                  <a:gd name="T92" fmla="*/ 0 w 61"/>
                  <a:gd name="T93" fmla="*/ 26 h 240"/>
                  <a:gd name="T94" fmla="*/ 1 w 61"/>
                  <a:gd name="T95" fmla="*/ 26 h 240"/>
                  <a:gd name="T96" fmla="*/ 1 w 61"/>
                  <a:gd name="T97" fmla="*/ 26 h 240"/>
                  <a:gd name="T98" fmla="*/ 1 w 61"/>
                  <a:gd name="T99" fmla="*/ 26 h 240"/>
                  <a:gd name="T100" fmla="*/ 1 w 61"/>
                  <a:gd name="T101" fmla="*/ 26 h 240"/>
                  <a:gd name="T102" fmla="*/ 1 w 61"/>
                  <a:gd name="T103" fmla="*/ 26 h 240"/>
                  <a:gd name="T104" fmla="*/ 1 w 61"/>
                  <a:gd name="T105" fmla="*/ 26 h 24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1"/>
                  <a:gd name="T160" fmla="*/ 0 h 240"/>
                  <a:gd name="T161" fmla="*/ 61 w 61"/>
                  <a:gd name="T162" fmla="*/ 240 h 24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1" h="240">
                    <a:moveTo>
                      <a:pt x="11" y="240"/>
                    </a:moveTo>
                    <a:lnTo>
                      <a:pt x="23" y="227"/>
                    </a:lnTo>
                    <a:lnTo>
                      <a:pt x="33" y="213"/>
                    </a:lnTo>
                    <a:lnTo>
                      <a:pt x="41" y="199"/>
                    </a:lnTo>
                    <a:lnTo>
                      <a:pt x="48" y="184"/>
                    </a:lnTo>
                    <a:lnTo>
                      <a:pt x="54" y="169"/>
                    </a:lnTo>
                    <a:lnTo>
                      <a:pt x="57" y="153"/>
                    </a:lnTo>
                    <a:lnTo>
                      <a:pt x="60" y="137"/>
                    </a:lnTo>
                    <a:lnTo>
                      <a:pt x="61" y="120"/>
                    </a:lnTo>
                    <a:lnTo>
                      <a:pt x="60" y="102"/>
                    </a:lnTo>
                    <a:lnTo>
                      <a:pt x="57" y="86"/>
                    </a:lnTo>
                    <a:lnTo>
                      <a:pt x="54" y="70"/>
                    </a:lnTo>
                    <a:lnTo>
                      <a:pt x="48" y="55"/>
                    </a:lnTo>
                    <a:lnTo>
                      <a:pt x="41" y="40"/>
                    </a:lnTo>
                    <a:lnTo>
                      <a:pt x="33" y="26"/>
                    </a:lnTo>
                    <a:lnTo>
                      <a:pt x="23" y="13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1" y="23"/>
                    </a:lnTo>
                    <a:lnTo>
                      <a:pt x="19" y="35"/>
                    </a:lnTo>
                    <a:lnTo>
                      <a:pt x="27" y="47"/>
                    </a:lnTo>
                    <a:lnTo>
                      <a:pt x="33" y="61"/>
                    </a:lnTo>
                    <a:lnTo>
                      <a:pt x="39" y="75"/>
                    </a:lnTo>
                    <a:lnTo>
                      <a:pt x="42" y="90"/>
                    </a:lnTo>
                    <a:lnTo>
                      <a:pt x="43" y="105"/>
                    </a:lnTo>
                    <a:lnTo>
                      <a:pt x="45" y="120"/>
                    </a:lnTo>
                    <a:lnTo>
                      <a:pt x="43" y="136"/>
                    </a:lnTo>
                    <a:lnTo>
                      <a:pt x="41" y="151"/>
                    </a:lnTo>
                    <a:lnTo>
                      <a:pt x="38" y="166"/>
                    </a:lnTo>
                    <a:lnTo>
                      <a:pt x="33" y="180"/>
                    </a:lnTo>
                    <a:lnTo>
                      <a:pt x="26" y="193"/>
                    </a:lnTo>
                    <a:lnTo>
                      <a:pt x="18" y="206"/>
                    </a:lnTo>
                    <a:lnTo>
                      <a:pt x="10" y="219"/>
                    </a:lnTo>
                    <a:lnTo>
                      <a:pt x="0" y="229"/>
                    </a:lnTo>
                    <a:lnTo>
                      <a:pt x="2" y="231"/>
                    </a:lnTo>
                    <a:lnTo>
                      <a:pt x="5" y="234"/>
                    </a:lnTo>
                    <a:lnTo>
                      <a:pt x="9" y="237"/>
                    </a:lnTo>
                    <a:lnTo>
                      <a:pt x="11" y="2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222"/>
              <p:cNvSpPr>
                <a:spLocks noChangeAspect="1"/>
              </p:cNvSpPr>
              <p:nvPr/>
            </p:nvSpPr>
            <p:spPr bwMode="auto">
              <a:xfrm>
                <a:off x="2663" y="1549"/>
                <a:ext cx="19" cy="81"/>
              </a:xfrm>
              <a:custGeom>
                <a:avLst/>
                <a:gdLst>
                  <a:gd name="T0" fmla="*/ 1 w 46"/>
                  <a:gd name="T1" fmla="*/ 18 h 171"/>
                  <a:gd name="T2" fmla="*/ 1 w 46"/>
                  <a:gd name="T3" fmla="*/ 17 h 171"/>
                  <a:gd name="T4" fmla="*/ 2 w 46"/>
                  <a:gd name="T5" fmla="*/ 16 h 171"/>
                  <a:gd name="T6" fmla="*/ 2 w 46"/>
                  <a:gd name="T7" fmla="*/ 15 h 171"/>
                  <a:gd name="T8" fmla="*/ 2 w 46"/>
                  <a:gd name="T9" fmla="*/ 14 h 171"/>
                  <a:gd name="T10" fmla="*/ 3 w 46"/>
                  <a:gd name="T11" fmla="*/ 13 h 171"/>
                  <a:gd name="T12" fmla="*/ 3 w 46"/>
                  <a:gd name="T13" fmla="*/ 12 h 171"/>
                  <a:gd name="T14" fmla="*/ 3 w 46"/>
                  <a:gd name="T15" fmla="*/ 10 h 171"/>
                  <a:gd name="T16" fmla="*/ 3 w 46"/>
                  <a:gd name="T17" fmla="*/ 9 h 171"/>
                  <a:gd name="T18" fmla="*/ 3 w 46"/>
                  <a:gd name="T19" fmla="*/ 8 h 171"/>
                  <a:gd name="T20" fmla="*/ 3 w 46"/>
                  <a:gd name="T21" fmla="*/ 7 h 171"/>
                  <a:gd name="T22" fmla="*/ 3 w 46"/>
                  <a:gd name="T23" fmla="*/ 5 h 171"/>
                  <a:gd name="T24" fmla="*/ 2 w 46"/>
                  <a:gd name="T25" fmla="*/ 4 h 171"/>
                  <a:gd name="T26" fmla="*/ 2 w 46"/>
                  <a:gd name="T27" fmla="*/ 3 h 171"/>
                  <a:gd name="T28" fmla="*/ 2 w 46"/>
                  <a:gd name="T29" fmla="*/ 2 h 171"/>
                  <a:gd name="T30" fmla="*/ 1 w 46"/>
                  <a:gd name="T31" fmla="*/ 1 h 171"/>
                  <a:gd name="T32" fmla="*/ 1 w 46"/>
                  <a:gd name="T33" fmla="*/ 0 h 171"/>
                  <a:gd name="T34" fmla="*/ 1 w 46"/>
                  <a:gd name="T35" fmla="*/ 0 h 171"/>
                  <a:gd name="T36" fmla="*/ 1 w 46"/>
                  <a:gd name="T37" fmla="*/ 0 h 171"/>
                  <a:gd name="T38" fmla="*/ 1 w 46"/>
                  <a:gd name="T39" fmla="*/ 0 h 171"/>
                  <a:gd name="T40" fmla="*/ 1 w 46"/>
                  <a:gd name="T41" fmla="*/ 0 h 171"/>
                  <a:gd name="T42" fmla="*/ 0 w 46"/>
                  <a:gd name="T43" fmla="*/ 0 h 171"/>
                  <a:gd name="T44" fmla="*/ 0 w 46"/>
                  <a:gd name="T45" fmla="*/ 0 h 171"/>
                  <a:gd name="T46" fmla="*/ 0 w 46"/>
                  <a:gd name="T47" fmla="*/ 1 h 171"/>
                  <a:gd name="T48" fmla="*/ 0 w 46"/>
                  <a:gd name="T49" fmla="*/ 1 h 171"/>
                  <a:gd name="T50" fmla="*/ 0 w 46"/>
                  <a:gd name="T51" fmla="*/ 1 h 171"/>
                  <a:gd name="T52" fmla="*/ 0 w 46"/>
                  <a:gd name="T53" fmla="*/ 1 h 171"/>
                  <a:gd name="T54" fmla="*/ 0 w 46"/>
                  <a:gd name="T55" fmla="*/ 1 h 171"/>
                  <a:gd name="T56" fmla="*/ 0 w 46"/>
                  <a:gd name="T57" fmla="*/ 1 h 171"/>
                  <a:gd name="T58" fmla="*/ 1 w 46"/>
                  <a:gd name="T59" fmla="*/ 3 h 171"/>
                  <a:gd name="T60" fmla="*/ 2 w 46"/>
                  <a:gd name="T61" fmla="*/ 5 h 171"/>
                  <a:gd name="T62" fmla="*/ 2 w 46"/>
                  <a:gd name="T63" fmla="*/ 7 h 171"/>
                  <a:gd name="T64" fmla="*/ 2 w 46"/>
                  <a:gd name="T65" fmla="*/ 9 h 171"/>
                  <a:gd name="T66" fmla="*/ 2 w 46"/>
                  <a:gd name="T67" fmla="*/ 11 h 171"/>
                  <a:gd name="T68" fmla="*/ 2 w 46"/>
                  <a:gd name="T69" fmla="*/ 13 h 171"/>
                  <a:gd name="T70" fmla="*/ 1 w 46"/>
                  <a:gd name="T71" fmla="*/ 16 h 171"/>
                  <a:gd name="T72" fmla="*/ 0 w 46"/>
                  <a:gd name="T73" fmla="*/ 17 h 171"/>
                  <a:gd name="T74" fmla="*/ 0 w 46"/>
                  <a:gd name="T75" fmla="*/ 17 h 171"/>
                  <a:gd name="T76" fmla="*/ 0 w 46"/>
                  <a:gd name="T77" fmla="*/ 18 h 171"/>
                  <a:gd name="T78" fmla="*/ 0 w 46"/>
                  <a:gd name="T79" fmla="*/ 18 h 171"/>
                  <a:gd name="T80" fmla="*/ 1 w 46"/>
                  <a:gd name="T81" fmla="*/ 18 h 171"/>
                  <a:gd name="T82" fmla="*/ 1 w 46"/>
                  <a:gd name="T83" fmla="*/ 18 h 171"/>
                  <a:gd name="T84" fmla="*/ 1 w 46"/>
                  <a:gd name="T85" fmla="*/ 18 h 171"/>
                  <a:gd name="T86" fmla="*/ 1 w 46"/>
                  <a:gd name="T87" fmla="*/ 18 h 171"/>
                  <a:gd name="T88" fmla="*/ 1 w 46"/>
                  <a:gd name="T89" fmla="*/ 18 h 17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171"/>
                  <a:gd name="T137" fmla="*/ 46 w 46"/>
                  <a:gd name="T138" fmla="*/ 171 h 17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171">
                    <a:moveTo>
                      <a:pt x="11" y="171"/>
                    </a:moveTo>
                    <a:lnTo>
                      <a:pt x="19" y="162"/>
                    </a:lnTo>
                    <a:lnTo>
                      <a:pt x="26" y="153"/>
                    </a:lnTo>
                    <a:lnTo>
                      <a:pt x="33" y="142"/>
                    </a:lnTo>
                    <a:lnTo>
                      <a:pt x="37" y="131"/>
                    </a:lnTo>
                    <a:lnTo>
                      <a:pt x="41" y="120"/>
                    </a:lnTo>
                    <a:lnTo>
                      <a:pt x="44" y="109"/>
                    </a:lnTo>
                    <a:lnTo>
                      <a:pt x="45" y="96"/>
                    </a:lnTo>
                    <a:lnTo>
                      <a:pt x="46" y="85"/>
                    </a:lnTo>
                    <a:lnTo>
                      <a:pt x="45" y="73"/>
                    </a:lnTo>
                    <a:lnTo>
                      <a:pt x="44" y="61"/>
                    </a:lnTo>
                    <a:lnTo>
                      <a:pt x="41" y="50"/>
                    </a:lnTo>
                    <a:lnTo>
                      <a:pt x="37" y="39"/>
                    </a:lnTo>
                    <a:lnTo>
                      <a:pt x="33" y="28"/>
                    </a:lnTo>
                    <a:lnTo>
                      <a:pt x="26" y="18"/>
                    </a:lnTo>
                    <a:lnTo>
                      <a:pt x="19" y="9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3" y="27"/>
                    </a:lnTo>
                    <a:lnTo>
                      <a:pt x="22" y="44"/>
                    </a:lnTo>
                    <a:lnTo>
                      <a:pt x="28" y="64"/>
                    </a:lnTo>
                    <a:lnTo>
                      <a:pt x="30" y="85"/>
                    </a:lnTo>
                    <a:lnTo>
                      <a:pt x="28" y="107"/>
                    </a:lnTo>
                    <a:lnTo>
                      <a:pt x="22" y="126"/>
                    </a:lnTo>
                    <a:lnTo>
                      <a:pt x="12" y="145"/>
                    </a:lnTo>
                    <a:lnTo>
                      <a:pt x="0" y="160"/>
                    </a:lnTo>
                    <a:lnTo>
                      <a:pt x="3" y="162"/>
                    </a:lnTo>
                    <a:lnTo>
                      <a:pt x="5" y="165"/>
                    </a:lnTo>
                    <a:lnTo>
                      <a:pt x="7" y="169"/>
                    </a:lnTo>
                    <a:lnTo>
                      <a:pt x="10" y="171"/>
                    </a:lnTo>
                    <a:lnTo>
                      <a:pt x="11" y="1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0" name="Group 223"/>
            <p:cNvGrpSpPr>
              <a:grpSpLocks noChangeAspect="1"/>
            </p:cNvGrpSpPr>
            <p:nvPr/>
          </p:nvGrpSpPr>
          <p:grpSpPr bwMode="auto">
            <a:xfrm rot="4521342">
              <a:off x="1970" y="1618"/>
              <a:ext cx="51" cy="143"/>
              <a:chOff x="457" y="956"/>
              <a:chExt cx="96" cy="187"/>
            </a:xfrm>
          </p:grpSpPr>
          <p:sp>
            <p:nvSpPr>
              <p:cNvPr id="213" name="Freeform 224"/>
              <p:cNvSpPr>
                <a:spLocks noChangeAspect="1"/>
              </p:cNvSpPr>
              <p:nvPr/>
            </p:nvSpPr>
            <p:spPr bwMode="auto">
              <a:xfrm>
                <a:off x="457" y="956"/>
                <a:ext cx="45" cy="187"/>
              </a:xfrm>
              <a:custGeom>
                <a:avLst/>
                <a:gdLst>
                  <a:gd name="T0" fmla="*/ 12 w 89"/>
                  <a:gd name="T1" fmla="*/ 1 h 374"/>
                  <a:gd name="T2" fmla="*/ 11 w 89"/>
                  <a:gd name="T3" fmla="*/ 1 h 374"/>
                  <a:gd name="T4" fmla="*/ 11 w 89"/>
                  <a:gd name="T5" fmla="*/ 1 h 374"/>
                  <a:gd name="T6" fmla="*/ 11 w 89"/>
                  <a:gd name="T7" fmla="*/ 1 h 374"/>
                  <a:gd name="T8" fmla="*/ 10 w 89"/>
                  <a:gd name="T9" fmla="*/ 0 h 374"/>
                  <a:gd name="T10" fmla="*/ 8 w 89"/>
                  <a:gd name="T11" fmla="*/ 3 h 374"/>
                  <a:gd name="T12" fmla="*/ 6 w 89"/>
                  <a:gd name="T13" fmla="*/ 5 h 374"/>
                  <a:gd name="T14" fmla="*/ 4 w 89"/>
                  <a:gd name="T15" fmla="*/ 7 h 374"/>
                  <a:gd name="T16" fmla="*/ 3 w 89"/>
                  <a:gd name="T17" fmla="*/ 11 h 374"/>
                  <a:gd name="T18" fmla="*/ 2 w 89"/>
                  <a:gd name="T19" fmla="*/ 13 h 374"/>
                  <a:gd name="T20" fmla="*/ 1 w 89"/>
                  <a:gd name="T21" fmla="*/ 17 h 374"/>
                  <a:gd name="T22" fmla="*/ 1 w 89"/>
                  <a:gd name="T23" fmla="*/ 20 h 374"/>
                  <a:gd name="T24" fmla="*/ 0 w 89"/>
                  <a:gd name="T25" fmla="*/ 23 h 374"/>
                  <a:gd name="T26" fmla="*/ 1 w 89"/>
                  <a:gd name="T27" fmla="*/ 26 h 374"/>
                  <a:gd name="T28" fmla="*/ 1 w 89"/>
                  <a:gd name="T29" fmla="*/ 29 h 374"/>
                  <a:gd name="T30" fmla="*/ 2 w 89"/>
                  <a:gd name="T31" fmla="*/ 33 h 374"/>
                  <a:gd name="T32" fmla="*/ 3 w 89"/>
                  <a:gd name="T33" fmla="*/ 36 h 374"/>
                  <a:gd name="T34" fmla="*/ 4 w 89"/>
                  <a:gd name="T35" fmla="*/ 39 h 374"/>
                  <a:gd name="T36" fmla="*/ 6 w 89"/>
                  <a:gd name="T37" fmla="*/ 42 h 374"/>
                  <a:gd name="T38" fmla="*/ 8 w 89"/>
                  <a:gd name="T39" fmla="*/ 45 h 374"/>
                  <a:gd name="T40" fmla="*/ 10 w 89"/>
                  <a:gd name="T41" fmla="*/ 47 h 374"/>
                  <a:gd name="T42" fmla="*/ 11 w 89"/>
                  <a:gd name="T43" fmla="*/ 47 h 374"/>
                  <a:gd name="T44" fmla="*/ 11 w 89"/>
                  <a:gd name="T45" fmla="*/ 47 h 374"/>
                  <a:gd name="T46" fmla="*/ 11 w 89"/>
                  <a:gd name="T47" fmla="*/ 46 h 374"/>
                  <a:gd name="T48" fmla="*/ 12 w 89"/>
                  <a:gd name="T49" fmla="*/ 46 h 374"/>
                  <a:gd name="T50" fmla="*/ 10 w 89"/>
                  <a:gd name="T51" fmla="*/ 44 h 374"/>
                  <a:gd name="T52" fmla="*/ 8 w 89"/>
                  <a:gd name="T53" fmla="*/ 41 h 374"/>
                  <a:gd name="T54" fmla="*/ 6 w 89"/>
                  <a:gd name="T55" fmla="*/ 38 h 374"/>
                  <a:gd name="T56" fmla="*/ 5 w 89"/>
                  <a:gd name="T57" fmla="*/ 36 h 374"/>
                  <a:gd name="T58" fmla="*/ 4 w 89"/>
                  <a:gd name="T59" fmla="*/ 33 h 374"/>
                  <a:gd name="T60" fmla="*/ 3 w 89"/>
                  <a:gd name="T61" fmla="*/ 29 h 374"/>
                  <a:gd name="T62" fmla="*/ 3 w 89"/>
                  <a:gd name="T63" fmla="*/ 26 h 374"/>
                  <a:gd name="T64" fmla="*/ 2 w 89"/>
                  <a:gd name="T65" fmla="*/ 23 h 374"/>
                  <a:gd name="T66" fmla="*/ 3 w 89"/>
                  <a:gd name="T67" fmla="*/ 21 h 374"/>
                  <a:gd name="T68" fmla="*/ 3 w 89"/>
                  <a:gd name="T69" fmla="*/ 18 h 374"/>
                  <a:gd name="T70" fmla="*/ 4 w 89"/>
                  <a:gd name="T71" fmla="*/ 14 h 374"/>
                  <a:gd name="T72" fmla="*/ 5 w 89"/>
                  <a:gd name="T73" fmla="*/ 12 h 374"/>
                  <a:gd name="T74" fmla="*/ 6 w 89"/>
                  <a:gd name="T75" fmla="*/ 9 h 374"/>
                  <a:gd name="T76" fmla="*/ 8 w 89"/>
                  <a:gd name="T77" fmla="*/ 6 h 374"/>
                  <a:gd name="T78" fmla="*/ 10 w 89"/>
                  <a:gd name="T79" fmla="*/ 3 h 374"/>
                  <a:gd name="T80" fmla="*/ 12 w 89"/>
                  <a:gd name="T81" fmla="*/ 1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9"/>
                  <a:gd name="T124" fmla="*/ 0 h 374"/>
                  <a:gd name="T125" fmla="*/ 89 w 89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9" h="374">
                    <a:moveTo>
                      <a:pt x="89" y="12"/>
                    </a:moveTo>
                    <a:lnTo>
                      <a:pt x="87" y="9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8" y="0"/>
                    </a:lnTo>
                    <a:lnTo>
                      <a:pt x="60" y="20"/>
                    </a:lnTo>
                    <a:lnTo>
                      <a:pt x="44" y="40"/>
                    </a:lnTo>
                    <a:lnTo>
                      <a:pt x="31" y="62"/>
                    </a:lnTo>
                    <a:lnTo>
                      <a:pt x="20" y="85"/>
                    </a:lnTo>
                    <a:lnTo>
                      <a:pt x="12" y="110"/>
                    </a:lnTo>
                    <a:lnTo>
                      <a:pt x="5" y="135"/>
                    </a:lnTo>
                    <a:lnTo>
                      <a:pt x="1" y="160"/>
                    </a:lnTo>
                    <a:lnTo>
                      <a:pt x="0" y="187"/>
                    </a:lnTo>
                    <a:lnTo>
                      <a:pt x="1" y="213"/>
                    </a:lnTo>
                    <a:lnTo>
                      <a:pt x="5" y="239"/>
                    </a:lnTo>
                    <a:lnTo>
                      <a:pt x="12" y="264"/>
                    </a:lnTo>
                    <a:lnTo>
                      <a:pt x="20" y="288"/>
                    </a:lnTo>
                    <a:lnTo>
                      <a:pt x="31" y="311"/>
                    </a:lnTo>
                    <a:lnTo>
                      <a:pt x="44" y="334"/>
                    </a:lnTo>
                    <a:lnTo>
                      <a:pt x="60" y="355"/>
                    </a:lnTo>
                    <a:lnTo>
                      <a:pt x="78" y="374"/>
                    </a:lnTo>
                    <a:lnTo>
                      <a:pt x="81" y="371"/>
                    </a:lnTo>
                    <a:lnTo>
                      <a:pt x="83" y="369"/>
                    </a:lnTo>
                    <a:lnTo>
                      <a:pt x="87" y="365"/>
                    </a:lnTo>
                    <a:lnTo>
                      <a:pt x="89" y="363"/>
                    </a:lnTo>
                    <a:lnTo>
                      <a:pt x="73" y="345"/>
                    </a:lnTo>
                    <a:lnTo>
                      <a:pt x="58" y="325"/>
                    </a:lnTo>
                    <a:lnTo>
                      <a:pt x="45" y="304"/>
                    </a:lnTo>
                    <a:lnTo>
                      <a:pt x="36" y="282"/>
                    </a:lnTo>
                    <a:lnTo>
                      <a:pt x="27" y="259"/>
                    </a:lnTo>
                    <a:lnTo>
                      <a:pt x="21" y="236"/>
                    </a:lnTo>
                    <a:lnTo>
                      <a:pt x="18" y="212"/>
                    </a:lnTo>
                    <a:lnTo>
                      <a:pt x="16" y="187"/>
                    </a:lnTo>
                    <a:lnTo>
                      <a:pt x="18" y="163"/>
                    </a:lnTo>
                    <a:lnTo>
                      <a:pt x="21" y="138"/>
                    </a:lnTo>
                    <a:lnTo>
                      <a:pt x="27" y="115"/>
                    </a:lnTo>
                    <a:lnTo>
                      <a:pt x="36" y="92"/>
                    </a:lnTo>
                    <a:lnTo>
                      <a:pt x="45" y="70"/>
                    </a:lnTo>
                    <a:lnTo>
                      <a:pt x="58" y="50"/>
                    </a:lnTo>
                    <a:lnTo>
                      <a:pt x="73" y="3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Freeform 225"/>
              <p:cNvSpPr>
                <a:spLocks noChangeAspect="1"/>
              </p:cNvSpPr>
              <p:nvPr/>
            </p:nvSpPr>
            <p:spPr bwMode="auto">
              <a:xfrm>
                <a:off x="481" y="972"/>
                <a:ext cx="38" cy="153"/>
              </a:xfrm>
              <a:custGeom>
                <a:avLst/>
                <a:gdLst>
                  <a:gd name="T0" fmla="*/ 10 w 75"/>
                  <a:gd name="T1" fmla="*/ 1 h 306"/>
                  <a:gd name="T2" fmla="*/ 9 w 75"/>
                  <a:gd name="T3" fmla="*/ 1 h 306"/>
                  <a:gd name="T4" fmla="*/ 9 w 75"/>
                  <a:gd name="T5" fmla="*/ 1 h 306"/>
                  <a:gd name="T6" fmla="*/ 9 w 75"/>
                  <a:gd name="T7" fmla="*/ 1 h 306"/>
                  <a:gd name="T8" fmla="*/ 8 w 75"/>
                  <a:gd name="T9" fmla="*/ 0 h 306"/>
                  <a:gd name="T10" fmla="*/ 6 w 75"/>
                  <a:gd name="T11" fmla="*/ 2 h 306"/>
                  <a:gd name="T12" fmla="*/ 5 w 75"/>
                  <a:gd name="T13" fmla="*/ 5 h 306"/>
                  <a:gd name="T14" fmla="*/ 4 w 75"/>
                  <a:gd name="T15" fmla="*/ 6 h 306"/>
                  <a:gd name="T16" fmla="*/ 2 w 75"/>
                  <a:gd name="T17" fmla="*/ 9 h 306"/>
                  <a:gd name="T18" fmla="*/ 2 w 75"/>
                  <a:gd name="T19" fmla="*/ 11 h 306"/>
                  <a:gd name="T20" fmla="*/ 1 w 75"/>
                  <a:gd name="T21" fmla="*/ 13 h 306"/>
                  <a:gd name="T22" fmla="*/ 1 w 75"/>
                  <a:gd name="T23" fmla="*/ 17 h 306"/>
                  <a:gd name="T24" fmla="*/ 0 w 75"/>
                  <a:gd name="T25" fmla="*/ 19 h 306"/>
                  <a:gd name="T26" fmla="*/ 1 w 75"/>
                  <a:gd name="T27" fmla="*/ 21 h 306"/>
                  <a:gd name="T28" fmla="*/ 1 w 75"/>
                  <a:gd name="T29" fmla="*/ 24 h 306"/>
                  <a:gd name="T30" fmla="*/ 2 w 75"/>
                  <a:gd name="T31" fmla="*/ 27 h 306"/>
                  <a:gd name="T32" fmla="*/ 2 w 75"/>
                  <a:gd name="T33" fmla="*/ 29 h 306"/>
                  <a:gd name="T34" fmla="*/ 4 w 75"/>
                  <a:gd name="T35" fmla="*/ 31 h 306"/>
                  <a:gd name="T36" fmla="*/ 5 w 75"/>
                  <a:gd name="T37" fmla="*/ 35 h 306"/>
                  <a:gd name="T38" fmla="*/ 6 w 75"/>
                  <a:gd name="T39" fmla="*/ 37 h 306"/>
                  <a:gd name="T40" fmla="*/ 8 w 75"/>
                  <a:gd name="T41" fmla="*/ 38 h 306"/>
                  <a:gd name="T42" fmla="*/ 9 w 75"/>
                  <a:gd name="T43" fmla="*/ 38 h 306"/>
                  <a:gd name="T44" fmla="*/ 9 w 75"/>
                  <a:gd name="T45" fmla="*/ 38 h 306"/>
                  <a:gd name="T46" fmla="*/ 9 w 75"/>
                  <a:gd name="T47" fmla="*/ 38 h 306"/>
                  <a:gd name="T48" fmla="*/ 10 w 75"/>
                  <a:gd name="T49" fmla="*/ 37 h 306"/>
                  <a:gd name="T50" fmla="*/ 8 w 75"/>
                  <a:gd name="T51" fmla="*/ 35 h 306"/>
                  <a:gd name="T52" fmla="*/ 7 w 75"/>
                  <a:gd name="T53" fmla="*/ 33 h 306"/>
                  <a:gd name="T54" fmla="*/ 5 w 75"/>
                  <a:gd name="T55" fmla="*/ 30 h 306"/>
                  <a:gd name="T56" fmla="*/ 4 w 75"/>
                  <a:gd name="T57" fmla="*/ 28 h 306"/>
                  <a:gd name="T58" fmla="*/ 3 w 75"/>
                  <a:gd name="T59" fmla="*/ 26 h 306"/>
                  <a:gd name="T60" fmla="*/ 3 w 75"/>
                  <a:gd name="T61" fmla="*/ 24 h 306"/>
                  <a:gd name="T62" fmla="*/ 3 w 75"/>
                  <a:gd name="T63" fmla="*/ 21 h 306"/>
                  <a:gd name="T64" fmla="*/ 2 w 75"/>
                  <a:gd name="T65" fmla="*/ 19 h 306"/>
                  <a:gd name="T66" fmla="*/ 3 w 75"/>
                  <a:gd name="T67" fmla="*/ 17 h 306"/>
                  <a:gd name="T68" fmla="*/ 3 w 75"/>
                  <a:gd name="T69" fmla="*/ 14 h 306"/>
                  <a:gd name="T70" fmla="*/ 3 w 75"/>
                  <a:gd name="T71" fmla="*/ 11 h 306"/>
                  <a:gd name="T72" fmla="*/ 4 w 75"/>
                  <a:gd name="T73" fmla="*/ 10 h 306"/>
                  <a:gd name="T74" fmla="*/ 5 w 75"/>
                  <a:gd name="T75" fmla="*/ 7 h 306"/>
                  <a:gd name="T76" fmla="*/ 7 w 75"/>
                  <a:gd name="T77" fmla="*/ 5 h 306"/>
                  <a:gd name="T78" fmla="*/ 8 w 75"/>
                  <a:gd name="T79" fmla="*/ 3 h 306"/>
                  <a:gd name="T80" fmla="*/ 10 w 75"/>
                  <a:gd name="T81" fmla="*/ 1 h 3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"/>
                  <a:gd name="T124" fmla="*/ 0 h 306"/>
                  <a:gd name="T125" fmla="*/ 75 w 75"/>
                  <a:gd name="T126" fmla="*/ 306 h 3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" h="306">
                    <a:moveTo>
                      <a:pt x="75" y="11"/>
                    </a:moveTo>
                    <a:lnTo>
                      <a:pt x="71" y="9"/>
                    </a:lnTo>
                    <a:lnTo>
                      <a:pt x="69" y="5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48" y="16"/>
                    </a:lnTo>
                    <a:lnTo>
                      <a:pt x="35" y="33"/>
                    </a:lnTo>
                    <a:lnTo>
                      <a:pt x="25" y="51"/>
                    </a:lnTo>
                    <a:lnTo>
                      <a:pt x="16" y="70"/>
                    </a:lnTo>
                    <a:lnTo>
                      <a:pt x="9" y="89"/>
                    </a:lnTo>
                    <a:lnTo>
                      <a:pt x="4" y="110"/>
                    </a:lnTo>
                    <a:lnTo>
                      <a:pt x="1" y="131"/>
                    </a:lnTo>
                    <a:lnTo>
                      <a:pt x="0" y="153"/>
                    </a:lnTo>
                    <a:lnTo>
                      <a:pt x="1" y="175"/>
                    </a:lnTo>
                    <a:lnTo>
                      <a:pt x="4" y="195"/>
                    </a:lnTo>
                    <a:lnTo>
                      <a:pt x="9" y="216"/>
                    </a:lnTo>
                    <a:lnTo>
                      <a:pt x="16" y="236"/>
                    </a:lnTo>
                    <a:lnTo>
                      <a:pt x="25" y="255"/>
                    </a:lnTo>
                    <a:lnTo>
                      <a:pt x="35" y="273"/>
                    </a:lnTo>
                    <a:lnTo>
                      <a:pt x="48" y="290"/>
                    </a:lnTo>
                    <a:lnTo>
                      <a:pt x="63" y="306"/>
                    </a:lnTo>
                    <a:lnTo>
                      <a:pt x="65" y="304"/>
                    </a:lnTo>
                    <a:lnTo>
                      <a:pt x="69" y="300"/>
                    </a:lnTo>
                    <a:lnTo>
                      <a:pt x="71" y="298"/>
                    </a:lnTo>
                    <a:lnTo>
                      <a:pt x="75" y="294"/>
                    </a:lnTo>
                    <a:lnTo>
                      <a:pt x="61" y="279"/>
                    </a:lnTo>
                    <a:lnTo>
                      <a:pt x="49" y="263"/>
                    </a:lnTo>
                    <a:lnTo>
                      <a:pt x="39" y="247"/>
                    </a:lnTo>
                    <a:lnTo>
                      <a:pt x="31" y="230"/>
                    </a:lnTo>
                    <a:lnTo>
                      <a:pt x="24" y="211"/>
                    </a:lnTo>
                    <a:lnTo>
                      <a:pt x="19" y="192"/>
                    </a:lnTo>
                    <a:lnTo>
                      <a:pt x="17" y="172"/>
                    </a:lnTo>
                    <a:lnTo>
                      <a:pt x="16" y="153"/>
                    </a:lnTo>
                    <a:lnTo>
                      <a:pt x="17" y="133"/>
                    </a:lnTo>
                    <a:lnTo>
                      <a:pt x="19" y="114"/>
                    </a:lnTo>
                    <a:lnTo>
                      <a:pt x="24" y="95"/>
                    </a:lnTo>
                    <a:lnTo>
                      <a:pt x="31" y="77"/>
                    </a:lnTo>
                    <a:lnTo>
                      <a:pt x="39" y="58"/>
                    </a:lnTo>
                    <a:lnTo>
                      <a:pt x="49" y="42"/>
                    </a:lnTo>
                    <a:lnTo>
                      <a:pt x="61" y="26"/>
                    </a:lnTo>
                    <a:lnTo>
                      <a:pt x="7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Freeform 226"/>
              <p:cNvSpPr>
                <a:spLocks noChangeAspect="1"/>
              </p:cNvSpPr>
              <p:nvPr/>
            </p:nvSpPr>
            <p:spPr bwMode="auto">
              <a:xfrm>
                <a:off x="506" y="990"/>
                <a:ext cx="30" cy="119"/>
              </a:xfrm>
              <a:custGeom>
                <a:avLst/>
                <a:gdLst>
                  <a:gd name="T0" fmla="*/ 8 w 60"/>
                  <a:gd name="T1" fmla="*/ 1 h 239"/>
                  <a:gd name="T2" fmla="*/ 8 w 60"/>
                  <a:gd name="T3" fmla="*/ 1 h 239"/>
                  <a:gd name="T4" fmla="*/ 7 w 60"/>
                  <a:gd name="T5" fmla="*/ 0 h 239"/>
                  <a:gd name="T6" fmla="*/ 7 w 60"/>
                  <a:gd name="T7" fmla="*/ 0 h 239"/>
                  <a:gd name="T8" fmla="*/ 7 w 60"/>
                  <a:gd name="T9" fmla="*/ 0 h 239"/>
                  <a:gd name="T10" fmla="*/ 5 w 60"/>
                  <a:gd name="T11" fmla="*/ 1 h 239"/>
                  <a:gd name="T12" fmla="*/ 4 w 60"/>
                  <a:gd name="T13" fmla="*/ 3 h 239"/>
                  <a:gd name="T14" fmla="*/ 3 w 60"/>
                  <a:gd name="T15" fmla="*/ 5 h 239"/>
                  <a:gd name="T16" fmla="*/ 2 w 60"/>
                  <a:gd name="T17" fmla="*/ 6 h 239"/>
                  <a:gd name="T18" fmla="*/ 1 w 60"/>
                  <a:gd name="T19" fmla="*/ 8 h 239"/>
                  <a:gd name="T20" fmla="*/ 1 w 60"/>
                  <a:gd name="T21" fmla="*/ 10 h 239"/>
                  <a:gd name="T22" fmla="*/ 1 w 60"/>
                  <a:gd name="T23" fmla="*/ 12 h 239"/>
                  <a:gd name="T24" fmla="*/ 0 w 60"/>
                  <a:gd name="T25" fmla="*/ 14 h 239"/>
                  <a:gd name="T26" fmla="*/ 1 w 60"/>
                  <a:gd name="T27" fmla="*/ 17 h 239"/>
                  <a:gd name="T28" fmla="*/ 1 w 60"/>
                  <a:gd name="T29" fmla="*/ 19 h 239"/>
                  <a:gd name="T30" fmla="*/ 1 w 60"/>
                  <a:gd name="T31" fmla="*/ 21 h 239"/>
                  <a:gd name="T32" fmla="*/ 2 w 60"/>
                  <a:gd name="T33" fmla="*/ 22 h 239"/>
                  <a:gd name="T34" fmla="*/ 3 w 60"/>
                  <a:gd name="T35" fmla="*/ 24 h 239"/>
                  <a:gd name="T36" fmla="*/ 4 w 60"/>
                  <a:gd name="T37" fmla="*/ 26 h 239"/>
                  <a:gd name="T38" fmla="*/ 5 w 60"/>
                  <a:gd name="T39" fmla="*/ 28 h 239"/>
                  <a:gd name="T40" fmla="*/ 7 w 60"/>
                  <a:gd name="T41" fmla="*/ 29 h 239"/>
                  <a:gd name="T42" fmla="*/ 7 w 60"/>
                  <a:gd name="T43" fmla="*/ 29 h 239"/>
                  <a:gd name="T44" fmla="*/ 7 w 60"/>
                  <a:gd name="T45" fmla="*/ 29 h 239"/>
                  <a:gd name="T46" fmla="*/ 8 w 60"/>
                  <a:gd name="T47" fmla="*/ 28 h 239"/>
                  <a:gd name="T48" fmla="*/ 8 w 60"/>
                  <a:gd name="T49" fmla="*/ 28 h 239"/>
                  <a:gd name="T50" fmla="*/ 7 w 60"/>
                  <a:gd name="T51" fmla="*/ 26 h 239"/>
                  <a:gd name="T52" fmla="*/ 6 w 60"/>
                  <a:gd name="T53" fmla="*/ 25 h 239"/>
                  <a:gd name="T54" fmla="*/ 5 w 60"/>
                  <a:gd name="T55" fmla="*/ 23 h 239"/>
                  <a:gd name="T56" fmla="*/ 4 w 60"/>
                  <a:gd name="T57" fmla="*/ 22 h 239"/>
                  <a:gd name="T58" fmla="*/ 3 w 60"/>
                  <a:gd name="T59" fmla="*/ 20 h 239"/>
                  <a:gd name="T60" fmla="*/ 3 w 60"/>
                  <a:gd name="T61" fmla="*/ 18 h 239"/>
                  <a:gd name="T62" fmla="*/ 3 w 60"/>
                  <a:gd name="T63" fmla="*/ 16 h 239"/>
                  <a:gd name="T64" fmla="*/ 2 w 60"/>
                  <a:gd name="T65" fmla="*/ 14 h 239"/>
                  <a:gd name="T66" fmla="*/ 3 w 60"/>
                  <a:gd name="T67" fmla="*/ 13 h 239"/>
                  <a:gd name="T68" fmla="*/ 3 w 60"/>
                  <a:gd name="T69" fmla="*/ 11 h 239"/>
                  <a:gd name="T70" fmla="*/ 3 w 60"/>
                  <a:gd name="T71" fmla="*/ 9 h 239"/>
                  <a:gd name="T72" fmla="*/ 4 w 60"/>
                  <a:gd name="T73" fmla="*/ 7 h 239"/>
                  <a:gd name="T74" fmla="*/ 5 w 60"/>
                  <a:gd name="T75" fmla="*/ 5 h 239"/>
                  <a:gd name="T76" fmla="*/ 6 w 60"/>
                  <a:gd name="T77" fmla="*/ 4 h 239"/>
                  <a:gd name="T78" fmla="*/ 7 w 60"/>
                  <a:gd name="T79" fmla="*/ 2 h 239"/>
                  <a:gd name="T80" fmla="*/ 8 w 60"/>
                  <a:gd name="T81" fmla="*/ 1 h 2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"/>
                  <a:gd name="T124" fmla="*/ 0 h 239"/>
                  <a:gd name="T125" fmla="*/ 60 w 60"/>
                  <a:gd name="T126" fmla="*/ 239 h 2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" h="239">
                    <a:moveTo>
                      <a:pt x="60" y="12"/>
                    </a:move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9" y="0"/>
                    </a:lnTo>
                    <a:lnTo>
                      <a:pt x="37" y="13"/>
                    </a:lnTo>
                    <a:lnTo>
                      <a:pt x="28" y="25"/>
                    </a:lnTo>
                    <a:lnTo>
                      <a:pt x="20" y="40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4" y="85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1" y="136"/>
                    </a:lnTo>
                    <a:lnTo>
                      <a:pt x="4" y="152"/>
                    </a:lnTo>
                    <a:lnTo>
                      <a:pt x="7" y="168"/>
                    </a:lnTo>
                    <a:lnTo>
                      <a:pt x="13" y="183"/>
                    </a:lnTo>
                    <a:lnTo>
                      <a:pt x="20" y="198"/>
                    </a:lnTo>
                    <a:lnTo>
                      <a:pt x="28" y="212"/>
                    </a:lnTo>
                    <a:lnTo>
                      <a:pt x="37" y="226"/>
                    </a:lnTo>
                    <a:lnTo>
                      <a:pt x="49" y="239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8" y="229"/>
                    </a:lnTo>
                    <a:lnTo>
                      <a:pt x="60" y="227"/>
                    </a:lnTo>
                    <a:lnTo>
                      <a:pt x="50" y="215"/>
                    </a:lnTo>
                    <a:lnTo>
                      <a:pt x="42" y="204"/>
                    </a:lnTo>
                    <a:lnTo>
                      <a:pt x="34" y="191"/>
                    </a:lnTo>
                    <a:lnTo>
                      <a:pt x="28" y="177"/>
                    </a:lnTo>
                    <a:lnTo>
                      <a:pt x="22" y="164"/>
                    </a:lnTo>
                    <a:lnTo>
                      <a:pt x="19" y="149"/>
                    </a:lnTo>
                    <a:lnTo>
                      <a:pt x="17" y="134"/>
                    </a:lnTo>
                    <a:lnTo>
                      <a:pt x="16" y="119"/>
                    </a:lnTo>
                    <a:lnTo>
                      <a:pt x="17" y="104"/>
                    </a:lnTo>
                    <a:lnTo>
                      <a:pt x="19" y="89"/>
                    </a:lnTo>
                    <a:lnTo>
                      <a:pt x="22" y="75"/>
                    </a:lnTo>
                    <a:lnTo>
                      <a:pt x="28" y="61"/>
                    </a:lnTo>
                    <a:lnTo>
                      <a:pt x="34" y="47"/>
                    </a:lnTo>
                    <a:lnTo>
                      <a:pt x="42" y="35"/>
                    </a:lnTo>
                    <a:lnTo>
                      <a:pt x="50" y="23"/>
                    </a:lnTo>
                    <a:lnTo>
                      <a:pt x="6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227"/>
              <p:cNvSpPr>
                <a:spLocks noChangeAspect="1"/>
              </p:cNvSpPr>
              <p:nvPr/>
            </p:nvSpPr>
            <p:spPr bwMode="auto">
              <a:xfrm>
                <a:off x="529" y="1006"/>
                <a:ext cx="24" cy="85"/>
              </a:xfrm>
              <a:custGeom>
                <a:avLst/>
                <a:gdLst>
                  <a:gd name="T0" fmla="*/ 6 w 48"/>
                  <a:gd name="T1" fmla="*/ 1 h 170"/>
                  <a:gd name="T2" fmla="*/ 6 w 48"/>
                  <a:gd name="T3" fmla="*/ 1 h 170"/>
                  <a:gd name="T4" fmla="*/ 6 w 48"/>
                  <a:gd name="T5" fmla="*/ 1 h 170"/>
                  <a:gd name="T6" fmla="*/ 5 w 48"/>
                  <a:gd name="T7" fmla="*/ 1 h 170"/>
                  <a:gd name="T8" fmla="*/ 5 w 48"/>
                  <a:gd name="T9" fmla="*/ 0 h 170"/>
                  <a:gd name="T10" fmla="*/ 3 w 48"/>
                  <a:gd name="T11" fmla="*/ 1 h 170"/>
                  <a:gd name="T12" fmla="*/ 3 w 48"/>
                  <a:gd name="T13" fmla="*/ 3 h 170"/>
                  <a:gd name="T14" fmla="*/ 2 w 48"/>
                  <a:gd name="T15" fmla="*/ 3 h 170"/>
                  <a:gd name="T16" fmla="*/ 2 w 48"/>
                  <a:gd name="T17" fmla="*/ 5 h 170"/>
                  <a:gd name="T18" fmla="*/ 1 w 48"/>
                  <a:gd name="T19" fmla="*/ 6 h 170"/>
                  <a:gd name="T20" fmla="*/ 1 w 48"/>
                  <a:gd name="T21" fmla="*/ 7 h 170"/>
                  <a:gd name="T22" fmla="*/ 1 w 48"/>
                  <a:gd name="T23" fmla="*/ 10 h 170"/>
                  <a:gd name="T24" fmla="*/ 0 w 48"/>
                  <a:gd name="T25" fmla="*/ 11 h 170"/>
                  <a:gd name="T26" fmla="*/ 1 w 48"/>
                  <a:gd name="T27" fmla="*/ 12 h 170"/>
                  <a:gd name="T28" fmla="*/ 1 w 48"/>
                  <a:gd name="T29" fmla="*/ 13 h 170"/>
                  <a:gd name="T30" fmla="*/ 1 w 48"/>
                  <a:gd name="T31" fmla="*/ 14 h 170"/>
                  <a:gd name="T32" fmla="*/ 2 w 48"/>
                  <a:gd name="T33" fmla="*/ 17 h 170"/>
                  <a:gd name="T34" fmla="*/ 2 w 48"/>
                  <a:gd name="T35" fmla="*/ 18 h 170"/>
                  <a:gd name="T36" fmla="*/ 3 w 48"/>
                  <a:gd name="T37" fmla="*/ 19 h 170"/>
                  <a:gd name="T38" fmla="*/ 3 w 48"/>
                  <a:gd name="T39" fmla="*/ 21 h 170"/>
                  <a:gd name="T40" fmla="*/ 5 w 48"/>
                  <a:gd name="T41" fmla="*/ 21 h 170"/>
                  <a:gd name="T42" fmla="*/ 5 w 48"/>
                  <a:gd name="T43" fmla="*/ 21 h 170"/>
                  <a:gd name="T44" fmla="*/ 6 w 48"/>
                  <a:gd name="T45" fmla="*/ 21 h 170"/>
                  <a:gd name="T46" fmla="*/ 6 w 48"/>
                  <a:gd name="T47" fmla="*/ 21 h 170"/>
                  <a:gd name="T48" fmla="*/ 6 w 48"/>
                  <a:gd name="T49" fmla="*/ 20 h 170"/>
                  <a:gd name="T50" fmla="*/ 5 w 48"/>
                  <a:gd name="T51" fmla="*/ 18 h 170"/>
                  <a:gd name="T52" fmla="*/ 3 w 48"/>
                  <a:gd name="T53" fmla="*/ 15 h 170"/>
                  <a:gd name="T54" fmla="*/ 3 w 48"/>
                  <a:gd name="T55" fmla="*/ 13 h 170"/>
                  <a:gd name="T56" fmla="*/ 3 w 48"/>
                  <a:gd name="T57" fmla="*/ 11 h 170"/>
                  <a:gd name="T58" fmla="*/ 3 w 48"/>
                  <a:gd name="T59" fmla="*/ 8 h 170"/>
                  <a:gd name="T60" fmla="*/ 3 w 48"/>
                  <a:gd name="T61" fmla="*/ 5 h 170"/>
                  <a:gd name="T62" fmla="*/ 5 w 48"/>
                  <a:gd name="T63" fmla="*/ 3 h 170"/>
                  <a:gd name="T64" fmla="*/ 6 w 48"/>
                  <a:gd name="T65" fmla="*/ 1 h 17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8"/>
                  <a:gd name="T100" fmla="*/ 0 h 170"/>
                  <a:gd name="T101" fmla="*/ 48 w 48"/>
                  <a:gd name="T102" fmla="*/ 170 h 17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8" h="170">
                    <a:moveTo>
                      <a:pt x="48" y="11"/>
                    </a:moveTo>
                    <a:lnTo>
                      <a:pt x="44" y="9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28" y="8"/>
                    </a:lnTo>
                    <a:lnTo>
                      <a:pt x="21" y="18"/>
                    </a:lnTo>
                    <a:lnTo>
                      <a:pt x="15" y="27"/>
                    </a:lnTo>
                    <a:lnTo>
                      <a:pt x="10" y="39"/>
                    </a:lnTo>
                    <a:lnTo>
                      <a:pt x="6" y="49"/>
                    </a:lnTo>
                    <a:lnTo>
                      <a:pt x="3" y="61"/>
                    </a:lnTo>
                    <a:lnTo>
                      <a:pt x="2" y="73"/>
                    </a:lnTo>
                    <a:lnTo>
                      <a:pt x="0" y="85"/>
                    </a:lnTo>
                    <a:lnTo>
                      <a:pt x="2" y="96"/>
                    </a:lnTo>
                    <a:lnTo>
                      <a:pt x="3" y="109"/>
                    </a:lnTo>
                    <a:lnTo>
                      <a:pt x="6" y="119"/>
                    </a:lnTo>
                    <a:lnTo>
                      <a:pt x="10" y="131"/>
                    </a:lnTo>
                    <a:lnTo>
                      <a:pt x="14" y="141"/>
                    </a:lnTo>
                    <a:lnTo>
                      <a:pt x="21" y="152"/>
                    </a:lnTo>
                    <a:lnTo>
                      <a:pt x="28" y="161"/>
                    </a:lnTo>
                    <a:lnTo>
                      <a:pt x="36" y="170"/>
                    </a:lnTo>
                    <a:lnTo>
                      <a:pt x="38" y="168"/>
                    </a:lnTo>
                    <a:lnTo>
                      <a:pt x="42" y="164"/>
                    </a:lnTo>
                    <a:lnTo>
                      <a:pt x="44" y="162"/>
                    </a:lnTo>
                    <a:lnTo>
                      <a:pt x="48" y="158"/>
                    </a:lnTo>
                    <a:lnTo>
                      <a:pt x="35" y="142"/>
                    </a:lnTo>
                    <a:lnTo>
                      <a:pt x="25" y="125"/>
                    </a:lnTo>
                    <a:lnTo>
                      <a:pt x="19" y="105"/>
                    </a:lnTo>
                    <a:lnTo>
                      <a:pt x="17" y="85"/>
                    </a:lnTo>
                    <a:lnTo>
                      <a:pt x="19" y="64"/>
                    </a:lnTo>
                    <a:lnTo>
                      <a:pt x="25" y="44"/>
                    </a:lnTo>
                    <a:lnTo>
                      <a:pt x="35" y="27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1" name="Group 228"/>
            <p:cNvGrpSpPr>
              <a:grpSpLocks noChangeAspect="1"/>
            </p:cNvGrpSpPr>
            <p:nvPr/>
          </p:nvGrpSpPr>
          <p:grpSpPr bwMode="auto">
            <a:xfrm rot="-3301615">
              <a:off x="1919" y="1723"/>
              <a:ext cx="56" cy="124"/>
              <a:chOff x="457" y="956"/>
              <a:chExt cx="96" cy="187"/>
            </a:xfrm>
          </p:grpSpPr>
          <p:sp>
            <p:nvSpPr>
              <p:cNvPr id="209" name="Freeform 229"/>
              <p:cNvSpPr>
                <a:spLocks noChangeAspect="1"/>
              </p:cNvSpPr>
              <p:nvPr/>
            </p:nvSpPr>
            <p:spPr bwMode="auto">
              <a:xfrm>
                <a:off x="457" y="956"/>
                <a:ext cx="45" cy="187"/>
              </a:xfrm>
              <a:custGeom>
                <a:avLst/>
                <a:gdLst>
                  <a:gd name="T0" fmla="*/ 12 w 89"/>
                  <a:gd name="T1" fmla="*/ 1 h 374"/>
                  <a:gd name="T2" fmla="*/ 11 w 89"/>
                  <a:gd name="T3" fmla="*/ 1 h 374"/>
                  <a:gd name="T4" fmla="*/ 11 w 89"/>
                  <a:gd name="T5" fmla="*/ 1 h 374"/>
                  <a:gd name="T6" fmla="*/ 11 w 89"/>
                  <a:gd name="T7" fmla="*/ 1 h 374"/>
                  <a:gd name="T8" fmla="*/ 10 w 89"/>
                  <a:gd name="T9" fmla="*/ 0 h 374"/>
                  <a:gd name="T10" fmla="*/ 8 w 89"/>
                  <a:gd name="T11" fmla="*/ 3 h 374"/>
                  <a:gd name="T12" fmla="*/ 6 w 89"/>
                  <a:gd name="T13" fmla="*/ 5 h 374"/>
                  <a:gd name="T14" fmla="*/ 4 w 89"/>
                  <a:gd name="T15" fmla="*/ 7 h 374"/>
                  <a:gd name="T16" fmla="*/ 3 w 89"/>
                  <a:gd name="T17" fmla="*/ 11 h 374"/>
                  <a:gd name="T18" fmla="*/ 2 w 89"/>
                  <a:gd name="T19" fmla="*/ 13 h 374"/>
                  <a:gd name="T20" fmla="*/ 1 w 89"/>
                  <a:gd name="T21" fmla="*/ 17 h 374"/>
                  <a:gd name="T22" fmla="*/ 1 w 89"/>
                  <a:gd name="T23" fmla="*/ 20 h 374"/>
                  <a:gd name="T24" fmla="*/ 0 w 89"/>
                  <a:gd name="T25" fmla="*/ 23 h 374"/>
                  <a:gd name="T26" fmla="*/ 1 w 89"/>
                  <a:gd name="T27" fmla="*/ 26 h 374"/>
                  <a:gd name="T28" fmla="*/ 1 w 89"/>
                  <a:gd name="T29" fmla="*/ 29 h 374"/>
                  <a:gd name="T30" fmla="*/ 2 w 89"/>
                  <a:gd name="T31" fmla="*/ 33 h 374"/>
                  <a:gd name="T32" fmla="*/ 3 w 89"/>
                  <a:gd name="T33" fmla="*/ 36 h 374"/>
                  <a:gd name="T34" fmla="*/ 4 w 89"/>
                  <a:gd name="T35" fmla="*/ 39 h 374"/>
                  <a:gd name="T36" fmla="*/ 6 w 89"/>
                  <a:gd name="T37" fmla="*/ 42 h 374"/>
                  <a:gd name="T38" fmla="*/ 8 w 89"/>
                  <a:gd name="T39" fmla="*/ 45 h 374"/>
                  <a:gd name="T40" fmla="*/ 10 w 89"/>
                  <a:gd name="T41" fmla="*/ 47 h 374"/>
                  <a:gd name="T42" fmla="*/ 11 w 89"/>
                  <a:gd name="T43" fmla="*/ 47 h 374"/>
                  <a:gd name="T44" fmla="*/ 11 w 89"/>
                  <a:gd name="T45" fmla="*/ 47 h 374"/>
                  <a:gd name="T46" fmla="*/ 11 w 89"/>
                  <a:gd name="T47" fmla="*/ 46 h 374"/>
                  <a:gd name="T48" fmla="*/ 12 w 89"/>
                  <a:gd name="T49" fmla="*/ 46 h 374"/>
                  <a:gd name="T50" fmla="*/ 10 w 89"/>
                  <a:gd name="T51" fmla="*/ 44 h 374"/>
                  <a:gd name="T52" fmla="*/ 8 w 89"/>
                  <a:gd name="T53" fmla="*/ 41 h 374"/>
                  <a:gd name="T54" fmla="*/ 6 w 89"/>
                  <a:gd name="T55" fmla="*/ 38 h 374"/>
                  <a:gd name="T56" fmla="*/ 5 w 89"/>
                  <a:gd name="T57" fmla="*/ 36 h 374"/>
                  <a:gd name="T58" fmla="*/ 4 w 89"/>
                  <a:gd name="T59" fmla="*/ 33 h 374"/>
                  <a:gd name="T60" fmla="*/ 3 w 89"/>
                  <a:gd name="T61" fmla="*/ 29 h 374"/>
                  <a:gd name="T62" fmla="*/ 3 w 89"/>
                  <a:gd name="T63" fmla="*/ 26 h 374"/>
                  <a:gd name="T64" fmla="*/ 2 w 89"/>
                  <a:gd name="T65" fmla="*/ 23 h 374"/>
                  <a:gd name="T66" fmla="*/ 3 w 89"/>
                  <a:gd name="T67" fmla="*/ 21 h 374"/>
                  <a:gd name="T68" fmla="*/ 3 w 89"/>
                  <a:gd name="T69" fmla="*/ 18 h 374"/>
                  <a:gd name="T70" fmla="*/ 4 w 89"/>
                  <a:gd name="T71" fmla="*/ 14 h 374"/>
                  <a:gd name="T72" fmla="*/ 5 w 89"/>
                  <a:gd name="T73" fmla="*/ 12 h 374"/>
                  <a:gd name="T74" fmla="*/ 6 w 89"/>
                  <a:gd name="T75" fmla="*/ 9 h 374"/>
                  <a:gd name="T76" fmla="*/ 8 w 89"/>
                  <a:gd name="T77" fmla="*/ 6 h 374"/>
                  <a:gd name="T78" fmla="*/ 10 w 89"/>
                  <a:gd name="T79" fmla="*/ 3 h 374"/>
                  <a:gd name="T80" fmla="*/ 12 w 89"/>
                  <a:gd name="T81" fmla="*/ 1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9"/>
                  <a:gd name="T124" fmla="*/ 0 h 374"/>
                  <a:gd name="T125" fmla="*/ 89 w 89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9" h="374">
                    <a:moveTo>
                      <a:pt x="89" y="12"/>
                    </a:moveTo>
                    <a:lnTo>
                      <a:pt x="87" y="9"/>
                    </a:lnTo>
                    <a:lnTo>
                      <a:pt x="83" y="6"/>
                    </a:lnTo>
                    <a:lnTo>
                      <a:pt x="81" y="2"/>
                    </a:lnTo>
                    <a:lnTo>
                      <a:pt x="78" y="0"/>
                    </a:lnTo>
                    <a:lnTo>
                      <a:pt x="60" y="20"/>
                    </a:lnTo>
                    <a:lnTo>
                      <a:pt x="44" y="40"/>
                    </a:lnTo>
                    <a:lnTo>
                      <a:pt x="31" y="62"/>
                    </a:lnTo>
                    <a:lnTo>
                      <a:pt x="20" y="85"/>
                    </a:lnTo>
                    <a:lnTo>
                      <a:pt x="12" y="110"/>
                    </a:lnTo>
                    <a:lnTo>
                      <a:pt x="5" y="135"/>
                    </a:lnTo>
                    <a:lnTo>
                      <a:pt x="1" y="160"/>
                    </a:lnTo>
                    <a:lnTo>
                      <a:pt x="0" y="187"/>
                    </a:lnTo>
                    <a:lnTo>
                      <a:pt x="1" y="213"/>
                    </a:lnTo>
                    <a:lnTo>
                      <a:pt x="5" y="239"/>
                    </a:lnTo>
                    <a:lnTo>
                      <a:pt x="12" y="264"/>
                    </a:lnTo>
                    <a:lnTo>
                      <a:pt x="20" y="288"/>
                    </a:lnTo>
                    <a:lnTo>
                      <a:pt x="31" y="311"/>
                    </a:lnTo>
                    <a:lnTo>
                      <a:pt x="44" y="334"/>
                    </a:lnTo>
                    <a:lnTo>
                      <a:pt x="60" y="355"/>
                    </a:lnTo>
                    <a:lnTo>
                      <a:pt x="78" y="374"/>
                    </a:lnTo>
                    <a:lnTo>
                      <a:pt x="81" y="371"/>
                    </a:lnTo>
                    <a:lnTo>
                      <a:pt x="83" y="369"/>
                    </a:lnTo>
                    <a:lnTo>
                      <a:pt x="87" y="365"/>
                    </a:lnTo>
                    <a:lnTo>
                      <a:pt x="89" y="363"/>
                    </a:lnTo>
                    <a:lnTo>
                      <a:pt x="73" y="345"/>
                    </a:lnTo>
                    <a:lnTo>
                      <a:pt x="58" y="325"/>
                    </a:lnTo>
                    <a:lnTo>
                      <a:pt x="45" y="304"/>
                    </a:lnTo>
                    <a:lnTo>
                      <a:pt x="36" y="282"/>
                    </a:lnTo>
                    <a:lnTo>
                      <a:pt x="27" y="259"/>
                    </a:lnTo>
                    <a:lnTo>
                      <a:pt x="21" y="236"/>
                    </a:lnTo>
                    <a:lnTo>
                      <a:pt x="18" y="212"/>
                    </a:lnTo>
                    <a:lnTo>
                      <a:pt x="16" y="187"/>
                    </a:lnTo>
                    <a:lnTo>
                      <a:pt x="18" y="163"/>
                    </a:lnTo>
                    <a:lnTo>
                      <a:pt x="21" y="138"/>
                    </a:lnTo>
                    <a:lnTo>
                      <a:pt x="27" y="115"/>
                    </a:lnTo>
                    <a:lnTo>
                      <a:pt x="36" y="92"/>
                    </a:lnTo>
                    <a:lnTo>
                      <a:pt x="45" y="70"/>
                    </a:lnTo>
                    <a:lnTo>
                      <a:pt x="58" y="50"/>
                    </a:lnTo>
                    <a:lnTo>
                      <a:pt x="73" y="3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230"/>
              <p:cNvSpPr>
                <a:spLocks noChangeAspect="1"/>
              </p:cNvSpPr>
              <p:nvPr/>
            </p:nvSpPr>
            <p:spPr bwMode="auto">
              <a:xfrm>
                <a:off x="481" y="972"/>
                <a:ext cx="38" cy="153"/>
              </a:xfrm>
              <a:custGeom>
                <a:avLst/>
                <a:gdLst>
                  <a:gd name="T0" fmla="*/ 10 w 75"/>
                  <a:gd name="T1" fmla="*/ 1 h 306"/>
                  <a:gd name="T2" fmla="*/ 9 w 75"/>
                  <a:gd name="T3" fmla="*/ 1 h 306"/>
                  <a:gd name="T4" fmla="*/ 9 w 75"/>
                  <a:gd name="T5" fmla="*/ 1 h 306"/>
                  <a:gd name="T6" fmla="*/ 9 w 75"/>
                  <a:gd name="T7" fmla="*/ 1 h 306"/>
                  <a:gd name="T8" fmla="*/ 8 w 75"/>
                  <a:gd name="T9" fmla="*/ 0 h 306"/>
                  <a:gd name="T10" fmla="*/ 6 w 75"/>
                  <a:gd name="T11" fmla="*/ 2 h 306"/>
                  <a:gd name="T12" fmla="*/ 5 w 75"/>
                  <a:gd name="T13" fmla="*/ 5 h 306"/>
                  <a:gd name="T14" fmla="*/ 4 w 75"/>
                  <a:gd name="T15" fmla="*/ 6 h 306"/>
                  <a:gd name="T16" fmla="*/ 2 w 75"/>
                  <a:gd name="T17" fmla="*/ 9 h 306"/>
                  <a:gd name="T18" fmla="*/ 2 w 75"/>
                  <a:gd name="T19" fmla="*/ 11 h 306"/>
                  <a:gd name="T20" fmla="*/ 1 w 75"/>
                  <a:gd name="T21" fmla="*/ 13 h 306"/>
                  <a:gd name="T22" fmla="*/ 1 w 75"/>
                  <a:gd name="T23" fmla="*/ 17 h 306"/>
                  <a:gd name="T24" fmla="*/ 0 w 75"/>
                  <a:gd name="T25" fmla="*/ 19 h 306"/>
                  <a:gd name="T26" fmla="*/ 1 w 75"/>
                  <a:gd name="T27" fmla="*/ 21 h 306"/>
                  <a:gd name="T28" fmla="*/ 1 w 75"/>
                  <a:gd name="T29" fmla="*/ 24 h 306"/>
                  <a:gd name="T30" fmla="*/ 2 w 75"/>
                  <a:gd name="T31" fmla="*/ 27 h 306"/>
                  <a:gd name="T32" fmla="*/ 2 w 75"/>
                  <a:gd name="T33" fmla="*/ 29 h 306"/>
                  <a:gd name="T34" fmla="*/ 4 w 75"/>
                  <a:gd name="T35" fmla="*/ 31 h 306"/>
                  <a:gd name="T36" fmla="*/ 5 w 75"/>
                  <a:gd name="T37" fmla="*/ 35 h 306"/>
                  <a:gd name="T38" fmla="*/ 6 w 75"/>
                  <a:gd name="T39" fmla="*/ 37 h 306"/>
                  <a:gd name="T40" fmla="*/ 8 w 75"/>
                  <a:gd name="T41" fmla="*/ 38 h 306"/>
                  <a:gd name="T42" fmla="*/ 9 w 75"/>
                  <a:gd name="T43" fmla="*/ 38 h 306"/>
                  <a:gd name="T44" fmla="*/ 9 w 75"/>
                  <a:gd name="T45" fmla="*/ 38 h 306"/>
                  <a:gd name="T46" fmla="*/ 9 w 75"/>
                  <a:gd name="T47" fmla="*/ 38 h 306"/>
                  <a:gd name="T48" fmla="*/ 10 w 75"/>
                  <a:gd name="T49" fmla="*/ 37 h 306"/>
                  <a:gd name="T50" fmla="*/ 8 w 75"/>
                  <a:gd name="T51" fmla="*/ 35 h 306"/>
                  <a:gd name="T52" fmla="*/ 7 w 75"/>
                  <a:gd name="T53" fmla="*/ 33 h 306"/>
                  <a:gd name="T54" fmla="*/ 5 w 75"/>
                  <a:gd name="T55" fmla="*/ 30 h 306"/>
                  <a:gd name="T56" fmla="*/ 4 w 75"/>
                  <a:gd name="T57" fmla="*/ 28 h 306"/>
                  <a:gd name="T58" fmla="*/ 3 w 75"/>
                  <a:gd name="T59" fmla="*/ 26 h 306"/>
                  <a:gd name="T60" fmla="*/ 3 w 75"/>
                  <a:gd name="T61" fmla="*/ 24 h 306"/>
                  <a:gd name="T62" fmla="*/ 3 w 75"/>
                  <a:gd name="T63" fmla="*/ 21 h 306"/>
                  <a:gd name="T64" fmla="*/ 2 w 75"/>
                  <a:gd name="T65" fmla="*/ 19 h 306"/>
                  <a:gd name="T66" fmla="*/ 3 w 75"/>
                  <a:gd name="T67" fmla="*/ 17 h 306"/>
                  <a:gd name="T68" fmla="*/ 3 w 75"/>
                  <a:gd name="T69" fmla="*/ 14 h 306"/>
                  <a:gd name="T70" fmla="*/ 3 w 75"/>
                  <a:gd name="T71" fmla="*/ 11 h 306"/>
                  <a:gd name="T72" fmla="*/ 4 w 75"/>
                  <a:gd name="T73" fmla="*/ 10 h 306"/>
                  <a:gd name="T74" fmla="*/ 5 w 75"/>
                  <a:gd name="T75" fmla="*/ 7 h 306"/>
                  <a:gd name="T76" fmla="*/ 7 w 75"/>
                  <a:gd name="T77" fmla="*/ 5 h 306"/>
                  <a:gd name="T78" fmla="*/ 8 w 75"/>
                  <a:gd name="T79" fmla="*/ 3 h 306"/>
                  <a:gd name="T80" fmla="*/ 10 w 75"/>
                  <a:gd name="T81" fmla="*/ 1 h 3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"/>
                  <a:gd name="T124" fmla="*/ 0 h 306"/>
                  <a:gd name="T125" fmla="*/ 75 w 75"/>
                  <a:gd name="T126" fmla="*/ 306 h 3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" h="306">
                    <a:moveTo>
                      <a:pt x="75" y="11"/>
                    </a:moveTo>
                    <a:lnTo>
                      <a:pt x="71" y="9"/>
                    </a:lnTo>
                    <a:lnTo>
                      <a:pt x="69" y="5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48" y="16"/>
                    </a:lnTo>
                    <a:lnTo>
                      <a:pt x="35" y="33"/>
                    </a:lnTo>
                    <a:lnTo>
                      <a:pt x="25" y="51"/>
                    </a:lnTo>
                    <a:lnTo>
                      <a:pt x="16" y="70"/>
                    </a:lnTo>
                    <a:lnTo>
                      <a:pt x="9" y="89"/>
                    </a:lnTo>
                    <a:lnTo>
                      <a:pt x="4" y="110"/>
                    </a:lnTo>
                    <a:lnTo>
                      <a:pt x="1" y="131"/>
                    </a:lnTo>
                    <a:lnTo>
                      <a:pt x="0" y="153"/>
                    </a:lnTo>
                    <a:lnTo>
                      <a:pt x="1" y="175"/>
                    </a:lnTo>
                    <a:lnTo>
                      <a:pt x="4" y="195"/>
                    </a:lnTo>
                    <a:lnTo>
                      <a:pt x="9" y="216"/>
                    </a:lnTo>
                    <a:lnTo>
                      <a:pt x="16" y="236"/>
                    </a:lnTo>
                    <a:lnTo>
                      <a:pt x="25" y="255"/>
                    </a:lnTo>
                    <a:lnTo>
                      <a:pt x="35" y="273"/>
                    </a:lnTo>
                    <a:lnTo>
                      <a:pt x="48" y="290"/>
                    </a:lnTo>
                    <a:lnTo>
                      <a:pt x="63" y="306"/>
                    </a:lnTo>
                    <a:lnTo>
                      <a:pt x="65" y="304"/>
                    </a:lnTo>
                    <a:lnTo>
                      <a:pt x="69" y="300"/>
                    </a:lnTo>
                    <a:lnTo>
                      <a:pt x="71" y="298"/>
                    </a:lnTo>
                    <a:lnTo>
                      <a:pt x="75" y="294"/>
                    </a:lnTo>
                    <a:lnTo>
                      <a:pt x="61" y="279"/>
                    </a:lnTo>
                    <a:lnTo>
                      <a:pt x="49" y="263"/>
                    </a:lnTo>
                    <a:lnTo>
                      <a:pt x="39" y="247"/>
                    </a:lnTo>
                    <a:lnTo>
                      <a:pt x="31" y="230"/>
                    </a:lnTo>
                    <a:lnTo>
                      <a:pt x="24" y="211"/>
                    </a:lnTo>
                    <a:lnTo>
                      <a:pt x="19" y="192"/>
                    </a:lnTo>
                    <a:lnTo>
                      <a:pt x="17" y="172"/>
                    </a:lnTo>
                    <a:lnTo>
                      <a:pt x="16" y="153"/>
                    </a:lnTo>
                    <a:lnTo>
                      <a:pt x="17" y="133"/>
                    </a:lnTo>
                    <a:lnTo>
                      <a:pt x="19" y="114"/>
                    </a:lnTo>
                    <a:lnTo>
                      <a:pt x="24" y="95"/>
                    </a:lnTo>
                    <a:lnTo>
                      <a:pt x="31" y="77"/>
                    </a:lnTo>
                    <a:lnTo>
                      <a:pt x="39" y="58"/>
                    </a:lnTo>
                    <a:lnTo>
                      <a:pt x="49" y="42"/>
                    </a:lnTo>
                    <a:lnTo>
                      <a:pt x="61" y="26"/>
                    </a:lnTo>
                    <a:lnTo>
                      <a:pt x="7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Freeform 231"/>
              <p:cNvSpPr>
                <a:spLocks noChangeAspect="1"/>
              </p:cNvSpPr>
              <p:nvPr/>
            </p:nvSpPr>
            <p:spPr bwMode="auto">
              <a:xfrm>
                <a:off x="506" y="990"/>
                <a:ext cx="30" cy="119"/>
              </a:xfrm>
              <a:custGeom>
                <a:avLst/>
                <a:gdLst>
                  <a:gd name="T0" fmla="*/ 8 w 60"/>
                  <a:gd name="T1" fmla="*/ 1 h 239"/>
                  <a:gd name="T2" fmla="*/ 8 w 60"/>
                  <a:gd name="T3" fmla="*/ 1 h 239"/>
                  <a:gd name="T4" fmla="*/ 7 w 60"/>
                  <a:gd name="T5" fmla="*/ 0 h 239"/>
                  <a:gd name="T6" fmla="*/ 7 w 60"/>
                  <a:gd name="T7" fmla="*/ 0 h 239"/>
                  <a:gd name="T8" fmla="*/ 7 w 60"/>
                  <a:gd name="T9" fmla="*/ 0 h 239"/>
                  <a:gd name="T10" fmla="*/ 5 w 60"/>
                  <a:gd name="T11" fmla="*/ 1 h 239"/>
                  <a:gd name="T12" fmla="*/ 4 w 60"/>
                  <a:gd name="T13" fmla="*/ 3 h 239"/>
                  <a:gd name="T14" fmla="*/ 3 w 60"/>
                  <a:gd name="T15" fmla="*/ 5 h 239"/>
                  <a:gd name="T16" fmla="*/ 2 w 60"/>
                  <a:gd name="T17" fmla="*/ 6 h 239"/>
                  <a:gd name="T18" fmla="*/ 1 w 60"/>
                  <a:gd name="T19" fmla="*/ 8 h 239"/>
                  <a:gd name="T20" fmla="*/ 1 w 60"/>
                  <a:gd name="T21" fmla="*/ 10 h 239"/>
                  <a:gd name="T22" fmla="*/ 1 w 60"/>
                  <a:gd name="T23" fmla="*/ 12 h 239"/>
                  <a:gd name="T24" fmla="*/ 0 w 60"/>
                  <a:gd name="T25" fmla="*/ 14 h 239"/>
                  <a:gd name="T26" fmla="*/ 1 w 60"/>
                  <a:gd name="T27" fmla="*/ 17 h 239"/>
                  <a:gd name="T28" fmla="*/ 1 w 60"/>
                  <a:gd name="T29" fmla="*/ 19 h 239"/>
                  <a:gd name="T30" fmla="*/ 1 w 60"/>
                  <a:gd name="T31" fmla="*/ 21 h 239"/>
                  <a:gd name="T32" fmla="*/ 2 w 60"/>
                  <a:gd name="T33" fmla="*/ 22 h 239"/>
                  <a:gd name="T34" fmla="*/ 3 w 60"/>
                  <a:gd name="T35" fmla="*/ 24 h 239"/>
                  <a:gd name="T36" fmla="*/ 4 w 60"/>
                  <a:gd name="T37" fmla="*/ 26 h 239"/>
                  <a:gd name="T38" fmla="*/ 5 w 60"/>
                  <a:gd name="T39" fmla="*/ 28 h 239"/>
                  <a:gd name="T40" fmla="*/ 7 w 60"/>
                  <a:gd name="T41" fmla="*/ 29 h 239"/>
                  <a:gd name="T42" fmla="*/ 7 w 60"/>
                  <a:gd name="T43" fmla="*/ 29 h 239"/>
                  <a:gd name="T44" fmla="*/ 7 w 60"/>
                  <a:gd name="T45" fmla="*/ 29 h 239"/>
                  <a:gd name="T46" fmla="*/ 8 w 60"/>
                  <a:gd name="T47" fmla="*/ 28 h 239"/>
                  <a:gd name="T48" fmla="*/ 8 w 60"/>
                  <a:gd name="T49" fmla="*/ 28 h 239"/>
                  <a:gd name="T50" fmla="*/ 7 w 60"/>
                  <a:gd name="T51" fmla="*/ 26 h 239"/>
                  <a:gd name="T52" fmla="*/ 6 w 60"/>
                  <a:gd name="T53" fmla="*/ 25 h 239"/>
                  <a:gd name="T54" fmla="*/ 5 w 60"/>
                  <a:gd name="T55" fmla="*/ 23 h 239"/>
                  <a:gd name="T56" fmla="*/ 4 w 60"/>
                  <a:gd name="T57" fmla="*/ 22 h 239"/>
                  <a:gd name="T58" fmla="*/ 3 w 60"/>
                  <a:gd name="T59" fmla="*/ 20 h 239"/>
                  <a:gd name="T60" fmla="*/ 3 w 60"/>
                  <a:gd name="T61" fmla="*/ 18 h 239"/>
                  <a:gd name="T62" fmla="*/ 3 w 60"/>
                  <a:gd name="T63" fmla="*/ 16 h 239"/>
                  <a:gd name="T64" fmla="*/ 2 w 60"/>
                  <a:gd name="T65" fmla="*/ 14 h 239"/>
                  <a:gd name="T66" fmla="*/ 3 w 60"/>
                  <a:gd name="T67" fmla="*/ 13 h 239"/>
                  <a:gd name="T68" fmla="*/ 3 w 60"/>
                  <a:gd name="T69" fmla="*/ 11 h 239"/>
                  <a:gd name="T70" fmla="*/ 3 w 60"/>
                  <a:gd name="T71" fmla="*/ 9 h 239"/>
                  <a:gd name="T72" fmla="*/ 4 w 60"/>
                  <a:gd name="T73" fmla="*/ 7 h 239"/>
                  <a:gd name="T74" fmla="*/ 5 w 60"/>
                  <a:gd name="T75" fmla="*/ 5 h 239"/>
                  <a:gd name="T76" fmla="*/ 6 w 60"/>
                  <a:gd name="T77" fmla="*/ 4 h 239"/>
                  <a:gd name="T78" fmla="*/ 7 w 60"/>
                  <a:gd name="T79" fmla="*/ 2 h 239"/>
                  <a:gd name="T80" fmla="*/ 8 w 60"/>
                  <a:gd name="T81" fmla="*/ 1 h 2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"/>
                  <a:gd name="T124" fmla="*/ 0 h 239"/>
                  <a:gd name="T125" fmla="*/ 60 w 60"/>
                  <a:gd name="T126" fmla="*/ 239 h 2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" h="239">
                    <a:moveTo>
                      <a:pt x="60" y="12"/>
                    </a:move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9" y="0"/>
                    </a:lnTo>
                    <a:lnTo>
                      <a:pt x="37" y="13"/>
                    </a:lnTo>
                    <a:lnTo>
                      <a:pt x="28" y="25"/>
                    </a:lnTo>
                    <a:lnTo>
                      <a:pt x="20" y="40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4" y="85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1" y="136"/>
                    </a:lnTo>
                    <a:lnTo>
                      <a:pt x="4" y="152"/>
                    </a:lnTo>
                    <a:lnTo>
                      <a:pt x="7" y="168"/>
                    </a:lnTo>
                    <a:lnTo>
                      <a:pt x="13" y="183"/>
                    </a:lnTo>
                    <a:lnTo>
                      <a:pt x="20" y="198"/>
                    </a:lnTo>
                    <a:lnTo>
                      <a:pt x="28" y="212"/>
                    </a:lnTo>
                    <a:lnTo>
                      <a:pt x="37" y="226"/>
                    </a:lnTo>
                    <a:lnTo>
                      <a:pt x="49" y="239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8" y="229"/>
                    </a:lnTo>
                    <a:lnTo>
                      <a:pt x="60" y="227"/>
                    </a:lnTo>
                    <a:lnTo>
                      <a:pt x="50" y="215"/>
                    </a:lnTo>
                    <a:lnTo>
                      <a:pt x="42" y="204"/>
                    </a:lnTo>
                    <a:lnTo>
                      <a:pt x="34" y="191"/>
                    </a:lnTo>
                    <a:lnTo>
                      <a:pt x="28" y="177"/>
                    </a:lnTo>
                    <a:lnTo>
                      <a:pt x="22" y="164"/>
                    </a:lnTo>
                    <a:lnTo>
                      <a:pt x="19" y="149"/>
                    </a:lnTo>
                    <a:lnTo>
                      <a:pt x="17" y="134"/>
                    </a:lnTo>
                    <a:lnTo>
                      <a:pt x="16" y="119"/>
                    </a:lnTo>
                    <a:lnTo>
                      <a:pt x="17" y="104"/>
                    </a:lnTo>
                    <a:lnTo>
                      <a:pt x="19" y="89"/>
                    </a:lnTo>
                    <a:lnTo>
                      <a:pt x="22" y="75"/>
                    </a:lnTo>
                    <a:lnTo>
                      <a:pt x="28" y="61"/>
                    </a:lnTo>
                    <a:lnTo>
                      <a:pt x="34" y="47"/>
                    </a:lnTo>
                    <a:lnTo>
                      <a:pt x="42" y="35"/>
                    </a:lnTo>
                    <a:lnTo>
                      <a:pt x="50" y="23"/>
                    </a:lnTo>
                    <a:lnTo>
                      <a:pt x="6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Freeform 232"/>
              <p:cNvSpPr>
                <a:spLocks noChangeAspect="1"/>
              </p:cNvSpPr>
              <p:nvPr/>
            </p:nvSpPr>
            <p:spPr bwMode="auto">
              <a:xfrm>
                <a:off x="529" y="1006"/>
                <a:ext cx="24" cy="85"/>
              </a:xfrm>
              <a:custGeom>
                <a:avLst/>
                <a:gdLst>
                  <a:gd name="T0" fmla="*/ 6 w 48"/>
                  <a:gd name="T1" fmla="*/ 1 h 170"/>
                  <a:gd name="T2" fmla="*/ 6 w 48"/>
                  <a:gd name="T3" fmla="*/ 1 h 170"/>
                  <a:gd name="T4" fmla="*/ 6 w 48"/>
                  <a:gd name="T5" fmla="*/ 1 h 170"/>
                  <a:gd name="T6" fmla="*/ 5 w 48"/>
                  <a:gd name="T7" fmla="*/ 1 h 170"/>
                  <a:gd name="T8" fmla="*/ 5 w 48"/>
                  <a:gd name="T9" fmla="*/ 0 h 170"/>
                  <a:gd name="T10" fmla="*/ 3 w 48"/>
                  <a:gd name="T11" fmla="*/ 1 h 170"/>
                  <a:gd name="T12" fmla="*/ 3 w 48"/>
                  <a:gd name="T13" fmla="*/ 3 h 170"/>
                  <a:gd name="T14" fmla="*/ 2 w 48"/>
                  <a:gd name="T15" fmla="*/ 3 h 170"/>
                  <a:gd name="T16" fmla="*/ 2 w 48"/>
                  <a:gd name="T17" fmla="*/ 5 h 170"/>
                  <a:gd name="T18" fmla="*/ 1 w 48"/>
                  <a:gd name="T19" fmla="*/ 6 h 170"/>
                  <a:gd name="T20" fmla="*/ 1 w 48"/>
                  <a:gd name="T21" fmla="*/ 7 h 170"/>
                  <a:gd name="T22" fmla="*/ 1 w 48"/>
                  <a:gd name="T23" fmla="*/ 10 h 170"/>
                  <a:gd name="T24" fmla="*/ 0 w 48"/>
                  <a:gd name="T25" fmla="*/ 11 h 170"/>
                  <a:gd name="T26" fmla="*/ 1 w 48"/>
                  <a:gd name="T27" fmla="*/ 12 h 170"/>
                  <a:gd name="T28" fmla="*/ 1 w 48"/>
                  <a:gd name="T29" fmla="*/ 13 h 170"/>
                  <a:gd name="T30" fmla="*/ 1 w 48"/>
                  <a:gd name="T31" fmla="*/ 14 h 170"/>
                  <a:gd name="T32" fmla="*/ 2 w 48"/>
                  <a:gd name="T33" fmla="*/ 17 h 170"/>
                  <a:gd name="T34" fmla="*/ 2 w 48"/>
                  <a:gd name="T35" fmla="*/ 18 h 170"/>
                  <a:gd name="T36" fmla="*/ 3 w 48"/>
                  <a:gd name="T37" fmla="*/ 19 h 170"/>
                  <a:gd name="T38" fmla="*/ 3 w 48"/>
                  <a:gd name="T39" fmla="*/ 21 h 170"/>
                  <a:gd name="T40" fmla="*/ 5 w 48"/>
                  <a:gd name="T41" fmla="*/ 21 h 170"/>
                  <a:gd name="T42" fmla="*/ 5 w 48"/>
                  <a:gd name="T43" fmla="*/ 21 h 170"/>
                  <a:gd name="T44" fmla="*/ 6 w 48"/>
                  <a:gd name="T45" fmla="*/ 21 h 170"/>
                  <a:gd name="T46" fmla="*/ 6 w 48"/>
                  <a:gd name="T47" fmla="*/ 21 h 170"/>
                  <a:gd name="T48" fmla="*/ 6 w 48"/>
                  <a:gd name="T49" fmla="*/ 20 h 170"/>
                  <a:gd name="T50" fmla="*/ 5 w 48"/>
                  <a:gd name="T51" fmla="*/ 18 h 170"/>
                  <a:gd name="T52" fmla="*/ 3 w 48"/>
                  <a:gd name="T53" fmla="*/ 15 h 170"/>
                  <a:gd name="T54" fmla="*/ 3 w 48"/>
                  <a:gd name="T55" fmla="*/ 13 h 170"/>
                  <a:gd name="T56" fmla="*/ 3 w 48"/>
                  <a:gd name="T57" fmla="*/ 11 h 170"/>
                  <a:gd name="T58" fmla="*/ 3 w 48"/>
                  <a:gd name="T59" fmla="*/ 8 h 170"/>
                  <a:gd name="T60" fmla="*/ 3 w 48"/>
                  <a:gd name="T61" fmla="*/ 5 h 170"/>
                  <a:gd name="T62" fmla="*/ 5 w 48"/>
                  <a:gd name="T63" fmla="*/ 3 h 170"/>
                  <a:gd name="T64" fmla="*/ 6 w 48"/>
                  <a:gd name="T65" fmla="*/ 1 h 17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8"/>
                  <a:gd name="T100" fmla="*/ 0 h 170"/>
                  <a:gd name="T101" fmla="*/ 48 w 48"/>
                  <a:gd name="T102" fmla="*/ 170 h 17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8" h="170">
                    <a:moveTo>
                      <a:pt x="48" y="11"/>
                    </a:moveTo>
                    <a:lnTo>
                      <a:pt x="44" y="9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28" y="8"/>
                    </a:lnTo>
                    <a:lnTo>
                      <a:pt x="21" y="18"/>
                    </a:lnTo>
                    <a:lnTo>
                      <a:pt x="15" y="27"/>
                    </a:lnTo>
                    <a:lnTo>
                      <a:pt x="10" y="39"/>
                    </a:lnTo>
                    <a:lnTo>
                      <a:pt x="6" y="49"/>
                    </a:lnTo>
                    <a:lnTo>
                      <a:pt x="3" y="61"/>
                    </a:lnTo>
                    <a:lnTo>
                      <a:pt x="2" y="73"/>
                    </a:lnTo>
                    <a:lnTo>
                      <a:pt x="0" y="85"/>
                    </a:lnTo>
                    <a:lnTo>
                      <a:pt x="2" y="96"/>
                    </a:lnTo>
                    <a:lnTo>
                      <a:pt x="3" y="109"/>
                    </a:lnTo>
                    <a:lnTo>
                      <a:pt x="6" y="119"/>
                    </a:lnTo>
                    <a:lnTo>
                      <a:pt x="10" y="131"/>
                    </a:lnTo>
                    <a:lnTo>
                      <a:pt x="14" y="141"/>
                    </a:lnTo>
                    <a:lnTo>
                      <a:pt x="21" y="152"/>
                    </a:lnTo>
                    <a:lnTo>
                      <a:pt x="28" y="161"/>
                    </a:lnTo>
                    <a:lnTo>
                      <a:pt x="36" y="170"/>
                    </a:lnTo>
                    <a:lnTo>
                      <a:pt x="38" y="168"/>
                    </a:lnTo>
                    <a:lnTo>
                      <a:pt x="42" y="164"/>
                    </a:lnTo>
                    <a:lnTo>
                      <a:pt x="44" y="162"/>
                    </a:lnTo>
                    <a:lnTo>
                      <a:pt x="48" y="158"/>
                    </a:lnTo>
                    <a:lnTo>
                      <a:pt x="35" y="142"/>
                    </a:lnTo>
                    <a:lnTo>
                      <a:pt x="25" y="125"/>
                    </a:lnTo>
                    <a:lnTo>
                      <a:pt x="19" y="105"/>
                    </a:lnTo>
                    <a:lnTo>
                      <a:pt x="17" y="85"/>
                    </a:lnTo>
                    <a:lnTo>
                      <a:pt x="19" y="64"/>
                    </a:lnTo>
                    <a:lnTo>
                      <a:pt x="25" y="44"/>
                    </a:lnTo>
                    <a:lnTo>
                      <a:pt x="35" y="27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2" name="Group 233"/>
            <p:cNvGrpSpPr>
              <a:grpSpLocks/>
            </p:cNvGrpSpPr>
            <p:nvPr/>
          </p:nvGrpSpPr>
          <p:grpSpPr bwMode="auto">
            <a:xfrm>
              <a:off x="1894" y="1731"/>
              <a:ext cx="236" cy="540"/>
              <a:chOff x="2441" y="1572"/>
              <a:chExt cx="1041" cy="1616"/>
            </a:xfrm>
          </p:grpSpPr>
          <p:grpSp>
            <p:nvGrpSpPr>
              <p:cNvPr id="203" name="Group 234"/>
              <p:cNvGrpSpPr>
                <a:grpSpLocks/>
              </p:cNvGrpSpPr>
              <p:nvPr/>
            </p:nvGrpSpPr>
            <p:grpSpPr bwMode="auto">
              <a:xfrm>
                <a:off x="2441" y="1621"/>
                <a:ext cx="1041" cy="1567"/>
                <a:chOff x="776" y="2263"/>
                <a:chExt cx="126" cy="291"/>
              </a:xfrm>
            </p:grpSpPr>
            <p:sp>
              <p:nvSpPr>
                <p:cNvPr id="205" name="Freeform 235"/>
                <p:cNvSpPr>
                  <a:spLocks/>
                </p:cNvSpPr>
                <p:nvPr/>
              </p:nvSpPr>
              <p:spPr bwMode="auto">
                <a:xfrm>
                  <a:off x="786" y="2324"/>
                  <a:ext cx="106" cy="203"/>
                </a:xfrm>
                <a:custGeom>
                  <a:avLst/>
                  <a:gdLst>
                    <a:gd name="T0" fmla="*/ 53 w 106"/>
                    <a:gd name="T1" fmla="*/ 203 h 203"/>
                    <a:gd name="T2" fmla="*/ 106 w 106"/>
                    <a:gd name="T3" fmla="*/ 173 h 203"/>
                    <a:gd name="T4" fmla="*/ 18 w 106"/>
                    <a:gd name="T5" fmla="*/ 123 h 203"/>
                    <a:gd name="T6" fmla="*/ 79 w 106"/>
                    <a:gd name="T7" fmla="*/ 88 h 203"/>
                    <a:gd name="T8" fmla="*/ 33 w 106"/>
                    <a:gd name="T9" fmla="*/ 62 h 203"/>
                    <a:gd name="T10" fmla="*/ 68 w 106"/>
                    <a:gd name="T11" fmla="*/ 43 h 203"/>
                    <a:gd name="T12" fmla="*/ 40 w 106"/>
                    <a:gd name="T13" fmla="*/ 27 h 203"/>
                    <a:gd name="T14" fmla="*/ 62 w 106"/>
                    <a:gd name="T15" fmla="*/ 14 h 203"/>
                    <a:gd name="T16" fmla="*/ 45 w 106"/>
                    <a:gd name="T17" fmla="*/ 4 h 203"/>
                    <a:gd name="T18" fmla="*/ 52 w 106"/>
                    <a:gd name="T19" fmla="*/ 0 h 203"/>
                    <a:gd name="T20" fmla="*/ 60 w 106"/>
                    <a:gd name="T21" fmla="*/ 4 h 203"/>
                    <a:gd name="T22" fmla="*/ 43 w 106"/>
                    <a:gd name="T23" fmla="*/ 14 h 203"/>
                    <a:gd name="T24" fmla="*/ 65 w 106"/>
                    <a:gd name="T25" fmla="*/ 27 h 203"/>
                    <a:gd name="T26" fmla="*/ 37 w 106"/>
                    <a:gd name="T27" fmla="*/ 43 h 203"/>
                    <a:gd name="T28" fmla="*/ 71 w 106"/>
                    <a:gd name="T29" fmla="*/ 62 h 203"/>
                    <a:gd name="T30" fmla="*/ 27 w 106"/>
                    <a:gd name="T31" fmla="*/ 88 h 203"/>
                    <a:gd name="T32" fmla="*/ 88 w 106"/>
                    <a:gd name="T33" fmla="*/ 123 h 203"/>
                    <a:gd name="T34" fmla="*/ 0 w 106"/>
                    <a:gd name="T35" fmla="*/ 173 h 203"/>
                    <a:gd name="T36" fmla="*/ 53 w 106"/>
                    <a:gd name="T37" fmla="*/ 203 h 2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6"/>
                    <a:gd name="T58" fmla="*/ 0 h 203"/>
                    <a:gd name="T59" fmla="*/ 106 w 106"/>
                    <a:gd name="T60" fmla="*/ 203 h 20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6" h="203">
                      <a:moveTo>
                        <a:pt x="53" y="203"/>
                      </a:moveTo>
                      <a:lnTo>
                        <a:pt x="106" y="173"/>
                      </a:lnTo>
                      <a:lnTo>
                        <a:pt x="18" y="123"/>
                      </a:lnTo>
                      <a:lnTo>
                        <a:pt x="79" y="88"/>
                      </a:lnTo>
                      <a:lnTo>
                        <a:pt x="33" y="62"/>
                      </a:lnTo>
                      <a:lnTo>
                        <a:pt x="68" y="43"/>
                      </a:lnTo>
                      <a:lnTo>
                        <a:pt x="40" y="27"/>
                      </a:lnTo>
                      <a:lnTo>
                        <a:pt x="62" y="14"/>
                      </a:lnTo>
                      <a:lnTo>
                        <a:pt x="45" y="4"/>
                      </a:lnTo>
                      <a:lnTo>
                        <a:pt x="52" y="0"/>
                      </a:lnTo>
                      <a:lnTo>
                        <a:pt x="60" y="4"/>
                      </a:lnTo>
                      <a:lnTo>
                        <a:pt x="43" y="14"/>
                      </a:lnTo>
                      <a:lnTo>
                        <a:pt x="65" y="27"/>
                      </a:lnTo>
                      <a:lnTo>
                        <a:pt x="37" y="43"/>
                      </a:lnTo>
                      <a:lnTo>
                        <a:pt x="71" y="62"/>
                      </a:lnTo>
                      <a:lnTo>
                        <a:pt x="27" y="88"/>
                      </a:lnTo>
                      <a:lnTo>
                        <a:pt x="88" y="123"/>
                      </a:lnTo>
                      <a:lnTo>
                        <a:pt x="0" y="173"/>
                      </a:lnTo>
                      <a:lnTo>
                        <a:pt x="53" y="203"/>
                      </a:lnTo>
                      <a:close/>
                    </a:path>
                  </a:pathLst>
                </a:custGeom>
                <a:noFill/>
                <a:ln w="476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" name="Line 236"/>
                <p:cNvSpPr>
                  <a:spLocks noChangeShapeType="1"/>
                </p:cNvSpPr>
                <p:nvPr/>
              </p:nvSpPr>
              <p:spPr bwMode="auto">
                <a:xfrm>
                  <a:off x="838" y="2263"/>
                  <a:ext cx="1" cy="291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" name="Freeform 237"/>
                <p:cNvSpPr>
                  <a:spLocks/>
                </p:cNvSpPr>
                <p:nvPr/>
              </p:nvSpPr>
              <p:spPr bwMode="auto">
                <a:xfrm>
                  <a:off x="795" y="2328"/>
                  <a:ext cx="87" cy="168"/>
                </a:xfrm>
                <a:custGeom>
                  <a:avLst/>
                  <a:gdLst>
                    <a:gd name="T0" fmla="*/ 43 w 87"/>
                    <a:gd name="T1" fmla="*/ 168 h 168"/>
                    <a:gd name="T2" fmla="*/ 0 w 87"/>
                    <a:gd name="T3" fmla="*/ 143 h 168"/>
                    <a:gd name="T4" fmla="*/ 74 w 87"/>
                    <a:gd name="T5" fmla="*/ 102 h 168"/>
                    <a:gd name="T6" fmla="*/ 20 w 87"/>
                    <a:gd name="T7" fmla="*/ 71 h 168"/>
                    <a:gd name="T8" fmla="*/ 60 w 87"/>
                    <a:gd name="T9" fmla="*/ 48 h 168"/>
                    <a:gd name="T10" fmla="*/ 29 w 87"/>
                    <a:gd name="T11" fmla="*/ 30 h 168"/>
                    <a:gd name="T12" fmla="*/ 54 w 87"/>
                    <a:gd name="T13" fmla="*/ 16 h 168"/>
                    <a:gd name="T14" fmla="*/ 35 w 87"/>
                    <a:gd name="T15" fmla="*/ 5 h 168"/>
                    <a:gd name="T16" fmla="*/ 43 w 87"/>
                    <a:gd name="T17" fmla="*/ 0 h 168"/>
                    <a:gd name="T18" fmla="*/ 51 w 87"/>
                    <a:gd name="T19" fmla="*/ 5 h 168"/>
                    <a:gd name="T20" fmla="*/ 33 w 87"/>
                    <a:gd name="T21" fmla="*/ 16 h 168"/>
                    <a:gd name="T22" fmla="*/ 58 w 87"/>
                    <a:gd name="T23" fmla="*/ 30 h 168"/>
                    <a:gd name="T24" fmla="*/ 26 w 87"/>
                    <a:gd name="T25" fmla="*/ 48 h 168"/>
                    <a:gd name="T26" fmla="*/ 66 w 87"/>
                    <a:gd name="T27" fmla="*/ 71 h 168"/>
                    <a:gd name="T28" fmla="*/ 13 w 87"/>
                    <a:gd name="T29" fmla="*/ 101 h 168"/>
                    <a:gd name="T30" fmla="*/ 87 w 87"/>
                    <a:gd name="T31" fmla="*/ 144 h 168"/>
                    <a:gd name="T32" fmla="*/ 43 w 87"/>
                    <a:gd name="T33" fmla="*/ 168 h 1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7"/>
                    <a:gd name="T52" fmla="*/ 0 h 168"/>
                    <a:gd name="T53" fmla="*/ 87 w 87"/>
                    <a:gd name="T54" fmla="*/ 168 h 16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7" h="168">
                      <a:moveTo>
                        <a:pt x="43" y="168"/>
                      </a:moveTo>
                      <a:lnTo>
                        <a:pt x="0" y="143"/>
                      </a:lnTo>
                      <a:lnTo>
                        <a:pt x="74" y="102"/>
                      </a:lnTo>
                      <a:lnTo>
                        <a:pt x="20" y="71"/>
                      </a:lnTo>
                      <a:lnTo>
                        <a:pt x="60" y="48"/>
                      </a:lnTo>
                      <a:lnTo>
                        <a:pt x="29" y="30"/>
                      </a:lnTo>
                      <a:lnTo>
                        <a:pt x="54" y="16"/>
                      </a:lnTo>
                      <a:lnTo>
                        <a:pt x="35" y="5"/>
                      </a:lnTo>
                      <a:lnTo>
                        <a:pt x="43" y="0"/>
                      </a:lnTo>
                      <a:lnTo>
                        <a:pt x="51" y="5"/>
                      </a:lnTo>
                      <a:lnTo>
                        <a:pt x="33" y="16"/>
                      </a:lnTo>
                      <a:lnTo>
                        <a:pt x="58" y="30"/>
                      </a:lnTo>
                      <a:lnTo>
                        <a:pt x="26" y="48"/>
                      </a:lnTo>
                      <a:lnTo>
                        <a:pt x="66" y="71"/>
                      </a:lnTo>
                      <a:lnTo>
                        <a:pt x="13" y="101"/>
                      </a:lnTo>
                      <a:lnTo>
                        <a:pt x="87" y="144"/>
                      </a:lnTo>
                      <a:lnTo>
                        <a:pt x="43" y="168"/>
                      </a:lnTo>
                      <a:close/>
                    </a:path>
                  </a:pathLst>
                </a:custGeom>
                <a:noFill/>
                <a:ln w="476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8" name="Freeform 238"/>
                <p:cNvSpPr>
                  <a:spLocks/>
                </p:cNvSpPr>
                <p:nvPr/>
              </p:nvSpPr>
              <p:spPr bwMode="auto">
                <a:xfrm>
                  <a:off x="776" y="2299"/>
                  <a:ext cx="126" cy="255"/>
                </a:xfrm>
                <a:custGeom>
                  <a:avLst/>
                  <a:gdLst>
                    <a:gd name="T0" fmla="*/ 0 w 726"/>
                    <a:gd name="T1" fmla="*/ 8 h 1328"/>
                    <a:gd name="T2" fmla="*/ 2 w 726"/>
                    <a:gd name="T3" fmla="*/ 1 h 1328"/>
                    <a:gd name="T4" fmla="*/ 2 w 726"/>
                    <a:gd name="T5" fmla="*/ 1 h 1328"/>
                    <a:gd name="T6" fmla="*/ 2 w 726"/>
                    <a:gd name="T7" fmla="*/ 1 h 1328"/>
                    <a:gd name="T8" fmla="*/ 2 w 726"/>
                    <a:gd name="T9" fmla="*/ 0 h 1328"/>
                    <a:gd name="T10" fmla="*/ 2 w 726"/>
                    <a:gd name="T11" fmla="*/ 0 h 1328"/>
                    <a:gd name="T12" fmla="*/ 2 w 726"/>
                    <a:gd name="T13" fmla="*/ 1 h 1328"/>
                    <a:gd name="T14" fmla="*/ 2 w 726"/>
                    <a:gd name="T15" fmla="*/ 1 h 1328"/>
                    <a:gd name="T16" fmla="*/ 4 w 726"/>
                    <a:gd name="T17" fmla="*/ 8 h 1328"/>
                    <a:gd name="T18" fmla="*/ 4 w 726"/>
                    <a:gd name="T19" fmla="*/ 8 h 1328"/>
                    <a:gd name="T20" fmla="*/ 3 w 726"/>
                    <a:gd name="T21" fmla="*/ 7 h 1328"/>
                    <a:gd name="T22" fmla="*/ 2 w 726"/>
                    <a:gd name="T23" fmla="*/ 8 h 1328"/>
                    <a:gd name="T24" fmla="*/ 2 w 726"/>
                    <a:gd name="T25" fmla="*/ 9 h 1328"/>
                    <a:gd name="T26" fmla="*/ 2 w 726"/>
                    <a:gd name="T27" fmla="*/ 8 h 1328"/>
                    <a:gd name="T28" fmla="*/ 0 w 726"/>
                    <a:gd name="T29" fmla="*/ 7 h 1328"/>
                    <a:gd name="T30" fmla="*/ 0 w 726"/>
                    <a:gd name="T31" fmla="*/ 8 h 132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26"/>
                    <a:gd name="T49" fmla="*/ 0 h 1328"/>
                    <a:gd name="T50" fmla="*/ 726 w 726"/>
                    <a:gd name="T51" fmla="*/ 1328 h 132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26" h="1328">
                      <a:moveTo>
                        <a:pt x="0" y="1160"/>
                      </a:moveTo>
                      <a:cubicBezTo>
                        <a:pt x="147" y="835"/>
                        <a:pt x="251" y="497"/>
                        <a:pt x="311" y="150"/>
                      </a:cubicBezTo>
                      <a:lnTo>
                        <a:pt x="327" y="149"/>
                      </a:lnTo>
                      <a:cubicBezTo>
                        <a:pt x="331" y="100"/>
                        <a:pt x="335" y="50"/>
                        <a:pt x="338" y="1"/>
                      </a:cubicBezTo>
                      <a:cubicBezTo>
                        <a:pt x="351" y="1"/>
                        <a:pt x="364" y="0"/>
                        <a:pt x="377" y="0"/>
                      </a:cubicBezTo>
                      <a:cubicBezTo>
                        <a:pt x="378" y="49"/>
                        <a:pt x="381" y="97"/>
                        <a:pt x="385" y="146"/>
                      </a:cubicBezTo>
                      <a:cubicBezTo>
                        <a:pt x="391" y="147"/>
                        <a:pt x="397" y="149"/>
                        <a:pt x="402" y="150"/>
                      </a:cubicBezTo>
                      <a:cubicBezTo>
                        <a:pt x="460" y="498"/>
                        <a:pt x="569" y="838"/>
                        <a:pt x="726" y="1160"/>
                      </a:cubicBezTo>
                      <a:lnTo>
                        <a:pt x="666" y="1035"/>
                      </a:lnTo>
                      <a:lnTo>
                        <a:pt x="361" y="1191"/>
                      </a:lnTo>
                      <a:lnTo>
                        <a:pt x="359" y="1328"/>
                      </a:lnTo>
                      <a:lnTo>
                        <a:pt x="361" y="1191"/>
                      </a:lnTo>
                      <a:lnTo>
                        <a:pt x="56" y="1034"/>
                      </a:lnTo>
                      <a:lnTo>
                        <a:pt x="0" y="116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4" name="AutoShape 239"/>
              <p:cNvSpPr>
                <a:spLocks noChangeArrowheads="1"/>
              </p:cNvSpPr>
              <p:nvPr/>
            </p:nvSpPr>
            <p:spPr bwMode="auto">
              <a:xfrm>
                <a:off x="2912" y="1572"/>
                <a:ext cx="86" cy="172"/>
              </a:xfrm>
              <a:prstGeom prst="can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221" name="Text Box 240"/>
          <p:cNvSpPr txBox="1">
            <a:spLocks noChangeArrowheads="1"/>
          </p:cNvSpPr>
          <p:nvPr/>
        </p:nvSpPr>
        <p:spPr bwMode="auto">
          <a:xfrm>
            <a:off x="1119188" y="5519738"/>
            <a:ext cx="14605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000" b="1" i="1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: WRAN Base Station</a:t>
            </a:r>
          </a:p>
        </p:txBody>
      </p:sp>
      <p:grpSp>
        <p:nvGrpSpPr>
          <p:cNvPr id="222" name="Group 241"/>
          <p:cNvGrpSpPr>
            <a:grpSpLocks/>
          </p:cNvGrpSpPr>
          <p:nvPr/>
        </p:nvGrpSpPr>
        <p:grpSpPr bwMode="auto">
          <a:xfrm>
            <a:off x="7543800" y="3962400"/>
            <a:ext cx="280988" cy="309563"/>
            <a:chOff x="4656" y="1824"/>
            <a:chExt cx="576" cy="624"/>
          </a:xfrm>
        </p:grpSpPr>
        <p:grpSp>
          <p:nvGrpSpPr>
            <p:cNvPr id="223" name="Group 242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225" name="Rectangle 243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6" name="Line 244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" name="Freeform 245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224" name="Object 5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6" name="Visio" r:id="rId23" imgW="1384534" imgH="1065310" progId="Visio.Drawing.11">
                <p:embed/>
              </p:oleObj>
            </a:graphicData>
          </a:graphic>
        </p:graphicFrame>
      </p:grpSp>
      <p:grpSp>
        <p:nvGrpSpPr>
          <p:cNvPr id="228" name="Group 247"/>
          <p:cNvGrpSpPr>
            <a:grpSpLocks/>
          </p:cNvGrpSpPr>
          <p:nvPr/>
        </p:nvGrpSpPr>
        <p:grpSpPr bwMode="auto">
          <a:xfrm>
            <a:off x="8382000" y="4191000"/>
            <a:ext cx="280988" cy="309563"/>
            <a:chOff x="4656" y="1824"/>
            <a:chExt cx="576" cy="624"/>
          </a:xfrm>
        </p:grpSpPr>
        <p:grpSp>
          <p:nvGrpSpPr>
            <p:cNvPr id="229" name="Group 248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231" name="Rectangle 249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2" name="Line 250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" name="Freeform 251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230" name="Object 4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7" name="Visio" r:id="rId24" imgW="1384534" imgH="1065310" progId="Visio.Drawing.11">
                <p:embed/>
              </p:oleObj>
            </a:graphicData>
          </a:graphic>
        </p:graphicFrame>
      </p:grpSp>
      <p:sp>
        <p:nvSpPr>
          <p:cNvPr id="234" name="Oval 314"/>
          <p:cNvSpPr>
            <a:spLocks noChangeArrowheads="1"/>
          </p:cNvSpPr>
          <p:nvPr/>
        </p:nvSpPr>
        <p:spPr bwMode="auto">
          <a:xfrm>
            <a:off x="3492500" y="5240338"/>
            <a:ext cx="960438" cy="647700"/>
          </a:xfrm>
          <a:prstGeom prst="ellipse">
            <a:avLst/>
          </a:prstGeom>
          <a:gradFill rotWithShape="1">
            <a:gsLst>
              <a:gs pos="0">
                <a:srgbClr val="767600">
                  <a:alpha val="46999"/>
                </a:srgbClr>
              </a:gs>
              <a:gs pos="100000">
                <a:srgbClr val="FFFF00">
                  <a:alpha val="4500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235" name="Group 315"/>
          <p:cNvGrpSpPr>
            <a:grpSpLocks noChangeAspect="1"/>
          </p:cNvGrpSpPr>
          <p:nvPr/>
        </p:nvGrpSpPr>
        <p:grpSpPr bwMode="auto">
          <a:xfrm>
            <a:off x="3767138" y="5484813"/>
            <a:ext cx="147637" cy="319087"/>
            <a:chOff x="178" y="2900"/>
            <a:chExt cx="443" cy="911"/>
          </a:xfrm>
        </p:grpSpPr>
        <p:grpSp>
          <p:nvGrpSpPr>
            <p:cNvPr id="236" name="Group 316"/>
            <p:cNvGrpSpPr>
              <a:grpSpLocks noChangeAspect="1"/>
            </p:cNvGrpSpPr>
            <p:nvPr/>
          </p:nvGrpSpPr>
          <p:grpSpPr bwMode="auto">
            <a:xfrm>
              <a:off x="235" y="3270"/>
              <a:ext cx="386" cy="541"/>
              <a:chOff x="235" y="3270"/>
              <a:chExt cx="386" cy="541"/>
            </a:xfrm>
          </p:grpSpPr>
          <p:sp>
            <p:nvSpPr>
              <p:cNvPr id="239" name="AutoShape 317"/>
              <p:cNvSpPr>
                <a:spLocks noChangeAspect="1" noChangeArrowheads="1"/>
              </p:cNvSpPr>
              <p:nvPr/>
            </p:nvSpPr>
            <p:spPr bwMode="auto">
              <a:xfrm>
                <a:off x="235" y="3270"/>
                <a:ext cx="386" cy="541"/>
              </a:xfrm>
              <a:prstGeom prst="cube">
                <a:avLst>
                  <a:gd name="adj" fmla="val 15560"/>
                </a:avLst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0" name="Rectangle 318"/>
              <p:cNvSpPr>
                <a:spLocks noChangeAspect="1" noChangeArrowheads="1"/>
              </p:cNvSpPr>
              <p:nvPr/>
            </p:nvSpPr>
            <p:spPr bwMode="auto">
              <a:xfrm>
                <a:off x="302" y="341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1" name="Rectangle 319"/>
              <p:cNvSpPr>
                <a:spLocks noChangeAspect="1" noChangeArrowheads="1"/>
              </p:cNvSpPr>
              <p:nvPr/>
            </p:nvSpPr>
            <p:spPr bwMode="auto">
              <a:xfrm>
                <a:off x="380" y="3415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2" name="Oval 320"/>
              <p:cNvSpPr>
                <a:spLocks noChangeAspect="1" noChangeArrowheads="1"/>
              </p:cNvSpPr>
              <p:nvPr/>
            </p:nvSpPr>
            <p:spPr bwMode="auto">
              <a:xfrm>
                <a:off x="337" y="3586"/>
                <a:ext cx="134" cy="134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3" name="Rectangle 321"/>
              <p:cNvSpPr>
                <a:spLocks noChangeAspect="1" noChangeArrowheads="1"/>
              </p:cNvSpPr>
              <p:nvPr/>
            </p:nvSpPr>
            <p:spPr bwMode="auto">
              <a:xfrm>
                <a:off x="459" y="3412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4" name="Rectangle 322"/>
              <p:cNvSpPr>
                <a:spLocks noChangeAspect="1" noChangeArrowheads="1"/>
              </p:cNvSpPr>
              <p:nvPr/>
            </p:nvSpPr>
            <p:spPr bwMode="auto">
              <a:xfrm>
                <a:off x="377" y="350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37" name="Freeform 323"/>
            <p:cNvSpPr>
              <a:spLocks noChangeAspect="1"/>
            </p:cNvSpPr>
            <p:nvPr/>
          </p:nvSpPr>
          <p:spPr bwMode="auto">
            <a:xfrm>
              <a:off x="254" y="2923"/>
              <a:ext cx="120" cy="365"/>
            </a:xfrm>
            <a:custGeom>
              <a:avLst/>
              <a:gdLst>
                <a:gd name="T0" fmla="*/ 0 w 120"/>
                <a:gd name="T1" fmla="*/ 0 h 365"/>
                <a:gd name="T2" fmla="*/ 101 w 120"/>
                <a:gd name="T3" fmla="*/ 130 h 365"/>
                <a:gd name="T4" fmla="*/ 116 w 120"/>
                <a:gd name="T5" fmla="*/ 365 h 365"/>
                <a:gd name="T6" fmla="*/ 0 60000 65536"/>
                <a:gd name="T7" fmla="*/ 0 60000 65536"/>
                <a:gd name="T8" fmla="*/ 0 60000 65536"/>
                <a:gd name="T9" fmla="*/ 0 w 120"/>
                <a:gd name="T10" fmla="*/ 0 h 365"/>
                <a:gd name="T11" fmla="*/ 120 w 120"/>
                <a:gd name="T12" fmla="*/ 365 h 3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365">
                  <a:moveTo>
                    <a:pt x="0" y="0"/>
                  </a:moveTo>
                  <a:cubicBezTo>
                    <a:pt x="41" y="34"/>
                    <a:pt x="82" y="69"/>
                    <a:pt x="101" y="130"/>
                  </a:cubicBezTo>
                  <a:cubicBezTo>
                    <a:pt x="120" y="191"/>
                    <a:pt x="118" y="278"/>
                    <a:pt x="116" y="365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" name="AutoShape 324"/>
            <p:cNvSpPr>
              <a:spLocks noChangeAspect="1" noChangeArrowheads="1"/>
            </p:cNvSpPr>
            <p:nvPr/>
          </p:nvSpPr>
          <p:spPr bwMode="auto">
            <a:xfrm rot="-2740985">
              <a:off x="231" y="2847"/>
              <a:ext cx="27" cy="134"/>
            </a:xfrm>
            <a:prstGeom prst="can">
              <a:avLst>
                <a:gd name="adj" fmla="val 124074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45" name="Group 325"/>
          <p:cNvGrpSpPr>
            <a:grpSpLocks noChangeAspect="1"/>
          </p:cNvGrpSpPr>
          <p:nvPr/>
        </p:nvGrpSpPr>
        <p:grpSpPr bwMode="auto">
          <a:xfrm>
            <a:off x="4046538" y="5419725"/>
            <a:ext cx="147637" cy="319088"/>
            <a:chOff x="178" y="2900"/>
            <a:chExt cx="443" cy="911"/>
          </a:xfrm>
        </p:grpSpPr>
        <p:grpSp>
          <p:nvGrpSpPr>
            <p:cNvPr id="246" name="Group 326"/>
            <p:cNvGrpSpPr>
              <a:grpSpLocks noChangeAspect="1"/>
            </p:cNvGrpSpPr>
            <p:nvPr/>
          </p:nvGrpSpPr>
          <p:grpSpPr bwMode="auto">
            <a:xfrm>
              <a:off x="235" y="3270"/>
              <a:ext cx="386" cy="541"/>
              <a:chOff x="235" y="3270"/>
              <a:chExt cx="386" cy="541"/>
            </a:xfrm>
          </p:grpSpPr>
          <p:sp>
            <p:nvSpPr>
              <p:cNvPr id="249" name="AutoShape 327"/>
              <p:cNvSpPr>
                <a:spLocks noChangeAspect="1" noChangeArrowheads="1"/>
              </p:cNvSpPr>
              <p:nvPr/>
            </p:nvSpPr>
            <p:spPr bwMode="auto">
              <a:xfrm>
                <a:off x="235" y="3270"/>
                <a:ext cx="386" cy="541"/>
              </a:xfrm>
              <a:prstGeom prst="cube">
                <a:avLst>
                  <a:gd name="adj" fmla="val 15560"/>
                </a:avLst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0" name="Rectangle 328"/>
              <p:cNvSpPr>
                <a:spLocks noChangeAspect="1" noChangeArrowheads="1"/>
              </p:cNvSpPr>
              <p:nvPr/>
            </p:nvSpPr>
            <p:spPr bwMode="auto">
              <a:xfrm>
                <a:off x="302" y="341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1" name="Rectangle 329"/>
              <p:cNvSpPr>
                <a:spLocks noChangeAspect="1" noChangeArrowheads="1"/>
              </p:cNvSpPr>
              <p:nvPr/>
            </p:nvSpPr>
            <p:spPr bwMode="auto">
              <a:xfrm>
                <a:off x="380" y="3415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2" name="Oval 330"/>
              <p:cNvSpPr>
                <a:spLocks noChangeAspect="1" noChangeArrowheads="1"/>
              </p:cNvSpPr>
              <p:nvPr/>
            </p:nvSpPr>
            <p:spPr bwMode="auto">
              <a:xfrm>
                <a:off x="337" y="3586"/>
                <a:ext cx="134" cy="134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3" name="Rectangle 331"/>
              <p:cNvSpPr>
                <a:spLocks noChangeAspect="1" noChangeArrowheads="1"/>
              </p:cNvSpPr>
              <p:nvPr/>
            </p:nvSpPr>
            <p:spPr bwMode="auto">
              <a:xfrm>
                <a:off x="459" y="3412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4" name="Rectangle 332"/>
              <p:cNvSpPr>
                <a:spLocks noChangeAspect="1" noChangeArrowheads="1"/>
              </p:cNvSpPr>
              <p:nvPr/>
            </p:nvSpPr>
            <p:spPr bwMode="auto">
              <a:xfrm>
                <a:off x="377" y="350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7" name="Freeform 333"/>
            <p:cNvSpPr>
              <a:spLocks noChangeAspect="1"/>
            </p:cNvSpPr>
            <p:nvPr/>
          </p:nvSpPr>
          <p:spPr bwMode="auto">
            <a:xfrm>
              <a:off x="254" y="2923"/>
              <a:ext cx="120" cy="365"/>
            </a:xfrm>
            <a:custGeom>
              <a:avLst/>
              <a:gdLst>
                <a:gd name="T0" fmla="*/ 0 w 120"/>
                <a:gd name="T1" fmla="*/ 0 h 365"/>
                <a:gd name="T2" fmla="*/ 101 w 120"/>
                <a:gd name="T3" fmla="*/ 130 h 365"/>
                <a:gd name="T4" fmla="*/ 116 w 120"/>
                <a:gd name="T5" fmla="*/ 365 h 365"/>
                <a:gd name="T6" fmla="*/ 0 60000 65536"/>
                <a:gd name="T7" fmla="*/ 0 60000 65536"/>
                <a:gd name="T8" fmla="*/ 0 60000 65536"/>
                <a:gd name="T9" fmla="*/ 0 w 120"/>
                <a:gd name="T10" fmla="*/ 0 h 365"/>
                <a:gd name="T11" fmla="*/ 120 w 120"/>
                <a:gd name="T12" fmla="*/ 365 h 3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365">
                  <a:moveTo>
                    <a:pt x="0" y="0"/>
                  </a:moveTo>
                  <a:cubicBezTo>
                    <a:pt x="41" y="34"/>
                    <a:pt x="82" y="69"/>
                    <a:pt x="101" y="130"/>
                  </a:cubicBezTo>
                  <a:cubicBezTo>
                    <a:pt x="120" y="191"/>
                    <a:pt x="118" y="278"/>
                    <a:pt x="116" y="365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8" name="AutoShape 334"/>
            <p:cNvSpPr>
              <a:spLocks noChangeAspect="1" noChangeArrowheads="1"/>
            </p:cNvSpPr>
            <p:nvPr/>
          </p:nvSpPr>
          <p:spPr bwMode="auto">
            <a:xfrm rot="-2740985">
              <a:off x="231" y="2847"/>
              <a:ext cx="27" cy="134"/>
            </a:xfrm>
            <a:prstGeom prst="can">
              <a:avLst>
                <a:gd name="adj" fmla="val 124074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55" name="Group 335"/>
          <p:cNvGrpSpPr>
            <a:grpSpLocks noChangeAspect="1"/>
          </p:cNvGrpSpPr>
          <p:nvPr/>
        </p:nvGrpSpPr>
        <p:grpSpPr bwMode="auto">
          <a:xfrm>
            <a:off x="3597275" y="5354638"/>
            <a:ext cx="147638" cy="319087"/>
            <a:chOff x="178" y="2900"/>
            <a:chExt cx="443" cy="911"/>
          </a:xfrm>
        </p:grpSpPr>
        <p:grpSp>
          <p:nvGrpSpPr>
            <p:cNvPr id="256" name="Group 336"/>
            <p:cNvGrpSpPr>
              <a:grpSpLocks noChangeAspect="1"/>
            </p:cNvGrpSpPr>
            <p:nvPr/>
          </p:nvGrpSpPr>
          <p:grpSpPr bwMode="auto">
            <a:xfrm>
              <a:off x="235" y="3270"/>
              <a:ext cx="386" cy="541"/>
              <a:chOff x="235" y="3270"/>
              <a:chExt cx="386" cy="541"/>
            </a:xfrm>
          </p:grpSpPr>
          <p:sp>
            <p:nvSpPr>
              <p:cNvPr id="259" name="AutoShape 337"/>
              <p:cNvSpPr>
                <a:spLocks noChangeAspect="1" noChangeArrowheads="1"/>
              </p:cNvSpPr>
              <p:nvPr/>
            </p:nvSpPr>
            <p:spPr bwMode="auto">
              <a:xfrm>
                <a:off x="235" y="3270"/>
                <a:ext cx="386" cy="541"/>
              </a:xfrm>
              <a:prstGeom prst="cube">
                <a:avLst>
                  <a:gd name="adj" fmla="val 15560"/>
                </a:avLst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0" name="Rectangle 338"/>
              <p:cNvSpPr>
                <a:spLocks noChangeAspect="1" noChangeArrowheads="1"/>
              </p:cNvSpPr>
              <p:nvPr/>
            </p:nvSpPr>
            <p:spPr bwMode="auto">
              <a:xfrm>
                <a:off x="302" y="341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1" name="Rectangle 339"/>
              <p:cNvSpPr>
                <a:spLocks noChangeAspect="1" noChangeArrowheads="1"/>
              </p:cNvSpPr>
              <p:nvPr/>
            </p:nvSpPr>
            <p:spPr bwMode="auto">
              <a:xfrm>
                <a:off x="380" y="3415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2" name="Oval 340"/>
              <p:cNvSpPr>
                <a:spLocks noChangeAspect="1" noChangeArrowheads="1"/>
              </p:cNvSpPr>
              <p:nvPr/>
            </p:nvSpPr>
            <p:spPr bwMode="auto">
              <a:xfrm>
                <a:off x="337" y="3586"/>
                <a:ext cx="134" cy="134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3" name="Rectangle 341"/>
              <p:cNvSpPr>
                <a:spLocks noChangeAspect="1" noChangeArrowheads="1"/>
              </p:cNvSpPr>
              <p:nvPr/>
            </p:nvSpPr>
            <p:spPr bwMode="auto">
              <a:xfrm>
                <a:off x="459" y="3412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4" name="Rectangle 342"/>
              <p:cNvSpPr>
                <a:spLocks noChangeAspect="1" noChangeArrowheads="1"/>
              </p:cNvSpPr>
              <p:nvPr/>
            </p:nvSpPr>
            <p:spPr bwMode="auto">
              <a:xfrm>
                <a:off x="377" y="350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57" name="Freeform 343"/>
            <p:cNvSpPr>
              <a:spLocks noChangeAspect="1"/>
            </p:cNvSpPr>
            <p:nvPr/>
          </p:nvSpPr>
          <p:spPr bwMode="auto">
            <a:xfrm>
              <a:off x="254" y="2923"/>
              <a:ext cx="120" cy="365"/>
            </a:xfrm>
            <a:custGeom>
              <a:avLst/>
              <a:gdLst>
                <a:gd name="T0" fmla="*/ 0 w 120"/>
                <a:gd name="T1" fmla="*/ 0 h 365"/>
                <a:gd name="T2" fmla="*/ 101 w 120"/>
                <a:gd name="T3" fmla="*/ 130 h 365"/>
                <a:gd name="T4" fmla="*/ 116 w 120"/>
                <a:gd name="T5" fmla="*/ 365 h 365"/>
                <a:gd name="T6" fmla="*/ 0 60000 65536"/>
                <a:gd name="T7" fmla="*/ 0 60000 65536"/>
                <a:gd name="T8" fmla="*/ 0 60000 65536"/>
                <a:gd name="T9" fmla="*/ 0 w 120"/>
                <a:gd name="T10" fmla="*/ 0 h 365"/>
                <a:gd name="T11" fmla="*/ 120 w 120"/>
                <a:gd name="T12" fmla="*/ 365 h 3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365">
                  <a:moveTo>
                    <a:pt x="0" y="0"/>
                  </a:moveTo>
                  <a:cubicBezTo>
                    <a:pt x="41" y="34"/>
                    <a:pt x="82" y="69"/>
                    <a:pt x="101" y="130"/>
                  </a:cubicBezTo>
                  <a:cubicBezTo>
                    <a:pt x="120" y="191"/>
                    <a:pt x="118" y="278"/>
                    <a:pt x="116" y="365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" name="AutoShape 344"/>
            <p:cNvSpPr>
              <a:spLocks noChangeAspect="1" noChangeArrowheads="1"/>
            </p:cNvSpPr>
            <p:nvPr/>
          </p:nvSpPr>
          <p:spPr bwMode="auto">
            <a:xfrm rot="-2740985">
              <a:off x="231" y="2847"/>
              <a:ext cx="27" cy="134"/>
            </a:xfrm>
            <a:prstGeom prst="can">
              <a:avLst>
                <a:gd name="adj" fmla="val 124074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5" name="Group 345"/>
          <p:cNvGrpSpPr>
            <a:grpSpLocks/>
          </p:cNvGrpSpPr>
          <p:nvPr/>
        </p:nvGrpSpPr>
        <p:grpSpPr bwMode="auto">
          <a:xfrm>
            <a:off x="5105400" y="5638800"/>
            <a:ext cx="280988" cy="309563"/>
            <a:chOff x="4656" y="1824"/>
            <a:chExt cx="576" cy="624"/>
          </a:xfrm>
        </p:grpSpPr>
        <p:grpSp>
          <p:nvGrpSpPr>
            <p:cNvPr id="266" name="Group 346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268" name="Rectangle 347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9" name="Line 348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" name="Freeform 349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267" name="Object 3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8" name="Visio" r:id="rId25" imgW="1384534" imgH="1065310" progId="Visio.Drawing.11">
                <p:embed/>
              </p:oleObj>
            </a:graphicData>
          </a:graphic>
        </p:graphicFrame>
      </p:grpSp>
      <p:sp>
        <p:nvSpPr>
          <p:cNvPr id="271" name="Oval 351"/>
          <p:cNvSpPr>
            <a:spLocks noChangeArrowheads="1"/>
          </p:cNvSpPr>
          <p:nvPr/>
        </p:nvSpPr>
        <p:spPr bwMode="auto">
          <a:xfrm>
            <a:off x="6315075" y="2605088"/>
            <a:ext cx="746125" cy="519112"/>
          </a:xfrm>
          <a:prstGeom prst="ellipse">
            <a:avLst/>
          </a:prstGeom>
          <a:gradFill rotWithShape="1">
            <a:gsLst>
              <a:gs pos="0">
                <a:srgbClr val="767600">
                  <a:alpha val="46999"/>
                </a:srgbClr>
              </a:gs>
              <a:gs pos="100000">
                <a:srgbClr val="FFFF00">
                  <a:alpha val="4500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272" name="Group 352"/>
          <p:cNvGrpSpPr>
            <a:grpSpLocks noChangeAspect="1"/>
          </p:cNvGrpSpPr>
          <p:nvPr/>
        </p:nvGrpSpPr>
        <p:grpSpPr bwMode="auto">
          <a:xfrm>
            <a:off x="6637338" y="2717800"/>
            <a:ext cx="147637" cy="319088"/>
            <a:chOff x="178" y="2900"/>
            <a:chExt cx="443" cy="911"/>
          </a:xfrm>
        </p:grpSpPr>
        <p:grpSp>
          <p:nvGrpSpPr>
            <p:cNvPr id="273" name="Group 353"/>
            <p:cNvGrpSpPr>
              <a:grpSpLocks noChangeAspect="1"/>
            </p:cNvGrpSpPr>
            <p:nvPr/>
          </p:nvGrpSpPr>
          <p:grpSpPr bwMode="auto">
            <a:xfrm>
              <a:off x="235" y="3270"/>
              <a:ext cx="386" cy="541"/>
              <a:chOff x="235" y="3270"/>
              <a:chExt cx="386" cy="541"/>
            </a:xfrm>
          </p:grpSpPr>
          <p:sp>
            <p:nvSpPr>
              <p:cNvPr id="276" name="AutoShape 354"/>
              <p:cNvSpPr>
                <a:spLocks noChangeAspect="1" noChangeArrowheads="1"/>
              </p:cNvSpPr>
              <p:nvPr/>
            </p:nvSpPr>
            <p:spPr bwMode="auto">
              <a:xfrm>
                <a:off x="235" y="3270"/>
                <a:ext cx="386" cy="541"/>
              </a:xfrm>
              <a:prstGeom prst="cube">
                <a:avLst>
                  <a:gd name="adj" fmla="val 15560"/>
                </a:avLst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7" name="Rectangle 355"/>
              <p:cNvSpPr>
                <a:spLocks noChangeAspect="1" noChangeArrowheads="1"/>
              </p:cNvSpPr>
              <p:nvPr/>
            </p:nvSpPr>
            <p:spPr bwMode="auto">
              <a:xfrm>
                <a:off x="302" y="341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8" name="Rectangle 356"/>
              <p:cNvSpPr>
                <a:spLocks noChangeAspect="1" noChangeArrowheads="1"/>
              </p:cNvSpPr>
              <p:nvPr/>
            </p:nvSpPr>
            <p:spPr bwMode="auto">
              <a:xfrm>
                <a:off x="380" y="3415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9" name="Oval 357"/>
              <p:cNvSpPr>
                <a:spLocks noChangeAspect="1" noChangeArrowheads="1"/>
              </p:cNvSpPr>
              <p:nvPr/>
            </p:nvSpPr>
            <p:spPr bwMode="auto">
              <a:xfrm>
                <a:off x="337" y="3586"/>
                <a:ext cx="134" cy="134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0" name="Rectangle 358"/>
              <p:cNvSpPr>
                <a:spLocks noChangeAspect="1" noChangeArrowheads="1"/>
              </p:cNvSpPr>
              <p:nvPr/>
            </p:nvSpPr>
            <p:spPr bwMode="auto">
              <a:xfrm>
                <a:off x="459" y="3412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1" name="Rectangle 359"/>
              <p:cNvSpPr>
                <a:spLocks noChangeAspect="1" noChangeArrowheads="1"/>
              </p:cNvSpPr>
              <p:nvPr/>
            </p:nvSpPr>
            <p:spPr bwMode="auto">
              <a:xfrm>
                <a:off x="377" y="350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74" name="Freeform 360"/>
            <p:cNvSpPr>
              <a:spLocks noChangeAspect="1"/>
            </p:cNvSpPr>
            <p:nvPr/>
          </p:nvSpPr>
          <p:spPr bwMode="auto">
            <a:xfrm>
              <a:off x="254" y="2923"/>
              <a:ext cx="120" cy="365"/>
            </a:xfrm>
            <a:custGeom>
              <a:avLst/>
              <a:gdLst>
                <a:gd name="T0" fmla="*/ 0 w 120"/>
                <a:gd name="T1" fmla="*/ 0 h 365"/>
                <a:gd name="T2" fmla="*/ 101 w 120"/>
                <a:gd name="T3" fmla="*/ 130 h 365"/>
                <a:gd name="T4" fmla="*/ 116 w 120"/>
                <a:gd name="T5" fmla="*/ 365 h 365"/>
                <a:gd name="T6" fmla="*/ 0 60000 65536"/>
                <a:gd name="T7" fmla="*/ 0 60000 65536"/>
                <a:gd name="T8" fmla="*/ 0 60000 65536"/>
                <a:gd name="T9" fmla="*/ 0 w 120"/>
                <a:gd name="T10" fmla="*/ 0 h 365"/>
                <a:gd name="T11" fmla="*/ 120 w 120"/>
                <a:gd name="T12" fmla="*/ 365 h 3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365">
                  <a:moveTo>
                    <a:pt x="0" y="0"/>
                  </a:moveTo>
                  <a:cubicBezTo>
                    <a:pt x="41" y="34"/>
                    <a:pt x="82" y="69"/>
                    <a:pt x="101" y="130"/>
                  </a:cubicBezTo>
                  <a:cubicBezTo>
                    <a:pt x="120" y="191"/>
                    <a:pt x="118" y="278"/>
                    <a:pt x="116" y="365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" name="AutoShape 361"/>
            <p:cNvSpPr>
              <a:spLocks noChangeAspect="1" noChangeArrowheads="1"/>
            </p:cNvSpPr>
            <p:nvPr/>
          </p:nvSpPr>
          <p:spPr bwMode="auto">
            <a:xfrm rot="-2740985">
              <a:off x="231" y="2847"/>
              <a:ext cx="27" cy="134"/>
            </a:xfrm>
            <a:prstGeom prst="can">
              <a:avLst>
                <a:gd name="adj" fmla="val 124074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82" name="Group 362"/>
          <p:cNvGrpSpPr>
            <a:grpSpLocks noChangeAspect="1"/>
          </p:cNvGrpSpPr>
          <p:nvPr/>
        </p:nvGrpSpPr>
        <p:grpSpPr bwMode="auto">
          <a:xfrm>
            <a:off x="6837363" y="2819400"/>
            <a:ext cx="147637" cy="319088"/>
            <a:chOff x="178" y="2900"/>
            <a:chExt cx="443" cy="911"/>
          </a:xfrm>
        </p:grpSpPr>
        <p:grpSp>
          <p:nvGrpSpPr>
            <p:cNvPr id="283" name="Group 363"/>
            <p:cNvGrpSpPr>
              <a:grpSpLocks noChangeAspect="1"/>
            </p:cNvGrpSpPr>
            <p:nvPr/>
          </p:nvGrpSpPr>
          <p:grpSpPr bwMode="auto">
            <a:xfrm>
              <a:off x="235" y="3270"/>
              <a:ext cx="386" cy="541"/>
              <a:chOff x="235" y="3270"/>
              <a:chExt cx="386" cy="541"/>
            </a:xfrm>
          </p:grpSpPr>
          <p:sp>
            <p:nvSpPr>
              <p:cNvPr id="286" name="AutoShape 364"/>
              <p:cNvSpPr>
                <a:spLocks noChangeAspect="1" noChangeArrowheads="1"/>
              </p:cNvSpPr>
              <p:nvPr/>
            </p:nvSpPr>
            <p:spPr bwMode="auto">
              <a:xfrm>
                <a:off x="235" y="3270"/>
                <a:ext cx="386" cy="541"/>
              </a:xfrm>
              <a:prstGeom prst="cube">
                <a:avLst>
                  <a:gd name="adj" fmla="val 15560"/>
                </a:avLst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7" name="Rectangle 365"/>
              <p:cNvSpPr>
                <a:spLocks noChangeAspect="1" noChangeArrowheads="1"/>
              </p:cNvSpPr>
              <p:nvPr/>
            </p:nvSpPr>
            <p:spPr bwMode="auto">
              <a:xfrm>
                <a:off x="302" y="341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8" name="Rectangle 366"/>
              <p:cNvSpPr>
                <a:spLocks noChangeAspect="1" noChangeArrowheads="1"/>
              </p:cNvSpPr>
              <p:nvPr/>
            </p:nvSpPr>
            <p:spPr bwMode="auto">
              <a:xfrm>
                <a:off x="380" y="3415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9" name="Oval 367"/>
              <p:cNvSpPr>
                <a:spLocks noChangeAspect="1" noChangeArrowheads="1"/>
              </p:cNvSpPr>
              <p:nvPr/>
            </p:nvSpPr>
            <p:spPr bwMode="auto">
              <a:xfrm>
                <a:off x="337" y="3586"/>
                <a:ext cx="134" cy="134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0" name="Rectangle 368"/>
              <p:cNvSpPr>
                <a:spLocks noChangeAspect="1" noChangeArrowheads="1"/>
              </p:cNvSpPr>
              <p:nvPr/>
            </p:nvSpPr>
            <p:spPr bwMode="auto">
              <a:xfrm>
                <a:off x="459" y="3412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1" name="Rectangle 369"/>
              <p:cNvSpPr>
                <a:spLocks noChangeAspect="1" noChangeArrowheads="1"/>
              </p:cNvSpPr>
              <p:nvPr/>
            </p:nvSpPr>
            <p:spPr bwMode="auto">
              <a:xfrm>
                <a:off x="377" y="350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84" name="Freeform 370"/>
            <p:cNvSpPr>
              <a:spLocks noChangeAspect="1"/>
            </p:cNvSpPr>
            <p:nvPr/>
          </p:nvSpPr>
          <p:spPr bwMode="auto">
            <a:xfrm>
              <a:off x="254" y="2923"/>
              <a:ext cx="120" cy="365"/>
            </a:xfrm>
            <a:custGeom>
              <a:avLst/>
              <a:gdLst>
                <a:gd name="T0" fmla="*/ 0 w 120"/>
                <a:gd name="T1" fmla="*/ 0 h 365"/>
                <a:gd name="T2" fmla="*/ 101 w 120"/>
                <a:gd name="T3" fmla="*/ 130 h 365"/>
                <a:gd name="T4" fmla="*/ 116 w 120"/>
                <a:gd name="T5" fmla="*/ 365 h 365"/>
                <a:gd name="T6" fmla="*/ 0 60000 65536"/>
                <a:gd name="T7" fmla="*/ 0 60000 65536"/>
                <a:gd name="T8" fmla="*/ 0 60000 65536"/>
                <a:gd name="T9" fmla="*/ 0 w 120"/>
                <a:gd name="T10" fmla="*/ 0 h 365"/>
                <a:gd name="T11" fmla="*/ 120 w 120"/>
                <a:gd name="T12" fmla="*/ 365 h 3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365">
                  <a:moveTo>
                    <a:pt x="0" y="0"/>
                  </a:moveTo>
                  <a:cubicBezTo>
                    <a:pt x="41" y="34"/>
                    <a:pt x="82" y="69"/>
                    <a:pt x="101" y="130"/>
                  </a:cubicBezTo>
                  <a:cubicBezTo>
                    <a:pt x="120" y="191"/>
                    <a:pt x="118" y="278"/>
                    <a:pt x="116" y="365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" name="AutoShape 371"/>
            <p:cNvSpPr>
              <a:spLocks noChangeAspect="1" noChangeArrowheads="1"/>
            </p:cNvSpPr>
            <p:nvPr/>
          </p:nvSpPr>
          <p:spPr bwMode="auto">
            <a:xfrm rot="-2740985">
              <a:off x="231" y="2847"/>
              <a:ext cx="27" cy="134"/>
            </a:xfrm>
            <a:prstGeom prst="can">
              <a:avLst>
                <a:gd name="adj" fmla="val 124074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2" name="Group 372"/>
          <p:cNvGrpSpPr>
            <a:grpSpLocks noChangeAspect="1"/>
          </p:cNvGrpSpPr>
          <p:nvPr/>
        </p:nvGrpSpPr>
        <p:grpSpPr bwMode="auto">
          <a:xfrm>
            <a:off x="6403975" y="2825750"/>
            <a:ext cx="147638" cy="319088"/>
            <a:chOff x="178" y="2900"/>
            <a:chExt cx="443" cy="911"/>
          </a:xfrm>
        </p:grpSpPr>
        <p:grpSp>
          <p:nvGrpSpPr>
            <p:cNvPr id="293" name="Group 373"/>
            <p:cNvGrpSpPr>
              <a:grpSpLocks noChangeAspect="1"/>
            </p:cNvGrpSpPr>
            <p:nvPr/>
          </p:nvGrpSpPr>
          <p:grpSpPr bwMode="auto">
            <a:xfrm>
              <a:off x="235" y="3270"/>
              <a:ext cx="386" cy="541"/>
              <a:chOff x="235" y="3270"/>
              <a:chExt cx="386" cy="541"/>
            </a:xfrm>
          </p:grpSpPr>
          <p:sp>
            <p:nvSpPr>
              <p:cNvPr id="296" name="AutoShape 374"/>
              <p:cNvSpPr>
                <a:spLocks noChangeAspect="1" noChangeArrowheads="1"/>
              </p:cNvSpPr>
              <p:nvPr/>
            </p:nvSpPr>
            <p:spPr bwMode="auto">
              <a:xfrm>
                <a:off x="235" y="3270"/>
                <a:ext cx="386" cy="541"/>
              </a:xfrm>
              <a:prstGeom prst="cube">
                <a:avLst>
                  <a:gd name="adj" fmla="val 15560"/>
                </a:avLst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7" name="Rectangle 375"/>
              <p:cNvSpPr>
                <a:spLocks noChangeAspect="1" noChangeArrowheads="1"/>
              </p:cNvSpPr>
              <p:nvPr/>
            </p:nvSpPr>
            <p:spPr bwMode="auto">
              <a:xfrm>
                <a:off x="302" y="341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8" name="Rectangle 376"/>
              <p:cNvSpPr>
                <a:spLocks noChangeAspect="1" noChangeArrowheads="1"/>
              </p:cNvSpPr>
              <p:nvPr/>
            </p:nvSpPr>
            <p:spPr bwMode="auto">
              <a:xfrm>
                <a:off x="380" y="3415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9" name="Oval 377"/>
              <p:cNvSpPr>
                <a:spLocks noChangeAspect="1" noChangeArrowheads="1"/>
              </p:cNvSpPr>
              <p:nvPr/>
            </p:nvSpPr>
            <p:spPr bwMode="auto">
              <a:xfrm>
                <a:off x="337" y="3586"/>
                <a:ext cx="134" cy="134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0" name="Rectangle 378"/>
              <p:cNvSpPr>
                <a:spLocks noChangeAspect="1" noChangeArrowheads="1"/>
              </p:cNvSpPr>
              <p:nvPr/>
            </p:nvSpPr>
            <p:spPr bwMode="auto">
              <a:xfrm>
                <a:off x="459" y="3412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1" name="Rectangle 379"/>
              <p:cNvSpPr>
                <a:spLocks noChangeAspect="1" noChangeArrowheads="1"/>
              </p:cNvSpPr>
              <p:nvPr/>
            </p:nvSpPr>
            <p:spPr bwMode="auto">
              <a:xfrm>
                <a:off x="377" y="3503"/>
                <a:ext cx="58" cy="62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94" name="Freeform 380"/>
            <p:cNvSpPr>
              <a:spLocks noChangeAspect="1"/>
            </p:cNvSpPr>
            <p:nvPr/>
          </p:nvSpPr>
          <p:spPr bwMode="auto">
            <a:xfrm>
              <a:off x="254" y="2923"/>
              <a:ext cx="120" cy="365"/>
            </a:xfrm>
            <a:custGeom>
              <a:avLst/>
              <a:gdLst>
                <a:gd name="T0" fmla="*/ 0 w 120"/>
                <a:gd name="T1" fmla="*/ 0 h 365"/>
                <a:gd name="T2" fmla="*/ 101 w 120"/>
                <a:gd name="T3" fmla="*/ 130 h 365"/>
                <a:gd name="T4" fmla="*/ 116 w 120"/>
                <a:gd name="T5" fmla="*/ 365 h 365"/>
                <a:gd name="T6" fmla="*/ 0 60000 65536"/>
                <a:gd name="T7" fmla="*/ 0 60000 65536"/>
                <a:gd name="T8" fmla="*/ 0 60000 65536"/>
                <a:gd name="T9" fmla="*/ 0 w 120"/>
                <a:gd name="T10" fmla="*/ 0 h 365"/>
                <a:gd name="T11" fmla="*/ 120 w 120"/>
                <a:gd name="T12" fmla="*/ 365 h 3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365">
                  <a:moveTo>
                    <a:pt x="0" y="0"/>
                  </a:moveTo>
                  <a:cubicBezTo>
                    <a:pt x="41" y="34"/>
                    <a:pt x="82" y="69"/>
                    <a:pt x="101" y="130"/>
                  </a:cubicBezTo>
                  <a:cubicBezTo>
                    <a:pt x="120" y="191"/>
                    <a:pt x="118" y="278"/>
                    <a:pt x="116" y="365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5" name="AutoShape 381"/>
            <p:cNvSpPr>
              <a:spLocks noChangeAspect="1" noChangeArrowheads="1"/>
            </p:cNvSpPr>
            <p:nvPr/>
          </p:nvSpPr>
          <p:spPr bwMode="auto">
            <a:xfrm rot="-2740985">
              <a:off x="231" y="2847"/>
              <a:ext cx="27" cy="134"/>
            </a:xfrm>
            <a:prstGeom prst="can">
              <a:avLst>
                <a:gd name="adj" fmla="val 124074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2" name="Line 382"/>
          <p:cNvSpPr>
            <a:spLocks noChangeShapeType="1"/>
          </p:cNvSpPr>
          <p:nvPr/>
        </p:nvSpPr>
        <p:spPr bwMode="auto">
          <a:xfrm>
            <a:off x="5791200" y="4743450"/>
            <a:ext cx="1657350" cy="116205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Dot"/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3" name="Text Box 383"/>
          <p:cNvSpPr txBox="1">
            <a:spLocks noChangeArrowheads="1"/>
          </p:cNvSpPr>
          <p:nvPr/>
        </p:nvSpPr>
        <p:spPr bwMode="auto">
          <a:xfrm>
            <a:off x="6735763" y="5114925"/>
            <a:ext cx="10048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000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Typical ~33km</a:t>
            </a:r>
          </a:p>
          <a:p>
            <a:pPr latinLnBrk="1"/>
            <a:r>
              <a:rPr kumimoji="1" lang="en-US" altLang="ko-KR" sz="1000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Max. 100km</a:t>
            </a:r>
          </a:p>
        </p:txBody>
      </p:sp>
      <p:sp>
        <p:nvSpPr>
          <p:cNvPr id="304" name="Text Box 441"/>
          <p:cNvSpPr txBox="1">
            <a:spLocks noChangeArrowheads="1"/>
          </p:cNvSpPr>
          <p:nvPr/>
        </p:nvSpPr>
        <p:spPr bwMode="auto">
          <a:xfrm>
            <a:off x="5867400" y="1447800"/>
            <a:ext cx="3465513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200" b="1" i="1">
                <a:solidFill>
                  <a:schemeClr val="hlink"/>
                </a:solidFill>
                <a:latin typeface="Arial" charset="0"/>
                <a:ea typeface="굴림" pitchFamily="34" charset="-127"/>
              </a:rPr>
              <a:t>Incumbent services</a:t>
            </a:r>
            <a:r>
              <a:rPr kumimoji="1" lang="en-US" altLang="ko-KR" sz="1200" b="1" i="1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:</a:t>
            </a:r>
          </a:p>
          <a:p>
            <a:pPr latinLnBrk="1">
              <a:buFontTx/>
              <a:buChar char="•"/>
            </a:pPr>
            <a:r>
              <a:rPr kumimoji="1" lang="en-US" altLang="ko-KR" sz="1200" b="1" i="1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 TV broadcast services</a:t>
            </a:r>
          </a:p>
          <a:p>
            <a:pPr latinLnBrk="1">
              <a:buFontTx/>
              <a:buChar char="•"/>
            </a:pPr>
            <a:r>
              <a:rPr kumimoji="1" lang="en-US" altLang="ko-KR" sz="1200" b="1" i="1">
                <a:solidFill>
                  <a:srgbClr val="000000"/>
                </a:solidFill>
                <a:latin typeface="Arial" charset="0"/>
                <a:ea typeface="굴림" pitchFamily="34" charset="-127"/>
              </a:rPr>
              <a:t> Part 74 devices (wireless microphones)</a:t>
            </a:r>
          </a:p>
        </p:txBody>
      </p:sp>
      <p:grpSp>
        <p:nvGrpSpPr>
          <p:cNvPr id="305" name="Group 62"/>
          <p:cNvGrpSpPr>
            <a:grpSpLocks/>
          </p:cNvGrpSpPr>
          <p:nvPr/>
        </p:nvGrpSpPr>
        <p:grpSpPr bwMode="auto">
          <a:xfrm>
            <a:off x="6400800" y="3200400"/>
            <a:ext cx="280988" cy="309563"/>
            <a:chOff x="4656" y="1824"/>
            <a:chExt cx="576" cy="624"/>
          </a:xfrm>
        </p:grpSpPr>
        <p:grpSp>
          <p:nvGrpSpPr>
            <p:cNvPr id="306" name="Group 63"/>
            <p:cNvGrpSpPr>
              <a:grpSpLocks noChangeAspect="1"/>
            </p:cNvGrpSpPr>
            <p:nvPr/>
          </p:nvGrpSpPr>
          <p:grpSpPr bwMode="auto">
            <a:xfrm>
              <a:off x="4723" y="1822"/>
              <a:ext cx="76" cy="546"/>
              <a:chOff x="1" y="0"/>
              <a:chExt cx="19998" cy="20000"/>
            </a:xfrm>
          </p:grpSpPr>
          <p:sp>
            <p:nvSpPr>
              <p:cNvPr id="308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7344" y="4674"/>
                <a:ext cx="4765" cy="1532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9" name="Line 65"/>
              <p:cNvSpPr>
                <a:spLocks noChangeAspect="1" noChangeShapeType="1"/>
              </p:cNvSpPr>
              <p:nvPr/>
            </p:nvSpPr>
            <p:spPr bwMode="auto">
              <a:xfrm flipH="1">
                <a:off x="9687" y="1714"/>
                <a:ext cx="313" cy="30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" name="Freeform 66"/>
              <p:cNvSpPr>
                <a:spLocks noChangeAspect="1"/>
              </p:cNvSpPr>
              <p:nvPr/>
            </p:nvSpPr>
            <p:spPr bwMode="auto">
              <a:xfrm>
                <a:off x="1" y="0"/>
                <a:ext cx="19998" cy="1805"/>
              </a:xfrm>
              <a:custGeom>
                <a:avLst/>
                <a:gdLst>
                  <a:gd name="T0" fmla="*/ 0 w 20000"/>
                  <a:gd name="T1" fmla="*/ 0 h 20000"/>
                  <a:gd name="T2" fmla="*/ 19916 w 20000"/>
                  <a:gd name="T3" fmla="*/ 0 h 20000"/>
                  <a:gd name="T4" fmla="*/ 9372 w 20000"/>
                  <a:gd name="T5" fmla="*/ 15 h 20000"/>
                  <a:gd name="T6" fmla="*/ 0 w 20000"/>
                  <a:gd name="T7" fmla="*/ 0 h 200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00"/>
                  <a:gd name="T13" fmla="*/ 0 h 20000"/>
                  <a:gd name="T14" fmla="*/ 20000 w 20000"/>
                  <a:gd name="T15" fmla="*/ 20000 h 200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00" h="20000">
                    <a:moveTo>
                      <a:pt x="0" y="0"/>
                    </a:moveTo>
                    <a:lnTo>
                      <a:pt x="19922" y="0"/>
                    </a:lnTo>
                    <a:lnTo>
                      <a:pt x="9375" y="198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307" name="Object 2"/>
            <p:cNvGraphicFramePr>
              <a:graphicFrameLocks noChangeAspect="1"/>
            </p:cNvGraphicFramePr>
            <p:nvPr/>
          </p:nvGraphicFramePr>
          <p:xfrm>
            <a:off x="4656" y="2005"/>
            <a:ext cx="576" cy="443"/>
          </p:xfrm>
          <a:graphic>
            <a:graphicData uri="http://schemas.openxmlformats.org/presentationml/2006/ole">
              <p:oleObj spid="_x0000_s1049" name="Visio" r:id="rId26" imgW="1384534" imgH="1065310" progId="Visio.Drawing.11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u="sng" dirty="0" smtClean="0"/>
              <a:t>Approaches to Spectrum Sensing in 802.22</a:t>
            </a:r>
            <a:endParaRPr lang="en-US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Centralized servers provide information on available channels in the area of Base Station / Access Point (AP)</a:t>
            </a:r>
          </a:p>
          <a:p>
            <a:r>
              <a:rPr lang="en-US" sz="2400" dirty="0" smtClean="0"/>
              <a:t>Base station resorts to local spectrum sensing only, where it would independently decide which channels are available</a:t>
            </a:r>
          </a:p>
          <a:p>
            <a:r>
              <a:rPr lang="en-US" sz="2400" dirty="0" smtClean="0"/>
              <a:t>A combination of above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800" u="sng" dirty="0" smtClean="0">
                <a:ea typeface="宋体" pitchFamily="2" charset="-122"/>
              </a:rPr>
              <a:t>Spectrum Usage Scenario for a Secondary User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r>
              <a:rPr lang="en-US" altLang="zh-CN" sz="2400" dirty="0" smtClean="0">
                <a:ea typeface="宋体" pitchFamily="2" charset="-122"/>
              </a:rPr>
              <a:t>Periodically search for spectrum “white spaces” (i.e., fallow bands) to transmit/receive data </a:t>
            </a:r>
          </a:p>
          <a:p>
            <a:pPr lvl="1">
              <a:lnSpc>
                <a:spcPct val="90000"/>
              </a:lnSpc>
            </a:pPr>
            <a:endParaRPr lang="en-US" altLang="zh-CN" sz="24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ea typeface="宋体" pitchFamily="2" charset="-122"/>
              </a:rPr>
              <a:t>When a primary user is detected in its spectrum band</a:t>
            </a:r>
          </a:p>
          <a:p>
            <a:pPr lvl="2">
              <a:lnSpc>
                <a:spcPct val="90000"/>
              </a:lnSpc>
            </a:pPr>
            <a:r>
              <a:rPr lang="en-US" altLang="zh-CN" sz="1800" dirty="0" smtClean="0">
                <a:ea typeface="宋体" pitchFamily="2" charset="-122"/>
                <a:sym typeface="Wingdings" pitchFamily="2" charset="2"/>
              </a:rPr>
              <a:t>Immediately vacate that band and switch to a vacant one</a:t>
            </a:r>
          </a:p>
          <a:p>
            <a:pPr lvl="3">
              <a:lnSpc>
                <a:spcPct val="90000"/>
              </a:lnSpc>
            </a:pPr>
            <a:r>
              <a:rPr lang="en-US" altLang="zh-CN" sz="1800" dirty="0" smtClean="0">
                <a:ea typeface="宋体" pitchFamily="2" charset="-122"/>
                <a:sym typeface="Wingdings" pitchFamily="2" charset="2"/>
              </a:rPr>
              <a:t> “vertical spectrum sharing”</a:t>
            </a:r>
          </a:p>
          <a:p>
            <a:pPr lvl="1">
              <a:lnSpc>
                <a:spcPct val="90000"/>
              </a:lnSpc>
            </a:pPr>
            <a:endParaRPr lang="en-US" altLang="zh-CN" sz="24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ea typeface="宋体" pitchFamily="2" charset="-122"/>
              </a:rPr>
              <a:t>When another secondary user is detected in its spectrum band</a:t>
            </a:r>
          </a:p>
          <a:p>
            <a:pPr lvl="2">
              <a:lnSpc>
                <a:spcPct val="90000"/>
              </a:lnSpc>
            </a:pPr>
            <a:r>
              <a:rPr lang="en-US" altLang="zh-CN" sz="1800" dirty="0" smtClean="0">
                <a:ea typeface="宋体" pitchFamily="2" charset="-122"/>
              </a:rPr>
              <a:t>When there are no better spectrum opportunities, it may choose to share the band with the detected secondary user</a:t>
            </a:r>
          </a:p>
          <a:p>
            <a:pPr lvl="3">
              <a:lnSpc>
                <a:spcPct val="90000"/>
              </a:lnSpc>
            </a:pPr>
            <a:r>
              <a:rPr lang="en-US" altLang="zh-CN" sz="1800" dirty="0" smtClean="0">
                <a:ea typeface="宋体" pitchFamily="2" charset="-122"/>
                <a:sym typeface="Wingdings" pitchFamily="2" charset="2"/>
              </a:rPr>
              <a:t>“horizontal spectrum sharing”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u="sng" dirty="0" smtClean="0"/>
              <a:t>A Taxonomy of CR Security Vulnerabilities [7]</a:t>
            </a:r>
            <a:endParaRPr lang="en-US" sz="2800" u="sng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397000" y="1752600"/>
            <a:ext cx="7789863" cy="4294188"/>
            <a:chOff x="880" y="1104"/>
            <a:chExt cx="4907" cy="2705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80" y="1152"/>
              <a:ext cx="4688" cy="2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908" y="1165"/>
              <a:ext cx="1037" cy="2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2908" y="1104"/>
              <a:ext cx="1037" cy="341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3141" y="1152"/>
              <a:ext cx="751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CR network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3061" y="1285"/>
              <a:ext cx="977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security threats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945" y="1858"/>
              <a:ext cx="1078" cy="2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3945" y="1858"/>
              <a:ext cx="1078" cy="280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4125" y="1851"/>
              <a:ext cx="951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Radio software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4118" y="1978"/>
              <a:ext cx="977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security threats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1691" y="1858"/>
              <a:ext cx="1250" cy="2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Rectangle 14"/>
            <p:cNvSpPr>
              <a:spLocks noChangeArrowheads="1"/>
            </p:cNvSpPr>
            <p:nvPr/>
          </p:nvSpPr>
          <p:spPr bwMode="auto">
            <a:xfrm>
              <a:off x="1691" y="1858"/>
              <a:ext cx="1250" cy="280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1884" y="1851"/>
              <a:ext cx="1077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Spectrum access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2715" y="1851"/>
              <a:ext cx="106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1771" y="1978"/>
              <a:ext cx="1430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related security threats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2316" y="2138"/>
              <a:ext cx="1" cy="206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H="1">
              <a:off x="2316" y="1651"/>
              <a:ext cx="2155" cy="1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>
              <a:off x="4471" y="1651"/>
              <a:ext cx="1" cy="207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>
              <a:off x="2316" y="1651"/>
              <a:ext cx="1" cy="207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3427" y="1445"/>
              <a:ext cx="1" cy="206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Rectangle 23"/>
            <p:cNvSpPr>
              <a:spLocks noChangeArrowheads="1"/>
            </p:cNvSpPr>
            <p:nvPr/>
          </p:nvSpPr>
          <p:spPr bwMode="auto">
            <a:xfrm>
              <a:off x="927" y="2557"/>
              <a:ext cx="1389" cy="2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927" y="2496"/>
              <a:ext cx="1389" cy="334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Rectangle 25"/>
            <p:cNvSpPr>
              <a:spLocks noChangeArrowheads="1"/>
            </p:cNvSpPr>
            <p:nvPr/>
          </p:nvSpPr>
          <p:spPr bwMode="auto">
            <a:xfrm>
              <a:off x="1113" y="2537"/>
              <a:ext cx="1357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Threats to incumbent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1013" y="2670"/>
              <a:ext cx="1543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coexistence mechanisms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5" name="Rectangle 27"/>
            <p:cNvSpPr>
              <a:spLocks noChangeArrowheads="1"/>
            </p:cNvSpPr>
            <p:nvPr/>
          </p:nvSpPr>
          <p:spPr bwMode="auto">
            <a:xfrm>
              <a:off x="2383" y="2557"/>
              <a:ext cx="1323" cy="2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Rectangle 28"/>
            <p:cNvSpPr>
              <a:spLocks noChangeArrowheads="1"/>
            </p:cNvSpPr>
            <p:nvPr/>
          </p:nvSpPr>
          <p:spPr bwMode="auto">
            <a:xfrm>
              <a:off x="2383" y="2496"/>
              <a:ext cx="1323" cy="334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2682" y="2537"/>
              <a:ext cx="918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Threats to self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8" name="Rectangle 30"/>
            <p:cNvSpPr>
              <a:spLocks noChangeArrowheads="1"/>
            </p:cNvSpPr>
            <p:nvPr/>
          </p:nvSpPr>
          <p:spPr bwMode="auto">
            <a:xfrm>
              <a:off x="3367" y="2537"/>
              <a:ext cx="106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9" name="Rectangle 31"/>
            <p:cNvSpPr>
              <a:spLocks noChangeArrowheads="1"/>
            </p:cNvSpPr>
            <p:nvPr/>
          </p:nvSpPr>
          <p:spPr bwMode="auto">
            <a:xfrm>
              <a:off x="2443" y="2670"/>
              <a:ext cx="1543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coexistence mechanisms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0" name="Line 32"/>
            <p:cNvSpPr>
              <a:spLocks noChangeShapeType="1"/>
            </p:cNvSpPr>
            <p:nvPr/>
          </p:nvSpPr>
          <p:spPr bwMode="auto">
            <a:xfrm flipH="1">
              <a:off x="1625" y="2344"/>
              <a:ext cx="1383" cy="1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>
              <a:off x="3008" y="2344"/>
              <a:ext cx="1" cy="173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>
              <a:off x="1625" y="2344"/>
              <a:ext cx="1" cy="173"/>
            </a:xfrm>
            <a:prstGeom prst="line">
              <a:avLst/>
            </a:pr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3906" y="2185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4" name="Rectangle 36"/>
            <p:cNvSpPr>
              <a:spLocks noChangeArrowheads="1"/>
            </p:cNvSpPr>
            <p:nvPr/>
          </p:nvSpPr>
          <p:spPr bwMode="auto">
            <a:xfrm>
              <a:off x="4052" y="2178"/>
              <a:ext cx="1124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Security threats to the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4052" y="2291"/>
              <a:ext cx="1363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software download process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893" y="2877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8" name="Rectangle 40"/>
            <p:cNvSpPr>
              <a:spLocks noChangeArrowheads="1"/>
            </p:cNvSpPr>
            <p:nvPr/>
          </p:nvSpPr>
          <p:spPr bwMode="auto">
            <a:xfrm>
              <a:off x="893" y="2984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9" name="Rectangle 41"/>
            <p:cNvSpPr>
              <a:spLocks noChangeArrowheads="1"/>
            </p:cNvSpPr>
            <p:nvPr/>
          </p:nvSpPr>
          <p:spPr bwMode="auto">
            <a:xfrm>
              <a:off x="1026" y="2905"/>
              <a:ext cx="1084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Sensory manipulation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0" name="Rectangle 42"/>
            <p:cNvSpPr>
              <a:spLocks noChangeArrowheads="1"/>
            </p:cNvSpPr>
            <p:nvPr/>
          </p:nvSpPr>
          <p:spPr bwMode="auto">
            <a:xfrm>
              <a:off x="1917" y="2977"/>
              <a:ext cx="80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: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1" name="Rectangle 43"/>
            <p:cNvSpPr>
              <a:spLocks noChangeArrowheads="1"/>
            </p:cNvSpPr>
            <p:nvPr/>
          </p:nvSpPr>
          <p:spPr bwMode="auto">
            <a:xfrm>
              <a:off x="1166" y="3097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2" name="Rectangle 44"/>
            <p:cNvSpPr>
              <a:spLocks noChangeArrowheads="1"/>
            </p:cNvSpPr>
            <p:nvPr/>
          </p:nvSpPr>
          <p:spPr bwMode="auto">
            <a:xfrm>
              <a:off x="1219" y="3025"/>
              <a:ext cx="1157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Primary user emulation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3" name="Rectangle 45"/>
            <p:cNvSpPr>
              <a:spLocks noChangeArrowheads="1"/>
            </p:cNvSpPr>
            <p:nvPr/>
          </p:nvSpPr>
          <p:spPr bwMode="auto">
            <a:xfrm>
              <a:off x="1166" y="3203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4" name="Rectangle 46"/>
            <p:cNvSpPr>
              <a:spLocks noChangeArrowheads="1"/>
            </p:cNvSpPr>
            <p:nvPr/>
          </p:nvSpPr>
          <p:spPr bwMode="auto">
            <a:xfrm>
              <a:off x="1219" y="3131"/>
              <a:ext cx="1210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Geospatial manipulation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5" name="Rectangle 47"/>
            <p:cNvSpPr>
              <a:spLocks noChangeArrowheads="1"/>
            </p:cNvSpPr>
            <p:nvPr/>
          </p:nvSpPr>
          <p:spPr bwMode="auto">
            <a:xfrm>
              <a:off x="1166" y="3316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6" name="Rectangle 48"/>
            <p:cNvSpPr>
              <a:spLocks noChangeArrowheads="1"/>
            </p:cNvSpPr>
            <p:nvPr/>
          </p:nvSpPr>
          <p:spPr bwMode="auto">
            <a:xfrm>
              <a:off x="1219" y="3244"/>
              <a:ext cx="904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Chaff point attack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7" name="Rectangle 49"/>
            <p:cNvSpPr>
              <a:spLocks noChangeArrowheads="1"/>
            </p:cNvSpPr>
            <p:nvPr/>
          </p:nvSpPr>
          <p:spPr bwMode="auto">
            <a:xfrm>
              <a:off x="1166" y="3423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>
              <a:off x="1219" y="3351"/>
              <a:ext cx="1177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Spam point bias attack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9" name="Rectangle 51"/>
            <p:cNvSpPr>
              <a:spLocks noChangeArrowheads="1"/>
            </p:cNvSpPr>
            <p:nvPr/>
          </p:nvSpPr>
          <p:spPr bwMode="auto">
            <a:xfrm>
              <a:off x="893" y="3543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2416" y="2884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2556" y="2877"/>
              <a:ext cx="432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Tx</a:t>
              </a: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false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3" name="Rectangle 55"/>
            <p:cNvSpPr>
              <a:spLocks noChangeArrowheads="1"/>
            </p:cNvSpPr>
            <p:nvPr/>
          </p:nvSpPr>
          <p:spPr bwMode="auto">
            <a:xfrm>
              <a:off x="2882" y="2877"/>
              <a:ext cx="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/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4" name="Rectangle 56"/>
            <p:cNvSpPr>
              <a:spLocks noChangeArrowheads="1"/>
            </p:cNvSpPr>
            <p:nvPr/>
          </p:nvSpPr>
          <p:spPr bwMode="auto">
            <a:xfrm>
              <a:off x="2901" y="2877"/>
              <a:ext cx="66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spurious inter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5" name="Rectangle 57"/>
            <p:cNvSpPr>
              <a:spLocks noChangeArrowheads="1"/>
            </p:cNvSpPr>
            <p:nvPr/>
          </p:nvSpPr>
          <p:spPr bwMode="auto">
            <a:xfrm>
              <a:off x="3460" y="2877"/>
              <a:ext cx="8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6" name="Rectangle 58"/>
            <p:cNvSpPr>
              <a:spLocks noChangeArrowheads="1"/>
            </p:cNvSpPr>
            <p:nvPr/>
          </p:nvSpPr>
          <p:spPr bwMode="auto">
            <a:xfrm>
              <a:off x="3493" y="2877"/>
              <a:ext cx="30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  cell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>
              <a:off x="2556" y="2990"/>
              <a:ext cx="485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beacons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8" name="Rectangle 60"/>
            <p:cNvSpPr>
              <a:spLocks noChangeArrowheads="1"/>
            </p:cNvSpPr>
            <p:nvPr/>
          </p:nvSpPr>
          <p:spPr bwMode="auto">
            <a:xfrm>
              <a:off x="2928" y="2990"/>
              <a:ext cx="8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(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9" name="Rectangle 61"/>
            <p:cNvSpPr>
              <a:spLocks noChangeArrowheads="1"/>
            </p:cNvSpPr>
            <p:nvPr/>
          </p:nvSpPr>
          <p:spPr bwMode="auto">
            <a:xfrm>
              <a:off x="2961" y="2990"/>
              <a:ext cx="83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control messages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0" name="Rectangle 62"/>
            <p:cNvSpPr>
              <a:spLocks noChangeArrowheads="1"/>
            </p:cNvSpPr>
            <p:nvPr/>
          </p:nvSpPr>
          <p:spPr bwMode="auto">
            <a:xfrm>
              <a:off x="3686" y="2990"/>
              <a:ext cx="16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  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1" name="Rectangle 63"/>
            <p:cNvSpPr>
              <a:spLocks noChangeArrowheads="1"/>
            </p:cNvSpPr>
            <p:nvPr/>
          </p:nvSpPr>
          <p:spPr bwMode="auto">
            <a:xfrm>
              <a:off x="2416" y="3104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2" name="Rectangle 64"/>
            <p:cNvSpPr>
              <a:spLocks noChangeArrowheads="1"/>
            </p:cNvSpPr>
            <p:nvPr/>
          </p:nvSpPr>
          <p:spPr bwMode="auto">
            <a:xfrm>
              <a:off x="2556" y="3097"/>
              <a:ext cx="372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Exploit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3" name="Rectangle 65"/>
            <p:cNvSpPr>
              <a:spLocks noChangeArrowheads="1"/>
            </p:cNvSpPr>
            <p:nvPr/>
          </p:nvSpPr>
          <p:spPr bwMode="auto">
            <a:xfrm>
              <a:off x="2835" y="3097"/>
              <a:ext cx="10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/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4" name="Rectangle 66"/>
            <p:cNvSpPr>
              <a:spLocks noChangeArrowheads="1"/>
            </p:cNvSpPr>
            <p:nvPr/>
          </p:nvSpPr>
          <p:spPr bwMode="auto">
            <a:xfrm>
              <a:off x="2898" y="3100"/>
              <a:ext cx="61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obstruct inter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5" name="Rectangle 67"/>
            <p:cNvSpPr>
              <a:spLocks noChangeArrowheads="1"/>
            </p:cNvSpPr>
            <p:nvPr/>
          </p:nvSpPr>
          <p:spPr bwMode="auto">
            <a:xfrm>
              <a:off x="3394" y="3097"/>
              <a:ext cx="8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6" name="Rectangle 68"/>
            <p:cNvSpPr>
              <a:spLocks noChangeArrowheads="1"/>
            </p:cNvSpPr>
            <p:nvPr/>
          </p:nvSpPr>
          <p:spPr bwMode="auto">
            <a:xfrm>
              <a:off x="3459" y="3097"/>
              <a:ext cx="2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 cell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7" name="Rectangle 69"/>
            <p:cNvSpPr>
              <a:spLocks noChangeArrowheads="1"/>
            </p:cNvSpPr>
            <p:nvPr/>
          </p:nvSpPr>
          <p:spPr bwMode="auto">
            <a:xfrm>
              <a:off x="2556" y="3210"/>
              <a:ext cx="1403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spectrum sharing processes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8" name="Rectangle 70"/>
            <p:cNvSpPr>
              <a:spLocks noChangeArrowheads="1"/>
            </p:cNvSpPr>
            <p:nvPr/>
          </p:nvSpPr>
          <p:spPr bwMode="auto">
            <a:xfrm>
              <a:off x="4052" y="3330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9" name="Rectangle 71"/>
            <p:cNvSpPr>
              <a:spLocks noChangeArrowheads="1"/>
            </p:cNvSpPr>
            <p:nvPr/>
          </p:nvSpPr>
          <p:spPr bwMode="auto">
            <a:xfrm>
              <a:off x="4185" y="3323"/>
              <a:ext cx="1443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Unauthorized policy changes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0" name="Rectangle 72"/>
            <p:cNvSpPr>
              <a:spLocks noChangeArrowheads="1"/>
            </p:cNvSpPr>
            <p:nvPr/>
          </p:nvSpPr>
          <p:spPr bwMode="auto">
            <a:xfrm>
              <a:off x="4052" y="3443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1" name="Rectangle 73"/>
            <p:cNvSpPr>
              <a:spLocks noChangeArrowheads="1"/>
            </p:cNvSpPr>
            <p:nvPr/>
          </p:nvSpPr>
          <p:spPr bwMode="auto">
            <a:xfrm>
              <a:off x="4185" y="3436"/>
              <a:ext cx="665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Tampering w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2" name="Rectangle 74"/>
            <p:cNvSpPr>
              <a:spLocks noChangeArrowheads="1"/>
            </p:cNvSpPr>
            <p:nvPr/>
          </p:nvSpPr>
          <p:spPr bwMode="auto">
            <a:xfrm>
              <a:off x="4723" y="3436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3" name="Rectangle 75"/>
            <p:cNvSpPr>
              <a:spLocks noChangeArrowheads="1"/>
            </p:cNvSpPr>
            <p:nvPr/>
          </p:nvSpPr>
          <p:spPr bwMode="auto">
            <a:xfrm>
              <a:off x="4770" y="3436"/>
              <a:ext cx="65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/CR </a:t>
              </a:r>
              <a:r>
                <a:rPr kumimoji="0" lang="en-US" sz="12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reasoners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4" name="Rectangle 76"/>
            <p:cNvSpPr>
              <a:spLocks noChangeArrowheads="1"/>
            </p:cNvSpPr>
            <p:nvPr/>
          </p:nvSpPr>
          <p:spPr bwMode="auto">
            <a:xfrm>
              <a:off x="4185" y="3543"/>
              <a:ext cx="8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(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5" name="Rectangle 77"/>
            <p:cNvSpPr>
              <a:spLocks noChangeArrowheads="1"/>
            </p:cNvSpPr>
            <p:nvPr/>
          </p:nvSpPr>
          <p:spPr bwMode="auto">
            <a:xfrm>
              <a:off x="4218" y="3543"/>
              <a:ext cx="10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6" name="Rectangle 78"/>
            <p:cNvSpPr>
              <a:spLocks noChangeArrowheads="1"/>
            </p:cNvSpPr>
            <p:nvPr/>
          </p:nvSpPr>
          <p:spPr bwMode="auto">
            <a:xfrm>
              <a:off x="4271" y="3543"/>
              <a:ext cx="80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7" name="Rectangle 79"/>
            <p:cNvSpPr>
              <a:spLocks noChangeArrowheads="1"/>
            </p:cNvSpPr>
            <p:nvPr/>
          </p:nvSpPr>
          <p:spPr bwMode="auto">
            <a:xfrm>
              <a:off x="4298" y="3543"/>
              <a:ext cx="10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8" name="Rectangle 80"/>
            <p:cNvSpPr>
              <a:spLocks noChangeArrowheads="1"/>
            </p:cNvSpPr>
            <p:nvPr/>
          </p:nvSpPr>
          <p:spPr bwMode="auto">
            <a:xfrm>
              <a:off x="4351" y="3543"/>
              <a:ext cx="80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9" name="Rectangle 81"/>
            <p:cNvSpPr>
              <a:spLocks noChangeArrowheads="1"/>
            </p:cNvSpPr>
            <p:nvPr/>
          </p:nvSpPr>
          <p:spPr bwMode="auto">
            <a:xfrm>
              <a:off x="4371" y="3543"/>
              <a:ext cx="113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,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0" name="Rectangle 82"/>
            <p:cNvSpPr>
              <a:spLocks noChangeArrowheads="1"/>
            </p:cNvSpPr>
            <p:nvPr/>
          </p:nvSpPr>
          <p:spPr bwMode="auto">
            <a:xfrm>
              <a:off x="4424" y="3543"/>
              <a:ext cx="1363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System Strategy Reasoner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1" name="Rectangle 83"/>
            <p:cNvSpPr>
              <a:spLocks noChangeArrowheads="1"/>
            </p:cNvSpPr>
            <p:nvPr/>
          </p:nvSpPr>
          <p:spPr bwMode="auto">
            <a:xfrm>
              <a:off x="4185" y="3656"/>
              <a:ext cx="180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&amp; 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2" name="Rectangle 84"/>
            <p:cNvSpPr>
              <a:spLocks noChangeArrowheads="1"/>
            </p:cNvSpPr>
            <p:nvPr/>
          </p:nvSpPr>
          <p:spPr bwMode="auto">
            <a:xfrm>
              <a:off x="4305" y="3656"/>
              <a:ext cx="831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Policy Reasoner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3" name="Rectangle 85"/>
            <p:cNvSpPr>
              <a:spLocks noChangeArrowheads="1"/>
            </p:cNvSpPr>
            <p:nvPr/>
          </p:nvSpPr>
          <p:spPr bwMode="auto">
            <a:xfrm>
              <a:off x="4970" y="3656"/>
              <a:ext cx="11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4" name="Rectangle 86"/>
            <p:cNvSpPr>
              <a:spLocks noChangeArrowheads="1"/>
            </p:cNvSpPr>
            <p:nvPr/>
          </p:nvSpPr>
          <p:spPr bwMode="auto">
            <a:xfrm>
              <a:off x="3906" y="3090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5" name="Rectangle 87"/>
            <p:cNvSpPr>
              <a:spLocks noChangeArrowheads="1"/>
            </p:cNvSpPr>
            <p:nvPr/>
          </p:nvSpPr>
          <p:spPr bwMode="auto">
            <a:xfrm>
              <a:off x="4052" y="3083"/>
              <a:ext cx="30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IP theft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6" name="Rectangle 88"/>
            <p:cNvSpPr>
              <a:spLocks noChangeArrowheads="1"/>
            </p:cNvSpPr>
            <p:nvPr/>
          </p:nvSpPr>
          <p:spPr bwMode="auto">
            <a:xfrm>
              <a:off x="3906" y="3204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7" name="Rectangle 89"/>
            <p:cNvSpPr>
              <a:spLocks noChangeArrowheads="1"/>
            </p:cNvSpPr>
            <p:nvPr/>
          </p:nvSpPr>
          <p:spPr bwMode="auto">
            <a:xfrm>
              <a:off x="4052" y="3197"/>
              <a:ext cx="1017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Software tampering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8" name="Rectangle 90"/>
            <p:cNvSpPr>
              <a:spLocks noChangeArrowheads="1"/>
            </p:cNvSpPr>
            <p:nvPr/>
          </p:nvSpPr>
          <p:spPr bwMode="auto">
            <a:xfrm>
              <a:off x="4052" y="2411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9" name="Rectangle 91"/>
            <p:cNvSpPr>
              <a:spLocks noChangeArrowheads="1"/>
            </p:cNvSpPr>
            <p:nvPr/>
          </p:nvSpPr>
          <p:spPr bwMode="auto">
            <a:xfrm>
              <a:off x="4185" y="2404"/>
              <a:ext cx="75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Injection of false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0" name="Rectangle 92"/>
            <p:cNvSpPr>
              <a:spLocks noChangeArrowheads="1"/>
            </p:cNvSpPr>
            <p:nvPr/>
          </p:nvSpPr>
          <p:spPr bwMode="auto">
            <a:xfrm>
              <a:off x="4856" y="2404"/>
              <a:ext cx="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1" name="Rectangle 93"/>
            <p:cNvSpPr>
              <a:spLocks noChangeArrowheads="1"/>
            </p:cNvSpPr>
            <p:nvPr/>
          </p:nvSpPr>
          <p:spPr bwMode="auto">
            <a:xfrm>
              <a:off x="4883" y="2404"/>
              <a:ext cx="38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/ forged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2" name="Rectangle 94"/>
            <p:cNvSpPr>
              <a:spLocks noChangeArrowheads="1"/>
            </p:cNvSpPr>
            <p:nvPr/>
          </p:nvSpPr>
          <p:spPr bwMode="auto">
            <a:xfrm>
              <a:off x="4185" y="2511"/>
              <a:ext cx="412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policies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3" name="Rectangle 95"/>
            <p:cNvSpPr>
              <a:spLocks noChangeArrowheads="1"/>
            </p:cNvSpPr>
            <p:nvPr/>
          </p:nvSpPr>
          <p:spPr bwMode="auto">
            <a:xfrm>
              <a:off x="4052" y="2637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4" name="Rectangle 96"/>
            <p:cNvSpPr>
              <a:spLocks noChangeArrowheads="1"/>
            </p:cNvSpPr>
            <p:nvPr/>
          </p:nvSpPr>
          <p:spPr bwMode="auto">
            <a:xfrm>
              <a:off x="4185" y="2630"/>
              <a:ext cx="845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Injection of false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5" name="Rectangle 97"/>
            <p:cNvSpPr>
              <a:spLocks noChangeArrowheads="1"/>
            </p:cNvSpPr>
            <p:nvPr/>
          </p:nvSpPr>
          <p:spPr bwMode="auto">
            <a:xfrm>
              <a:off x="4856" y="2630"/>
              <a:ext cx="10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/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6" name="Rectangle 98"/>
            <p:cNvSpPr>
              <a:spLocks noChangeArrowheads="1"/>
            </p:cNvSpPr>
            <p:nvPr/>
          </p:nvSpPr>
          <p:spPr bwMode="auto">
            <a:xfrm>
              <a:off x="4883" y="2630"/>
              <a:ext cx="41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    forged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7" name="Rectangle 99"/>
            <p:cNvSpPr>
              <a:spLocks noChangeArrowheads="1"/>
            </p:cNvSpPr>
            <p:nvPr/>
          </p:nvSpPr>
          <p:spPr bwMode="auto">
            <a:xfrm>
              <a:off x="4185" y="2737"/>
              <a:ext cx="625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SW updates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8" name="Rectangle 100"/>
            <p:cNvSpPr>
              <a:spLocks noChangeArrowheads="1"/>
            </p:cNvSpPr>
            <p:nvPr/>
          </p:nvSpPr>
          <p:spPr bwMode="auto">
            <a:xfrm>
              <a:off x="4052" y="2857"/>
              <a:ext cx="100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9" name="Rectangle 101"/>
            <p:cNvSpPr>
              <a:spLocks noChangeArrowheads="1"/>
            </p:cNvSpPr>
            <p:nvPr/>
          </p:nvSpPr>
          <p:spPr bwMode="auto">
            <a:xfrm>
              <a:off x="4185" y="2850"/>
              <a:ext cx="1283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Injection of malicious SW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0" name="Rectangle 102"/>
            <p:cNvSpPr>
              <a:spLocks noChangeArrowheads="1"/>
            </p:cNvSpPr>
            <p:nvPr/>
          </p:nvSpPr>
          <p:spPr bwMode="auto">
            <a:xfrm>
              <a:off x="4185" y="2963"/>
              <a:ext cx="8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(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" name="Rectangle 103"/>
            <p:cNvSpPr>
              <a:spLocks noChangeArrowheads="1"/>
            </p:cNvSpPr>
            <p:nvPr/>
          </p:nvSpPr>
          <p:spPr bwMode="auto">
            <a:xfrm>
              <a:off x="4218" y="2963"/>
              <a:ext cx="392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viruses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" name="Rectangle 104"/>
            <p:cNvSpPr>
              <a:spLocks noChangeArrowheads="1"/>
            </p:cNvSpPr>
            <p:nvPr/>
          </p:nvSpPr>
          <p:spPr bwMode="auto">
            <a:xfrm>
              <a:off x="4511" y="2963"/>
              <a:ext cx="86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8"/>
                  <a:cs typeface="Arial" pitchFamily="34" charset="0"/>
                </a:rPr>
                <a:t>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u="sng" dirty="0" smtClean="0"/>
              <a:t>Primary User Emulation Attack [7]</a:t>
            </a:r>
            <a:endParaRPr lang="en-US" sz="3200" u="sng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711325"/>
            <a:ext cx="6324600" cy="4460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u="sng" dirty="0" smtClean="0"/>
              <a:t>Spectrum Sensing Data Falsification Attack [7]</a:t>
            </a:r>
            <a:endParaRPr lang="en-US" sz="2800" u="sng" dirty="0"/>
          </a:p>
        </p:txBody>
      </p:sp>
      <p:pic>
        <p:nvPicPr>
          <p:cNvPr id="4" name="Picture 4" descr="ds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2263775"/>
            <a:ext cx="764857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55675" y="304800"/>
            <a:ext cx="8001000" cy="990600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u="sng" dirty="0" smtClean="0">
                <a:ea typeface="宋体" pitchFamily="2" charset="-122"/>
              </a:rPr>
              <a:t>The Disruptive Effects of Primary User Emulation Attacks</a:t>
            </a:r>
            <a:r>
              <a:rPr lang="en-US" sz="2800" u="sng" dirty="0" smtClean="0"/>
              <a:t> [7]</a:t>
            </a:r>
          </a:p>
        </p:txBody>
      </p:sp>
      <p:pic>
        <p:nvPicPr>
          <p:cNvPr id="6" name="Picture 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1825625"/>
            <a:ext cx="4191000" cy="3162300"/>
          </a:xfr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859463" y="5410200"/>
            <a:ext cx="2300630" cy="369332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u="sng">
                <a:latin typeface="Times New Roman" pitchFamily="18" charset="0"/>
                <a:ea typeface="宋体" pitchFamily="2" charset="-122"/>
              </a:rPr>
              <a:t>Malicious PUE attacks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858963" y="5410200"/>
            <a:ext cx="2018501" cy="369332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u="sng">
                <a:latin typeface="Times New Roman" pitchFamily="18" charset="0"/>
                <a:ea typeface="宋体" pitchFamily="2" charset="-122"/>
              </a:rPr>
              <a:t>Selfish PUE attacks</a:t>
            </a: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825625"/>
            <a:ext cx="4191000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7943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u="sng" dirty="0" smtClean="0"/>
              <a:t>Outline Plan of Study &amp; Outcomes</a:t>
            </a:r>
            <a:endParaRPr lang="en-US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52600"/>
            <a:ext cx="7498080" cy="480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study of the state of the art in defense against </a:t>
            </a:r>
            <a:r>
              <a:rPr lang="en-US" sz="2400" dirty="0" err="1" smtClean="0"/>
              <a:t>DoS</a:t>
            </a:r>
            <a:r>
              <a:rPr lang="en-US" sz="2400" dirty="0" smtClean="0"/>
              <a:t> attacks in CR Networks.</a:t>
            </a:r>
          </a:p>
          <a:p>
            <a:r>
              <a:rPr lang="en-US" sz="2400" dirty="0" smtClean="0"/>
              <a:t>Find shortcomings and / or suggest improvements in existing solutions</a:t>
            </a:r>
          </a:p>
          <a:p>
            <a:r>
              <a:rPr lang="en-US" sz="2400" dirty="0" smtClean="0"/>
              <a:t>Conduct simulations whenever required for any proof of concept(s)</a:t>
            </a:r>
          </a:p>
          <a:p>
            <a:r>
              <a:rPr lang="en-US" sz="2400" dirty="0" smtClean="0"/>
              <a:t>Final outcome of this project will ideally be a research paper publication in a scientific conference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066800"/>
            <a:ext cx="749808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3900" dirty="0" smtClean="0">
                <a:latin typeface="Algerian" pitchFamily="82" charset="0"/>
              </a:rPr>
              <a:t>?</a:t>
            </a:r>
            <a:endParaRPr lang="en-US" sz="239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u="sng" dirty="0" smtClean="0"/>
              <a:t>References</a:t>
            </a:r>
            <a:endParaRPr lang="en-US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112" y="1143000"/>
            <a:ext cx="8247888" cy="5486400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[1].  IEEE Spectrum: The End of Spectrum Scarcity, http://www.spectrum.ieee.org/mar04/3811</a:t>
            </a:r>
          </a:p>
          <a:p>
            <a:r>
              <a:rPr lang="en-US" sz="2000" dirty="0" smtClean="0"/>
              <a:t>[2]. Dr. Joseph </a:t>
            </a:r>
            <a:r>
              <a:rPr lang="en-US" sz="2000" dirty="0" err="1" smtClean="0"/>
              <a:t>Mitola</a:t>
            </a:r>
            <a:r>
              <a:rPr lang="en-US" sz="2000" dirty="0" smtClean="0"/>
              <a:t> III, </a:t>
            </a:r>
            <a:r>
              <a:rPr lang="en-US" sz="2000" i="1" dirty="0" smtClean="0"/>
              <a:t>Cognitive Radio An Integrated Agent Architecture for Software Defined Radio Dissertation, p. 1,</a:t>
            </a:r>
            <a:r>
              <a:rPr lang="en-US" sz="2000" dirty="0" smtClean="0"/>
              <a:t>para 1.1, Royal Institute of Technology, May 8, 2000.</a:t>
            </a:r>
          </a:p>
          <a:p>
            <a:r>
              <a:rPr lang="en-US" sz="2000" dirty="0" smtClean="0"/>
              <a:t>[3]. B. </a:t>
            </a:r>
            <a:r>
              <a:rPr lang="en-US" sz="2000" dirty="0" err="1" smtClean="0"/>
              <a:t>Fette</a:t>
            </a:r>
            <a:r>
              <a:rPr lang="en-US" sz="2000" dirty="0" smtClean="0"/>
              <a:t>, “Introduction to Cognitive Radio,” SDR Forum Technical Conference 2005, Nov. 14-17, Orange County, CA.</a:t>
            </a:r>
          </a:p>
          <a:p>
            <a:r>
              <a:rPr lang="en-US" sz="2000" dirty="0" smtClean="0"/>
              <a:t>[4].  University of Maryland, Signals &amp; Information Group, http://www.cspl.umd.edu/sig/research/</a:t>
            </a:r>
          </a:p>
          <a:p>
            <a:r>
              <a:rPr lang="en-US" sz="2000" dirty="0" smtClean="0"/>
              <a:t>[5].  J. </a:t>
            </a:r>
            <a:r>
              <a:rPr lang="en-US" sz="2000" dirty="0" err="1" smtClean="0"/>
              <a:t>Mitola</a:t>
            </a:r>
            <a:r>
              <a:rPr lang="en-US" sz="2000" dirty="0" smtClean="0"/>
              <a:t> III and G. Q. Maguire, Jr., "Cognitive radio: making software radios more personal," IEEE Personal Communications Magazine, vol. 6, nr. 4, pp. 13-18, Aug. 1999</a:t>
            </a:r>
          </a:p>
          <a:p>
            <a:r>
              <a:rPr lang="en-US" sz="2000" dirty="0" smtClean="0"/>
              <a:t>[6].  Broadband Wireless Networking Lab, GA Institute of Technology, http://www.ece.gatech.edu/research/labs/bwn/CR/</a:t>
            </a:r>
          </a:p>
          <a:p>
            <a:r>
              <a:rPr lang="en-US" sz="2000" dirty="0" smtClean="0"/>
              <a:t>[7].  “Cognitive radio communications and networks: principles and practice”,  Alexander M. </a:t>
            </a:r>
            <a:r>
              <a:rPr lang="en-US" sz="2000" dirty="0" err="1" smtClean="0"/>
              <a:t>Wyglinski</a:t>
            </a:r>
            <a:r>
              <a:rPr lang="en-US" sz="2000" dirty="0" smtClean="0"/>
              <a:t>, </a:t>
            </a:r>
            <a:r>
              <a:rPr lang="en-US" sz="2000" dirty="0" err="1" smtClean="0"/>
              <a:t>Maziar</a:t>
            </a:r>
            <a:r>
              <a:rPr lang="en-US" sz="2000" dirty="0" smtClean="0"/>
              <a:t> </a:t>
            </a:r>
            <a:r>
              <a:rPr lang="en-US" sz="2000" dirty="0" err="1" smtClean="0"/>
              <a:t>Nekovee</a:t>
            </a:r>
            <a:r>
              <a:rPr lang="en-US" sz="2000" dirty="0" smtClean="0"/>
              <a:t>, Y. Thomas </a:t>
            </a:r>
            <a:r>
              <a:rPr lang="en-US" sz="2000" dirty="0" err="1" smtClean="0"/>
              <a:t>Hou</a:t>
            </a:r>
            <a:r>
              <a:rPr lang="en-US" sz="2000" dirty="0" smtClean="0"/>
              <a:t>, Elsevier December 2009.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2192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u="sng" dirty="0" smtClean="0"/>
              <a:t>Aim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544762"/>
            <a:ext cx="7498080" cy="198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smtClean="0"/>
              <a:t>   To investigate security vulnerabilities of Cognitive Radio Networks with special emphasis on Denial of Service attacks, their existing counter measures, and propose alternate solution(s).</a:t>
            </a: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371600" y="5334000"/>
            <a:ext cx="749808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2000" dirty="0" smtClean="0"/>
              <a:t>    </a:t>
            </a:r>
            <a:r>
              <a:rPr lang="en-US" sz="2000" b="1" u="sng" dirty="0" smtClean="0"/>
              <a:t>Acknowledgement</a:t>
            </a:r>
            <a:r>
              <a:rPr lang="en-US" sz="2000" dirty="0" smtClean="0"/>
              <a:t>: References at the end are the sources of various definitions, concepts, figures and data used in this presentation.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884238"/>
            <a:ext cx="7498080" cy="1143000"/>
          </a:xfrm>
        </p:spPr>
        <p:txBody>
          <a:bodyPr/>
          <a:lstStyle/>
          <a:p>
            <a:r>
              <a:rPr lang="en-US" u="sng" dirty="0" smtClean="0"/>
              <a:t>Sequence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2057400"/>
            <a:ext cx="7498080" cy="48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Background</a:t>
            </a:r>
          </a:p>
          <a:p>
            <a:r>
              <a:rPr lang="en-US" sz="2800" dirty="0" smtClean="0"/>
              <a:t>Definition of Cognitive Radio (CR)</a:t>
            </a:r>
          </a:p>
          <a:p>
            <a:r>
              <a:rPr lang="en-US" sz="2800" dirty="0" smtClean="0"/>
              <a:t>Classification of Cognitive Radio</a:t>
            </a:r>
          </a:p>
          <a:p>
            <a:r>
              <a:rPr lang="en-US" sz="2800" dirty="0" smtClean="0"/>
              <a:t>Cognitive Radio Architecture</a:t>
            </a:r>
          </a:p>
          <a:p>
            <a:r>
              <a:rPr lang="en-US" sz="2800" dirty="0" smtClean="0"/>
              <a:t>Security Vulnerabilities of CR Networks</a:t>
            </a:r>
          </a:p>
          <a:p>
            <a:r>
              <a:rPr lang="en-US" sz="2800" dirty="0" smtClean="0"/>
              <a:t>Outline Plan of Study &amp; Outcomes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u="sng" dirty="0" smtClean="0"/>
              <a:t>Background</a:t>
            </a:r>
            <a:endParaRPr lang="en-US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524000"/>
            <a:ext cx="7498080" cy="48006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sz="2400" dirty="0" smtClean="0"/>
              <a:t>Spectrum utilization depends on time and space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Most of the radio frequency spectrum is utilized inefficiently [1]</a:t>
            </a:r>
          </a:p>
          <a:p>
            <a:pPr lvl="1" algn="just"/>
            <a:r>
              <a:rPr lang="en-US" sz="2000" dirty="0" smtClean="0"/>
              <a:t>cellular network bands vs. amateur radio bands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Fixed spectrum allocation naturally leads to wastage of already scarce radio resources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Efficiency can be improved by allowing unlicensed users to exploit spectrum whenever it would not cause interference to licensed users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This gave rise to the paradigm of Cognitive Radio (CR) in which CR devices also called the Secondary Users,  opportunistically use the frequency band(s) whenever the incumbent / Licensed Primary Users do not.</a:t>
            </a:r>
          </a:p>
          <a:p>
            <a:pPr algn="just"/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u="sng" dirty="0" smtClean="0"/>
              <a:t>Definition of Cognitive Radio</a:t>
            </a:r>
            <a:endParaRPr lang="en-US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idea of cognitive radio was first presented officially by Joseph </a:t>
            </a:r>
            <a:r>
              <a:rPr lang="en-US" sz="2400" dirty="0" err="1" smtClean="0"/>
              <a:t>Mitola</a:t>
            </a:r>
            <a:r>
              <a:rPr lang="en-US" sz="2400" dirty="0" smtClean="0"/>
              <a:t> III [2], who described the term as </a:t>
            </a:r>
          </a:p>
          <a:p>
            <a:pPr algn="just">
              <a:buNone/>
            </a:pPr>
            <a:r>
              <a:rPr lang="en-US" sz="2400" dirty="0" smtClean="0"/>
              <a:t>    </a:t>
            </a:r>
          </a:p>
          <a:p>
            <a:pPr algn="just">
              <a:buNone/>
            </a:pPr>
            <a:r>
              <a:rPr lang="en-US" sz="2400" dirty="0" smtClean="0"/>
              <a:t>    “</a:t>
            </a:r>
            <a:r>
              <a:rPr lang="en-US" sz="2400" i="1" dirty="0" smtClean="0"/>
              <a:t>The point in which wireless PDAs and the related networks are sufficiently computationally intelligent about radio resources and related computer-to-computer communications to detect user communications needs as a function of context, and to provide radio resources and wireless services most appropriate to those needs</a:t>
            </a:r>
            <a:r>
              <a:rPr lang="en-US" sz="2400" dirty="0" smtClean="0"/>
              <a:t>”.   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1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u="sng" dirty="0" smtClean="0"/>
              <a:t>Definition of Cognitive Radio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FCC has defined a cognitive radio [3] as </a:t>
            </a:r>
          </a:p>
          <a:p>
            <a:endParaRPr lang="en-US" sz="2400" i="1" dirty="0" smtClean="0"/>
          </a:p>
          <a:p>
            <a:endParaRPr lang="en-US" sz="2400" i="1" dirty="0" smtClean="0"/>
          </a:p>
          <a:p>
            <a:pPr>
              <a:buNone/>
            </a:pPr>
            <a:r>
              <a:rPr lang="en-US" sz="2400" i="1" dirty="0" smtClean="0"/>
              <a:t>“A radio that can change its transmitter parameters based on interaction with the environment in which it operates.”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u="sng" dirty="0" smtClean="0"/>
              <a:t>Cognitive Radio Cycle [4]</a:t>
            </a:r>
            <a:endParaRPr lang="en-US" sz="3200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7620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u="sng" dirty="0" smtClean="0"/>
              <a:t>Classification of Cognitive Radio [5]</a:t>
            </a:r>
            <a:endParaRPr lang="en-US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Based on the number of parameters</a:t>
            </a:r>
          </a:p>
          <a:p>
            <a:pPr lvl="1"/>
            <a:r>
              <a:rPr lang="en-US" sz="2000" dirty="0" smtClean="0"/>
              <a:t>Full Cognitive Radio (</a:t>
            </a:r>
            <a:r>
              <a:rPr lang="en-US" sz="2000" dirty="0" err="1" smtClean="0"/>
              <a:t>a.k.a</a:t>
            </a:r>
            <a:r>
              <a:rPr lang="en-US" sz="2000" dirty="0" smtClean="0"/>
              <a:t> </a:t>
            </a:r>
            <a:r>
              <a:rPr lang="en-US" sz="2000" dirty="0" err="1" smtClean="0"/>
              <a:t>Mitola</a:t>
            </a:r>
            <a:r>
              <a:rPr lang="en-US" sz="2000" dirty="0" smtClean="0"/>
              <a:t> Radio)</a:t>
            </a:r>
          </a:p>
          <a:p>
            <a:pPr lvl="1"/>
            <a:r>
              <a:rPr lang="en-US" sz="2000" dirty="0" smtClean="0"/>
              <a:t>Spectrum Sensing Cognitive Radio</a:t>
            </a:r>
          </a:p>
          <a:p>
            <a:pPr lvl="2"/>
            <a:r>
              <a:rPr lang="en-US" sz="1600" dirty="0" smtClean="0"/>
              <a:t>IEEE 802.22 WRAN is the first standard based on CR and the working group is aiming to utilize white spaces in the TV bands.</a:t>
            </a:r>
          </a:p>
          <a:p>
            <a:endParaRPr lang="en-US" sz="2400" dirty="0" smtClean="0"/>
          </a:p>
          <a:p>
            <a:r>
              <a:rPr lang="en-US" sz="2400" dirty="0" smtClean="0"/>
              <a:t>Based on the parts of spectrum available for CR</a:t>
            </a:r>
          </a:p>
          <a:p>
            <a:pPr lvl="1"/>
            <a:r>
              <a:rPr lang="en-US" sz="2000" dirty="0" smtClean="0"/>
              <a:t>Licensed Band Cognitive Radio</a:t>
            </a:r>
          </a:p>
          <a:p>
            <a:pPr lvl="1"/>
            <a:r>
              <a:rPr lang="en-US" sz="2000" dirty="0" smtClean="0"/>
              <a:t>Unlicensed Band Cognitive Radio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u="sng" dirty="0" smtClean="0"/>
              <a:t>Cognitive Radio Architecture [6]</a:t>
            </a:r>
            <a:endParaRPr lang="en-US" sz="3200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524000"/>
            <a:ext cx="5715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967</TotalTime>
  <Words>978</Words>
  <Application>Microsoft Office PowerPoint</Application>
  <PresentationFormat>On-screen Show (4:3)</PresentationFormat>
  <Paragraphs>160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Solstice</vt:lpstr>
      <vt:lpstr>Visio</vt:lpstr>
      <vt:lpstr>Security Vulnerabilities in  Cognitive Radio Networks and Counter Measures</vt:lpstr>
      <vt:lpstr>Aim</vt:lpstr>
      <vt:lpstr>Sequence</vt:lpstr>
      <vt:lpstr>Background</vt:lpstr>
      <vt:lpstr>Definition of Cognitive Radio</vt:lpstr>
      <vt:lpstr>Definition of Cognitive Radio</vt:lpstr>
      <vt:lpstr>Cognitive Radio Cycle [4]</vt:lpstr>
      <vt:lpstr>Classification of Cognitive Radio [5]</vt:lpstr>
      <vt:lpstr>Cognitive Radio Architecture [6]</vt:lpstr>
      <vt:lpstr>Slide 10</vt:lpstr>
      <vt:lpstr>Approaches to Spectrum Sensing in 802.22</vt:lpstr>
      <vt:lpstr>Spectrum Usage Scenario for a Secondary User</vt:lpstr>
      <vt:lpstr>A Taxonomy of CR Security Vulnerabilities [7]</vt:lpstr>
      <vt:lpstr>Primary User Emulation Attack [7]</vt:lpstr>
      <vt:lpstr>Spectrum Sensing Data Falsification Attack [7]</vt:lpstr>
      <vt:lpstr>The Disruptive Effects of Primary User Emulation Attacks [7]</vt:lpstr>
      <vt:lpstr>Outline Plan of Study &amp; Outcomes</vt:lpstr>
      <vt:lpstr>Slide 18</vt:lpstr>
      <vt:lpstr>References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Denial of Service Attacks in  Cognitive Radio Networks and Counter Measures</dc:title>
  <dc:creator>Faisal Amjad</dc:creator>
  <cp:lastModifiedBy>Cliff Zou</cp:lastModifiedBy>
  <cp:revision>33</cp:revision>
  <dcterms:created xsi:type="dcterms:W3CDTF">2011-02-27T19:22:32Z</dcterms:created>
  <dcterms:modified xsi:type="dcterms:W3CDTF">2011-03-03T15:43:24Z</dcterms:modified>
</cp:coreProperties>
</file>