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6" r:id="rId2"/>
    <p:sldId id="257" r:id="rId3"/>
    <p:sldId id="259" r:id="rId4"/>
    <p:sldId id="258" r:id="rId5"/>
    <p:sldId id="260" r:id="rId6"/>
    <p:sldId id="261" r:id="rId7"/>
    <p:sldId id="262"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605" autoAdjust="0"/>
  </p:normalViewPr>
  <p:slideViewPr>
    <p:cSldViewPr snapToGrid="0" snapToObjects="1">
      <p:cViewPr varScale="1">
        <p:scale>
          <a:sx n="53" d="100"/>
          <a:sy n="53" d="100"/>
        </p:scale>
        <p:origin x="-99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9D1C93-86C8-9C48-B1C2-77D1E88D023F}" type="datetimeFigureOut">
              <a:rPr lang="en-US" smtClean="0"/>
              <a:pPr/>
              <a:t>3/3/2011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318BFB-A14C-8349-9E42-C65633F5AF6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318BFB-A14C-8349-9E42-C65633F5AF6F}"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Near Field Communications,</a:t>
            </a:r>
            <a:r>
              <a:rPr lang="en-US" baseline="0" dirty="0" smtClean="0"/>
              <a:t> or NFC for short, is a wireless technology which allows for the short range transmission of data between a sender and a receiver.</a:t>
            </a:r>
          </a:p>
          <a:p>
            <a:endParaRPr lang="en-US" baseline="0" dirty="0" smtClean="0"/>
          </a:p>
          <a:p>
            <a:r>
              <a:rPr lang="en-US" dirty="0" smtClean="0"/>
              <a:t>NFC</a:t>
            </a:r>
            <a:r>
              <a:rPr lang="en-US" baseline="0" dirty="0" smtClean="0"/>
              <a:t> devices operate at a frequency of 13.56 MHz and can transmit data anywhere between 106 to 848 </a:t>
            </a:r>
            <a:r>
              <a:rPr lang="en-US" baseline="0" dirty="0" err="1" smtClean="0"/>
              <a:t>kbit/s</a:t>
            </a:r>
            <a:r>
              <a:rPr lang="en-US" baseline="0" dirty="0" smtClean="0"/>
              <a:t> using current standards.</a:t>
            </a:r>
          </a:p>
          <a:p>
            <a:endParaRPr lang="en-US" baseline="0" dirty="0" smtClean="0"/>
          </a:p>
          <a:p>
            <a:r>
              <a:rPr lang="en-US" baseline="0" dirty="0" smtClean="0"/>
              <a:t>Using compact standard antennas, NFC has a working distance of 20 cm or about 8 inches.  </a:t>
            </a:r>
          </a:p>
          <a:p>
            <a:endParaRPr lang="en-US" baseline="0" dirty="0" smtClean="0"/>
          </a:p>
          <a:p>
            <a:r>
              <a:rPr lang="en-US" baseline="0" dirty="0" smtClean="0"/>
              <a:t>NFC is also backwards compatible with existing RFID </a:t>
            </a:r>
            <a:r>
              <a:rPr lang="en-US" sz="1200" kern="1200" dirty="0" smtClean="0">
                <a:solidFill>
                  <a:schemeClr val="tx1"/>
                </a:solidFill>
                <a:latin typeface="+mn-lt"/>
                <a:ea typeface="+mn-ea"/>
                <a:cs typeface="+mn-cs"/>
              </a:rPr>
              <a:t>13.56 MHz ISO/IEC 18000-3 devices.</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3318BFB-A14C-8349-9E42-C65633F5AF6F}"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NFC is currently used</a:t>
            </a:r>
            <a:r>
              <a:rPr lang="en-US" baseline="0" dirty="0" smtClean="0"/>
              <a:t> as a replacement for credit cards. Rather than carrying around a wallet for debit and credit cards, consumers can now open their smart phone, load an app, choose the “card” they want to pay with, and then wave the phone at the register to pay.</a:t>
            </a:r>
          </a:p>
          <a:p>
            <a:endParaRPr lang="en-US" baseline="0" dirty="0" smtClean="0"/>
          </a:p>
          <a:p>
            <a:r>
              <a:rPr lang="en-US" baseline="0" dirty="0" smtClean="0"/>
              <a:t>NFC can also serve as a ticketing means and is already in use by several public transportation systems around the world including London’s </a:t>
            </a:r>
            <a:r>
              <a:rPr lang="en-US" baseline="0" dirty="0" err="1" smtClean="0"/>
              <a:t>TfL</a:t>
            </a:r>
            <a:r>
              <a:rPr lang="en-US" baseline="0" dirty="0" smtClean="0"/>
              <a:t>, Germany’s </a:t>
            </a:r>
            <a:r>
              <a:rPr lang="en-US" sz="1200" kern="1200" dirty="0" smtClean="0">
                <a:solidFill>
                  <a:schemeClr val="tx1"/>
                </a:solidFill>
                <a:latin typeface="+mn-lt"/>
                <a:ea typeface="+mn-ea"/>
                <a:cs typeface="+mn-cs"/>
              </a:rPr>
              <a:t>Deutsche </a:t>
            </a:r>
            <a:r>
              <a:rPr lang="en-US" sz="1200" kern="1200" dirty="0" err="1" smtClean="0">
                <a:solidFill>
                  <a:schemeClr val="tx1"/>
                </a:solidFill>
                <a:latin typeface="+mn-lt"/>
                <a:ea typeface="+mn-ea"/>
                <a:cs typeface="+mn-cs"/>
              </a:rPr>
              <a:t>Bahn</a:t>
            </a:r>
            <a:r>
              <a:rPr lang="en-US" sz="1200" kern="1200" dirty="0" smtClean="0">
                <a:solidFill>
                  <a:schemeClr val="tx1"/>
                </a:solidFill>
                <a:latin typeface="+mn-lt"/>
                <a:ea typeface="+mn-ea"/>
                <a:cs typeface="+mn-cs"/>
              </a:rPr>
              <a:t> (German rail authority), and San Francisco’s BART (Bay Area Rapid Transit) among</a:t>
            </a:r>
            <a:r>
              <a:rPr lang="en-US" sz="1200" kern="1200" baseline="0" dirty="0" smtClean="0">
                <a:solidFill>
                  <a:schemeClr val="tx1"/>
                </a:solidFill>
                <a:latin typeface="+mn-lt"/>
                <a:ea typeface="+mn-ea"/>
                <a:cs typeface="+mn-cs"/>
              </a:rPr>
              <a:t> others</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Future uses for NFC</a:t>
            </a:r>
            <a:r>
              <a:rPr lang="en-US" sz="1200" kern="1200" baseline="0" dirty="0" smtClean="0">
                <a:solidFill>
                  <a:schemeClr val="tx1"/>
                </a:solidFill>
                <a:latin typeface="+mn-lt"/>
                <a:ea typeface="+mn-ea"/>
                <a:cs typeface="+mn-cs"/>
              </a:rPr>
              <a:t> include airline ticketing, concert and event ticketing, and replacements for ID cards (possibly even passports).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Additionally, because NFC is compatible with existing </a:t>
            </a:r>
            <a:r>
              <a:rPr lang="en-US" sz="1200" kern="1200" dirty="0" smtClean="0">
                <a:solidFill>
                  <a:schemeClr val="tx1"/>
                </a:solidFill>
                <a:latin typeface="+mn-lt"/>
                <a:ea typeface="+mn-ea"/>
                <a:cs typeface="+mn-cs"/>
              </a:rPr>
              <a:t>13.56 MHz RFID</a:t>
            </a:r>
            <a:r>
              <a:rPr lang="en-US" sz="1200" kern="1200" baseline="0" dirty="0" smtClean="0">
                <a:solidFill>
                  <a:schemeClr val="tx1"/>
                </a:solidFill>
                <a:latin typeface="+mn-lt"/>
                <a:ea typeface="+mn-ea"/>
                <a:cs typeface="+mn-cs"/>
              </a:rPr>
              <a:t> devices it can be used as an electronic key for home, office, hotel rooms, and even cars which support RFID “keys”.</a:t>
            </a:r>
            <a:endParaRPr lang="en-US" dirty="0"/>
          </a:p>
        </p:txBody>
      </p:sp>
      <p:sp>
        <p:nvSpPr>
          <p:cNvPr id="4" name="Slide Number Placeholder 3"/>
          <p:cNvSpPr>
            <a:spLocks noGrp="1"/>
          </p:cNvSpPr>
          <p:nvPr>
            <p:ph type="sldNum" sz="quarter" idx="10"/>
          </p:nvPr>
        </p:nvSpPr>
        <p:spPr/>
        <p:txBody>
          <a:bodyPr/>
          <a:lstStyle/>
          <a:p>
            <a:fld id="{83318BFB-A14C-8349-9E42-C65633F5AF6F}"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present NFC systems have</a:t>
            </a:r>
            <a:r>
              <a:rPr lang="en-US" baseline="0" dirty="0" smtClean="0"/>
              <a:t> become readily available in the Asian and European markets.</a:t>
            </a:r>
          </a:p>
          <a:p>
            <a:endParaRPr lang="en-US" baseline="0" dirty="0" smtClean="0"/>
          </a:p>
          <a:p>
            <a:r>
              <a:rPr lang="en-US" baseline="0" dirty="0" smtClean="0"/>
              <a:t>Smart phone manufacturers are already providing support for the technology in currently shipping operating systems and devices.</a:t>
            </a:r>
          </a:p>
          <a:p>
            <a:endParaRPr lang="en-US" baseline="0" dirty="0" smtClean="0"/>
          </a:p>
          <a:p>
            <a:r>
              <a:rPr lang="en-US" baseline="0" dirty="0" smtClean="0"/>
              <a:t>The US market is due for wide spread implementation of NFC payment systems over the next few years.</a:t>
            </a:r>
            <a:endParaRPr lang="en-US" dirty="0"/>
          </a:p>
        </p:txBody>
      </p:sp>
      <p:sp>
        <p:nvSpPr>
          <p:cNvPr id="4" name="Slide Number Placeholder 3"/>
          <p:cNvSpPr>
            <a:spLocks noGrp="1"/>
          </p:cNvSpPr>
          <p:nvPr>
            <p:ph type="sldNum" sz="quarter" idx="10"/>
          </p:nvPr>
        </p:nvSpPr>
        <p:spPr/>
        <p:txBody>
          <a:bodyPr/>
          <a:lstStyle/>
          <a:p>
            <a:fld id="{83318BFB-A14C-8349-9E42-C65633F5AF6F}"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much the same way ATM skimmers work today, a</a:t>
            </a:r>
            <a:r>
              <a:rPr lang="en-US" baseline="0" dirty="0" smtClean="0"/>
              <a:t>n unobtrusive device could be “left” near an NFC payment device at a cash register and permitted to eaves drop on all transactions over the course of the day. Any communications which are processed in passive or unencrypted mode would be readily recorded by the eaves dropping unite, and available for cloning by an identity thief later.</a:t>
            </a:r>
          </a:p>
          <a:p>
            <a:endParaRPr lang="en-US" baseline="0" dirty="0" smtClean="0"/>
          </a:p>
          <a:p>
            <a:r>
              <a:rPr lang="en-US" baseline="0" dirty="0" smtClean="0"/>
              <a:t>Using modified or specially designed hardware, an attacker could potentially walk through a crowded area and allow the device to retrieve data from any unprotected devices within range. One becomes a victim by simply being within communications proximity of the attacker.</a:t>
            </a:r>
          </a:p>
          <a:p>
            <a:endParaRPr lang="en-US" baseline="0" dirty="0" smtClean="0"/>
          </a:p>
          <a:p>
            <a:r>
              <a:rPr lang="en-US" baseline="0" dirty="0" smtClean="0"/>
              <a:t>Further more, because the NFC functions are being supported by smart phones, malware could potentially infect a victim’s phone, gather NFC account data, and transmit this information back to the attacker for later use. </a:t>
            </a:r>
          </a:p>
        </p:txBody>
      </p:sp>
      <p:sp>
        <p:nvSpPr>
          <p:cNvPr id="4" name="Slide Number Placeholder 3"/>
          <p:cNvSpPr>
            <a:spLocks noGrp="1"/>
          </p:cNvSpPr>
          <p:nvPr>
            <p:ph type="sldNum" sz="quarter" idx="10"/>
          </p:nvPr>
        </p:nvSpPr>
        <p:spPr/>
        <p:txBody>
          <a:bodyPr/>
          <a:lstStyle/>
          <a:p>
            <a:fld id="{83318BFB-A14C-8349-9E42-C65633F5AF6F}"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projects research goal will be to identify the various weaknesses inherent to the NFC protocol and implementations.</a:t>
            </a:r>
          </a:p>
          <a:p>
            <a:endParaRPr lang="en-US" baseline="0" dirty="0" smtClean="0"/>
          </a:p>
          <a:p>
            <a:r>
              <a:rPr lang="en-US" baseline="0" dirty="0" smtClean="0"/>
              <a:t>Identify the known solutions for existing vulnerabilities, and to present possibly solutions for vulnerabilities which have not yet been addressed.</a:t>
            </a:r>
          </a:p>
          <a:p>
            <a:endParaRPr lang="en-US" baseline="0" dirty="0" smtClean="0"/>
          </a:p>
          <a:p>
            <a:r>
              <a:rPr lang="en-US" baseline="0" dirty="0" smtClean="0"/>
              <a:t>Unfortunately, due to the limited availability (slow US adoption) and relatively high cost of the technology, it will not be possible to perform any real world testing or evaluations with this technology during the course of the research project.</a:t>
            </a:r>
            <a:endParaRPr lang="en-US" dirty="0"/>
          </a:p>
        </p:txBody>
      </p:sp>
      <p:sp>
        <p:nvSpPr>
          <p:cNvPr id="4" name="Slide Number Placeholder 3"/>
          <p:cNvSpPr>
            <a:spLocks noGrp="1"/>
          </p:cNvSpPr>
          <p:nvPr>
            <p:ph type="sldNum" sz="quarter" idx="10"/>
          </p:nvPr>
        </p:nvSpPr>
        <p:spPr/>
        <p:txBody>
          <a:bodyPr/>
          <a:lstStyle/>
          <a:p>
            <a:fld id="{83318BFB-A14C-8349-9E42-C65633F5AF6F}"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318BFB-A14C-8349-9E42-C65633F5AF6F}"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B93E7AE-23A4-E545-9B9A-8966A8DFB550}"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733DBD-B8F6-1A4D-A3B4-6FEA3BDFBB5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93E7AE-23A4-E545-9B9A-8966A8DFB550}"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733DBD-B8F6-1A4D-A3B4-6FEA3BDFBB5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93E7AE-23A4-E545-9B9A-8966A8DFB550}"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733DBD-B8F6-1A4D-A3B4-6FEA3BDFBB5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93E7AE-23A4-E545-9B9A-8966A8DFB550}"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733DBD-B8F6-1A4D-A3B4-6FEA3BDFBB5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93E7AE-23A4-E545-9B9A-8966A8DFB550}"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733DBD-B8F6-1A4D-A3B4-6FEA3BDFBB5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B93E7AE-23A4-E545-9B9A-8966A8DFB550}" type="datetimeFigureOut">
              <a:rPr lang="en-US" smtClean="0"/>
              <a:pPr/>
              <a:t>3/3/2011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733DBD-B8F6-1A4D-A3B4-6FEA3BDFBB5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B93E7AE-23A4-E545-9B9A-8966A8DFB550}" type="datetimeFigureOut">
              <a:rPr lang="en-US" smtClean="0"/>
              <a:pPr/>
              <a:t>3/3/2011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733DBD-B8F6-1A4D-A3B4-6FEA3BDFBB5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B93E7AE-23A4-E545-9B9A-8966A8DFB550}" type="datetimeFigureOut">
              <a:rPr lang="en-US" smtClean="0"/>
              <a:pPr/>
              <a:t>3/3/2011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733DBD-B8F6-1A4D-A3B4-6FEA3BDFBB5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93E7AE-23A4-E545-9B9A-8966A8DFB550}" type="datetimeFigureOut">
              <a:rPr lang="en-US" smtClean="0"/>
              <a:pPr/>
              <a:t>3/3/2011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733DBD-B8F6-1A4D-A3B4-6FEA3BDFBB5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93E7AE-23A4-E545-9B9A-8966A8DFB550}" type="datetimeFigureOut">
              <a:rPr lang="en-US" smtClean="0"/>
              <a:pPr/>
              <a:t>3/3/2011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733DBD-B8F6-1A4D-A3B4-6FEA3BDFBB5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93E7AE-23A4-E545-9B9A-8966A8DFB550}" type="datetimeFigureOut">
              <a:rPr lang="en-US" smtClean="0"/>
              <a:pPr/>
              <a:t>3/3/2011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733DBD-B8F6-1A4D-A3B4-6FEA3BDFBB5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93E7AE-23A4-E545-9B9A-8966A8DFB550}" type="datetimeFigureOut">
              <a:rPr lang="en-US" smtClean="0"/>
              <a:pPr/>
              <a:t>3/3/2011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733DBD-B8F6-1A4D-A3B4-6FEA3BDFBB5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Exploring Weaknesses within Near Field Communications Technologies</a:t>
            </a:r>
            <a:endParaRPr lang="en-US" dirty="0"/>
          </a:p>
        </p:txBody>
      </p:sp>
      <p:sp>
        <p:nvSpPr>
          <p:cNvPr id="3" name="Subtitle 2"/>
          <p:cNvSpPr>
            <a:spLocks noGrp="1"/>
          </p:cNvSpPr>
          <p:nvPr>
            <p:ph type="subTitle" idx="1"/>
          </p:nvPr>
        </p:nvSpPr>
        <p:spPr/>
        <p:txBody>
          <a:bodyPr/>
          <a:lstStyle/>
          <a:p>
            <a:r>
              <a:rPr lang="en-US" dirty="0" smtClean="0"/>
              <a:t>Proposed by: John Stealy</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a:bodyPr>
          <a:lstStyle/>
          <a:p>
            <a:r>
              <a:rPr lang="en-US" dirty="0" smtClean="0"/>
              <a:t>Near Field Communications (NFC)</a:t>
            </a:r>
          </a:p>
          <a:p>
            <a:r>
              <a:rPr lang="en-US" dirty="0" smtClean="0"/>
              <a:t>Operates at 13.56 MHz</a:t>
            </a:r>
          </a:p>
          <a:p>
            <a:r>
              <a:rPr lang="en-US" dirty="0" smtClean="0"/>
              <a:t>Data rates of </a:t>
            </a:r>
            <a:r>
              <a:rPr lang="en-US" dirty="0"/>
              <a:t>106 </a:t>
            </a:r>
            <a:r>
              <a:rPr lang="en-US" dirty="0" err="1"/>
              <a:t>kbit/s</a:t>
            </a:r>
            <a:r>
              <a:rPr lang="en-US" dirty="0"/>
              <a:t> to 848 </a:t>
            </a:r>
            <a:r>
              <a:rPr lang="en-US" dirty="0" err="1"/>
              <a:t>kbit/</a:t>
            </a:r>
            <a:r>
              <a:rPr lang="en-US" dirty="0" err="1" smtClean="0"/>
              <a:t>s</a:t>
            </a:r>
            <a:endParaRPr lang="en-US" dirty="0" smtClean="0"/>
          </a:p>
          <a:p>
            <a:r>
              <a:rPr lang="en-US" dirty="0" smtClean="0"/>
              <a:t>Up to 20 cm range (about 8 inches)</a:t>
            </a:r>
          </a:p>
          <a:p>
            <a:r>
              <a:rPr lang="en-US" dirty="0" smtClean="0"/>
              <a:t>RFID </a:t>
            </a:r>
            <a:r>
              <a:rPr lang="en-US" dirty="0"/>
              <a:t>13.56 MHz ISO/IEC 18000-</a:t>
            </a:r>
            <a:r>
              <a:rPr lang="en-US" dirty="0" smtClean="0"/>
              <a:t>3 Compatible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Primary Uses</a:t>
            </a:r>
            <a:endParaRPr lang="en-US" dirty="0"/>
          </a:p>
        </p:txBody>
      </p:sp>
      <p:sp>
        <p:nvSpPr>
          <p:cNvPr id="3" name="Content Placeholder 2"/>
          <p:cNvSpPr>
            <a:spLocks noGrp="1"/>
          </p:cNvSpPr>
          <p:nvPr>
            <p:ph idx="1"/>
          </p:nvPr>
        </p:nvSpPr>
        <p:spPr/>
        <p:txBody>
          <a:bodyPr>
            <a:normAutofit lnSpcReduction="10000"/>
          </a:bodyPr>
          <a:lstStyle/>
          <a:p>
            <a:r>
              <a:rPr lang="en-US" dirty="0" smtClean="0"/>
              <a:t>Current Uses</a:t>
            </a:r>
          </a:p>
          <a:p>
            <a:pPr lvl="1"/>
            <a:r>
              <a:rPr lang="en-US" dirty="0" smtClean="0"/>
              <a:t>Payment (credit card replacement)</a:t>
            </a:r>
          </a:p>
          <a:p>
            <a:pPr lvl="1"/>
            <a:r>
              <a:rPr lang="en-US" dirty="0" smtClean="0"/>
              <a:t>Ticketing (buses, trains, etc)</a:t>
            </a:r>
          </a:p>
          <a:p>
            <a:r>
              <a:rPr lang="en-US" dirty="0" smtClean="0"/>
              <a:t>Future Uses</a:t>
            </a:r>
          </a:p>
          <a:p>
            <a:pPr lvl="1"/>
            <a:r>
              <a:rPr lang="en-US" dirty="0" smtClean="0"/>
              <a:t>Airline Ticketing</a:t>
            </a:r>
          </a:p>
          <a:p>
            <a:pPr lvl="1"/>
            <a:r>
              <a:rPr lang="en-US" dirty="0" smtClean="0"/>
              <a:t>Event Ticketing (concerts, movies, etc.)</a:t>
            </a:r>
          </a:p>
          <a:p>
            <a:pPr lvl="1"/>
            <a:r>
              <a:rPr lang="en-US" dirty="0" smtClean="0"/>
              <a:t>ID Replacements (drivers license, student ID, passports?)</a:t>
            </a:r>
          </a:p>
          <a:p>
            <a:pPr lvl="1"/>
            <a:r>
              <a:rPr lang="en-US" dirty="0" smtClean="0"/>
              <a:t>Electronic Keys (house, office, hotel, car)</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 Base</a:t>
            </a:r>
            <a:endParaRPr lang="en-US" dirty="0"/>
          </a:p>
        </p:txBody>
      </p:sp>
      <p:sp>
        <p:nvSpPr>
          <p:cNvPr id="3" name="Content Placeholder 2"/>
          <p:cNvSpPr>
            <a:spLocks noGrp="1"/>
          </p:cNvSpPr>
          <p:nvPr>
            <p:ph idx="1"/>
          </p:nvPr>
        </p:nvSpPr>
        <p:spPr/>
        <p:txBody>
          <a:bodyPr/>
          <a:lstStyle/>
          <a:p>
            <a:r>
              <a:rPr lang="en-US" dirty="0" smtClean="0"/>
              <a:t>Popular in Asian and European Markets</a:t>
            </a:r>
          </a:p>
          <a:p>
            <a:r>
              <a:rPr lang="en-US" dirty="0" smtClean="0"/>
              <a:t>Embraced by Smart Phone Manufacturers</a:t>
            </a:r>
          </a:p>
          <a:p>
            <a:r>
              <a:rPr lang="en-US" dirty="0" smtClean="0"/>
              <a:t>Due for wide spread implementation in the US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Concerns</a:t>
            </a:r>
            <a:endParaRPr lang="en-US" dirty="0"/>
          </a:p>
        </p:txBody>
      </p:sp>
      <p:sp>
        <p:nvSpPr>
          <p:cNvPr id="3" name="Content Placeholder 2"/>
          <p:cNvSpPr>
            <a:spLocks noGrp="1"/>
          </p:cNvSpPr>
          <p:nvPr>
            <p:ph idx="1"/>
          </p:nvPr>
        </p:nvSpPr>
        <p:spPr/>
        <p:txBody>
          <a:bodyPr/>
          <a:lstStyle/>
          <a:p>
            <a:r>
              <a:rPr lang="en-US" dirty="0" smtClean="0"/>
              <a:t>Eaves dropping</a:t>
            </a:r>
          </a:p>
          <a:p>
            <a:r>
              <a:rPr lang="en-US" dirty="0" smtClean="0"/>
              <a:t>Proximity Attacks</a:t>
            </a:r>
          </a:p>
          <a:p>
            <a:r>
              <a:rPr lang="en-US" dirty="0" smtClean="0"/>
              <a:t>Malware</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Goals</a:t>
            </a:r>
            <a:endParaRPr lang="en-US" dirty="0"/>
          </a:p>
        </p:txBody>
      </p:sp>
      <p:sp>
        <p:nvSpPr>
          <p:cNvPr id="3" name="Content Placeholder 2"/>
          <p:cNvSpPr>
            <a:spLocks noGrp="1"/>
          </p:cNvSpPr>
          <p:nvPr>
            <p:ph idx="1"/>
          </p:nvPr>
        </p:nvSpPr>
        <p:spPr/>
        <p:txBody>
          <a:bodyPr/>
          <a:lstStyle/>
          <a:p>
            <a:r>
              <a:rPr lang="en-US" dirty="0" smtClean="0"/>
              <a:t>Identify weaknesses within NFC standard</a:t>
            </a:r>
          </a:p>
          <a:p>
            <a:r>
              <a:rPr lang="en-US" dirty="0" smtClean="0"/>
              <a:t>Identify known solutions to vulnerabilities</a:t>
            </a:r>
          </a:p>
          <a:p>
            <a:r>
              <a:rPr lang="en-US" dirty="0" smtClean="0"/>
              <a:t>Present possible solutions for unaddressed vulnerabilities </a:t>
            </a:r>
          </a:p>
          <a:p>
            <a:r>
              <a:rPr lang="en-US" dirty="0" smtClean="0"/>
              <a:t>Simulation and testing unavailable due to resource availability and cost</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normAutofit fontScale="85000" lnSpcReduction="20000"/>
          </a:bodyPr>
          <a:lstStyle/>
          <a:p>
            <a:r>
              <a:rPr lang="en-US" dirty="0" err="1" smtClean="0"/>
              <a:t>Haselsteiner</a:t>
            </a:r>
            <a:r>
              <a:rPr lang="en-US" dirty="0" smtClean="0"/>
              <a:t> , Ernst &amp; </a:t>
            </a:r>
            <a:r>
              <a:rPr lang="en-US" dirty="0" err="1" smtClean="0"/>
              <a:t>Breitfuß</a:t>
            </a:r>
            <a:r>
              <a:rPr lang="en-US" dirty="0" smtClean="0"/>
              <a:t>, </a:t>
            </a:r>
            <a:r>
              <a:rPr lang="en-US" dirty="0" err="1" smtClean="0"/>
              <a:t>Klemens</a:t>
            </a:r>
            <a:r>
              <a:rPr lang="en-US" dirty="0" smtClean="0"/>
              <a:t>. </a:t>
            </a:r>
            <a:r>
              <a:rPr lang="en-US" dirty="0"/>
              <a:t>Philips </a:t>
            </a:r>
            <a:r>
              <a:rPr lang="en-US" dirty="0" smtClean="0"/>
              <a:t>Semiconductors. (2006). Near Field Communication (</a:t>
            </a:r>
            <a:r>
              <a:rPr lang="en-US" dirty="0" err="1" smtClean="0"/>
              <a:t>NFC)Strengths</a:t>
            </a:r>
            <a:r>
              <a:rPr lang="en-US" dirty="0" smtClean="0"/>
              <a:t> and Weaknesses. Presented at Workshop on RFID Security 2006. Retrieved from: http://events.iaik.tugraz.at/RFIDSec06/Program/papers/002%20-%20Security%20in%20NFC.pdf</a:t>
            </a:r>
          </a:p>
          <a:p>
            <a:r>
              <a:rPr lang="en-US" dirty="0" smtClean="0"/>
              <a:t>NFC Forum. (2011). NFC in public transportation. Retrieved from: </a:t>
            </a:r>
            <a:r>
              <a:rPr lang="en-US" dirty="0" err="1" smtClean="0"/>
              <a:t>www.nfc-forum.org/resources/white_papers/NFC_in_Public_Transport.pdf</a:t>
            </a:r>
            <a:endParaRPr lang="en-US" dirty="0" smtClean="0"/>
          </a:p>
          <a:p>
            <a:r>
              <a:rPr lang="en-US" dirty="0" smtClean="0"/>
              <a:t>Wikipedia. (2011). Near field communication. Retrieved from: http://</a:t>
            </a:r>
            <a:r>
              <a:rPr lang="en-US" dirty="0" err="1" smtClean="0"/>
              <a:t>en.wikipedia.org/wiki/Near_field_communication</a:t>
            </a:r>
            <a:r>
              <a:rPr lang="en-US" dirty="0" smtClean="0"/>
              <a:t>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113</TotalTime>
  <Words>725</Words>
  <Application>Microsoft Office PowerPoint</Application>
  <PresentationFormat>On-screen Show (4:3)</PresentationFormat>
  <Paragraphs>70</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Exploring Weaknesses within Near Field Communications Technologies</vt:lpstr>
      <vt:lpstr>Introduction</vt:lpstr>
      <vt:lpstr>Primary Uses</vt:lpstr>
      <vt:lpstr>Install Base</vt:lpstr>
      <vt:lpstr>Security Concerns</vt:lpstr>
      <vt:lpstr>Research Goals</vt:lpstr>
      <vt:lpstr>Sources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Exploring Weaknesses within Near Field Communications Technologies</dc:title>
  <dc:creator>Michael Stealy</dc:creator>
  <cp:lastModifiedBy>Cliff Zou</cp:lastModifiedBy>
  <cp:revision>7</cp:revision>
  <dcterms:created xsi:type="dcterms:W3CDTF">2011-03-02T04:49:27Z</dcterms:created>
  <dcterms:modified xsi:type="dcterms:W3CDTF">2011-03-03T15:39:12Z</dcterms:modified>
</cp:coreProperties>
</file>