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8" r:id="rId2"/>
    <p:sldId id="263" r:id="rId3"/>
    <p:sldId id="257" r:id="rId4"/>
    <p:sldId id="260" r:id="rId5"/>
    <p:sldId id="262" r:id="rId6"/>
    <p:sldId id="261" r:id="rId7"/>
    <p:sldId id="267" r:id="rId8"/>
    <p:sldId id="259" r:id="rId9"/>
    <p:sldId id="264" r:id="rId10"/>
    <p:sldId id="268" r:id="rId11"/>
    <p:sldId id="266" r:id="rId12"/>
    <p:sldId id="269"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Default Section" id="{E4524C75-BF85-421B-AE8A-B857FBA62067}">
          <p14:sldIdLst>
            <p14:sldId id="258"/>
            <p14:sldId id="263"/>
          </p14:sldIdLst>
        </p14:section>
        <p14:section name="RFID" id="{B51707BA-BE51-4BBE-8FF9-4E7D59B9AE29}">
          <p14:sldIdLst>
            <p14:sldId id="257"/>
            <p14:sldId id="260"/>
          </p14:sldIdLst>
        </p14:section>
        <p14:section name="NFC" id="{B11D5325-4DC6-4A91-BD2E-BBFFFEDC51B7}">
          <p14:sldIdLst>
            <p14:sldId id="262"/>
            <p14:sldId id="261"/>
            <p14:sldId id="267"/>
          </p14:sldIdLst>
        </p14:section>
        <p14:section name="Security Threats" id="{EA129012-4A89-4FD5-84EF-CB75472C67F6}">
          <p14:sldIdLst>
            <p14:sldId id="259"/>
          </p14:sldIdLst>
        </p14:section>
        <p14:section name="IDS/IPS" id="{583033F8-4BCB-40FE-ACCA-B71986F19CF2}">
          <p14:sldIdLst>
            <p14:sldId id="264"/>
            <p14:sldId id="268"/>
          </p14:sldIdLst>
        </p14:section>
        <p14:section name="References" id="{6CE997C1-35F6-48D7-B45C-68BFCC1E5942}">
          <p14:sldIdLst>
            <p14:sldId id="266"/>
            <p14:sldId id="2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88" autoAdjust="0"/>
    <p:restoredTop sz="82616" autoAdjust="0"/>
  </p:normalViewPr>
  <p:slideViewPr>
    <p:cSldViewPr>
      <p:cViewPr>
        <p:scale>
          <a:sx n="66" d="100"/>
          <a:sy n="66" d="100"/>
        </p:scale>
        <p:origin x="-38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AD822C-7211-40E4-9FD7-570689F1EFD0}" type="datetimeFigureOut">
              <a:rPr lang="en-US" smtClean="0"/>
              <a:pPr/>
              <a:t>3/3/2011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EBF0EF-0DF4-4B25-9B8B-34C9AE388430}" type="slidenum">
              <a:rPr lang="en-US" smtClean="0"/>
              <a:pPr/>
              <a:t>‹#›</a:t>
            </a:fld>
            <a:endParaRPr lang="en-US" dirty="0"/>
          </a:p>
        </p:txBody>
      </p:sp>
    </p:spTree>
    <p:extLst>
      <p:ext uri="{BB962C8B-B14F-4D97-AF65-F5344CB8AC3E}">
        <p14:creationId xmlns="" xmlns:p14="http://schemas.microsoft.com/office/powerpoint/2010/main" val="4214247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RFID as a technology has existed since 1915 but was not fully used until WWII as a means for tracking allied bombers during night time raids.</a:t>
            </a:r>
          </a:p>
          <a:p>
            <a:pPr marL="171450" indent="-171450">
              <a:buFont typeface="Arial" pitchFamily="34" charset="0"/>
              <a:buChar char="•"/>
            </a:pPr>
            <a:r>
              <a:rPr lang="en-US" dirty="0" smtClean="0"/>
              <a:t>All RFID systems consist</a:t>
            </a:r>
            <a:r>
              <a:rPr lang="en-US" baseline="0" dirty="0" smtClean="0"/>
              <a:t> of the items listed.</a:t>
            </a:r>
          </a:p>
          <a:p>
            <a:pPr marL="628650" lvl="1" indent="-171450">
              <a:buFont typeface="Arial" pitchFamily="34" charset="0"/>
              <a:buChar char="•"/>
            </a:pPr>
            <a:r>
              <a:rPr lang="en-US" dirty="0" smtClean="0"/>
              <a:t>RFID Tag CPU – Computation controller to perform basic to complex math depending on the complexity of the design.</a:t>
            </a:r>
          </a:p>
          <a:p>
            <a:pPr marL="628650" lvl="1" indent="-171450">
              <a:buFont typeface="Arial" pitchFamily="34" charset="0"/>
              <a:buChar char="•"/>
            </a:pPr>
            <a:r>
              <a:rPr lang="en-US" dirty="0" smtClean="0"/>
              <a:t>Radio Receiver</a:t>
            </a:r>
          </a:p>
          <a:p>
            <a:pPr marL="628650" lvl="1" indent="-171450">
              <a:buFont typeface="Arial" pitchFamily="34" charset="0"/>
              <a:buChar char="•"/>
            </a:pPr>
            <a:r>
              <a:rPr lang="en-US" dirty="0" smtClean="0"/>
              <a:t>Radio Modulator </a:t>
            </a:r>
          </a:p>
          <a:p>
            <a:pPr marL="628650" lvl="1" indent="-171450">
              <a:buFont typeface="Arial" pitchFamily="34" charset="0"/>
              <a:buChar char="•"/>
            </a:pPr>
            <a:r>
              <a:rPr lang="en-US" dirty="0" smtClean="0"/>
              <a:t>Control Logic</a:t>
            </a:r>
          </a:p>
          <a:p>
            <a:pPr marL="628650" lvl="1" indent="-171450">
              <a:buFont typeface="Arial" pitchFamily="34" charset="0"/>
              <a:buChar char="•"/>
            </a:pPr>
            <a:r>
              <a:rPr lang="en-US" dirty="0" smtClean="0"/>
              <a:t>Memory – Depending on the system some are locked ROMs while others have writeable memory allowing them to be reprogrammed remotely.</a:t>
            </a:r>
          </a:p>
          <a:p>
            <a:pPr marL="628650" lvl="1" indent="-171450">
              <a:buFont typeface="Arial" pitchFamily="34" charset="0"/>
              <a:buChar char="•"/>
            </a:pPr>
            <a:r>
              <a:rPr lang="en-US" dirty="0" smtClean="0"/>
              <a:t>Power System – There are two types of RFID power systems,</a:t>
            </a:r>
            <a:r>
              <a:rPr lang="en-US" baseline="0" dirty="0" smtClean="0"/>
              <a:t> passive which use only the power provided to them from the RF signal, and active which require some sort of power source either via a battery or power line to provide boosted signal strength and/or processing power.</a:t>
            </a:r>
            <a:endParaRPr lang="en-US" dirty="0" smtClean="0"/>
          </a:p>
          <a:p>
            <a:pPr marL="628650" lvl="1" indent="-171450">
              <a:buFont typeface="Arial" pitchFamily="34" charset="0"/>
              <a:buChar char="•"/>
            </a:pPr>
            <a:r>
              <a:rPr lang="en-US" dirty="0" smtClean="0"/>
              <a:t>I/O Antenna – The different RFID systems due to the way RF signals work require unique antennas to provide signal acquisition for the varying frequency ranges.  Lower frequencies will require larger antenna systems</a:t>
            </a:r>
            <a:r>
              <a:rPr lang="en-US" baseline="0" dirty="0" smtClean="0"/>
              <a:t> where the high, and ultra-high can operate with smaller designs.</a:t>
            </a:r>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3</a:t>
            </a:fld>
            <a:endParaRPr lang="en-US" dirty="0"/>
          </a:p>
        </p:txBody>
      </p:sp>
    </p:spTree>
    <p:extLst>
      <p:ext uri="{BB962C8B-B14F-4D97-AF65-F5344CB8AC3E}">
        <p14:creationId xmlns="" xmlns:p14="http://schemas.microsoft.com/office/powerpoint/2010/main" val="681581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smtClean="0"/>
              <a:t>UHF (Ultra High Frequency 860 MHz ~960 MHz) based toll collection sticker.  Allows full speed reading at up to 100 mph and 10 meters.</a:t>
            </a:r>
          </a:p>
          <a:p>
            <a:pPr marL="228600" indent="-228600">
              <a:buFont typeface="+mj-lt"/>
              <a:buAutoNum type="arabicPeriod"/>
            </a:pPr>
            <a:r>
              <a:rPr lang="en-US" dirty="0" smtClean="0"/>
              <a:t>LF (Low Frequency</a:t>
            </a:r>
            <a:r>
              <a:rPr lang="en-US" baseline="0" dirty="0" smtClean="0"/>
              <a:t> </a:t>
            </a:r>
            <a:r>
              <a:rPr lang="en-US" dirty="0" smtClean="0"/>
              <a:t>125 KHz) RFID tokens and Proximity Cards.  Extremely short range</a:t>
            </a:r>
            <a:r>
              <a:rPr lang="en-US" baseline="0" dirty="0" smtClean="0"/>
              <a:t> with a maximum range of 10 cm and a very small data payload.</a:t>
            </a:r>
          </a:p>
          <a:p>
            <a:pPr marL="228600" indent="-228600">
              <a:buFont typeface="+mj-lt"/>
              <a:buAutoNum type="arabicPeriod"/>
            </a:pPr>
            <a:r>
              <a:rPr lang="en-US" baseline="0" dirty="0" smtClean="0"/>
              <a:t>ISM (Industrial, Science, &amp; Medical 2.4 GHz) tracking bracelets originally designed for medical facilities.  Allows real time tracking with advanced systems with a range of up to 100 m of up to 300 tags.</a:t>
            </a:r>
          </a:p>
          <a:p>
            <a:pPr marL="228600" indent="-228600">
              <a:buFont typeface="+mj-lt"/>
              <a:buAutoNum type="arabicPeriod"/>
            </a:pPr>
            <a:r>
              <a:rPr lang="en-US" dirty="0" smtClean="0"/>
              <a:t>HF (High Frequency 13,56 MHz) Casino chips used to prevent counterfeit chips as well as patron tracking.  </a:t>
            </a:r>
          </a:p>
          <a:p>
            <a:pPr marL="228600" indent="-228600">
              <a:buFont typeface="+mj-lt"/>
              <a:buAutoNum type="arabicPeriod"/>
            </a:pPr>
            <a:r>
              <a:rPr lang="en-US" dirty="0" smtClean="0"/>
              <a:t>Hitachi Global mu-chip 0.04mm * 0.04mm is the worlds smallest RFID chip.  The black line is a human hair with several tags around it.  These devices operate at the ISM 2.4 GHz frequency with a range of 25 cm and</a:t>
            </a:r>
            <a:r>
              <a:rPr lang="en-US" baseline="0" dirty="0" smtClean="0"/>
              <a:t> a storage capacity of 128-bit</a:t>
            </a:r>
            <a:r>
              <a:rPr lang="en-US" dirty="0" smtClean="0"/>
              <a:t>.</a:t>
            </a:r>
          </a:p>
          <a:p>
            <a:pPr marL="228600" indent="-228600">
              <a:buFont typeface="+mj-lt"/>
              <a:buAutoNum type="arabicPeriod"/>
            </a:pPr>
            <a:r>
              <a:rPr lang="en-US" dirty="0" smtClean="0"/>
              <a:t>Global e-Passport using the HF 13.56</a:t>
            </a:r>
            <a:r>
              <a:rPr lang="en-US" baseline="0" dirty="0" smtClean="0"/>
              <a:t> MHz and after initial hiccups is the best example of high RFID security.</a:t>
            </a:r>
          </a:p>
          <a:p>
            <a:pPr marL="685800" lvl="1" indent="-228600">
              <a:buFont typeface="+mj-lt"/>
              <a:buAutoNum type="arabicPeriod"/>
            </a:pPr>
            <a:r>
              <a:rPr lang="en-US" baseline="0" dirty="0" smtClean="0"/>
              <a:t>Faraday cage in the lining to prevent being read when the cover is closed</a:t>
            </a:r>
          </a:p>
          <a:p>
            <a:pPr marL="685800" lvl="1" indent="-228600">
              <a:buFont typeface="+mj-lt"/>
              <a:buAutoNum type="arabicPeriod"/>
            </a:pPr>
            <a:r>
              <a:rPr lang="en-US" baseline="0" dirty="0" smtClean="0"/>
              <a:t>Basic Access Control (BAC) in the form of a Machine Readable Zone (MRZ) printed inside of the passport. This MRZ must be read off the passport and then provided to the RFID chip as a PIN code to gain access. It also uses this information to base encryption between the RFID tag and RFID reader.</a:t>
            </a:r>
          </a:p>
          <a:p>
            <a:pPr marL="685800" lvl="1" indent="-228600">
              <a:buFont typeface="+mj-lt"/>
              <a:buAutoNum type="arabicPeriod"/>
            </a:pPr>
            <a:r>
              <a:rPr lang="en-US" baseline="0" dirty="0" smtClean="0"/>
              <a:t>Random ID (RID) which presents a new random ID each time the passport is read. It maintains the same ID during a communication session, but after the session is complete it will generate a new one. This was implemented to prevent using the ID of the RFID device as a tracking means.</a:t>
            </a:r>
          </a:p>
          <a:p>
            <a:pPr marL="228600" indent="-228600">
              <a:buFont typeface="+mj-lt"/>
              <a:buAutoNum type="arabicPeriod"/>
            </a:pPr>
            <a:r>
              <a:rPr lang="en-US" baseline="0" dirty="0" err="1" smtClean="0"/>
              <a:t>VeriChip</a:t>
            </a:r>
            <a:r>
              <a:rPr lang="en-US" baseline="0" dirty="0" smtClean="0"/>
              <a:t>, the first FDA approved human implantable RFID chip using the ISO 11784 134 KHz standard which is a variant of the LF standard.</a:t>
            </a:r>
          </a:p>
          <a:p>
            <a:pPr marL="228600" indent="-228600">
              <a:buFont typeface="+mj-lt"/>
              <a:buAutoNum type="arabicPeriod"/>
            </a:pPr>
            <a:r>
              <a:rPr lang="en-US" baseline="0" dirty="0" smtClean="0"/>
              <a:t>Printable RFID stickers using with LF or HF RFID embedded chips, which leads us to…</a:t>
            </a:r>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4</a:t>
            </a:fld>
            <a:endParaRPr lang="en-US" dirty="0"/>
          </a:p>
        </p:txBody>
      </p:sp>
    </p:spTree>
    <p:extLst>
      <p:ext uri="{BB962C8B-B14F-4D97-AF65-F5344CB8AC3E}">
        <p14:creationId xmlns="" xmlns:p14="http://schemas.microsoft.com/office/powerpoint/2010/main" val="1601026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i="0" kern="1200" dirty="0" smtClean="0">
                <a:solidFill>
                  <a:schemeClr val="tx1"/>
                </a:solidFill>
                <a:effectLst/>
                <a:latin typeface="+mn-lt"/>
                <a:ea typeface="+mn-ea"/>
                <a:cs typeface="+mn-cs"/>
              </a:rPr>
              <a:t>Google Places window sticker</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i="0" kern="1200" dirty="0" smtClean="0">
                <a:solidFill>
                  <a:schemeClr val="tx1"/>
                </a:solidFill>
                <a:effectLst/>
                <a:latin typeface="+mn-lt"/>
                <a:ea typeface="+mn-ea"/>
                <a:cs typeface="+mn-cs"/>
              </a:rPr>
              <a:t>Sticker contains a 13.56 MHz ~1</a:t>
            </a:r>
            <a:r>
              <a:rPr lang="en-US" sz="1200" b="0" i="0" kern="1200" baseline="0" dirty="0" smtClean="0">
                <a:solidFill>
                  <a:schemeClr val="tx1"/>
                </a:solidFill>
                <a:effectLst/>
                <a:latin typeface="+mn-lt"/>
                <a:ea typeface="+mn-ea"/>
                <a:cs typeface="+mn-cs"/>
              </a:rPr>
              <a:t> meter RFID chip embedded in it</a:t>
            </a:r>
            <a:endParaRPr lang="en-US" sz="1200" b="0" i="0" kern="1200" dirty="0" smtClean="0">
              <a:solidFill>
                <a:schemeClr val="tx1"/>
              </a:solidFill>
              <a:effectLst/>
              <a:latin typeface="+mn-lt"/>
              <a:ea typeface="+mn-ea"/>
              <a:cs typeface="+mn-cs"/>
            </a:endParaRPr>
          </a:p>
          <a:p>
            <a:pPr marL="171450" indent="-171450">
              <a:buFont typeface="Arial" pitchFamily="34" charset="0"/>
              <a:buChar char="•"/>
            </a:pPr>
            <a:r>
              <a:rPr lang="en-US" sz="1200" b="0" i="0" kern="1200" dirty="0" smtClean="0">
                <a:solidFill>
                  <a:schemeClr val="tx1"/>
                </a:solidFill>
                <a:effectLst/>
                <a:latin typeface="+mn-lt"/>
                <a:ea typeface="+mn-ea"/>
                <a:cs typeface="+mn-cs"/>
              </a:rPr>
              <a:t>Each tag is encoded with an ID number that communicates with NFC-enabled phones to display the appropriate Place Page for that business.</a:t>
            </a:r>
          </a:p>
          <a:p>
            <a:pPr marL="171450" indent="-171450">
              <a:buFont typeface="Arial" pitchFamily="34" charset="0"/>
              <a:buChar char="•"/>
            </a:pPr>
            <a:r>
              <a:rPr lang="en-US" sz="1200" b="0" i="0" kern="1200" dirty="0" smtClean="0">
                <a:solidFill>
                  <a:schemeClr val="tx1"/>
                </a:solidFill>
                <a:effectLst/>
                <a:latin typeface="+mn-lt"/>
                <a:ea typeface="+mn-ea"/>
                <a:cs typeface="+mn-cs"/>
              </a:rPr>
              <a:t>Customers bring their phone within the 1m range of the sticker and it auto loads the Places page on their device</a:t>
            </a:r>
            <a:r>
              <a:rPr lang="en-US" sz="1200" b="0" i="0" kern="1200" baseline="0" dirty="0" smtClean="0">
                <a:solidFill>
                  <a:schemeClr val="tx1"/>
                </a:solidFill>
                <a:effectLst/>
                <a:latin typeface="+mn-lt"/>
                <a:ea typeface="+mn-ea"/>
                <a:cs typeface="+mn-cs"/>
              </a:rPr>
              <a:t> allowing them to “check in,” get location details, receive coupons, etc.</a:t>
            </a:r>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5</a:t>
            </a:fld>
            <a:endParaRPr lang="en-US" dirty="0"/>
          </a:p>
        </p:txBody>
      </p:sp>
    </p:spTree>
    <p:extLst>
      <p:ext uri="{BB962C8B-B14F-4D97-AF65-F5344CB8AC3E}">
        <p14:creationId xmlns="" xmlns:p14="http://schemas.microsoft.com/office/powerpoint/2010/main" val="959887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sz="1200" b="0" i="0" kern="1200" dirty="0" smtClean="0">
                <a:solidFill>
                  <a:schemeClr val="tx1"/>
                </a:solidFill>
                <a:effectLst/>
                <a:latin typeface="+mn-lt"/>
                <a:ea typeface="+mn-ea"/>
                <a:cs typeface="+mn-cs"/>
              </a:rPr>
              <a:t>NFCIP</a:t>
            </a:r>
            <a:r>
              <a:rPr lang="en-US" sz="1200" b="0" i="0" kern="1200" baseline="0" dirty="0" smtClean="0">
                <a:solidFill>
                  <a:schemeClr val="tx1"/>
                </a:solidFill>
                <a:effectLst/>
                <a:latin typeface="+mn-lt"/>
                <a:ea typeface="+mn-ea"/>
                <a:cs typeface="+mn-cs"/>
              </a:rPr>
              <a:t> = Near Field Communication Interface and Protocol</a:t>
            </a:r>
          </a:p>
          <a:p>
            <a:pPr marL="171450" indent="-171450">
              <a:buFont typeface="Arial" pitchFamily="34" charset="0"/>
              <a:buChar char="•"/>
            </a:pPr>
            <a:r>
              <a:rPr lang="en-US" dirty="0" smtClean="0"/>
              <a:t>NFC itself is a subset of the RFID protocol but is actually a collection of RFID protocols with additional intent information along with usage standards.</a:t>
            </a:r>
          </a:p>
          <a:p>
            <a:pPr marL="171450" indent="-171450">
              <a:buFont typeface="Arial" pitchFamily="34" charset="0"/>
              <a:buChar char="•"/>
            </a:pPr>
            <a:r>
              <a:rPr lang="en-US" dirty="0" smtClean="0"/>
              <a:t>The 13.56 MHz HF range is currently the most commonly</a:t>
            </a:r>
            <a:r>
              <a:rPr lang="en-US" baseline="0" dirty="0" smtClean="0"/>
              <a:t> used thanks to the benefit in range and power capabilities.  The cheap production costs, increased range, and expanded memory capacity provide for a beneficial platform for mass production.</a:t>
            </a:r>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6</a:t>
            </a:fld>
            <a:endParaRPr lang="en-US" dirty="0"/>
          </a:p>
        </p:txBody>
      </p:sp>
    </p:spTree>
    <p:extLst>
      <p:ext uri="{BB962C8B-B14F-4D97-AF65-F5344CB8AC3E}">
        <p14:creationId xmlns="" xmlns:p14="http://schemas.microsoft.com/office/powerpoint/2010/main" val="4137658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Payment systems has been the primary driving force behind the NFC standards.  The intent is to</a:t>
            </a:r>
            <a:r>
              <a:rPr lang="en-US" baseline="0" dirty="0" smtClean="0"/>
              <a:t> provide an extremely simplistic method of purchasing by use of a mobile device.  By passing your device over an NFC payment system they begin communication allowing the user to then authenticate the purchase from their device.</a:t>
            </a:r>
          </a:p>
          <a:p>
            <a:pPr marL="171450" indent="-171450">
              <a:buFont typeface="Arial" pitchFamily="34" charset="0"/>
              <a:buChar char="•"/>
            </a:pPr>
            <a:r>
              <a:rPr lang="en-US" baseline="0" dirty="0" smtClean="0"/>
              <a:t>Japan was one of the first countries to begin using NFC originally in vending machines.  The technology has grown and is much more widely used in many Asian and European countries now.</a:t>
            </a:r>
          </a:p>
          <a:p>
            <a:pPr marL="171450" indent="-171450">
              <a:buFont typeface="Arial" pitchFamily="34" charset="0"/>
              <a:buChar char="•"/>
            </a:pPr>
            <a:r>
              <a:rPr lang="en-US" baseline="0" dirty="0" smtClean="0"/>
              <a:t>USA phone carriers are willing to work together on this technology because they get a cut of every transaction as the purchasing gateway.</a:t>
            </a:r>
          </a:p>
          <a:p>
            <a:pPr marL="171450" indent="-171450">
              <a:buFont typeface="Arial" pitchFamily="34" charset="0"/>
              <a:buChar char="•"/>
            </a:pPr>
            <a:endParaRPr lang="en-US" baseline="0" dirty="0" smtClean="0"/>
          </a:p>
          <a:p>
            <a:pPr marL="171450" indent="-171450">
              <a:buFont typeface="Arial" pitchFamily="34" charset="0"/>
              <a:buChar char="•"/>
            </a:pPr>
            <a:r>
              <a:rPr lang="en-US" baseline="0" dirty="0" smtClean="0"/>
              <a:t>Currently in the USA only the Nexus S smartphone contains the technology to do NFC however numerous phones were announced in early Feb with intent to deliver soon.</a:t>
            </a:r>
          </a:p>
          <a:p>
            <a:pPr marL="171450" indent="-171450">
              <a:buFont typeface="Arial" pitchFamily="34" charset="0"/>
              <a:buChar char="•"/>
            </a:pPr>
            <a:r>
              <a:rPr lang="en-US" baseline="0" dirty="0" smtClean="0"/>
              <a:t>Google along with the other USA carriers plan to back the technology heavily so acceptance should begin soon and ramp up quickly since they would see a financial benefit from this technology.</a:t>
            </a:r>
          </a:p>
          <a:p>
            <a:pPr marL="171450" indent="-171450">
              <a:buFont typeface="Arial" pitchFamily="34" charset="0"/>
              <a:buChar char="•"/>
            </a:pPr>
            <a:r>
              <a:rPr lang="en-US" dirty="0" smtClean="0"/>
              <a:t>There</a:t>
            </a:r>
            <a:r>
              <a:rPr lang="en-US" baseline="0" dirty="0" smtClean="0"/>
              <a:t> are rumors Apple will support NFC in the next generation iPhone/iPod/</a:t>
            </a:r>
            <a:r>
              <a:rPr lang="en-US" baseline="0" dirty="0" err="1" smtClean="0"/>
              <a:t>iPad</a:t>
            </a:r>
            <a:r>
              <a:rPr lang="en-US" baseline="0" dirty="0" smtClean="0"/>
              <a:t> but not solid confirmation has been made or if their implementation would work with the other systems.  Job postings for NFC knowledgeable positions have been seen over the last several months from Apple lending to these rumors.</a:t>
            </a:r>
          </a:p>
          <a:p>
            <a:pPr marL="171450" indent="-171450">
              <a:buFont typeface="Arial" pitchFamily="34" charset="0"/>
              <a:buChar char="•"/>
            </a:pPr>
            <a:endParaRPr lang="en-US" baseline="0" dirty="0" smtClean="0"/>
          </a:p>
          <a:p>
            <a:pPr marL="171450" indent="-171450">
              <a:buFont typeface="Arial" pitchFamily="34" charset="0"/>
              <a:buChar char="•"/>
            </a:pPr>
            <a:r>
              <a:rPr lang="en-US" baseline="0" dirty="0" smtClean="0"/>
              <a:t>With the newest release of Android 2.3.3 this month, Google has added P2P capabilities to the existing SDK.  With these available technologies developers will be able to create applications that can communicate directly between phones without the need of other more complex processes like Bluetooth pairing or </a:t>
            </a:r>
            <a:r>
              <a:rPr lang="en-US" baseline="0" dirty="0" err="1" smtClean="0"/>
              <a:t>WiFi</a:t>
            </a:r>
            <a:r>
              <a:rPr lang="en-US" baseline="0" dirty="0" smtClean="0"/>
              <a:t> </a:t>
            </a:r>
            <a:r>
              <a:rPr lang="en-US" baseline="0" dirty="0" err="1" smtClean="0"/>
              <a:t>AdHoc</a:t>
            </a:r>
            <a:r>
              <a:rPr lang="en-US" baseline="0" dirty="0" smtClean="0"/>
              <a:t>.  This should provide for new systems that provide rapid data sharing with minimal effort.</a:t>
            </a:r>
          </a:p>
          <a:p>
            <a:pPr marL="171450" indent="-171450">
              <a:buFont typeface="Arial" pitchFamily="34" charset="0"/>
              <a:buChar char="•"/>
            </a:pPr>
            <a:r>
              <a:rPr lang="en-US" baseline="0" dirty="0" smtClean="0"/>
              <a:t>These libraries also allow a phone to behave as if it is an NFC tag as well, responding to NFC requests from other mobile devices.</a:t>
            </a:r>
          </a:p>
          <a:p>
            <a:pPr marL="171450" indent="-171450">
              <a:buFont typeface="Arial" pitchFamily="34" charset="0"/>
              <a:buChar char="•"/>
            </a:pPr>
            <a:r>
              <a:rPr lang="en-US" baseline="0" dirty="0" smtClean="0"/>
              <a:t>Depending on the types of chips used for various NFC devices the available capabilities also provides the means to rewrite the information inside of writeable NFC tags.</a:t>
            </a:r>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7</a:t>
            </a:fld>
            <a:endParaRPr lang="en-US" dirty="0"/>
          </a:p>
        </p:txBody>
      </p:sp>
    </p:spTree>
    <p:extLst>
      <p:ext uri="{BB962C8B-B14F-4D97-AF65-F5344CB8AC3E}">
        <p14:creationId xmlns="" xmlns:p14="http://schemas.microsoft.com/office/powerpoint/2010/main" val="4149761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smtClean="0"/>
              <a:t>Application Layer</a:t>
            </a:r>
          </a:p>
          <a:p>
            <a:pPr marL="685800" lvl="1" indent="-228600">
              <a:buFont typeface="+mj-lt"/>
              <a:buAutoNum type="arabicPeriod"/>
            </a:pPr>
            <a:r>
              <a:rPr lang="en-US" dirty="0" smtClean="0"/>
              <a:t>Spoofing – Due to the fact that a lot of RFID devices function on standard protocols and provide basic ID data un-encrypted it becomes extremely easy to acquire an RFIDs ID value and then use it either via writing the value to another ID card or RFID cloning techniques. This permits a person to then masquerade as the person whose ID they've spoofed. Prevention: Require a minimum of two-factor authentication.</a:t>
            </a:r>
          </a:p>
          <a:p>
            <a:pPr marL="685800" lvl="1" indent="-228600">
              <a:buFont typeface="+mj-lt"/>
              <a:buAutoNum type="arabicPeriod"/>
            </a:pPr>
            <a:r>
              <a:rPr lang="en-US" dirty="0" smtClean="0"/>
              <a:t>Replay – An attacker only has to know the format of which to transmit an ID to the reader(s) in order to perform a replay attack. They begin transmitting previously captured data over and over again in attempts to overwhelm the reader, the network, and the backend system. This can be viewed as a Denial of Service (DoS) or Distributed DoS (</a:t>
            </a:r>
            <a:r>
              <a:rPr lang="en-US" dirty="0" err="1" smtClean="0"/>
              <a:t>DDoS</a:t>
            </a:r>
            <a:r>
              <a:rPr lang="en-US" dirty="0" smtClean="0"/>
              <a:t>) by attacking multiple readers at the same time. The resulting heavy load can then prevent valid readers not being attacked from not passing valid data along if the network or the backend cannot handle the load any longer. Prevention: Detecting the same ID being connected over and over again can allow blocking of those connections. If the IDs are random more advanced detection techniques are required.</a:t>
            </a:r>
          </a:p>
          <a:p>
            <a:pPr marL="685800" lvl="1" indent="-228600">
              <a:buFont typeface="+mj-lt"/>
              <a:buAutoNum type="arabicPeriod"/>
            </a:pPr>
            <a:r>
              <a:rPr lang="en-US" dirty="0" smtClean="0"/>
              <a:t>Tracking – This is an attack on the RFID holder themselves and no the RFID system. Because most RFID tags return the same ID even if its encrypted, that unique value can be used to track the owner of the RFID tag. This can be used to monitor times they enter or leave specific locations and which locations they visit. Prevention: Train personal to keep their RFID tags inside of casings that prevent reading them at a distance.</a:t>
            </a:r>
          </a:p>
          <a:p>
            <a:pPr marL="685800" lvl="1" indent="-228600">
              <a:buFont typeface="+mj-lt"/>
              <a:buAutoNum type="arabicPeriod"/>
            </a:pPr>
            <a:r>
              <a:rPr lang="en-US" dirty="0" smtClean="0"/>
              <a:t>Desynchronization – Through a variety of means </a:t>
            </a:r>
            <a:r>
              <a:rPr lang="en-US" dirty="0" err="1" smtClean="0"/>
              <a:t>desynchronization</a:t>
            </a:r>
            <a:r>
              <a:rPr lang="en-US" dirty="0" smtClean="0"/>
              <a:t> is the process of making a RFIDs ID desynchronized with the backend systems it is linked with. This can be done by attacking the backend or sending a write command to a RFID tag. Prevention: Train personal to keep their RFID tags inside of casings that prevent writing them at a distance. Securing the backend from manipulation.</a:t>
            </a:r>
          </a:p>
          <a:p>
            <a:pPr marL="685800" lvl="1" indent="-228600">
              <a:buFont typeface="+mj-lt"/>
              <a:buAutoNum type="arabicPeriod"/>
            </a:pPr>
            <a:r>
              <a:rPr lang="en-US" dirty="0" smtClean="0"/>
              <a:t>Virus – Since most systems are fairly trusting of the data coming off of an RFID tag it could be possible to encode malicious content into the values of an RFID tag. An example would be replacing a tags values with a SQL Injection attack that would allow the inserting of code into SQL tables, executing commands against the, deleting data, or inserting data. Prevention: Backend must filter and protect incoming data from harming the system.</a:t>
            </a:r>
            <a:br>
              <a:rPr lang="en-US" dirty="0" smtClean="0"/>
            </a:br>
            <a:endParaRPr lang="en-US" dirty="0" smtClean="0"/>
          </a:p>
          <a:p>
            <a:pPr marL="228600" lvl="0" indent="-228600">
              <a:buFont typeface="+mj-lt"/>
              <a:buAutoNum type="arabicPeriod"/>
            </a:pPr>
            <a:r>
              <a:rPr lang="en-US" dirty="0" smtClean="0"/>
              <a:t>Communication Layer</a:t>
            </a:r>
          </a:p>
          <a:p>
            <a:pPr marL="685800" lvl="1" indent="-228600">
              <a:buFont typeface="+mj-lt"/>
              <a:buAutoNum type="arabicPeriod"/>
            </a:pPr>
            <a:r>
              <a:rPr lang="en-US" dirty="0" smtClean="0"/>
              <a:t>Collision – Because of the limitation of most readers or RFID tags to only engage one device at a time it makes it possible to then flood a device preventing roper or reliable communication. Bogus communication data is flooded at a device colliding with the correct data causing it to be ignored. The more simultaneous signals being sent the more likely you are to collide with valid packets knocking them out. This in essence is a Denial of Service (DoS) type attack against RFID.</a:t>
            </a:r>
            <a:br>
              <a:rPr lang="en-US" dirty="0" smtClean="0"/>
            </a:br>
            <a:endParaRPr lang="en-US" dirty="0" smtClean="0"/>
          </a:p>
          <a:p>
            <a:pPr marL="228600" lvl="0" indent="-228600">
              <a:buFont typeface="+mj-lt"/>
              <a:buAutoNum type="arabicPeriod"/>
            </a:pPr>
            <a:r>
              <a:rPr lang="en-US" dirty="0" smtClean="0"/>
              <a:t>Physical Layer</a:t>
            </a:r>
          </a:p>
          <a:p>
            <a:pPr marL="685800" lvl="1" indent="-228600">
              <a:buFont typeface="+mj-lt"/>
              <a:buAutoNum type="arabicPeriod"/>
            </a:pPr>
            <a:r>
              <a:rPr lang="en-US" dirty="0" smtClean="0"/>
              <a:t>RF Eavesdropping – Because the spectrums for devices are known an attacker only needs to just listen for broadcasted signals to find them. Most implementations use known components so modulation schemes are also typically known. Also due to the power and price limitation on most RFID tags advanced protection schemes are either unavailable or impossible.</a:t>
            </a:r>
          </a:p>
          <a:p>
            <a:pPr marL="685800" lvl="1" indent="-228600">
              <a:buFont typeface="+mj-lt"/>
              <a:buAutoNum type="arabicPeriod"/>
            </a:pPr>
            <a:r>
              <a:rPr lang="en-US" dirty="0" smtClean="0"/>
              <a:t>Jamming – As with eavesdropping, because most information is known about how devices work and what frequencies they operate on it becomes easy to broadcast similar signals to jam the signal from being received. By jamming RFID signals one can prevent the tag or reader from properly receiving the correct signals they should get.</a:t>
            </a:r>
          </a:p>
          <a:p>
            <a:pPr marL="685800" lvl="1" indent="-228600">
              <a:buFont typeface="+mj-lt"/>
              <a:buAutoNum type="arabicPeriod"/>
            </a:pPr>
            <a:r>
              <a:rPr lang="en-US" dirty="0" smtClean="0"/>
              <a:t>Cloning – Since the information sent by RFID in most cases stays the same from use to use cloning is an effective threat against these devices. Due to the ease of eavesdropping a signal can be replicated and played back in essence cloning a device via RF equipment. This however is only a direct playback and does not provide knowledge of what exactly is in the signal.</a:t>
            </a:r>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8</a:t>
            </a:fld>
            <a:endParaRPr lang="en-US" dirty="0"/>
          </a:p>
        </p:txBody>
      </p:sp>
    </p:spTree>
    <p:extLst>
      <p:ext uri="{BB962C8B-B14F-4D97-AF65-F5344CB8AC3E}">
        <p14:creationId xmlns="" xmlns:p14="http://schemas.microsoft.com/office/powerpoint/2010/main" val="3370294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all of the potential</a:t>
            </a:r>
            <a:r>
              <a:rPr lang="en-US" baseline="0" dirty="0" smtClean="0"/>
              <a:t> security concerns that surround NFC there must be a way to detect or even possibly prevent these attacks from occurring.  With all the information that has been covered thus far and with this being an up and coming technology, it is just a matter of time before the security of NFC becomes a major concern. In this research we intend</a:t>
            </a:r>
            <a:r>
              <a:rPr lang="en-US" dirty="0" smtClean="0"/>
              <a:t> to prove the ability to perform malicious acts by simulating the planting rogue NFC tags or re-writing existing ones to contain malicious content to be triggered either in an SQL Injection, XSS, buffer overflow, etc type of attack against the mobile device.  Once proven we intend to used a proposed framework to develop a capability to</a:t>
            </a:r>
            <a:r>
              <a:rPr lang="en-US" baseline="0" dirty="0" smtClean="0"/>
              <a:t> </a:t>
            </a:r>
            <a:r>
              <a:rPr lang="en-US" dirty="0" smtClean="0"/>
              <a:t>provide IDS/IPS like behavior to either just detect or detect &amp; prevent these types of attacks. We will attempt to research where this technology could be best suited which</a:t>
            </a:r>
            <a:r>
              <a:rPr lang="en-US" baseline="0" dirty="0" smtClean="0"/>
              <a:t> includes either at the </a:t>
            </a:r>
            <a:r>
              <a:rPr lang="en-US" dirty="0" smtClean="0"/>
              <a:t>OS integration, Middle-ware application, or Developer implementation.  </a:t>
            </a:r>
          </a:p>
          <a:p>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framework to “sniff</a:t>
            </a:r>
            <a:r>
              <a:rPr lang="en-US" baseline="0" dirty="0" smtClean="0"/>
              <a:t> or sniff &amp; </a:t>
            </a:r>
            <a:r>
              <a:rPr lang="en-US" dirty="0" smtClean="0"/>
              <a:t>intercept” malicious signatures in NFC communications involves three categories,</a:t>
            </a:r>
            <a:r>
              <a:rPr lang="en-US" baseline="0" dirty="0" smtClean="0"/>
              <a:t> Identify, Devise, and Implement.  </a:t>
            </a:r>
          </a:p>
          <a:p>
            <a:endParaRPr lang="en-US" baseline="0" dirty="0" smtClean="0"/>
          </a:p>
          <a:p>
            <a:r>
              <a:rPr lang="en-US" baseline="0" dirty="0" smtClean="0"/>
              <a:t>Identify: This is the beginning phase of the framework which is centered around discovering the various vectors of attack.  Some of these attacks were discussed on previous slides but can include SQL injection, XSS, replay, or even a piece of malicious payload such as a virus, Trojan, or worm.  </a:t>
            </a:r>
          </a:p>
          <a:p>
            <a:endParaRPr lang="en-US" baseline="0" dirty="0" smtClean="0"/>
          </a:p>
          <a:p>
            <a:r>
              <a:rPr lang="en-US" baseline="0" dirty="0" smtClean="0"/>
              <a:t>Devise:  The second phase of the framework is about devising a method of detection or signature that can match a particular piece of data.  This data could be a piece of meta data, fraction of a payload or a string of binary.  If an exploit was created and implanted on a NFC tag such as a sticker and perhaps placed on top of the up and coming Google NFC stickers it could be attempting to take advantage of a vulnerability on the mobile device and opening it to further attack.  A signature could be devised to detect known exploit code.</a:t>
            </a:r>
          </a:p>
          <a:p>
            <a:endParaRPr lang="en-US" baseline="0" dirty="0" smtClean="0"/>
          </a:p>
          <a:p>
            <a:r>
              <a:rPr lang="en-US" baseline="0" dirty="0" smtClean="0"/>
              <a:t>Implement: the third and final phase of the framework is applying the newly devised signature into the mechanism that performs IDS/IPS.  As the NFC data is transmitted, </a:t>
            </a:r>
            <a:r>
              <a:rPr lang="en-US" baseline="0" smtClean="0"/>
              <a:t>it is sniffed </a:t>
            </a:r>
            <a:r>
              <a:rPr lang="en-US" baseline="0" dirty="0" smtClean="0"/>
              <a:t>to detect data against all possible devised signatures and raise an alarm or even discard and prevent the data from being received.</a:t>
            </a:r>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EBF0EF-0DF4-4B25-9B8B-34C9AE388430}" type="slidenum">
              <a:rPr lang="en-US" smtClean="0"/>
              <a:pPr/>
              <a:t>11</a:t>
            </a:fld>
            <a:endParaRPr lang="en-US" dirty="0"/>
          </a:p>
        </p:txBody>
      </p:sp>
    </p:spTree>
    <p:extLst>
      <p:ext uri="{BB962C8B-B14F-4D97-AF65-F5344CB8AC3E}">
        <p14:creationId xmlns="" xmlns:p14="http://schemas.microsoft.com/office/powerpoint/2010/main" val="3889031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hidden">
          <a:xfrm>
            <a:off x="0" y="0"/>
            <a:ext cx="3505200" cy="6858000"/>
          </a:xfrm>
          <a:prstGeom prst="rect">
            <a:avLst/>
          </a:prstGeom>
          <a:gradFill rotWithShape="0">
            <a:gsLst>
              <a:gs pos="0">
                <a:srgbClr val="CC9F00"/>
              </a:gs>
              <a:gs pos="100000">
                <a:schemeClr val="bg1"/>
              </a:gs>
            </a:gsLst>
            <a:lin ang="0" scaled="1"/>
          </a:gradFill>
          <a:ln w="9525">
            <a:noFill/>
            <a:miter lim="800000"/>
            <a:headEnd/>
            <a:tailEnd/>
          </a:ln>
          <a:effectLst/>
        </p:spPr>
        <p:txBody>
          <a:bodyPr wrap="none" anchor="ctr"/>
          <a:lstStyle/>
          <a:p>
            <a:pPr algn="ctr" eaLnBrk="1" hangingPunct="1"/>
            <a:endParaRPr lang="en-US" sz="2400" dirty="0">
              <a:latin typeface="Times New Roman" pitchFamily="18" charset="0"/>
            </a:endParaRPr>
          </a:p>
        </p:txBody>
      </p:sp>
      <p:sp>
        <p:nvSpPr>
          <p:cNvPr id="5" name="Rectangle 3"/>
          <p:cNvSpPr>
            <a:spLocks noChangeArrowheads="1"/>
          </p:cNvSpPr>
          <p:nvPr/>
        </p:nvSpPr>
        <p:spPr bwMode="hidden">
          <a:xfrm>
            <a:off x="1716088" y="1690688"/>
            <a:ext cx="7427912" cy="2533650"/>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sp>
        <p:nvSpPr>
          <p:cNvPr id="6" name="Rectangle 4"/>
          <p:cNvSpPr>
            <a:spLocks noChangeArrowheads="1"/>
          </p:cNvSpPr>
          <p:nvPr/>
        </p:nvSpPr>
        <p:spPr bwMode="auto">
          <a:xfrm>
            <a:off x="573088" y="3582988"/>
            <a:ext cx="576262" cy="641350"/>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sp>
        <p:nvSpPr>
          <p:cNvPr id="7" name="Rectangle 5"/>
          <p:cNvSpPr>
            <a:spLocks noChangeArrowheads="1"/>
          </p:cNvSpPr>
          <p:nvPr/>
        </p:nvSpPr>
        <p:spPr bwMode="auto">
          <a:xfrm>
            <a:off x="1716088" y="1690688"/>
            <a:ext cx="574675" cy="642937"/>
          </a:xfrm>
          <a:prstGeom prst="rect">
            <a:avLst/>
          </a:prstGeom>
          <a:solidFill>
            <a:schemeClr val="folHlink"/>
          </a:solidFill>
          <a:ln w="9525">
            <a:noFill/>
            <a:miter lim="800000"/>
            <a:headEnd/>
            <a:tailEnd/>
          </a:ln>
        </p:spPr>
        <p:txBody>
          <a:bodyPr/>
          <a:lstStyle/>
          <a:p>
            <a:pPr eaLnBrk="1" hangingPunct="1"/>
            <a:endParaRPr lang="en-US" sz="2400" dirty="0">
              <a:latin typeface="Times New Roman" pitchFamily="18" charset="0"/>
            </a:endParaRPr>
          </a:p>
        </p:txBody>
      </p:sp>
      <p:sp>
        <p:nvSpPr>
          <p:cNvPr id="8" name="Rectangle 6"/>
          <p:cNvSpPr>
            <a:spLocks noChangeArrowheads="1"/>
          </p:cNvSpPr>
          <p:nvPr/>
        </p:nvSpPr>
        <p:spPr bwMode="auto">
          <a:xfrm>
            <a:off x="2281238" y="1066800"/>
            <a:ext cx="585787" cy="635000"/>
          </a:xfrm>
          <a:prstGeom prst="rect">
            <a:avLst/>
          </a:prstGeom>
          <a:solidFill>
            <a:schemeClr val="folHlink"/>
          </a:solidFill>
          <a:ln w="9525">
            <a:noFill/>
            <a:miter lim="800000"/>
            <a:headEnd/>
            <a:tailEnd/>
          </a:ln>
        </p:spPr>
        <p:txBody>
          <a:bodyPr/>
          <a:lstStyle/>
          <a:p>
            <a:pPr eaLnBrk="1" hangingPunct="1"/>
            <a:endParaRPr lang="en-US" sz="2400" dirty="0">
              <a:latin typeface="Times New Roman" pitchFamily="18" charset="0"/>
            </a:endParaRPr>
          </a:p>
        </p:txBody>
      </p:sp>
      <p:sp>
        <p:nvSpPr>
          <p:cNvPr id="9" name="Rectangle 7"/>
          <p:cNvSpPr>
            <a:spLocks noChangeArrowheads="1"/>
          </p:cNvSpPr>
          <p:nvPr/>
        </p:nvSpPr>
        <p:spPr bwMode="auto">
          <a:xfrm>
            <a:off x="1141413" y="3582988"/>
            <a:ext cx="584200" cy="641350"/>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sp>
        <p:nvSpPr>
          <p:cNvPr id="10" name="Rectangle 8"/>
          <p:cNvSpPr>
            <a:spLocks noChangeArrowheads="1"/>
          </p:cNvSpPr>
          <p:nvPr/>
        </p:nvSpPr>
        <p:spPr bwMode="auto">
          <a:xfrm>
            <a:off x="2281238" y="1690688"/>
            <a:ext cx="585787" cy="642937"/>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sp>
        <p:nvSpPr>
          <p:cNvPr id="11" name="Rectangle 9"/>
          <p:cNvSpPr>
            <a:spLocks noChangeArrowheads="1"/>
          </p:cNvSpPr>
          <p:nvPr/>
        </p:nvSpPr>
        <p:spPr bwMode="auto">
          <a:xfrm>
            <a:off x="1141413" y="2324100"/>
            <a:ext cx="584200" cy="633413"/>
          </a:xfrm>
          <a:prstGeom prst="rect">
            <a:avLst/>
          </a:prstGeom>
          <a:solidFill>
            <a:schemeClr val="folHlink"/>
          </a:solidFill>
          <a:ln w="9525">
            <a:noFill/>
            <a:miter lim="800000"/>
            <a:headEnd/>
            <a:tailEnd/>
          </a:ln>
        </p:spPr>
        <p:txBody>
          <a:bodyPr/>
          <a:lstStyle/>
          <a:p>
            <a:pPr eaLnBrk="1" hangingPunct="1"/>
            <a:endParaRPr lang="en-US" sz="2400" dirty="0">
              <a:latin typeface="Times New Roman" pitchFamily="18" charset="0"/>
            </a:endParaRPr>
          </a:p>
        </p:txBody>
      </p:sp>
      <p:sp>
        <p:nvSpPr>
          <p:cNvPr id="12" name="Rectangle 10"/>
          <p:cNvSpPr>
            <a:spLocks noChangeArrowheads="1"/>
          </p:cNvSpPr>
          <p:nvPr/>
        </p:nvSpPr>
        <p:spPr bwMode="auto">
          <a:xfrm>
            <a:off x="0" y="2324100"/>
            <a:ext cx="582613" cy="633413"/>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sp>
        <p:nvSpPr>
          <p:cNvPr id="13" name="Rectangle 11"/>
          <p:cNvSpPr>
            <a:spLocks noChangeArrowheads="1"/>
          </p:cNvSpPr>
          <p:nvPr/>
        </p:nvSpPr>
        <p:spPr bwMode="auto">
          <a:xfrm>
            <a:off x="1716088" y="2324100"/>
            <a:ext cx="574675" cy="633413"/>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sp>
        <p:nvSpPr>
          <p:cNvPr id="14" name="Rectangle 12"/>
          <p:cNvSpPr>
            <a:spLocks noChangeArrowheads="1"/>
          </p:cNvSpPr>
          <p:nvPr/>
        </p:nvSpPr>
        <p:spPr bwMode="auto">
          <a:xfrm>
            <a:off x="573088" y="2947988"/>
            <a:ext cx="576262" cy="644525"/>
          </a:xfrm>
          <a:prstGeom prst="rect">
            <a:avLst/>
          </a:prstGeom>
          <a:solidFill>
            <a:schemeClr val="folHlink"/>
          </a:solidFill>
          <a:ln w="9525">
            <a:noFill/>
            <a:miter lim="800000"/>
            <a:headEnd/>
            <a:tailEnd/>
          </a:ln>
        </p:spPr>
        <p:txBody>
          <a:bodyPr/>
          <a:lstStyle/>
          <a:p>
            <a:pPr eaLnBrk="1" hangingPunct="1"/>
            <a:endParaRPr lang="en-US" sz="2400" dirty="0">
              <a:latin typeface="Times New Roman" pitchFamily="18" charset="0"/>
            </a:endParaRPr>
          </a:p>
        </p:txBody>
      </p:sp>
      <p:sp>
        <p:nvSpPr>
          <p:cNvPr id="15" name="Rectangle 13"/>
          <p:cNvSpPr>
            <a:spLocks noChangeArrowheads="1"/>
          </p:cNvSpPr>
          <p:nvPr/>
        </p:nvSpPr>
        <p:spPr bwMode="auto">
          <a:xfrm>
            <a:off x="1141413" y="2947988"/>
            <a:ext cx="584200" cy="644525"/>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pic>
        <p:nvPicPr>
          <p:cNvPr id="16" name="Picture 22" descr="blackandgoldworkmark"/>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29400" y="139700"/>
            <a:ext cx="2286000" cy="1400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98065" name="Rectangle 17"/>
          <p:cNvSpPr>
            <a:spLocks noGrp="1" noChangeArrowheads="1"/>
          </p:cNvSpPr>
          <p:nvPr>
            <p:ph type="ctrTitle"/>
          </p:nvPr>
        </p:nvSpPr>
        <p:spPr>
          <a:xfrm>
            <a:off x="2286000" y="1828800"/>
            <a:ext cx="6705600" cy="2209800"/>
          </a:xfrm>
        </p:spPr>
        <p:txBody>
          <a:bodyPr/>
          <a:lstStyle>
            <a:lvl1pPr>
              <a:defRPr sz="4200">
                <a:solidFill>
                  <a:srgbClr val="FFFFFF"/>
                </a:solidFill>
              </a:defRPr>
            </a:lvl1pPr>
          </a:lstStyle>
          <a:p>
            <a:r>
              <a:rPr lang="en-US" smtClean="0"/>
              <a:t>Click to edit Master title style</a:t>
            </a:r>
            <a:endParaRPr lang="en-US"/>
          </a:p>
        </p:txBody>
      </p:sp>
      <p:sp>
        <p:nvSpPr>
          <p:cNvPr id="898066" name="Rectangle 18"/>
          <p:cNvSpPr>
            <a:spLocks noGrp="1" noChangeArrowheads="1"/>
          </p:cNvSpPr>
          <p:nvPr>
            <p:ph type="subTitle" idx="1"/>
          </p:nvPr>
        </p:nvSpPr>
        <p:spPr>
          <a:xfrm>
            <a:off x="2209800" y="4267200"/>
            <a:ext cx="6781800" cy="1752600"/>
          </a:xfrm>
        </p:spPr>
        <p:txBody>
          <a:bodyPr/>
          <a:lstStyle>
            <a:lvl1pPr marL="0" indent="0">
              <a:buFont typeface="Wingdings" pitchFamily="2" charset="2"/>
              <a:buNone/>
              <a:defRPr sz="2600"/>
            </a:lvl1pPr>
          </a:lstStyle>
          <a:p>
            <a:r>
              <a:rPr lang="en-US" smtClean="0"/>
              <a:t>Click to edit Master subtitle style</a:t>
            </a:r>
            <a:endParaRPr lang="en-US"/>
          </a:p>
        </p:txBody>
      </p:sp>
    </p:spTree>
    <p:extLst>
      <p:ext uri="{BB962C8B-B14F-4D97-AF65-F5344CB8AC3E}">
        <p14:creationId xmlns="" xmlns:p14="http://schemas.microsoft.com/office/powerpoint/2010/main" val="67669535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21172088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638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74448093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46840909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69721305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418025721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34308174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96704877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8604367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43884643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22576920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4"/>
          <p:cNvGrpSpPr>
            <a:grpSpLocks/>
          </p:cNvGrpSpPr>
          <p:nvPr/>
        </p:nvGrpSpPr>
        <p:grpSpPr bwMode="auto">
          <a:xfrm>
            <a:off x="0" y="0"/>
            <a:ext cx="9144000" cy="546100"/>
            <a:chOff x="0" y="0"/>
            <a:chExt cx="5760" cy="344"/>
          </a:xfrm>
        </p:grpSpPr>
        <p:sp>
          <p:nvSpPr>
            <p:cNvPr id="897029"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en-US" sz="2400" dirty="0">
                <a:latin typeface="Times New Roman" pitchFamily="18" charset="0"/>
              </a:endParaRPr>
            </a:p>
          </p:txBody>
        </p:sp>
        <p:sp>
          <p:nvSpPr>
            <p:cNvPr id="897030" name="Rectangle 6"/>
            <p:cNvSpPr>
              <a:spLocks noChangeArrowheads="1"/>
            </p:cNvSpPr>
            <p:nvPr/>
          </p:nvSpPr>
          <p:spPr bwMode="auto">
            <a:xfrm>
              <a:off x="260" y="85"/>
              <a:ext cx="5500" cy="173"/>
            </a:xfrm>
            <a:prstGeom prst="rect">
              <a:avLst/>
            </a:prstGeom>
            <a:gradFill rotWithShape="0">
              <a:gsLst>
                <a:gs pos="0">
                  <a:srgbClr val="CC9900"/>
                </a:gs>
                <a:gs pos="100000">
                  <a:schemeClr val="bg1"/>
                </a:gs>
              </a:gsLst>
              <a:lin ang="0" scaled="1"/>
            </a:gradFill>
            <a:ln w="9525">
              <a:noFill/>
              <a:miter lim="800000"/>
              <a:headEnd/>
              <a:tailEnd/>
            </a:ln>
          </p:spPr>
          <p:txBody>
            <a:bodyPr/>
            <a:lstStyle/>
            <a:p>
              <a:pPr eaLnBrk="1" hangingPunct="1"/>
              <a:endParaRPr lang="en-US" sz="2400" dirty="0">
                <a:latin typeface="Times New Roman" pitchFamily="18" charset="0"/>
              </a:endParaRPr>
            </a:p>
          </p:txBody>
        </p:sp>
        <p:sp>
          <p:nvSpPr>
            <p:cNvPr id="897031"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en-US" dirty="0">
                <a:solidFill>
                  <a:schemeClr val="hlink"/>
                </a:solidFill>
              </a:endParaRPr>
            </a:p>
          </p:txBody>
        </p:sp>
        <p:sp>
          <p:nvSpPr>
            <p:cNvPr id="897032"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en-US" dirty="0">
                <a:solidFill>
                  <a:schemeClr val="hlink"/>
                </a:solidFill>
              </a:endParaRPr>
            </a:p>
          </p:txBody>
        </p:sp>
        <p:sp>
          <p:nvSpPr>
            <p:cNvPr id="897033" name="Rectangle 9"/>
            <p:cNvSpPr>
              <a:spLocks noChangeArrowheads="1"/>
            </p:cNvSpPr>
            <p:nvPr/>
          </p:nvSpPr>
          <p:spPr bwMode="auto">
            <a:xfrm>
              <a:off x="345" y="85"/>
              <a:ext cx="88" cy="89"/>
            </a:xfrm>
            <a:prstGeom prst="rect">
              <a:avLst/>
            </a:prstGeom>
            <a:solidFill>
              <a:srgbClr val="CC9900"/>
            </a:solidFill>
            <a:ln w="9525">
              <a:noFill/>
              <a:miter lim="800000"/>
              <a:headEnd/>
              <a:tailEnd/>
            </a:ln>
          </p:spPr>
          <p:txBody>
            <a:bodyPr/>
            <a:lstStyle/>
            <a:p>
              <a:pPr eaLnBrk="1" hangingPunct="1"/>
              <a:endParaRPr lang="en-US" dirty="0">
                <a:solidFill>
                  <a:schemeClr val="accent2"/>
                </a:solidFill>
              </a:endParaRPr>
            </a:p>
          </p:txBody>
        </p:sp>
        <p:sp>
          <p:nvSpPr>
            <p:cNvPr id="897034"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en-US" dirty="0">
                <a:solidFill>
                  <a:schemeClr val="hlink"/>
                </a:solidFill>
              </a:endParaRPr>
            </a:p>
          </p:txBody>
        </p:sp>
        <p:sp>
          <p:nvSpPr>
            <p:cNvPr id="897035" name="Rectangle 11"/>
            <p:cNvSpPr>
              <a:spLocks noChangeArrowheads="1"/>
            </p:cNvSpPr>
            <p:nvPr/>
          </p:nvSpPr>
          <p:spPr bwMode="auto">
            <a:xfrm>
              <a:off x="83" y="86"/>
              <a:ext cx="89" cy="87"/>
            </a:xfrm>
            <a:prstGeom prst="rect">
              <a:avLst/>
            </a:prstGeom>
            <a:solidFill>
              <a:srgbClr val="CC9900"/>
            </a:solidFill>
            <a:ln w="9525">
              <a:noFill/>
              <a:miter lim="800000"/>
              <a:headEnd/>
              <a:tailEnd/>
            </a:ln>
          </p:spPr>
          <p:txBody>
            <a:bodyPr/>
            <a:lstStyle/>
            <a:p>
              <a:pPr eaLnBrk="1" hangingPunct="1"/>
              <a:endParaRPr lang="en-US" sz="2400" dirty="0">
                <a:latin typeface="Times New Roman" pitchFamily="18" charset="0"/>
              </a:endParaRPr>
            </a:p>
          </p:txBody>
        </p:sp>
        <p:sp>
          <p:nvSpPr>
            <p:cNvPr id="897036" name="Rectangle 12"/>
            <p:cNvSpPr>
              <a:spLocks noChangeArrowheads="1"/>
            </p:cNvSpPr>
            <p:nvPr/>
          </p:nvSpPr>
          <p:spPr bwMode="auto">
            <a:xfrm>
              <a:off x="258" y="171"/>
              <a:ext cx="87" cy="87"/>
            </a:xfrm>
            <a:prstGeom prst="rect">
              <a:avLst/>
            </a:prstGeom>
            <a:solidFill>
              <a:srgbClr val="CC9900"/>
            </a:solidFill>
            <a:ln w="9525">
              <a:noFill/>
              <a:miter lim="800000"/>
              <a:headEnd/>
              <a:tailEnd/>
            </a:ln>
          </p:spPr>
          <p:txBody>
            <a:bodyPr/>
            <a:lstStyle/>
            <a:p>
              <a:pPr eaLnBrk="1" hangingPunct="1"/>
              <a:endParaRPr lang="en-US" dirty="0">
                <a:solidFill>
                  <a:schemeClr val="accent2"/>
                </a:solidFill>
              </a:endParaRPr>
            </a:p>
          </p:txBody>
        </p:sp>
        <p:sp>
          <p:nvSpPr>
            <p:cNvPr id="897037" name="Rectangle 13"/>
            <p:cNvSpPr>
              <a:spLocks noChangeArrowheads="1"/>
            </p:cNvSpPr>
            <p:nvPr/>
          </p:nvSpPr>
          <p:spPr bwMode="auto">
            <a:xfrm>
              <a:off x="173" y="258"/>
              <a:ext cx="86" cy="86"/>
            </a:xfrm>
            <a:prstGeom prst="rect">
              <a:avLst/>
            </a:prstGeom>
            <a:solidFill>
              <a:srgbClr val="CC9900"/>
            </a:solidFill>
            <a:ln w="9525">
              <a:noFill/>
              <a:miter lim="800000"/>
              <a:headEnd/>
              <a:tailEnd/>
            </a:ln>
          </p:spPr>
          <p:txBody>
            <a:bodyPr/>
            <a:lstStyle/>
            <a:p>
              <a:pPr eaLnBrk="1" hangingPunct="1"/>
              <a:endParaRPr lang="en-US" dirty="0">
                <a:solidFill>
                  <a:schemeClr val="accent2"/>
                </a:solidFill>
              </a:endParaRPr>
            </a:p>
          </p:txBody>
        </p:sp>
      </p:grpSp>
      <p:sp>
        <p:nvSpPr>
          <p:cNvPr id="1027" name="Rectangle 14"/>
          <p:cNvSpPr>
            <a:spLocks noGrp="1" noChangeArrowheads="1"/>
          </p:cNvSpPr>
          <p:nvPr>
            <p:ph type="title"/>
          </p:nvPr>
        </p:nvSpPr>
        <p:spPr bwMode="auto">
          <a:xfrm>
            <a:off x="457200" y="457200"/>
            <a:ext cx="7391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15"/>
          <p:cNvSpPr>
            <a:spLocks noGrp="1" noChangeArrowheads="1"/>
          </p:cNvSpPr>
          <p:nvPr>
            <p:ph type="body" idx="1"/>
          </p:nvPr>
        </p:nvSpPr>
        <p:spPr bwMode="auto">
          <a:xfrm>
            <a:off x="457200" y="1676400"/>
            <a:ext cx="8229600"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9" name="Picture 19"/>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7924800" y="533400"/>
            <a:ext cx="9906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97045" name="Text Box 21"/>
          <p:cNvSpPr txBox="1">
            <a:spLocks noChangeArrowheads="1"/>
          </p:cNvSpPr>
          <p:nvPr/>
        </p:nvSpPr>
        <p:spPr bwMode="auto">
          <a:xfrm>
            <a:off x="457200" y="6248400"/>
            <a:ext cx="8001000" cy="336550"/>
          </a:xfrm>
          <a:prstGeom prst="rect">
            <a:avLst/>
          </a:prstGeom>
          <a:noFill/>
          <a:ln w="9525">
            <a:noFill/>
            <a:miter lim="800000"/>
            <a:headEnd/>
            <a:tailEnd/>
          </a:ln>
          <a:effectLst/>
        </p:spPr>
        <p:txBody>
          <a:bodyPr>
            <a:spAutoFit/>
          </a:bodyPr>
          <a:lstStyle/>
          <a:p>
            <a:pPr algn="ctr">
              <a:spcBef>
                <a:spcPct val="50000"/>
              </a:spcBef>
              <a:defRPr/>
            </a:pPr>
            <a:r>
              <a:rPr lang="en-US" sz="1600" dirty="0"/>
              <a:t>University of Central Florida</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1" fontAlgn="base" hangingPunct="1">
        <a:spcBef>
          <a:spcPct val="0"/>
        </a:spcBef>
        <a:spcAft>
          <a:spcPct val="0"/>
        </a:spcAft>
        <a:defRPr sz="3600">
          <a:solidFill>
            <a:schemeClr val="tx1"/>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42900" indent="-342900" algn="l" rtl="0" eaLnBrk="1" fontAlgn="base" hangingPunct="1">
        <a:spcBef>
          <a:spcPct val="20000"/>
        </a:spcBef>
        <a:spcAft>
          <a:spcPct val="0"/>
        </a:spcAft>
        <a:buClr>
          <a:srgbClr val="CC9900"/>
        </a:buClr>
        <a:buSzPct val="75000"/>
        <a:buFont typeface="Wingdings" pitchFamily="2" charset="2"/>
        <a:buChar char="n"/>
        <a:defRPr sz="2400">
          <a:solidFill>
            <a:schemeClr val="tx1"/>
          </a:solidFill>
          <a:latin typeface="+mn-lt"/>
          <a:ea typeface="+mn-ea"/>
          <a:cs typeface="+mn-cs"/>
        </a:defRPr>
      </a:lvl1pPr>
      <a:lvl2pPr marL="742950" indent="-285750" algn="l" rtl="0" eaLnBrk="1" fontAlgn="base" hangingPunct="1">
        <a:spcBef>
          <a:spcPct val="20000"/>
        </a:spcBef>
        <a:spcAft>
          <a:spcPct val="0"/>
        </a:spcAft>
        <a:buClr>
          <a:srgbClr val="CC9900"/>
        </a:buClr>
        <a:buSzPct val="80000"/>
        <a:buFont typeface="Wingdings" pitchFamily="2" charset="2"/>
        <a:buChar char="¨"/>
        <a:defRPr sz="2000">
          <a:solidFill>
            <a:schemeClr val="tx1"/>
          </a:solidFill>
          <a:latin typeface="+mn-lt"/>
        </a:defRPr>
      </a:lvl2pPr>
      <a:lvl3pPr marL="1143000" indent="-228600" algn="l" rtl="0" eaLnBrk="1" fontAlgn="base" hangingPunct="1">
        <a:spcBef>
          <a:spcPct val="20000"/>
        </a:spcBef>
        <a:spcAft>
          <a:spcPct val="0"/>
        </a:spcAft>
        <a:buClr>
          <a:srgbClr val="CC9900"/>
        </a:buClr>
        <a:buSzPct val="65000"/>
        <a:buFont typeface="Wingdings" pitchFamily="2" charset="2"/>
        <a:buChar char="n"/>
        <a:defRPr>
          <a:solidFill>
            <a:schemeClr val="tx1"/>
          </a:solidFill>
          <a:latin typeface="+mn-lt"/>
        </a:defRPr>
      </a:lvl3pPr>
      <a:lvl4pPr marL="1600200" indent="-228600" algn="l" rtl="0" eaLnBrk="1" fontAlgn="base" hangingPunct="1">
        <a:spcBef>
          <a:spcPct val="20000"/>
        </a:spcBef>
        <a:spcAft>
          <a:spcPct val="0"/>
        </a:spcAft>
        <a:buClr>
          <a:srgbClr val="CC9900"/>
        </a:buClr>
        <a:buSzPct val="70000"/>
        <a:buFont typeface="Wingdings" pitchFamily="2" charset="2"/>
        <a:buChar char="¨"/>
        <a:defRPr sz="1600">
          <a:solidFill>
            <a:schemeClr val="tx1"/>
          </a:solidFill>
          <a:latin typeface="+mn-lt"/>
        </a:defRPr>
      </a:lvl4pPr>
      <a:lvl5pPr marL="2057400" indent="-228600" algn="l" rtl="0" eaLnBrk="1" fontAlgn="base" hangingPunct="1">
        <a:spcBef>
          <a:spcPct val="20000"/>
        </a:spcBef>
        <a:spcAft>
          <a:spcPct val="0"/>
        </a:spcAft>
        <a:buClr>
          <a:srgbClr val="CC9900"/>
        </a:buClr>
        <a:buFont typeface="Wingdings" pitchFamily="2" charset="2"/>
        <a:buChar char="§"/>
        <a:defRPr sz="1600">
          <a:solidFill>
            <a:schemeClr val="tx1"/>
          </a:solidFill>
          <a:latin typeface="+mn-lt"/>
        </a:defRPr>
      </a:lvl5pPr>
      <a:lvl6pPr marL="2514600" indent="-228600" algn="l" rtl="0" eaLnBrk="1" fontAlgn="base" hangingPunct="1">
        <a:spcBef>
          <a:spcPct val="20000"/>
        </a:spcBef>
        <a:spcAft>
          <a:spcPct val="0"/>
        </a:spcAft>
        <a:buClr>
          <a:srgbClr val="CC9900"/>
        </a:buClr>
        <a:buFont typeface="Wingdings" pitchFamily="2" charset="2"/>
        <a:buChar char="§"/>
        <a:defRPr sz="1600">
          <a:solidFill>
            <a:schemeClr val="tx1"/>
          </a:solidFill>
          <a:latin typeface="+mn-lt"/>
        </a:defRPr>
      </a:lvl6pPr>
      <a:lvl7pPr marL="2971800" indent="-228600" algn="l" rtl="0" eaLnBrk="1" fontAlgn="base" hangingPunct="1">
        <a:spcBef>
          <a:spcPct val="20000"/>
        </a:spcBef>
        <a:spcAft>
          <a:spcPct val="0"/>
        </a:spcAft>
        <a:buClr>
          <a:srgbClr val="CC9900"/>
        </a:buClr>
        <a:buFont typeface="Wingdings" pitchFamily="2" charset="2"/>
        <a:buChar char="§"/>
        <a:defRPr sz="1600">
          <a:solidFill>
            <a:schemeClr val="tx1"/>
          </a:solidFill>
          <a:latin typeface="+mn-lt"/>
        </a:defRPr>
      </a:lvl7pPr>
      <a:lvl8pPr marL="3429000" indent="-228600" algn="l" rtl="0" eaLnBrk="1" fontAlgn="base" hangingPunct="1">
        <a:spcBef>
          <a:spcPct val="20000"/>
        </a:spcBef>
        <a:spcAft>
          <a:spcPct val="0"/>
        </a:spcAft>
        <a:buClr>
          <a:srgbClr val="CC9900"/>
        </a:buClr>
        <a:buFont typeface="Wingdings" pitchFamily="2" charset="2"/>
        <a:buChar char="§"/>
        <a:defRPr sz="1600">
          <a:solidFill>
            <a:schemeClr val="tx1"/>
          </a:solidFill>
          <a:latin typeface="+mn-lt"/>
        </a:defRPr>
      </a:lvl8pPr>
      <a:lvl9pPr marL="3886200" indent="-228600" algn="l" rtl="0" eaLnBrk="1" fontAlgn="base" hangingPunct="1">
        <a:spcBef>
          <a:spcPct val="20000"/>
        </a:spcBef>
        <a:spcAft>
          <a:spcPct val="0"/>
        </a:spcAft>
        <a:buClr>
          <a:srgbClr val="CC9900"/>
        </a:buClr>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hyperlink" Target="http://developer.android.com/sdk/android-2.3.3.html" TargetMode="External"/><Relationship Id="rId7" Type="http://schemas.openxmlformats.org/officeDocument/2006/relationships/hyperlink" Target="http://en.wikipedia.org/wiki/ISO/IEC_21481"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en.wikipedia.org/wiki/ISO/IEC_18092" TargetMode="External"/><Relationship Id="rId5" Type="http://schemas.openxmlformats.org/officeDocument/2006/relationships/hyperlink" Target="http://en.wikipedia.org/wiki/Near_field_communication" TargetMode="External"/><Relationship Id="rId4" Type="http://schemas.openxmlformats.org/officeDocument/2006/relationships/hyperlink" Target="http://developer.android.com/reference/android/nfc/package-summary.html"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mulliner.org/nfc/feed/collin_mulliner_eusecwest08_attacking_nfc_phones.pdf" TargetMode="External"/><Relationship Id="rId2" Type="http://schemas.openxmlformats.org/officeDocument/2006/relationships/hyperlink" Target="http://www.zdnet.com/blog/security/attacks-on-nfc-mobile-phones-demonstrated/1210" TargetMode="External"/><Relationship Id="rId1" Type="http://schemas.openxmlformats.org/officeDocument/2006/relationships/slideLayout" Target="../slideLayouts/slideLayout2.xml"/><Relationship Id="rId5" Type="http://schemas.openxmlformats.org/officeDocument/2006/relationships/hyperlink" Target="http://eprint.iacr.org/2010/228.pdf" TargetMode="External"/><Relationship Id="rId4" Type="http://schemas.openxmlformats.org/officeDocument/2006/relationships/hyperlink" Target="http://events.iaik.tugraz.at/RFIDSec06/Program/papers/002%20-%20Security%20in%20NFC.pdf"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smtClean="0"/>
              <a:t>Proposed framework for NFC IDS/IPS</a:t>
            </a:r>
            <a:endParaRPr lang="en-US" dirty="0"/>
          </a:p>
        </p:txBody>
      </p:sp>
      <p:sp>
        <p:nvSpPr>
          <p:cNvPr id="5" name="Subtitle 4"/>
          <p:cNvSpPr>
            <a:spLocks noGrp="1"/>
          </p:cNvSpPr>
          <p:nvPr>
            <p:ph type="subTitle" idx="1"/>
          </p:nvPr>
        </p:nvSpPr>
        <p:spPr/>
        <p:txBody>
          <a:bodyPr/>
          <a:lstStyle/>
          <a:p>
            <a:pPr algn="ctr"/>
            <a:r>
              <a:rPr lang="en-US" dirty="0"/>
              <a:t>CAP </a:t>
            </a:r>
            <a:r>
              <a:rPr lang="en-US" dirty="0" smtClean="0"/>
              <a:t>6135 – Spring 2011</a:t>
            </a:r>
          </a:p>
          <a:p>
            <a:pPr algn="ctr"/>
            <a:endParaRPr lang="en-US" dirty="0"/>
          </a:p>
          <a:p>
            <a:pPr algn="ctr"/>
            <a:r>
              <a:rPr lang="en-US" dirty="0" smtClean="0"/>
              <a:t>Sharif Hassan</a:t>
            </a:r>
          </a:p>
          <a:p>
            <a:pPr algn="ctr"/>
            <a:r>
              <a:rPr lang="en-US" dirty="0" smtClean="0"/>
              <a:t>Leith Tussing</a:t>
            </a:r>
            <a:endParaRPr lang="en-US" dirty="0"/>
          </a:p>
        </p:txBody>
      </p:sp>
    </p:spTree>
    <p:extLst>
      <p:ext uri="{BB962C8B-B14F-4D97-AF65-F5344CB8AC3E}">
        <p14:creationId xmlns="" xmlns:p14="http://schemas.microsoft.com/office/powerpoint/2010/main" val="266517866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Content Placeholder 2"/>
          <p:cNvSpPr>
            <a:spLocks noGrp="1"/>
          </p:cNvSpPr>
          <p:nvPr>
            <p:ph idx="1"/>
          </p:nvPr>
        </p:nvSpPr>
        <p:spPr/>
        <p:txBody>
          <a:bodyPr/>
          <a:lstStyle/>
          <a:p>
            <a:r>
              <a:rPr lang="en-US" dirty="0" smtClean="0"/>
              <a:t>Develop a “proof-of-concept</a:t>
            </a:r>
            <a:r>
              <a:rPr lang="en-US" smtClean="0"/>
              <a:t>” framework</a:t>
            </a:r>
            <a:endParaRPr lang="en-US" dirty="0" smtClean="0">
              <a:solidFill>
                <a:srgbClr val="FF0000"/>
              </a:solidFill>
            </a:endParaRPr>
          </a:p>
          <a:p>
            <a:pPr lvl="1"/>
            <a:endParaRPr lang="en-US" dirty="0" smtClean="0">
              <a:sym typeface="Wingdings" pitchFamily="2" charset="2"/>
            </a:endParaRPr>
          </a:p>
        </p:txBody>
      </p:sp>
      <p:sp>
        <p:nvSpPr>
          <p:cNvPr id="4" name="TextBox 3"/>
          <p:cNvSpPr txBox="1"/>
          <p:nvPr/>
        </p:nvSpPr>
        <p:spPr>
          <a:xfrm>
            <a:off x="685800" y="2581870"/>
            <a:ext cx="3429000" cy="92333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b="1" dirty="0" smtClean="0">
                <a:solidFill>
                  <a:schemeClr val="tx1"/>
                </a:solidFill>
              </a:rPr>
              <a:t>Identify</a:t>
            </a:r>
          </a:p>
          <a:p>
            <a:pPr>
              <a:buFont typeface="Arial" pitchFamily="34" charset="0"/>
              <a:buChar char="•"/>
            </a:pPr>
            <a:r>
              <a:rPr lang="en-US" dirty="0" smtClean="0">
                <a:solidFill>
                  <a:schemeClr val="tx1"/>
                </a:solidFill>
              </a:rPr>
              <a:t> Discover possible threats or vectors of attack</a:t>
            </a:r>
            <a:endParaRPr lang="en-US" dirty="0">
              <a:solidFill>
                <a:schemeClr val="tx1"/>
              </a:solidFill>
            </a:endParaRPr>
          </a:p>
        </p:txBody>
      </p:sp>
      <p:sp>
        <p:nvSpPr>
          <p:cNvPr id="6" name="TextBox 5"/>
          <p:cNvSpPr txBox="1"/>
          <p:nvPr/>
        </p:nvSpPr>
        <p:spPr>
          <a:xfrm>
            <a:off x="685800" y="3535739"/>
            <a:ext cx="3429000" cy="92333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b="1" dirty="0" smtClean="0">
                <a:solidFill>
                  <a:schemeClr val="tx1"/>
                </a:solidFill>
              </a:rPr>
              <a:t>Devise</a:t>
            </a:r>
          </a:p>
          <a:p>
            <a:pPr>
              <a:buFont typeface="Arial" pitchFamily="34" charset="0"/>
              <a:buChar char="•"/>
            </a:pPr>
            <a:r>
              <a:rPr lang="en-US" dirty="0" smtClean="0">
                <a:solidFill>
                  <a:schemeClr val="tx1"/>
                </a:solidFill>
              </a:rPr>
              <a:t> Develop a signature to detect threat</a:t>
            </a:r>
            <a:endParaRPr lang="en-US" dirty="0">
              <a:solidFill>
                <a:schemeClr val="tx1"/>
              </a:solidFill>
            </a:endParaRPr>
          </a:p>
        </p:txBody>
      </p:sp>
      <p:sp>
        <p:nvSpPr>
          <p:cNvPr id="7" name="TextBox 6"/>
          <p:cNvSpPr txBox="1"/>
          <p:nvPr/>
        </p:nvSpPr>
        <p:spPr>
          <a:xfrm>
            <a:off x="685800" y="4486870"/>
            <a:ext cx="3429000" cy="92333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b="1" dirty="0" smtClean="0">
                <a:solidFill>
                  <a:schemeClr val="tx1"/>
                </a:solidFill>
              </a:rPr>
              <a:t>Implement </a:t>
            </a:r>
          </a:p>
          <a:p>
            <a:pPr>
              <a:buFont typeface="Arial" pitchFamily="34" charset="0"/>
              <a:buChar char="•"/>
            </a:pPr>
            <a:r>
              <a:rPr lang="en-US" dirty="0" smtClean="0">
                <a:solidFill>
                  <a:schemeClr val="tx1"/>
                </a:solidFill>
              </a:rPr>
              <a:t> Proxy NFC traffic and sniff/block matching signatures</a:t>
            </a:r>
            <a:endParaRPr lang="en-US" dirty="0">
              <a:solidFill>
                <a:schemeClr val="tx1"/>
              </a:solidFill>
            </a:endParaRPr>
          </a:p>
        </p:txBody>
      </p:sp>
      <p:sp>
        <p:nvSpPr>
          <p:cNvPr id="8" name="TextBox 7"/>
          <p:cNvSpPr txBox="1"/>
          <p:nvPr/>
        </p:nvSpPr>
        <p:spPr>
          <a:xfrm>
            <a:off x="4800600" y="2810470"/>
            <a:ext cx="3810000" cy="307777"/>
          </a:xfrm>
          <a:prstGeom prst="rect">
            <a:avLst/>
          </a:prstGeom>
          <a:noFill/>
        </p:spPr>
        <p:txBody>
          <a:bodyPr wrap="square" rtlCol="0">
            <a:spAutoFit/>
          </a:bodyPr>
          <a:lstStyle/>
          <a:p>
            <a:r>
              <a:rPr lang="en-US" sz="1400" dirty="0" smtClean="0"/>
              <a:t>11010110malware10110100</a:t>
            </a:r>
            <a:endParaRPr lang="en-US" sz="1400" dirty="0"/>
          </a:p>
        </p:txBody>
      </p:sp>
      <p:cxnSp>
        <p:nvCxnSpPr>
          <p:cNvPr id="10" name="Straight Arrow Connector 9"/>
          <p:cNvCxnSpPr/>
          <p:nvPr/>
        </p:nvCxnSpPr>
        <p:spPr bwMode="auto">
          <a:xfrm>
            <a:off x="4419600" y="2962870"/>
            <a:ext cx="457200" cy="158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11" name="Straight Arrow Connector 10"/>
          <p:cNvCxnSpPr/>
          <p:nvPr/>
        </p:nvCxnSpPr>
        <p:spPr bwMode="auto">
          <a:xfrm>
            <a:off x="7162800" y="2962870"/>
            <a:ext cx="457200" cy="158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13" name="TextBox 12"/>
          <p:cNvSpPr txBox="1"/>
          <p:nvPr/>
        </p:nvSpPr>
        <p:spPr>
          <a:xfrm>
            <a:off x="4800600" y="3798093"/>
            <a:ext cx="3810000" cy="307777"/>
          </a:xfrm>
          <a:prstGeom prst="rect">
            <a:avLst/>
          </a:prstGeom>
          <a:noFill/>
        </p:spPr>
        <p:txBody>
          <a:bodyPr wrap="square" rtlCol="0">
            <a:spAutoFit/>
          </a:bodyPr>
          <a:lstStyle/>
          <a:p>
            <a:r>
              <a:rPr lang="en-US" sz="1400" dirty="0" smtClean="0"/>
              <a:t>11010110malware10110100</a:t>
            </a:r>
            <a:endParaRPr lang="en-US" sz="1400" dirty="0"/>
          </a:p>
        </p:txBody>
      </p:sp>
      <p:cxnSp>
        <p:nvCxnSpPr>
          <p:cNvPr id="14" name="Straight Arrow Connector 13"/>
          <p:cNvCxnSpPr/>
          <p:nvPr/>
        </p:nvCxnSpPr>
        <p:spPr bwMode="auto">
          <a:xfrm>
            <a:off x="4419600" y="3950493"/>
            <a:ext cx="457200" cy="158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15" name="Straight Arrow Connector 14"/>
          <p:cNvCxnSpPr/>
          <p:nvPr/>
        </p:nvCxnSpPr>
        <p:spPr bwMode="auto">
          <a:xfrm>
            <a:off x="7162800" y="3950493"/>
            <a:ext cx="457200" cy="158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17" name="Rectangle 16"/>
          <p:cNvSpPr/>
          <p:nvPr/>
        </p:nvSpPr>
        <p:spPr bwMode="auto">
          <a:xfrm>
            <a:off x="5638800" y="3801070"/>
            <a:ext cx="685800" cy="304800"/>
          </a:xfrm>
          <a:prstGeom prst="rect">
            <a:avLst/>
          </a:prstGeom>
          <a:noFill/>
          <a:ln w="38100" cap="flat" cmpd="sng" algn="ctr">
            <a:solidFill>
              <a:srgbClr val="FF0000"/>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4800600" y="4791670"/>
            <a:ext cx="3810000" cy="307777"/>
          </a:xfrm>
          <a:prstGeom prst="rect">
            <a:avLst/>
          </a:prstGeom>
          <a:noFill/>
        </p:spPr>
        <p:txBody>
          <a:bodyPr wrap="square" rtlCol="0">
            <a:spAutoFit/>
          </a:bodyPr>
          <a:lstStyle/>
          <a:p>
            <a:r>
              <a:rPr lang="en-US" sz="1400" dirty="0" smtClean="0"/>
              <a:t>11010110malware10110100</a:t>
            </a:r>
            <a:endParaRPr lang="en-US" sz="1400" dirty="0"/>
          </a:p>
        </p:txBody>
      </p:sp>
      <p:cxnSp>
        <p:nvCxnSpPr>
          <p:cNvPr id="19" name="Straight Arrow Connector 18"/>
          <p:cNvCxnSpPr/>
          <p:nvPr/>
        </p:nvCxnSpPr>
        <p:spPr bwMode="auto">
          <a:xfrm>
            <a:off x="4419600" y="4944070"/>
            <a:ext cx="457200" cy="158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20" name="Straight Arrow Connector 19"/>
          <p:cNvCxnSpPr/>
          <p:nvPr/>
        </p:nvCxnSpPr>
        <p:spPr bwMode="auto">
          <a:xfrm>
            <a:off x="7162800" y="4944070"/>
            <a:ext cx="457200" cy="158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22" name="TextBox 21"/>
          <p:cNvSpPr txBox="1"/>
          <p:nvPr/>
        </p:nvSpPr>
        <p:spPr>
          <a:xfrm>
            <a:off x="5562600" y="4410670"/>
            <a:ext cx="914400" cy="523220"/>
          </a:xfrm>
          <a:prstGeom prst="rect">
            <a:avLst/>
          </a:prstGeom>
          <a:noFill/>
        </p:spPr>
        <p:txBody>
          <a:bodyPr wrap="square" rtlCol="0">
            <a:spAutoFit/>
          </a:bodyPr>
          <a:lstStyle/>
          <a:p>
            <a:r>
              <a:rPr lang="en-US" sz="2800" b="1" dirty="0" smtClean="0">
                <a:solidFill>
                  <a:srgbClr val="FF0000"/>
                </a:solidFill>
              </a:rPr>
              <a:t>!!  X</a:t>
            </a:r>
            <a:endParaRPr lang="en-US" sz="2800" b="1" dirty="0">
              <a:solidFill>
                <a:srgbClr val="FF0000"/>
              </a:solidFill>
            </a:endParaRPr>
          </a:p>
        </p:txBody>
      </p:sp>
      <p:pic>
        <p:nvPicPr>
          <p:cNvPr id="23" name="Picture 2" descr="http://cdn.androidcommunity.com/wp-content/uploads/2010/12/google_hotpot_recommended_on_google_nfc-395x54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105768" y="2678518"/>
            <a:ext cx="542432" cy="741552"/>
          </a:xfrm>
          <a:prstGeom prst="rect">
            <a:avLst/>
          </a:prstGeom>
          <a:noFill/>
          <a:scene3d>
            <a:camera prst="isometricOffAxis2Right"/>
            <a:lightRig rig="threePt" dir="t"/>
          </a:scene3d>
          <a:extLst>
            <a:ext uri="{909E8E84-426E-40DD-AFC4-6F175D3DCCD1}">
              <a14:hiddenFill xmlns="" xmlns:a14="http://schemas.microsoft.com/office/drawing/2010/main">
                <a:solidFill>
                  <a:srgbClr val="FFFFFF"/>
                </a:solidFill>
              </a14:hiddenFill>
            </a:ext>
          </a:extLst>
        </p:spPr>
      </p:pic>
      <p:pic>
        <p:nvPicPr>
          <p:cNvPr id="24" name="Picture 2" descr="http://cdn.androidcommunity.com/wp-content/uploads/2010/12/google_hotpot_recommended_on_google_nfc-395x54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114800" y="3572470"/>
            <a:ext cx="542432" cy="741552"/>
          </a:xfrm>
          <a:prstGeom prst="rect">
            <a:avLst/>
          </a:prstGeom>
          <a:noFill/>
          <a:scene3d>
            <a:camera prst="isometricOffAxis2Right"/>
            <a:lightRig rig="threePt" dir="t"/>
          </a:scene3d>
          <a:extLst>
            <a:ext uri="{909E8E84-426E-40DD-AFC4-6F175D3DCCD1}">
              <a14:hiddenFill xmlns="" xmlns:a14="http://schemas.microsoft.com/office/drawing/2010/main">
                <a:solidFill>
                  <a:srgbClr val="FFFFFF"/>
                </a:solidFill>
              </a14:hiddenFill>
            </a:ext>
          </a:extLst>
        </p:spPr>
      </p:pic>
      <p:pic>
        <p:nvPicPr>
          <p:cNvPr id="25" name="Picture 2" descr="http://cdn.androidcommunity.com/wp-content/uploads/2010/12/google_hotpot_recommended_on_google_nfc-395x54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114800" y="4583518"/>
            <a:ext cx="542432" cy="741552"/>
          </a:xfrm>
          <a:prstGeom prst="rect">
            <a:avLst/>
          </a:prstGeom>
          <a:noFill/>
          <a:scene3d>
            <a:camera prst="isometricOffAxis2Right"/>
            <a:lightRig rig="threePt" dir="t"/>
          </a:scene3d>
          <a:extLst>
            <a:ext uri="{909E8E84-426E-40DD-AFC4-6F175D3DCCD1}">
              <a14:hiddenFill xmlns="" xmlns:a14="http://schemas.microsoft.com/office/drawing/2010/main">
                <a:solidFill>
                  <a:srgbClr val="FFFFFF"/>
                </a:solidFill>
              </a14:hiddenFill>
            </a:ext>
          </a:extLst>
        </p:spPr>
      </p:pic>
      <p:pic>
        <p:nvPicPr>
          <p:cNvPr id="26" name="Content Placeholder 4" descr="untitled.bmp"/>
          <p:cNvPicPr>
            <a:picLocks noChangeAspect="1"/>
          </p:cNvPicPr>
          <p:nvPr/>
        </p:nvPicPr>
        <p:blipFill>
          <a:blip r:embed="rId4" cstate="print"/>
          <a:stretch>
            <a:fillRect/>
          </a:stretch>
        </p:blipFill>
        <p:spPr bwMode="auto">
          <a:xfrm>
            <a:off x="7696200" y="2734270"/>
            <a:ext cx="685800" cy="4736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Content Placeholder 4" descr="untitled.bmp"/>
          <p:cNvPicPr>
            <a:picLocks noChangeAspect="1"/>
          </p:cNvPicPr>
          <p:nvPr/>
        </p:nvPicPr>
        <p:blipFill>
          <a:blip r:embed="rId4" cstate="print"/>
          <a:stretch>
            <a:fillRect/>
          </a:stretch>
        </p:blipFill>
        <p:spPr bwMode="auto">
          <a:xfrm>
            <a:off x="7696200" y="3648670"/>
            <a:ext cx="685800" cy="4736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Content Placeholder 4" descr="untitled.bmp"/>
          <p:cNvPicPr>
            <a:picLocks noChangeAspect="1"/>
          </p:cNvPicPr>
          <p:nvPr/>
        </p:nvPicPr>
        <p:blipFill>
          <a:blip r:embed="rId4" cstate="print"/>
          <a:stretch>
            <a:fillRect/>
          </a:stretch>
        </p:blipFill>
        <p:spPr bwMode="auto">
          <a:xfrm>
            <a:off x="7696200" y="4639270"/>
            <a:ext cx="685800" cy="4736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Rectangle 28"/>
          <p:cNvSpPr/>
          <p:nvPr/>
        </p:nvSpPr>
        <p:spPr bwMode="auto">
          <a:xfrm>
            <a:off x="4648200" y="4791670"/>
            <a:ext cx="2743200" cy="304800"/>
          </a:xfrm>
          <a:prstGeom prst="rect">
            <a:avLst/>
          </a:prstGeom>
          <a:solidFill>
            <a:srgbClr val="FFFF00">
              <a:alpha val="44000"/>
            </a:srgbClr>
          </a:solidFill>
          <a:ln w="9525" cap="flat" cmpd="sng" algn="ctr">
            <a:solidFill>
              <a:srgbClr val="FF9900"/>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24"/>
                                        </p:tgtEl>
                                      </p:cBhvr>
                                    </p:animEffect>
                                    <p:animScale>
                                      <p:cBhvr>
                                        <p:cTn id="12" dur="250" autoRev="1" fill="hold"/>
                                        <p:tgtEl>
                                          <p:spTgt spid="24"/>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25"/>
                                        </p:tgtEl>
                                      </p:cBhvr>
                                    </p:animEffect>
                                    <p:animScale>
                                      <p:cBhvr>
                                        <p:cTn id="17"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457200" y="1447800"/>
            <a:ext cx="8229600" cy="4648200"/>
          </a:xfrm>
        </p:spPr>
        <p:txBody>
          <a:bodyPr/>
          <a:lstStyle/>
          <a:p>
            <a:r>
              <a:rPr lang="en-US" dirty="0"/>
              <a:t>Radio Frequency IDentification (RFID</a:t>
            </a:r>
            <a:r>
              <a:rPr lang="en-US" dirty="0" smtClean="0"/>
              <a:t>), 2010, Leith Tussing</a:t>
            </a:r>
          </a:p>
          <a:p>
            <a:r>
              <a:rPr lang="en-US" dirty="0" smtClean="0"/>
              <a:t>RFID Security, 2010, </a:t>
            </a:r>
            <a:r>
              <a:rPr lang="en-US" dirty="0" err="1" smtClean="0"/>
              <a:t>Abirami</a:t>
            </a:r>
            <a:r>
              <a:rPr lang="en-US" dirty="0" smtClean="0"/>
              <a:t> </a:t>
            </a:r>
            <a:r>
              <a:rPr lang="en-US" dirty="0" err="1" smtClean="0"/>
              <a:t>Poonkundran</a:t>
            </a:r>
            <a:r>
              <a:rPr lang="en-US" dirty="0" smtClean="0"/>
              <a:t>, Leith Tussing, Jose Velez, Steve Grimes, Sharif </a:t>
            </a:r>
            <a:r>
              <a:rPr lang="en-US" dirty="0"/>
              <a:t>Hassan</a:t>
            </a:r>
          </a:p>
          <a:p>
            <a:r>
              <a:rPr lang="en-US" dirty="0" smtClean="0"/>
              <a:t>Android Developers SDK</a:t>
            </a:r>
          </a:p>
          <a:p>
            <a:pPr lvl="1"/>
            <a:r>
              <a:rPr lang="en-US" dirty="0">
                <a:hlinkClick r:id="rId3"/>
              </a:rPr>
              <a:t>http://developer.android.com/sdk/android-2.3.3.html</a:t>
            </a:r>
            <a:endParaRPr lang="en-US" dirty="0" smtClean="0">
              <a:hlinkClick r:id="rId4"/>
            </a:endParaRPr>
          </a:p>
          <a:p>
            <a:pPr lvl="1"/>
            <a:r>
              <a:rPr lang="en-US" dirty="0" smtClean="0">
                <a:hlinkClick r:id="rId4"/>
              </a:rPr>
              <a:t>http</a:t>
            </a:r>
            <a:r>
              <a:rPr lang="en-US" dirty="0">
                <a:hlinkClick r:id="rId4"/>
              </a:rPr>
              <a:t>://developer.android.com/reference/android/nfc/package-summary.html</a:t>
            </a:r>
            <a:endParaRPr lang="en-US" dirty="0" smtClean="0"/>
          </a:p>
          <a:p>
            <a:r>
              <a:rPr lang="en-US" dirty="0" smtClean="0"/>
              <a:t>Wikipedia</a:t>
            </a:r>
          </a:p>
          <a:p>
            <a:pPr lvl="1"/>
            <a:r>
              <a:rPr lang="en-US" dirty="0">
                <a:hlinkClick r:id="rId5"/>
              </a:rPr>
              <a:t>http://</a:t>
            </a:r>
            <a:r>
              <a:rPr lang="en-US" dirty="0" smtClean="0">
                <a:hlinkClick r:id="rId5"/>
              </a:rPr>
              <a:t>en.wikipedia.org/wiki/Near_field_communication</a:t>
            </a:r>
            <a:endParaRPr lang="en-US" dirty="0" smtClean="0"/>
          </a:p>
          <a:p>
            <a:pPr lvl="1"/>
            <a:r>
              <a:rPr lang="en-US" dirty="0">
                <a:hlinkClick r:id="rId6"/>
              </a:rPr>
              <a:t>http://</a:t>
            </a:r>
            <a:r>
              <a:rPr lang="en-US" dirty="0" smtClean="0">
                <a:hlinkClick r:id="rId6"/>
              </a:rPr>
              <a:t>en.wikipedia.org/wiki/ISO/IEC_18092</a:t>
            </a:r>
            <a:endParaRPr lang="en-US" dirty="0" smtClean="0"/>
          </a:p>
          <a:p>
            <a:pPr lvl="1"/>
            <a:r>
              <a:rPr lang="en-US" dirty="0">
                <a:hlinkClick r:id="rId7"/>
              </a:rPr>
              <a:t>http://en.wikipedia.org/wiki/ISO/IEC_21481</a:t>
            </a:r>
            <a:endParaRPr lang="en-US" dirty="0" smtClean="0"/>
          </a:p>
          <a:p>
            <a:pPr lvl="1"/>
            <a:endParaRPr lang="en-US" dirty="0" smtClean="0"/>
          </a:p>
          <a:p>
            <a:pPr>
              <a:buNone/>
            </a:pPr>
            <a:endParaRPr lang="en-US" dirty="0" smtClean="0"/>
          </a:p>
          <a:p>
            <a:pPr lvl="1"/>
            <a:endParaRPr lang="en-US" dirty="0"/>
          </a:p>
        </p:txBody>
      </p:sp>
    </p:spTree>
    <p:extLst>
      <p:ext uri="{BB962C8B-B14F-4D97-AF65-F5344CB8AC3E}">
        <p14:creationId xmlns="" xmlns:p14="http://schemas.microsoft.com/office/powerpoint/2010/main" val="353701748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38800"/>
          </a:xfrm>
        </p:spPr>
        <p:txBody>
          <a:bodyPr/>
          <a:lstStyle/>
          <a:p>
            <a:r>
              <a:rPr lang="en-US" dirty="0"/>
              <a:t>Attacks on NFC mobile phones </a:t>
            </a:r>
            <a:r>
              <a:rPr lang="en-US" dirty="0" smtClean="0"/>
              <a:t>demonstrated, </a:t>
            </a:r>
            <a:r>
              <a:rPr lang="en-US" dirty="0"/>
              <a:t>2008, </a:t>
            </a:r>
            <a:r>
              <a:rPr lang="en-US" dirty="0" smtClean="0"/>
              <a:t/>
            </a:r>
            <a:br>
              <a:rPr lang="en-US" dirty="0" smtClean="0"/>
            </a:br>
            <a:r>
              <a:rPr lang="en-US" dirty="0" err="1" smtClean="0"/>
              <a:t>Dancho</a:t>
            </a:r>
            <a:r>
              <a:rPr lang="en-US" dirty="0" smtClean="0"/>
              <a:t> </a:t>
            </a:r>
            <a:r>
              <a:rPr lang="en-US" dirty="0" err="1" smtClean="0"/>
              <a:t>Danchev</a:t>
            </a:r>
            <a:endParaRPr lang="en-US" dirty="0"/>
          </a:p>
          <a:p>
            <a:pPr lvl="1"/>
            <a:r>
              <a:rPr lang="en-US" dirty="0" smtClean="0">
                <a:hlinkClick r:id="rId2"/>
              </a:rPr>
              <a:t>http://www.zdnet.com/blog/security/attacks-on-nfc-mobile-phones-demonstrated/1210</a:t>
            </a:r>
            <a:endParaRPr lang="en-US" dirty="0" smtClean="0"/>
          </a:p>
          <a:p>
            <a:r>
              <a:rPr lang="en-US" dirty="0"/>
              <a:t>Attacking NFC Mobile Phones</a:t>
            </a:r>
            <a:r>
              <a:rPr lang="en-US" dirty="0" smtClean="0"/>
              <a:t>, 2008, </a:t>
            </a:r>
            <a:r>
              <a:rPr lang="en-US" dirty="0"/>
              <a:t>Collin </a:t>
            </a:r>
            <a:r>
              <a:rPr lang="en-US" dirty="0" err="1" smtClean="0"/>
              <a:t>Mulliner</a:t>
            </a:r>
            <a:endParaRPr lang="en-US" dirty="0">
              <a:hlinkClick r:id="rId3"/>
            </a:endParaRPr>
          </a:p>
          <a:p>
            <a:pPr lvl="1"/>
            <a:r>
              <a:rPr lang="en-US" dirty="0" smtClean="0">
                <a:hlinkClick r:id="rId3"/>
              </a:rPr>
              <a:t>http://www.mulliner.org/nfc/feed/collin_mulliner_eusecwest08_attacking_nfc_phones.pdf</a:t>
            </a:r>
            <a:endParaRPr lang="en-US" dirty="0" smtClean="0"/>
          </a:p>
          <a:p>
            <a:r>
              <a:rPr lang="en-US" dirty="0" smtClean="0"/>
              <a:t>Security in Near Field Communication (NFC)</a:t>
            </a:r>
            <a:r>
              <a:rPr lang="de-DE" dirty="0" smtClean="0"/>
              <a:t>, </a:t>
            </a:r>
            <a:r>
              <a:rPr lang="de-DE" dirty="0"/>
              <a:t>2006</a:t>
            </a:r>
            <a:r>
              <a:rPr lang="en-US" dirty="0" smtClean="0"/>
              <a:t>, </a:t>
            </a:r>
            <a:r>
              <a:rPr lang="de-DE" dirty="0"/>
              <a:t>Ernst Haselsteiner and Klemens </a:t>
            </a:r>
            <a:r>
              <a:rPr lang="de-DE" dirty="0" smtClean="0"/>
              <a:t>Breitfuß</a:t>
            </a:r>
            <a:endParaRPr lang="en-US" dirty="0" smtClean="0">
              <a:hlinkClick r:id="rId4"/>
            </a:endParaRPr>
          </a:p>
          <a:p>
            <a:pPr lvl="1"/>
            <a:r>
              <a:rPr lang="en-US" dirty="0" smtClean="0">
                <a:hlinkClick r:id="rId4"/>
              </a:rPr>
              <a:t>http://events.iaik.tugraz.at/RFIDSec06/Program/papers/002%20-%20Security%20in%20NFC.pdf</a:t>
            </a:r>
            <a:endParaRPr lang="en-US" dirty="0" smtClean="0"/>
          </a:p>
          <a:p>
            <a:r>
              <a:rPr lang="en-US" dirty="0"/>
              <a:t>Practical NFC Peer-to-Peer Relay </a:t>
            </a:r>
            <a:r>
              <a:rPr lang="en-US" dirty="0" smtClean="0"/>
              <a:t>Attack using </a:t>
            </a:r>
            <a:r>
              <a:rPr lang="en-US" dirty="0"/>
              <a:t>Mobile </a:t>
            </a:r>
            <a:r>
              <a:rPr lang="en-US" dirty="0" smtClean="0"/>
              <a:t>Phones, </a:t>
            </a:r>
            <a:r>
              <a:rPr lang="en-US" dirty="0"/>
              <a:t>2010, </a:t>
            </a:r>
            <a:r>
              <a:rPr lang="en-US" dirty="0" err="1"/>
              <a:t>Lishoy</a:t>
            </a:r>
            <a:r>
              <a:rPr lang="en-US" dirty="0"/>
              <a:t> Francis, Gerhard </a:t>
            </a:r>
            <a:r>
              <a:rPr lang="en-US" dirty="0" err="1"/>
              <a:t>Hancke</a:t>
            </a:r>
            <a:r>
              <a:rPr lang="en-US" dirty="0"/>
              <a:t>, Keith Mayes, and </a:t>
            </a:r>
            <a:r>
              <a:rPr lang="en-US" dirty="0" err="1" smtClean="0"/>
              <a:t>Konstantinos</a:t>
            </a:r>
            <a:r>
              <a:rPr lang="en-US" dirty="0" smtClean="0"/>
              <a:t> </a:t>
            </a:r>
            <a:r>
              <a:rPr lang="en-US" dirty="0" err="1" smtClean="0"/>
              <a:t>Markantonakis</a:t>
            </a:r>
            <a:endParaRPr lang="en-US" dirty="0">
              <a:hlinkClick r:id="rId5"/>
            </a:endParaRPr>
          </a:p>
          <a:p>
            <a:pPr lvl="1"/>
            <a:r>
              <a:rPr lang="en-US" dirty="0" smtClean="0">
                <a:hlinkClick r:id="rId5"/>
              </a:rPr>
              <a:t>http://eprint.iacr.org/2010/228.pdf</a:t>
            </a:r>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p:txBody>
          <a:bodyPr/>
          <a:lstStyle/>
          <a:p>
            <a:pPr>
              <a:lnSpc>
                <a:spcPct val="200000"/>
              </a:lnSpc>
            </a:pPr>
            <a:r>
              <a:rPr lang="en-US" dirty="0" smtClean="0">
                <a:hlinkClick r:id="rId2" action="ppaction://hlinksldjump"/>
              </a:rPr>
              <a:t>RFID Information</a:t>
            </a:r>
            <a:endParaRPr lang="en-US" dirty="0" smtClean="0"/>
          </a:p>
          <a:p>
            <a:pPr>
              <a:lnSpc>
                <a:spcPct val="200000"/>
              </a:lnSpc>
            </a:pPr>
            <a:r>
              <a:rPr lang="en-US" dirty="0" smtClean="0">
                <a:hlinkClick r:id="rId3" action="ppaction://hlinksldjump"/>
              </a:rPr>
              <a:t>NFC Description</a:t>
            </a:r>
            <a:endParaRPr lang="en-US" dirty="0" smtClean="0"/>
          </a:p>
          <a:p>
            <a:pPr>
              <a:lnSpc>
                <a:spcPct val="200000"/>
              </a:lnSpc>
            </a:pPr>
            <a:r>
              <a:rPr lang="en-US" dirty="0" smtClean="0">
                <a:hlinkClick r:id="rId4" action="ppaction://hlinksldjump"/>
              </a:rPr>
              <a:t>Security Threats</a:t>
            </a:r>
            <a:endParaRPr lang="en-US" dirty="0" smtClean="0"/>
          </a:p>
          <a:p>
            <a:pPr>
              <a:lnSpc>
                <a:spcPct val="200000"/>
              </a:lnSpc>
            </a:pPr>
            <a:r>
              <a:rPr lang="en-US" dirty="0" smtClean="0">
                <a:hlinkClick r:id="rId5" action="ppaction://hlinksldjump"/>
              </a:rPr>
              <a:t>NFC IDS/IPS</a:t>
            </a:r>
            <a:endParaRPr lang="en-US" dirty="0" smtClean="0"/>
          </a:p>
          <a:p>
            <a:pPr>
              <a:lnSpc>
                <a:spcPct val="200000"/>
              </a:lnSpc>
            </a:pPr>
            <a:r>
              <a:rPr lang="en-US" dirty="0" smtClean="0">
                <a:hlinkClick r:id="rId6" action="ppaction://hlinksldjump"/>
              </a:rPr>
              <a:t>References</a:t>
            </a:r>
            <a:endParaRPr lang="en-US" dirty="0" smtClean="0"/>
          </a:p>
          <a:p>
            <a:endParaRPr lang="en-US" dirty="0" smtClean="0"/>
          </a:p>
          <a:p>
            <a:endParaRPr lang="en-US" dirty="0"/>
          </a:p>
        </p:txBody>
      </p:sp>
    </p:spTree>
    <p:extLst>
      <p:ext uri="{BB962C8B-B14F-4D97-AF65-F5344CB8AC3E}">
        <p14:creationId xmlns="" xmlns:p14="http://schemas.microsoft.com/office/powerpoint/2010/main" val="72698248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NFC ~ RFID</a:t>
            </a:r>
            <a:endParaRPr lang="en-US" dirty="0"/>
          </a:p>
        </p:txBody>
      </p:sp>
      <p:sp>
        <p:nvSpPr>
          <p:cNvPr id="3" name="Content Placeholder 2"/>
          <p:cNvSpPr>
            <a:spLocks noGrp="1"/>
          </p:cNvSpPr>
          <p:nvPr>
            <p:ph idx="1"/>
          </p:nvPr>
        </p:nvSpPr>
        <p:spPr/>
        <p:txBody>
          <a:bodyPr>
            <a:normAutofit/>
          </a:bodyPr>
          <a:lstStyle/>
          <a:p>
            <a:r>
              <a:rPr lang="en-US" dirty="0" smtClean="0"/>
              <a:t>NFC utilizes RFID but what is RFID?</a:t>
            </a:r>
            <a:br>
              <a:rPr lang="en-US" dirty="0" smtClean="0"/>
            </a:br>
            <a:endParaRPr lang="en-US" dirty="0" smtClean="0"/>
          </a:p>
          <a:p>
            <a:pPr lvl="1"/>
            <a:r>
              <a:rPr lang="en-US" b="1" dirty="0" smtClean="0"/>
              <a:t>R</a:t>
            </a:r>
            <a:r>
              <a:rPr lang="en-US" dirty="0" smtClean="0"/>
              <a:t>adio </a:t>
            </a:r>
            <a:r>
              <a:rPr lang="en-US" b="1" dirty="0" smtClean="0"/>
              <a:t>F</a:t>
            </a:r>
            <a:r>
              <a:rPr lang="en-US" dirty="0" smtClean="0"/>
              <a:t>requency </a:t>
            </a:r>
            <a:r>
              <a:rPr lang="en-US" b="1" dirty="0" smtClean="0"/>
              <a:t>ID</a:t>
            </a:r>
            <a:r>
              <a:rPr lang="en-US" dirty="0" smtClean="0"/>
              <a:t>entification</a:t>
            </a:r>
          </a:p>
          <a:p>
            <a:pPr lvl="2"/>
            <a:r>
              <a:rPr lang="en-US" dirty="0" smtClean="0"/>
              <a:t>RFID Tag CPU</a:t>
            </a:r>
          </a:p>
          <a:p>
            <a:pPr lvl="2"/>
            <a:r>
              <a:rPr lang="en-US" dirty="0" smtClean="0"/>
              <a:t>Radio Receiver</a:t>
            </a:r>
          </a:p>
          <a:p>
            <a:pPr lvl="2"/>
            <a:r>
              <a:rPr lang="en-US" dirty="0" smtClean="0"/>
              <a:t>Radio Modulator </a:t>
            </a:r>
          </a:p>
          <a:p>
            <a:pPr lvl="2"/>
            <a:r>
              <a:rPr lang="en-US" dirty="0" smtClean="0"/>
              <a:t>Control Logic</a:t>
            </a:r>
          </a:p>
          <a:p>
            <a:pPr lvl="2"/>
            <a:r>
              <a:rPr lang="en-US" dirty="0" smtClean="0"/>
              <a:t>Memory</a:t>
            </a:r>
          </a:p>
          <a:p>
            <a:pPr lvl="2"/>
            <a:r>
              <a:rPr lang="en-US" dirty="0" smtClean="0"/>
              <a:t>Power System</a:t>
            </a:r>
          </a:p>
          <a:p>
            <a:pPr lvl="1"/>
            <a:r>
              <a:rPr lang="en-US" dirty="0" smtClean="0"/>
              <a:t>RFID Tag Antenna</a:t>
            </a:r>
          </a:p>
          <a:p>
            <a:pPr lvl="2"/>
            <a:r>
              <a:rPr lang="en-US" dirty="0" smtClean="0"/>
              <a:t>Input &amp; Output</a:t>
            </a:r>
          </a:p>
          <a:p>
            <a:pPr lvl="1"/>
            <a:r>
              <a:rPr lang="en-US" dirty="0" smtClean="0"/>
              <a:t>RFID Reader/Writer</a:t>
            </a:r>
          </a:p>
          <a:p>
            <a:endParaRPr lang="en-US" dirty="0" smtClean="0"/>
          </a:p>
          <a:p>
            <a:endParaRPr lang="en-US" dirty="0"/>
          </a:p>
        </p:txBody>
      </p:sp>
    </p:spTree>
    <p:extLst>
      <p:ext uri="{BB962C8B-B14F-4D97-AF65-F5344CB8AC3E}">
        <p14:creationId xmlns="" xmlns:p14="http://schemas.microsoft.com/office/powerpoint/2010/main" val="204382632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brentil\Mesh\L_UCF\04_CNT 6519\My Project\FinalPaper\images\900mhz_rfid_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3252"/>
            <a:ext cx="2667000" cy="2270125"/>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descr="C:\Users\brentil\Mesh\L_UCF\04_CNT 6519\My Project\FinalPaper\images\125khz_rfid_tags_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667000" y="-13253"/>
            <a:ext cx="2837656" cy="227012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4" descr="C:\Users\brentil\Mesh\L_UCF\04_CNT 6519\My Project\FinalPaper\images\2_45GHz_RFID_Tag.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504656" y="0"/>
            <a:ext cx="2227043" cy="2270125"/>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5" descr="C:\Users\brentil\Mesh\L_UCF\04_CNT 6519\My Project\FinalPaper\images\Poker.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6838" y="2270125"/>
            <a:ext cx="2513323" cy="2297190"/>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6" descr="C:\Users\brentil\Mesh\L_UCF\04_CNT 6519\My Project\FinalPaper\images\rfid_hitachi.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2576909" y="2238375"/>
            <a:ext cx="5154790" cy="2328940"/>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descr="C:\Users\brentil\Mesh\L_UCF\04_CNT 6519\My Project\FinalPaper\images\rfid_logo_position.jp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70212" y="4567315"/>
            <a:ext cx="2506697" cy="2290684"/>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8" descr="C:\Users\brentil\Mesh\L_UCF\04_CNT 6519\My Project\FinalPaper\images\VeriChip.pn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576909" y="4504073"/>
            <a:ext cx="2147491" cy="2353927"/>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9" descr="C:\Users\brentil\Mesh\L_UCF\04_CNT 6519\My Project\FinalPaper\images\1356mhz_rfid_tags_1.jp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4724399" y="4504073"/>
            <a:ext cx="3007299" cy="235392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0125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6"/>
                                        </p:tgtEl>
                                      </p:cBhvr>
                                    </p:animEffect>
                                    <p:animScale>
                                      <p:cBhvr>
                                        <p:cTn id="22" dur="250" autoRev="1" fill="hold"/>
                                        <p:tgtEl>
                                          <p:spTgt spid="6"/>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7"/>
                                        </p:tgtEl>
                                      </p:cBhvr>
                                    </p:animEffect>
                                    <p:animScale>
                                      <p:cBhvr>
                                        <p:cTn id="27" dur="250" autoRev="1" fill="hold"/>
                                        <p:tgtEl>
                                          <p:spTgt spid="7"/>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nodeType="clickEffect">
                                  <p:stCondLst>
                                    <p:cond delay="0"/>
                                  </p:stCondLst>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9"/>
                                        </p:tgtEl>
                                      </p:cBhvr>
                                    </p:animEffect>
                                    <p:animScale>
                                      <p:cBhvr>
                                        <p:cTn id="37" dur="250" autoRev="1" fill="hold"/>
                                        <p:tgtEl>
                                          <p:spTgt spid="9"/>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10"/>
                                        </p:tgtEl>
                                      </p:cBhvr>
                                    </p:animEffect>
                                    <p:animScale>
                                      <p:cBhvr>
                                        <p:cTn id="42"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cdn.androidcommunity.com/wp-content/uploads/2010/12/google_hotpot_recommended_on_google_nfc-395x54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68880" y="553848"/>
            <a:ext cx="4206240" cy="575030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623521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050"/>
                                        </p:tgtEl>
                                      </p:cBhvr>
                                    </p:animEffect>
                                    <p:animScale>
                                      <p:cBhvr>
                                        <p:cTn id="7" dur="250" autoRev="1" fill="hold"/>
                                        <p:tgtEl>
                                          <p:spTgt spid="20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then is NFC?</a:t>
            </a:r>
            <a:endParaRPr lang="en-US" dirty="0"/>
          </a:p>
        </p:txBody>
      </p:sp>
      <p:sp>
        <p:nvSpPr>
          <p:cNvPr id="3" name="Content Placeholder 2"/>
          <p:cNvSpPr>
            <a:spLocks noGrp="1"/>
          </p:cNvSpPr>
          <p:nvPr>
            <p:ph idx="1"/>
          </p:nvPr>
        </p:nvSpPr>
        <p:spPr/>
        <p:txBody>
          <a:bodyPr/>
          <a:lstStyle/>
          <a:p>
            <a:r>
              <a:rPr lang="en-US" b="1" dirty="0" smtClean="0"/>
              <a:t>N</a:t>
            </a:r>
            <a:r>
              <a:rPr lang="en-US" dirty="0" smtClean="0"/>
              <a:t>ear </a:t>
            </a:r>
            <a:r>
              <a:rPr lang="en-US" b="1" dirty="0" smtClean="0"/>
              <a:t>F</a:t>
            </a:r>
            <a:r>
              <a:rPr lang="en-US" dirty="0" smtClean="0"/>
              <a:t>ield </a:t>
            </a:r>
            <a:r>
              <a:rPr lang="en-US" b="1" dirty="0" smtClean="0"/>
              <a:t>C</a:t>
            </a:r>
            <a:r>
              <a:rPr lang="en-US" dirty="0" smtClean="0"/>
              <a:t>ommunication</a:t>
            </a:r>
          </a:p>
          <a:p>
            <a:pPr lvl="1"/>
            <a:r>
              <a:rPr lang="en-US" dirty="0" smtClean="0"/>
              <a:t>Technical Details</a:t>
            </a:r>
          </a:p>
          <a:p>
            <a:pPr lvl="2"/>
            <a:r>
              <a:rPr lang="en-US" dirty="0" smtClean="0"/>
              <a:t>NFCIP-1 &amp; NFCIP-2 ~ ISO 180921 </a:t>
            </a:r>
            <a:r>
              <a:rPr lang="en-US" dirty="0"/>
              <a:t>&amp; </a:t>
            </a:r>
            <a:r>
              <a:rPr lang="en-US" dirty="0" smtClean="0"/>
              <a:t>21481</a:t>
            </a:r>
          </a:p>
          <a:p>
            <a:pPr lvl="2"/>
            <a:r>
              <a:rPr lang="en-US" dirty="0" smtClean="0"/>
              <a:t>NFCIP-1</a:t>
            </a:r>
          </a:p>
          <a:p>
            <a:pPr lvl="3"/>
            <a:r>
              <a:rPr lang="en-US" dirty="0" smtClean="0"/>
              <a:t>ISO 14443</a:t>
            </a:r>
          </a:p>
          <a:p>
            <a:pPr lvl="4"/>
            <a:r>
              <a:rPr lang="en-US" dirty="0" smtClean="0"/>
              <a:t>13.56 MHz with a range of 1 meter</a:t>
            </a:r>
          </a:p>
          <a:p>
            <a:pPr lvl="4"/>
            <a:r>
              <a:rPr lang="en-US" dirty="0" smtClean="0"/>
              <a:t>Identification Cards</a:t>
            </a:r>
          </a:p>
          <a:p>
            <a:pPr lvl="3"/>
            <a:r>
              <a:rPr lang="en-US" dirty="0" smtClean="0"/>
              <a:t>ISO 15693</a:t>
            </a:r>
          </a:p>
          <a:p>
            <a:pPr lvl="4"/>
            <a:r>
              <a:rPr lang="en-US" dirty="0" smtClean="0"/>
              <a:t>13.56 MHz with a range of 1.5 meters</a:t>
            </a:r>
          </a:p>
          <a:p>
            <a:pPr lvl="4"/>
            <a:r>
              <a:rPr lang="en-US" dirty="0" smtClean="0"/>
              <a:t>Vicinity Cards (not Proximity Cards)</a:t>
            </a:r>
          </a:p>
          <a:p>
            <a:pPr lvl="2"/>
            <a:r>
              <a:rPr lang="en-US" dirty="0" smtClean="0"/>
              <a:t>NFCIP-2</a:t>
            </a:r>
          </a:p>
          <a:p>
            <a:pPr lvl="3"/>
            <a:r>
              <a:rPr lang="en-US" dirty="0" smtClean="0"/>
              <a:t>NFCIP-1 + </a:t>
            </a:r>
            <a:r>
              <a:rPr lang="en-US" dirty="0"/>
              <a:t>communication mode selection </a:t>
            </a:r>
            <a:r>
              <a:rPr lang="en-US" dirty="0" smtClean="0"/>
              <a:t>mechanism </a:t>
            </a:r>
            <a:r>
              <a:rPr lang="en-US" dirty="0"/>
              <a:t>designed to not disturb any ongoing communication at </a:t>
            </a:r>
            <a:r>
              <a:rPr lang="en-US" dirty="0" smtClean="0"/>
              <a:t>13.56 </a:t>
            </a:r>
            <a:r>
              <a:rPr lang="en-US" dirty="0"/>
              <a:t>MHz</a:t>
            </a:r>
            <a:endParaRPr lang="en-US" dirty="0" smtClean="0"/>
          </a:p>
          <a:p>
            <a:pPr lvl="2"/>
            <a:endParaRPr lang="en-US" dirty="0" smtClean="0"/>
          </a:p>
          <a:p>
            <a:pPr lvl="2"/>
            <a:endParaRPr lang="en-US" dirty="0"/>
          </a:p>
        </p:txBody>
      </p:sp>
      <p:pic>
        <p:nvPicPr>
          <p:cNvPr id="4" name="Picture 3" descr="imagesCAGESVSX.jpg"/>
          <p:cNvPicPr>
            <a:picLocks noChangeAspect="1"/>
          </p:cNvPicPr>
          <p:nvPr/>
        </p:nvPicPr>
        <p:blipFill>
          <a:blip r:embed="rId3" cstate="print"/>
          <a:stretch>
            <a:fillRect/>
          </a:stretch>
        </p:blipFill>
        <p:spPr>
          <a:xfrm>
            <a:off x="6858000" y="1905000"/>
            <a:ext cx="1724025" cy="2657475"/>
          </a:xfrm>
          <a:prstGeom prst="rect">
            <a:avLst/>
          </a:prstGeom>
        </p:spPr>
      </p:pic>
    </p:spTree>
    <p:extLst>
      <p:ext uri="{BB962C8B-B14F-4D97-AF65-F5344CB8AC3E}">
        <p14:creationId xmlns="" xmlns:p14="http://schemas.microsoft.com/office/powerpoint/2010/main" val="223529298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NFC mean to me?</a:t>
            </a:r>
            <a:endParaRPr lang="en-US" dirty="0"/>
          </a:p>
        </p:txBody>
      </p:sp>
      <p:sp>
        <p:nvSpPr>
          <p:cNvPr id="8" name="Text Placeholder 7"/>
          <p:cNvSpPr>
            <a:spLocks noGrp="1"/>
          </p:cNvSpPr>
          <p:nvPr>
            <p:ph idx="1"/>
          </p:nvPr>
        </p:nvSpPr>
        <p:spPr/>
        <p:txBody>
          <a:bodyPr/>
          <a:lstStyle/>
          <a:p>
            <a:r>
              <a:rPr lang="en-US" dirty="0" smtClean="0"/>
              <a:t>Primarily intended for use in mobile devices.</a:t>
            </a:r>
          </a:p>
          <a:p>
            <a:r>
              <a:rPr lang="en-US" dirty="0" smtClean="0"/>
              <a:t>Payment Systems</a:t>
            </a:r>
          </a:p>
          <a:p>
            <a:pPr lvl="1"/>
            <a:r>
              <a:rPr lang="en-US" dirty="0" smtClean="0"/>
              <a:t>Used in Europe and Asian countries currently</a:t>
            </a:r>
          </a:p>
          <a:p>
            <a:pPr lvl="1"/>
            <a:r>
              <a:rPr lang="en-US" dirty="0" smtClean="0"/>
              <a:t>AT&amp;T, T-Mobile, </a:t>
            </a:r>
            <a:r>
              <a:rPr lang="en-US" dirty="0"/>
              <a:t>and Verizon </a:t>
            </a:r>
            <a:r>
              <a:rPr lang="en-US" dirty="0" smtClean="0"/>
              <a:t>joined together (</a:t>
            </a:r>
            <a:r>
              <a:rPr lang="en-US" dirty="0"/>
              <a:t>Nov </a:t>
            </a:r>
            <a:r>
              <a:rPr lang="en-US" dirty="0" smtClean="0"/>
              <a:t>2010) to create a single standard for NFC payments in the USA</a:t>
            </a:r>
          </a:p>
          <a:p>
            <a:r>
              <a:rPr lang="en-US" dirty="0" smtClean="0"/>
              <a:t>Information Systems</a:t>
            </a:r>
          </a:p>
          <a:p>
            <a:pPr lvl="1"/>
            <a:r>
              <a:rPr lang="en-US" dirty="0" smtClean="0"/>
              <a:t>Google Places stickers</a:t>
            </a:r>
          </a:p>
          <a:p>
            <a:r>
              <a:rPr lang="en-US" dirty="0" smtClean="0"/>
              <a:t>P2P Systems (Phone 2 Phone)</a:t>
            </a:r>
          </a:p>
          <a:p>
            <a:pPr lvl="1"/>
            <a:r>
              <a:rPr lang="en-US" dirty="0" smtClean="0"/>
              <a:t>Android 2.3.3 (Feb 2011) added the ability to not only read NFC tags but the ability to broadcast as an NFC device.  This new capability allows phones to share data within short ranges of each other.</a:t>
            </a:r>
            <a:endParaRPr lang="en-US" dirty="0"/>
          </a:p>
        </p:txBody>
      </p:sp>
      <p:pic>
        <p:nvPicPr>
          <p:cNvPr id="4" name="Picture 3" descr="imagesCATLRWST.jpg"/>
          <p:cNvPicPr>
            <a:picLocks noChangeAspect="1"/>
          </p:cNvPicPr>
          <p:nvPr/>
        </p:nvPicPr>
        <p:blipFill>
          <a:blip r:embed="rId3" cstate="print"/>
          <a:stretch>
            <a:fillRect/>
          </a:stretch>
        </p:blipFill>
        <p:spPr>
          <a:xfrm>
            <a:off x="7086600" y="1600200"/>
            <a:ext cx="1767721" cy="1176338"/>
          </a:xfrm>
          <a:prstGeom prst="rect">
            <a:avLst/>
          </a:prstGeom>
        </p:spPr>
      </p:pic>
    </p:spTree>
    <p:extLst>
      <p:ext uri="{BB962C8B-B14F-4D97-AF65-F5344CB8AC3E}">
        <p14:creationId xmlns="" xmlns:p14="http://schemas.microsoft.com/office/powerpoint/2010/main" val="330106435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RFID Security Threats</a:t>
            </a:r>
            <a:endParaRPr lang="en-US" dirty="0"/>
          </a:p>
        </p:txBody>
      </p:sp>
      <p:pic>
        <p:nvPicPr>
          <p:cNvPr id="5" name="Picture 2" descr="C:\Users\brentil\Mesh\L_UCF\04_CNT 6519\My Project\FinalPaper\images\Taxonomy_Model.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37591" y="1600200"/>
            <a:ext cx="7162800" cy="49815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0562694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propose</a:t>
            </a:r>
            <a:endParaRPr lang="en-US" dirty="0"/>
          </a:p>
        </p:txBody>
      </p:sp>
      <p:sp>
        <p:nvSpPr>
          <p:cNvPr id="3" name="Content Placeholder 2"/>
          <p:cNvSpPr>
            <a:spLocks noGrp="1"/>
          </p:cNvSpPr>
          <p:nvPr>
            <p:ph idx="1"/>
          </p:nvPr>
        </p:nvSpPr>
        <p:spPr/>
        <p:txBody>
          <a:bodyPr/>
          <a:lstStyle/>
          <a:p>
            <a:r>
              <a:rPr lang="en-US" dirty="0" smtClean="0"/>
              <a:t>Attempt to prove the ability to perform malicious attacks with NFC </a:t>
            </a:r>
            <a:r>
              <a:rPr lang="en-US" smtClean="0"/>
              <a:t>by simulating:</a:t>
            </a:r>
            <a:endParaRPr lang="en-US" dirty="0" smtClean="0"/>
          </a:p>
          <a:p>
            <a:pPr lvl="1"/>
            <a:r>
              <a:rPr lang="en-US" dirty="0" smtClean="0"/>
              <a:t>Planting rogue NFC tags</a:t>
            </a:r>
          </a:p>
          <a:p>
            <a:pPr lvl="1"/>
            <a:r>
              <a:rPr lang="en-US" dirty="0" smtClean="0"/>
              <a:t>Re-writing existing tags to incorporate malicious payload/intent</a:t>
            </a:r>
          </a:p>
          <a:p>
            <a:r>
              <a:rPr lang="en-US" dirty="0" smtClean="0"/>
              <a:t>Develop a framework to provide IDS/IPS</a:t>
            </a:r>
          </a:p>
          <a:p>
            <a:pPr lvl="1"/>
            <a:r>
              <a:rPr lang="en-US" dirty="0" smtClean="0"/>
              <a:t>OS integration, Middle-ware, or Developer implementations</a:t>
            </a:r>
          </a:p>
          <a:p>
            <a:pPr lvl="1"/>
            <a:r>
              <a:rPr lang="en-US" dirty="0" smtClean="0"/>
              <a:t>Detect or detect &amp; prevent attacks</a:t>
            </a:r>
          </a:p>
          <a:p>
            <a:pPr lvl="1"/>
            <a:endParaRPr lang="en-US" dirty="0" smtClean="0"/>
          </a:p>
          <a:p>
            <a:pPr lvl="1"/>
            <a:endParaRPr lang="en-US" dirty="0" smtClean="0"/>
          </a:p>
          <a:p>
            <a:endParaRPr lang="en-US" dirty="0"/>
          </a:p>
        </p:txBody>
      </p:sp>
      <p:pic>
        <p:nvPicPr>
          <p:cNvPr id="8" name="Content Placeholder 4" descr="untitled.bmp"/>
          <p:cNvPicPr>
            <a:picLocks noChangeAspect="1"/>
          </p:cNvPicPr>
          <p:nvPr/>
        </p:nvPicPr>
        <p:blipFill>
          <a:blip r:embed="rId3" cstate="print"/>
          <a:stretch>
            <a:fillRect/>
          </a:stretch>
        </p:blipFill>
        <p:spPr bwMode="auto">
          <a:xfrm>
            <a:off x="609600" y="4897248"/>
            <a:ext cx="1847850" cy="1276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extBox 10"/>
          <p:cNvSpPr txBox="1"/>
          <p:nvPr/>
        </p:nvSpPr>
        <p:spPr>
          <a:xfrm>
            <a:off x="228600" y="4572000"/>
            <a:ext cx="2057400" cy="369332"/>
          </a:xfrm>
          <a:prstGeom prst="rect">
            <a:avLst/>
          </a:prstGeom>
          <a:noFill/>
          <a:ln>
            <a:noFill/>
            <a:prstDash val="solid"/>
          </a:ln>
        </p:spPr>
        <p:txBody>
          <a:bodyPr wrap="square" rtlCol="0">
            <a:spAutoFit/>
          </a:bodyPr>
          <a:lstStyle/>
          <a:p>
            <a:r>
              <a:rPr lang="en-US" u="sng" dirty="0" smtClean="0"/>
              <a:t>NFC IDS/IPS App</a:t>
            </a:r>
          </a:p>
        </p:txBody>
      </p:sp>
      <p:sp>
        <p:nvSpPr>
          <p:cNvPr id="12" name="TextBox 11"/>
          <p:cNvSpPr txBox="1"/>
          <p:nvPr/>
        </p:nvSpPr>
        <p:spPr>
          <a:xfrm>
            <a:off x="3886200" y="5102402"/>
            <a:ext cx="2971800" cy="923330"/>
          </a:xfrm>
          <a:prstGeom prst="rect">
            <a:avLst/>
          </a:prstGeom>
          <a:noFill/>
        </p:spPr>
        <p:txBody>
          <a:bodyPr wrap="square" rtlCol="0">
            <a:spAutoFit/>
          </a:bodyPr>
          <a:lstStyle/>
          <a:p>
            <a:r>
              <a:rPr lang="en-US" dirty="0" smtClean="0"/>
              <a:t>Spoofing, Relay, Malware, Injection, XSS, </a:t>
            </a:r>
            <a:r>
              <a:rPr lang="en-US" dirty="0" err="1" smtClean="0"/>
              <a:t>fuzzing</a:t>
            </a:r>
            <a:r>
              <a:rPr lang="en-US" dirty="0" smtClean="0"/>
              <a:t>, etc.</a:t>
            </a:r>
          </a:p>
          <a:p>
            <a:endParaRPr lang="en-US" dirty="0"/>
          </a:p>
        </p:txBody>
      </p:sp>
      <p:pic>
        <p:nvPicPr>
          <p:cNvPr id="13" name="Picture 2" descr="http://cdn.androidcommunity.com/wp-content/uploads/2010/12/google_hotpot_recommended_on_google_nfc-395x540.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858000" y="4287648"/>
            <a:ext cx="1768687" cy="2417952"/>
          </a:xfrm>
          <a:prstGeom prst="rect">
            <a:avLst/>
          </a:prstGeom>
          <a:noFill/>
          <a:scene3d>
            <a:camera prst="isometricLeftDown"/>
            <a:lightRig rig="threePt" dir="t"/>
          </a:scene3d>
          <a:extLst>
            <a:ext uri="{909E8E84-426E-40DD-AFC4-6F175D3DCCD1}">
              <a14:hiddenFill xmlns="" xmlns:a14="http://schemas.microsoft.com/office/drawing/2010/main">
                <a:solidFill>
                  <a:srgbClr val="FFFFFF"/>
                </a:solidFill>
              </a14:hiddenFill>
            </a:ext>
          </a:extLst>
        </p:spPr>
      </p:pic>
      <p:cxnSp>
        <p:nvCxnSpPr>
          <p:cNvPr id="14" name="Straight Arrow Connector 13"/>
          <p:cNvCxnSpPr/>
          <p:nvPr/>
        </p:nvCxnSpPr>
        <p:spPr bwMode="auto">
          <a:xfrm>
            <a:off x="2590800" y="5430648"/>
            <a:ext cx="4343400" cy="1588"/>
          </a:xfrm>
          <a:prstGeom prst="straightConnector1">
            <a:avLst/>
          </a:prstGeom>
          <a:solidFill>
            <a:schemeClr val="accent1"/>
          </a:solidFill>
          <a:ln w="38100" cap="sq" cmpd="sng" algn="ctr">
            <a:solidFill>
              <a:schemeClr val="tx1"/>
            </a:solidFill>
            <a:prstDash val="sysDot"/>
            <a:round/>
            <a:headEnd type="arrow" w="med" len="med"/>
            <a:tailEnd type="arrow"/>
          </a:ln>
          <a:effectLst/>
        </p:spPr>
      </p:cxnSp>
      <p:sp>
        <p:nvSpPr>
          <p:cNvPr id="15" name="4-Point Star 14"/>
          <p:cNvSpPr/>
          <p:nvPr/>
        </p:nvSpPr>
        <p:spPr bwMode="auto">
          <a:xfrm>
            <a:off x="3200400" y="5237217"/>
            <a:ext cx="457200" cy="381000"/>
          </a:xfrm>
          <a:prstGeom prst="star4">
            <a:avLst/>
          </a:prstGeom>
          <a:solidFill>
            <a:srgbClr val="FF0000"/>
          </a:solidFill>
          <a:ln w="9525"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Freeform 15"/>
          <p:cNvSpPr/>
          <p:nvPr/>
        </p:nvSpPr>
        <p:spPr bwMode="auto">
          <a:xfrm>
            <a:off x="1899138" y="4385340"/>
            <a:ext cx="1512277" cy="869462"/>
          </a:xfrm>
          <a:custGeom>
            <a:avLst/>
            <a:gdLst>
              <a:gd name="connsiteX0" fmla="*/ 0 w 1512277"/>
              <a:gd name="connsiteY0" fmla="*/ 869462 h 869462"/>
              <a:gd name="connsiteX1" fmla="*/ 937847 w 1512277"/>
              <a:gd name="connsiteY1" fmla="*/ 13677 h 869462"/>
              <a:gd name="connsiteX2" fmla="*/ 1512277 w 1512277"/>
              <a:gd name="connsiteY2" fmla="*/ 787400 h 869462"/>
            </a:gdLst>
            <a:ahLst/>
            <a:cxnLst>
              <a:cxn ang="0">
                <a:pos x="connsiteX0" y="connsiteY0"/>
              </a:cxn>
              <a:cxn ang="0">
                <a:pos x="connsiteX1" y="connsiteY1"/>
              </a:cxn>
              <a:cxn ang="0">
                <a:pos x="connsiteX2" y="connsiteY2"/>
              </a:cxn>
            </a:cxnLst>
            <a:rect l="l" t="t" r="r" b="b"/>
            <a:pathLst>
              <a:path w="1512277" h="869462">
                <a:moveTo>
                  <a:pt x="0" y="869462"/>
                </a:moveTo>
                <a:cubicBezTo>
                  <a:pt x="342900" y="448408"/>
                  <a:pt x="685801" y="27354"/>
                  <a:pt x="937847" y="13677"/>
                </a:cubicBezTo>
                <a:cubicBezTo>
                  <a:pt x="1189893" y="0"/>
                  <a:pt x="1512277" y="787400"/>
                  <a:pt x="1512277" y="787400"/>
                </a:cubicBezTo>
              </a:path>
            </a:pathLst>
          </a:custGeom>
          <a:noFill/>
          <a:ln w="9525" cap="flat" cmpd="sng" algn="ctr">
            <a:solidFill>
              <a:schemeClr val="tx1"/>
            </a:solidFill>
            <a:prstDash val="solid"/>
            <a:miter lim="800000"/>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 xmlns:p14="http://schemas.microsoft.com/office/powerpoint/2010/main" val="34706186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ir_stand_template">
  <a:themeElements>
    <a:clrScheme name="">
      <a:dk1>
        <a:srgbClr val="000000"/>
      </a:dk1>
      <a:lt1>
        <a:srgbClr val="FFFFFF"/>
      </a:lt1>
      <a:dk2>
        <a:srgbClr val="000000"/>
      </a:dk2>
      <a:lt2>
        <a:srgbClr val="CC9900"/>
      </a:lt2>
      <a:accent1>
        <a:srgbClr val="D58F11"/>
      </a:accent1>
      <a:accent2>
        <a:srgbClr val="CC9900"/>
      </a:accent2>
      <a:accent3>
        <a:srgbClr val="FFFFFF"/>
      </a:accent3>
      <a:accent4>
        <a:srgbClr val="000000"/>
      </a:accent4>
      <a:accent5>
        <a:srgbClr val="E7C6AA"/>
      </a:accent5>
      <a:accent6>
        <a:srgbClr val="B98A00"/>
      </a:accent6>
      <a:hlink>
        <a:srgbClr val="FF9900"/>
      </a:hlink>
      <a:folHlink>
        <a:srgbClr val="E1B700"/>
      </a:folHlink>
    </a:clrScheme>
    <a:fontScheme name="1_ir_stand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ir_stand_template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1_ir_stand_template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1_ir_stand_template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1_ir_stand_template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1_ir_stand_template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1_ir_stand_template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1_ir_stand_template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1_ir_stand_template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1_ir_stand_template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1_ir_stand_template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1_ir_stand_template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1_ir_stand_template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
      <a:clrScheme name="1_ir_stand_template 13">
        <a:dk1>
          <a:srgbClr val="000000"/>
        </a:dk1>
        <a:lt1>
          <a:srgbClr val="FFFFFF"/>
        </a:lt1>
        <a:dk2>
          <a:srgbClr val="000000"/>
        </a:dk2>
        <a:lt2>
          <a:srgbClr val="FF9900"/>
        </a:lt2>
        <a:accent1>
          <a:srgbClr val="FFCC99"/>
        </a:accent1>
        <a:accent2>
          <a:srgbClr val="CC9900"/>
        </a:accent2>
        <a:accent3>
          <a:srgbClr val="FFFFFF"/>
        </a:accent3>
        <a:accent4>
          <a:srgbClr val="000000"/>
        </a:accent4>
        <a:accent5>
          <a:srgbClr val="FFE2CA"/>
        </a:accent5>
        <a:accent6>
          <a:srgbClr val="B98A0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1_ir_stand_template 14">
        <a:dk1>
          <a:srgbClr val="000000"/>
        </a:dk1>
        <a:lt1>
          <a:srgbClr val="FFFFFF"/>
        </a:lt1>
        <a:dk2>
          <a:srgbClr val="000000"/>
        </a:dk2>
        <a:lt2>
          <a:srgbClr val="FF9900"/>
        </a:lt2>
        <a:accent1>
          <a:srgbClr val="F09900"/>
        </a:accent1>
        <a:accent2>
          <a:srgbClr val="CC9900"/>
        </a:accent2>
        <a:accent3>
          <a:srgbClr val="FFFFFF"/>
        </a:accent3>
        <a:accent4>
          <a:srgbClr val="000000"/>
        </a:accent4>
        <a:accent5>
          <a:srgbClr val="F6CAAA"/>
        </a:accent5>
        <a:accent6>
          <a:srgbClr val="B98A0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1_ir_stand_template 15">
        <a:dk1>
          <a:srgbClr val="000000"/>
        </a:dk1>
        <a:lt1>
          <a:srgbClr val="FFFFFF"/>
        </a:lt1>
        <a:dk2>
          <a:srgbClr val="000000"/>
        </a:dk2>
        <a:lt2>
          <a:srgbClr val="FF9900"/>
        </a:lt2>
        <a:accent1>
          <a:srgbClr val="D58F11"/>
        </a:accent1>
        <a:accent2>
          <a:srgbClr val="CC9900"/>
        </a:accent2>
        <a:accent3>
          <a:srgbClr val="FFFFFF"/>
        </a:accent3>
        <a:accent4>
          <a:srgbClr val="000000"/>
        </a:accent4>
        <a:accent5>
          <a:srgbClr val="E7C6AA"/>
        </a:accent5>
        <a:accent6>
          <a:srgbClr val="B98A0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1_ir_stand_template 16">
        <a:dk1>
          <a:srgbClr val="000000"/>
        </a:dk1>
        <a:lt1>
          <a:srgbClr val="FFFFFF"/>
        </a:lt1>
        <a:dk2>
          <a:srgbClr val="000000"/>
        </a:dk2>
        <a:lt2>
          <a:srgbClr val="FF9900"/>
        </a:lt2>
        <a:accent1>
          <a:srgbClr val="D58F11"/>
        </a:accent1>
        <a:accent2>
          <a:srgbClr val="CC9900"/>
        </a:accent2>
        <a:accent3>
          <a:srgbClr val="FFFFFF"/>
        </a:accent3>
        <a:accent4>
          <a:srgbClr val="000000"/>
        </a:accent4>
        <a:accent5>
          <a:srgbClr val="E7C6AA"/>
        </a:accent5>
        <a:accent6>
          <a:srgbClr val="B98A00"/>
        </a:accent6>
        <a:hlink>
          <a:srgbClr val="FF9900"/>
        </a:hlink>
        <a:folHlink>
          <a:srgbClr val="FCC66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CNT6519_LTussing_RFID</Template>
  <TotalTime>1950</TotalTime>
  <Words>2221</Words>
  <Application>Microsoft Office PowerPoint</Application>
  <PresentationFormat>On-screen Show (4:3)</PresentationFormat>
  <Paragraphs>154</Paragraphs>
  <Slides>12</Slides>
  <Notes>9</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1_ir_stand_template</vt:lpstr>
      <vt:lpstr>Proposed framework for NFC IDS/IPS</vt:lpstr>
      <vt:lpstr>Topics</vt:lpstr>
      <vt:lpstr>NFC ~ RFID</vt:lpstr>
      <vt:lpstr>Slide 4</vt:lpstr>
      <vt:lpstr>Slide 5</vt:lpstr>
      <vt:lpstr>What then is NFC?</vt:lpstr>
      <vt:lpstr>What does NFC mean to me?</vt:lpstr>
      <vt:lpstr>RFID Security Threats</vt:lpstr>
      <vt:lpstr>What we propose</vt:lpstr>
      <vt:lpstr>Approach</vt:lpstr>
      <vt:lpstr>References</vt:lpstr>
      <vt:lpstr>Slide 12</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Security Concerns of NFC</dc:title>
  <dc:creator>Leith Tussing</dc:creator>
  <cp:lastModifiedBy>Cliff Zou</cp:lastModifiedBy>
  <cp:revision>101</cp:revision>
  <dcterms:created xsi:type="dcterms:W3CDTF">2011-02-27T02:12:11Z</dcterms:created>
  <dcterms:modified xsi:type="dcterms:W3CDTF">2011-03-03T15:42:41Z</dcterms:modified>
</cp:coreProperties>
</file>