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9"/>
  </p:notesMasterIdLst>
  <p:sldIdLst>
    <p:sldId id="256" r:id="rId3"/>
    <p:sldId id="259" r:id="rId4"/>
    <p:sldId id="268" r:id="rId5"/>
    <p:sldId id="267" r:id="rId6"/>
    <p:sldId id="265" r:id="rId7"/>
    <p:sldId id="269" r:id="rId8"/>
  </p:sldIdLst>
  <p:sldSz cx="9144000" cy="6858000" type="screen4x3"/>
  <p:notesSz cx="6858000" cy="9144000"/>
  <p:defaultTextStyle>
    <a:defPPr>
      <a:defRPr lang="fr-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73913" autoAdjust="0"/>
  </p:normalViewPr>
  <p:slideViewPr>
    <p:cSldViewPr>
      <p:cViewPr varScale="1">
        <p:scale>
          <a:sx n="53" d="100"/>
          <a:sy n="53" d="100"/>
        </p:scale>
        <p:origin x="-59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283804-AAB9-8948-8B5A-37BB452F173B}" type="datetimeFigureOut">
              <a:rPr lang="en-US" smtClean="0"/>
              <a:pPr/>
              <a:t>3/3/2011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CC007E-1313-1D48-A197-469D3A3464A0}" type="slidenum">
              <a:rPr lang="en-US" smtClean="0"/>
              <a:pPr/>
              <a:t>‹#›</a:t>
            </a:fld>
            <a:endParaRPr lang="en-US"/>
          </a:p>
        </p:txBody>
      </p:sp>
    </p:spTree>
    <p:extLst>
      <p:ext uri="{BB962C8B-B14F-4D97-AF65-F5344CB8AC3E}">
        <p14:creationId xmlns="" xmlns:p14="http://schemas.microsoft.com/office/powerpoint/2010/main" val="279509858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CC007E-1313-1D48-A197-469D3A3464A0}" type="slidenum">
              <a:rPr lang="en-US" smtClean="0"/>
              <a:pPr/>
              <a:t>1</a:t>
            </a:fld>
            <a:endParaRPr lang="en-US"/>
          </a:p>
        </p:txBody>
      </p:sp>
    </p:spTree>
    <p:extLst>
      <p:ext uri="{BB962C8B-B14F-4D97-AF65-F5344CB8AC3E}">
        <p14:creationId xmlns="" xmlns:p14="http://schemas.microsoft.com/office/powerpoint/2010/main" val="3562679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In </a:t>
            </a:r>
            <a:r>
              <a:rPr lang="fr-CA" dirty="0" err="1" smtClean="0"/>
              <a:t>this</a:t>
            </a:r>
            <a:r>
              <a:rPr lang="fr-CA" dirty="0" smtClean="0"/>
              <a:t> </a:t>
            </a:r>
            <a:r>
              <a:rPr lang="fr-CA" dirty="0" err="1" smtClean="0"/>
              <a:t>term</a:t>
            </a:r>
            <a:r>
              <a:rPr lang="fr-CA" dirty="0" smtClean="0"/>
              <a:t> </a:t>
            </a:r>
            <a:r>
              <a:rPr lang="fr-CA" dirty="0" err="1" smtClean="0"/>
              <a:t>paper</a:t>
            </a:r>
            <a:r>
              <a:rPr lang="fr-CA" dirty="0" smtClean="0"/>
              <a:t> </a:t>
            </a:r>
            <a:r>
              <a:rPr lang="fr-CA" dirty="0" err="1" smtClean="0"/>
              <a:t>overview</a:t>
            </a:r>
            <a:r>
              <a:rPr lang="fr-CA" dirty="0" smtClean="0"/>
              <a:t> </a:t>
            </a:r>
            <a:r>
              <a:rPr lang="fr-CA" dirty="0" err="1" smtClean="0"/>
              <a:t>we</a:t>
            </a:r>
            <a:r>
              <a:rPr lang="fr-CA" dirty="0" smtClean="0"/>
              <a:t> </a:t>
            </a:r>
            <a:r>
              <a:rPr lang="fr-CA" dirty="0" err="1" smtClean="0"/>
              <a:t>will</a:t>
            </a:r>
            <a:r>
              <a:rPr lang="fr-CA" dirty="0" smtClean="0"/>
              <a:t> I </a:t>
            </a:r>
            <a:r>
              <a:rPr lang="fr-CA" dirty="0" err="1" smtClean="0"/>
              <a:t>will</a:t>
            </a:r>
            <a:r>
              <a:rPr lang="fr-CA" dirty="0" smtClean="0"/>
              <a:t> c</a:t>
            </a:r>
            <a:r>
              <a:rPr lang="en-US" sz="1200" b="0" i="0" kern="1200" dirty="0" err="1" smtClean="0">
                <a:solidFill>
                  <a:schemeClr val="tx1"/>
                </a:solidFill>
                <a:latin typeface="+mn-lt"/>
                <a:ea typeface="+mn-ea"/>
                <a:cs typeface="+mn-cs"/>
              </a:rPr>
              <a:t>learly</a:t>
            </a:r>
            <a:r>
              <a:rPr lang="en-US" sz="1200" b="0" i="0" kern="1200" dirty="0" smtClean="0">
                <a:solidFill>
                  <a:schemeClr val="tx1"/>
                </a:solidFill>
                <a:latin typeface="+mn-lt"/>
                <a:ea typeface="+mn-ea"/>
                <a:cs typeface="+mn-cs"/>
              </a:rPr>
              <a:t> identify what security research topic I will be doing</a:t>
            </a:r>
            <a:r>
              <a:rPr lang="en-US" sz="1200" b="0" i="0" kern="1200" baseline="0" dirty="0" smtClean="0">
                <a:solidFill>
                  <a:schemeClr val="tx1"/>
                </a:solidFill>
                <a:latin typeface="+mn-lt"/>
                <a:ea typeface="+mn-ea"/>
                <a:cs typeface="+mn-cs"/>
              </a:rPr>
              <a:t> as well as show you some of the ways I will conduct my research and finally I will explain my final outcome I plan to achieve for this project.</a:t>
            </a:r>
            <a:endParaRPr lang="fr-CA" dirty="0" smtClean="0"/>
          </a:p>
        </p:txBody>
      </p:sp>
      <p:sp>
        <p:nvSpPr>
          <p:cNvPr id="4" name="Slide Number Placeholder 3"/>
          <p:cNvSpPr>
            <a:spLocks noGrp="1"/>
          </p:cNvSpPr>
          <p:nvPr>
            <p:ph type="sldNum" sz="quarter" idx="10"/>
          </p:nvPr>
        </p:nvSpPr>
        <p:spPr/>
        <p:txBody>
          <a:bodyPr/>
          <a:lstStyle/>
          <a:p>
            <a:fld id="{90CC007E-1313-1D48-A197-469D3A3464A0}" type="slidenum">
              <a:rPr lang="en-US" smtClean="0"/>
              <a:pPr/>
              <a:t>2</a:t>
            </a:fld>
            <a:endParaRPr lang="en-US"/>
          </a:p>
        </p:txBody>
      </p:sp>
    </p:spTree>
    <p:extLst>
      <p:ext uri="{BB962C8B-B14F-4D97-AF65-F5344CB8AC3E}">
        <p14:creationId xmlns="" xmlns:p14="http://schemas.microsoft.com/office/powerpoint/2010/main" val="368013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a:buNone/>
              <a:tabLst/>
              <a:defRPr/>
            </a:pPr>
            <a:r>
              <a:rPr lang="en-US" dirty="0" smtClean="0"/>
              <a:t>A rootkit</a:t>
            </a:r>
            <a:r>
              <a:rPr lang="en-US" baseline="0" dirty="0" smtClean="0"/>
              <a:t> is “a set of programs and code that allows a permanent or consistent, undetectable presence on a computer.” </a:t>
            </a:r>
            <a:r>
              <a:rPr lang="en-US" sz="1200" b="0" kern="1200" dirty="0" smtClean="0">
                <a:solidFill>
                  <a:schemeClr val="tx1"/>
                </a:solidFill>
                <a:effectLst/>
                <a:latin typeface="+mn-lt"/>
                <a:ea typeface="+mn-ea"/>
                <a:cs typeface="+mn-cs"/>
              </a:rPr>
              <a:t>(</a:t>
            </a:r>
            <a:r>
              <a:rPr lang="en-US" sz="1200" b="0" kern="1200" dirty="0" err="1" smtClean="0">
                <a:solidFill>
                  <a:schemeClr val="tx1"/>
                </a:solidFill>
                <a:effectLst/>
                <a:latin typeface="+mn-lt"/>
                <a:ea typeface="+mn-ea"/>
                <a:cs typeface="+mn-cs"/>
              </a:rPr>
              <a:t>Hoglund</a:t>
            </a:r>
            <a:r>
              <a:rPr lang="en-US" sz="1200" b="0" kern="1200" dirty="0" smtClean="0">
                <a:solidFill>
                  <a:schemeClr val="tx1"/>
                </a:solidFill>
                <a:effectLst/>
                <a:latin typeface="+mn-lt"/>
                <a:ea typeface="+mn-ea"/>
                <a:cs typeface="+mn-cs"/>
              </a:rPr>
              <a:t> &amp; Butler).  In other words, it has the ability to hide its presence</a:t>
            </a:r>
            <a:r>
              <a:rPr lang="en-US" sz="1200" b="0" kern="1200" baseline="0" dirty="0" smtClean="0">
                <a:solidFill>
                  <a:schemeClr val="tx1"/>
                </a:solidFill>
                <a:effectLst/>
                <a:latin typeface="+mn-lt"/>
                <a:ea typeface="+mn-ea"/>
                <a:cs typeface="+mn-cs"/>
              </a:rPr>
              <a:t> and activity from the user.</a:t>
            </a:r>
            <a:endParaRPr lang="en-US" sz="1200" kern="1200" dirty="0" smtClean="0">
              <a:solidFill>
                <a:schemeClr val="tx1"/>
              </a:solidFill>
              <a:effectLst/>
              <a:latin typeface="+mn-lt"/>
              <a:ea typeface="+mn-ea"/>
              <a:cs typeface="+mn-cs"/>
            </a:endParaRPr>
          </a:p>
          <a:p>
            <a:pPr marL="0" indent="0">
              <a:buFont typeface="Arial"/>
              <a:buNone/>
            </a:pPr>
            <a:endParaRPr lang="en-US" dirty="0" smtClean="0"/>
          </a:p>
          <a:p>
            <a:pPr marL="0" indent="0">
              <a:buFont typeface="Arial"/>
              <a:buNone/>
            </a:pPr>
            <a:r>
              <a:rPr lang="en-US" dirty="0" smtClean="0"/>
              <a:t>A rootkit can</a:t>
            </a:r>
            <a:r>
              <a:rPr lang="en-US" baseline="0" dirty="0" smtClean="0"/>
              <a:t> have a vast variety of different c</a:t>
            </a:r>
            <a:r>
              <a:rPr lang="en-US" dirty="0" smtClean="0"/>
              <a:t>apabilities</a:t>
            </a:r>
            <a:r>
              <a:rPr lang="en-US" baseline="0" dirty="0" smtClean="0"/>
              <a:t>, however, some of the more commonly seen features in today’s rootkits are the ability to</a:t>
            </a:r>
            <a:r>
              <a:rPr lang="en-US" dirty="0" smtClean="0"/>
              <a:t>:</a:t>
            </a:r>
          </a:p>
          <a:p>
            <a:pPr marL="171450" indent="-171450">
              <a:buFont typeface="Arial"/>
              <a:buChar char="•"/>
            </a:pPr>
            <a:r>
              <a:rPr lang="en-US" dirty="0" smtClean="0"/>
              <a:t>Remove processes</a:t>
            </a:r>
          </a:p>
          <a:p>
            <a:pPr marL="171450" indent="-171450">
              <a:buFont typeface="Arial"/>
              <a:buChar char="•"/>
            </a:pPr>
            <a:r>
              <a:rPr lang="en-US" dirty="0" smtClean="0"/>
              <a:t>Hide users</a:t>
            </a:r>
          </a:p>
          <a:p>
            <a:pPr marL="171450" indent="-171450">
              <a:buFont typeface="Arial"/>
              <a:buChar char="•"/>
            </a:pPr>
            <a:r>
              <a:rPr lang="en-US" dirty="0" smtClean="0"/>
              <a:t>Hide</a:t>
            </a:r>
            <a:r>
              <a:rPr lang="en-US" baseline="0" dirty="0" smtClean="0"/>
              <a:t> file system/network activity</a:t>
            </a:r>
            <a:endParaRPr lang="en-US" dirty="0" smtClean="0"/>
          </a:p>
          <a:p>
            <a:pPr marL="171450" indent="-171450">
              <a:buFont typeface="Arial"/>
              <a:buChar char="•"/>
            </a:pPr>
            <a:r>
              <a:rPr lang="en-US" dirty="0" smtClean="0"/>
              <a:t>Escalate its</a:t>
            </a:r>
            <a:r>
              <a:rPr lang="en-US" baseline="0" dirty="0" smtClean="0"/>
              <a:t> privilege</a:t>
            </a:r>
            <a:endParaRPr lang="en-US" dirty="0" smtClean="0"/>
          </a:p>
          <a:p>
            <a:pPr marL="0" indent="0">
              <a:buFont typeface="Arial"/>
              <a:buNone/>
            </a:pPr>
            <a:endParaRPr lang="en-US" dirty="0" smtClean="0"/>
          </a:p>
          <a:p>
            <a:pPr marL="0" indent="0">
              <a:buFont typeface="Arial"/>
              <a:buNone/>
            </a:pPr>
            <a:r>
              <a:rPr lang="en-US" dirty="0" smtClean="0"/>
              <a:t>Some</a:t>
            </a:r>
            <a:r>
              <a:rPr lang="en-US" baseline="0" dirty="0" smtClean="0"/>
              <a:t> of the most c</a:t>
            </a:r>
            <a:r>
              <a:rPr lang="en-US" dirty="0" smtClean="0"/>
              <a:t>ommon rootkit</a:t>
            </a:r>
            <a:r>
              <a:rPr lang="en-US" baseline="0" dirty="0" smtClean="0"/>
              <a:t> techniques are:</a:t>
            </a:r>
          </a:p>
          <a:p>
            <a:pPr marL="342900" indent="-342900">
              <a:buFont typeface="Arial"/>
              <a:buChar char="•"/>
            </a:pPr>
            <a:r>
              <a:rPr lang="en-US" sz="2000" dirty="0" smtClean="0"/>
              <a:t>DLL Injection</a:t>
            </a:r>
          </a:p>
          <a:p>
            <a:pPr marL="342900" indent="-342900">
              <a:buFont typeface="Arial"/>
              <a:buChar char="•"/>
            </a:pPr>
            <a:r>
              <a:rPr lang="en-US" sz="2000" dirty="0" smtClean="0"/>
              <a:t>Process Injection</a:t>
            </a:r>
          </a:p>
          <a:p>
            <a:pPr marL="342900" indent="-342900">
              <a:buFont typeface="Arial"/>
              <a:buChar char="•"/>
            </a:pPr>
            <a:r>
              <a:rPr lang="en-US" sz="2000" dirty="0" smtClean="0"/>
              <a:t>Kernel</a:t>
            </a:r>
            <a:r>
              <a:rPr lang="en-US" sz="2000" baseline="0" dirty="0" smtClean="0"/>
              <a:t>-mode/user-mode</a:t>
            </a:r>
            <a:endParaRPr lang="en-US" sz="2000" dirty="0" smtClean="0"/>
          </a:p>
          <a:p>
            <a:pPr marL="0" indent="0">
              <a:buFont typeface="Arial"/>
              <a:buNone/>
            </a:pPr>
            <a:endParaRPr lang="en-US" dirty="0" smtClean="0"/>
          </a:p>
          <a:p>
            <a:pPr marL="0" indent="0">
              <a:buFont typeface="Arial"/>
              <a:buNone/>
            </a:pPr>
            <a:r>
              <a:rPr lang="en-US" dirty="0" smtClean="0"/>
              <a:t>There are,</a:t>
            </a:r>
            <a:r>
              <a:rPr lang="en-US" baseline="0" dirty="0" smtClean="0"/>
              <a:t> for the general sense, two main classifications of rootkits; kernel-mode and user-mode.</a:t>
            </a:r>
          </a:p>
          <a:p>
            <a:pPr marL="0" indent="0">
              <a:buFont typeface="Arial"/>
              <a:buNone/>
            </a:pPr>
            <a:endParaRPr lang="en-US" baseline="0" dirty="0" smtClean="0"/>
          </a:p>
          <a:p>
            <a:pPr marL="0" indent="0">
              <a:buFont typeface="Arial"/>
              <a:buNone/>
            </a:pPr>
            <a:r>
              <a:rPr lang="en-US" sz="2200" dirty="0" smtClean="0"/>
              <a:t>Kernel-mode rootkits reside</a:t>
            </a:r>
            <a:r>
              <a:rPr lang="en-US" sz="2200" baseline="0" dirty="0" smtClean="0"/>
              <a:t> at Ring 0 and are able to patch the kernel directly by either supplying additional code or removing existing code.  Some of the ways a kernel-mode rootkit can exist is through:</a:t>
            </a:r>
            <a:endParaRPr lang="en-US" sz="2200" dirty="0" smtClean="0"/>
          </a:p>
          <a:p>
            <a:pPr marL="342900" indent="-342900">
              <a:buFont typeface="Arial"/>
              <a:buChar char="•"/>
            </a:pPr>
            <a:r>
              <a:rPr lang="en-US" sz="2000" dirty="0" smtClean="0"/>
              <a:t>Kernel Drivers</a:t>
            </a:r>
          </a:p>
          <a:p>
            <a:pPr marL="342900" indent="-342900">
              <a:buFont typeface="Arial"/>
              <a:buChar char="•"/>
            </a:pPr>
            <a:r>
              <a:rPr lang="en-US" sz="2000" dirty="0" smtClean="0"/>
              <a:t>Virtual Memory Manager</a:t>
            </a:r>
            <a:endParaRPr lang="en-US" sz="1200" dirty="0" smtClean="0"/>
          </a:p>
          <a:p>
            <a:pPr marL="342900" indent="-342900">
              <a:buFont typeface="Arial"/>
              <a:buChar char="•"/>
            </a:pPr>
            <a:r>
              <a:rPr lang="en-US" dirty="0" smtClean="0"/>
              <a:t>Hardware Abstraction Layer</a:t>
            </a:r>
          </a:p>
          <a:p>
            <a:pPr marL="342900" indent="-342900">
              <a:buFont typeface="Arial"/>
              <a:buChar char="•"/>
            </a:pPr>
            <a:r>
              <a:rPr lang="en-US" dirty="0" smtClean="0"/>
              <a:t>Startup/Shutdown Procedure</a:t>
            </a:r>
          </a:p>
          <a:p>
            <a:pPr marL="0" indent="0">
              <a:buFont typeface="Arial"/>
              <a:buNone/>
            </a:pPr>
            <a:endParaRPr lang="en-US" dirty="0" smtClean="0"/>
          </a:p>
          <a:p>
            <a:r>
              <a:rPr lang="en-US" sz="2200" dirty="0" smtClean="0"/>
              <a:t>User-mode </a:t>
            </a:r>
            <a:r>
              <a:rPr lang="en-US" sz="2200" dirty="0" err="1" smtClean="0"/>
              <a:t>rootkits</a:t>
            </a:r>
            <a:r>
              <a:rPr lang="en-US" sz="2200" dirty="0" smtClean="0"/>
              <a:t> reside at Ring 3, user land.</a:t>
            </a:r>
          </a:p>
          <a:p>
            <a:pPr marL="342900" indent="-342900">
              <a:buFont typeface="Arial"/>
              <a:buChar char="•"/>
            </a:pPr>
            <a:r>
              <a:rPr lang="en-US" sz="2000" dirty="0" smtClean="0"/>
              <a:t>Your personal applications run within this space</a:t>
            </a:r>
          </a:p>
          <a:p>
            <a:pPr marL="342900" indent="-342900">
              <a:buFont typeface="Arial"/>
              <a:buChar char="•"/>
            </a:pPr>
            <a:r>
              <a:rPr lang="en-US" sz="2000" dirty="0" smtClean="0"/>
              <a:t> In case your application crashes, it will not affect the stability of the entire system.</a:t>
            </a:r>
          </a:p>
          <a:p>
            <a:pPr marL="0" indent="0">
              <a:buFont typeface="Arial"/>
              <a:buNone/>
            </a:pPr>
            <a:endParaRPr lang="en-US" sz="2000" dirty="0" smtClean="0"/>
          </a:p>
          <a:p>
            <a:pPr marL="171450" indent="-171450">
              <a:buFont typeface="Arial"/>
              <a:buChar char="•"/>
            </a:pPr>
            <a:endParaRPr lang="en-US" dirty="0" smtClean="0"/>
          </a:p>
        </p:txBody>
      </p:sp>
      <p:sp>
        <p:nvSpPr>
          <p:cNvPr id="4" name="Slide Number Placeholder 3"/>
          <p:cNvSpPr>
            <a:spLocks noGrp="1"/>
          </p:cNvSpPr>
          <p:nvPr>
            <p:ph type="sldNum" sz="quarter" idx="10"/>
          </p:nvPr>
        </p:nvSpPr>
        <p:spPr/>
        <p:txBody>
          <a:bodyPr/>
          <a:lstStyle/>
          <a:p>
            <a:fld id="{90CC007E-1313-1D48-A197-469D3A3464A0}" type="slidenum">
              <a:rPr lang="en-US" smtClean="0"/>
              <a:pPr/>
              <a:t>3</a:t>
            </a:fld>
            <a:endParaRPr lang="en-US"/>
          </a:p>
        </p:txBody>
      </p:sp>
    </p:spTree>
    <p:extLst>
      <p:ext uri="{BB962C8B-B14F-4D97-AF65-F5344CB8AC3E}">
        <p14:creationId xmlns="" xmlns:p14="http://schemas.microsoft.com/office/powerpoint/2010/main" val="3724161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Detecting</a:t>
            </a:r>
            <a:r>
              <a:rPr lang="en-US" baseline="0" dirty="0" smtClean="0"/>
              <a:t> rootkits can be extremely difficult.  Since not all rootkits are created equally, detection methods vary depending.  One way of trying to detect rootkits deals with file integrity.  By generating cryptographic hashes on files/the file system, you have the ability to compare your previous/clean baseline to a later snapshot and see if anything was altered.</a:t>
            </a:r>
          </a:p>
          <a:p>
            <a:endParaRPr lang="en-US" baseline="0" dirty="0" smtClean="0"/>
          </a:p>
          <a:p>
            <a:r>
              <a:rPr lang="en-US" baseline="0" dirty="0" smtClean="0"/>
              <a:t>For an Incident Responder dealing with a live system, one method to try right away would be running a high level command followed by a low level command and see if there’s any discrepancies.  The reason for making two different queries for the same information and looking at the differences in responses is so you can detect a rootkit or something being hidden by a rootkit.</a:t>
            </a:r>
            <a:endParaRPr lang="en-US" b="1" baseline="0" dirty="0" smtClean="0"/>
          </a:p>
          <a:p>
            <a:endParaRPr lang="en-US" dirty="0" smtClean="0"/>
          </a:p>
          <a:p>
            <a:pPr marL="0" indent="0">
              <a:buFont typeface="Arial"/>
              <a:buNone/>
            </a:pPr>
            <a:r>
              <a:rPr lang="en-US" dirty="0" smtClean="0"/>
              <a:t>There</a:t>
            </a:r>
            <a:r>
              <a:rPr lang="en-US" baseline="0" dirty="0" smtClean="0"/>
              <a:t> are many programs these days that claim to help detect rootkits on systems.  </a:t>
            </a:r>
            <a:r>
              <a:rPr lang="en-US" dirty="0" smtClean="0"/>
              <a:t>No matter what a</a:t>
            </a:r>
            <a:r>
              <a:rPr lang="en-US" baseline="0" dirty="0" smtClean="0"/>
              <a:t> company claims its software is able to detect, not one is going to be able to detect everything.  The most popular “rootkit detection” programs are:</a:t>
            </a:r>
            <a:endParaRPr lang="en-US" dirty="0" smtClean="0"/>
          </a:p>
          <a:p>
            <a:pPr marL="628650" lvl="1" indent="-171450">
              <a:buFont typeface="Arial"/>
              <a:buChar char="•"/>
            </a:pPr>
            <a:r>
              <a:rPr lang="en-US" dirty="0" smtClean="0"/>
              <a:t>Tripwire (file system integrity)</a:t>
            </a:r>
          </a:p>
          <a:p>
            <a:pPr marL="628650" lvl="1" indent="-171450">
              <a:buFont typeface="Arial"/>
              <a:buChar char="•"/>
            </a:pPr>
            <a:r>
              <a:rPr lang="en-US" dirty="0" smtClean="0"/>
              <a:t>Rootkit Hunter</a:t>
            </a:r>
          </a:p>
          <a:p>
            <a:pPr marL="628650" lvl="1" indent="-171450">
              <a:buFont typeface="Arial"/>
              <a:buChar char="•"/>
            </a:pPr>
            <a:r>
              <a:rPr lang="en-US" dirty="0" smtClean="0"/>
              <a:t>Helios</a:t>
            </a:r>
          </a:p>
          <a:p>
            <a:pPr marL="628650" lvl="1" indent="-171450">
              <a:buFont typeface="Arial"/>
              <a:buChar char="•"/>
            </a:pPr>
            <a:r>
              <a:rPr lang="en-US" dirty="0" smtClean="0"/>
              <a:t>Rootkit Revealer</a:t>
            </a:r>
          </a:p>
          <a:p>
            <a:pPr marL="628650" lvl="1" indent="-171450">
              <a:buFont typeface="Arial"/>
              <a:buChar char="•"/>
            </a:pPr>
            <a:r>
              <a:rPr lang="en-US" dirty="0" smtClean="0"/>
              <a:t>Sophos</a:t>
            </a:r>
            <a:r>
              <a:rPr lang="en-US" baseline="0" dirty="0" smtClean="0"/>
              <a:t> Anti-Rootkit</a:t>
            </a:r>
            <a:endParaRPr lang="en-US" dirty="0" smtClean="0"/>
          </a:p>
          <a:p>
            <a:pPr marL="457200" lvl="1" indent="0">
              <a:buFont typeface="Arial"/>
              <a:buNone/>
            </a:pPr>
            <a:endParaRPr lang="en-US" dirty="0" smtClean="0"/>
          </a:p>
          <a:p>
            <a:r>
              <a:rPr lang="en-US" dirty="0" smtClean="0"/>
              <a:t>Another</a:t>
            </a:r>
            <a:r>
              <a:rPr lang="en-US" baseline="0" dirty="0" smtClean="0"/>
              <a:t> way of detecting a rootkit can be from it being poorly written.  In addition, you may get lucky and “stumble” across it.  In one example, when Microsoft patched MS10-015 many Windows XP users received a BSOD.  After doing some research and troubleshooting it appears that these systems were infected with a rootkit (TDSS) and the patch broke the coding of the rootkit.</a:t>
            </a:r>
            <a:endParaRPr lang="en-US" dirty="0" smtClean="0"/>
          </a:p>
          <a:p>
            <a:pPr marL="628650" marR="0" lvl="2" indent="-171450" algn="l" defTabSz="457200" rtl="0" eaLnBrk="1" fontAlgn="auto" latinLnBrk="0" hangingPunct="1">
              <a:lnSpc>
                <a:spcPct val="100000"/>
              </a:lnSpc>
              <a:spcBef>
                <a:spcPts val="0"/>
              </a:spcBef>
              <a:spcAft>
                <a:spcPts val="0"/>
              </a:spcAft>
              <a:buClrTx/>
              <a:buSzTx/>
              <a:buFont typeface="Arial"/>
              <a:buChar char="•"/>
              <a:tabLst/>
              <a:defRPr/>
            </a:pPr>
            <a:r>
              <a:rPr lang="en-US" dirty="0" smtClean="0"/>
              <a:t>http://</a:t>
            </a:r>
            <a:r>
              <a:rPr lang="en-US" dirty="0" err="1" smtClean="0"/>
              <a:t>www.theregister.co.uk</a:t>
            </a:r>
            <a:r>
              <a:rPr lang="en-US" dirty="0" smtClean="0"/>
              <a:t>/2010/02/15/</a:t>
            </a:r>
            <a:r>
              <a:rPr lang="en-US" dirty="0" err="1" smtClean="0"/>
              <a:t>rootkit_blue_screen_culprit_probably</a:t>
            </a:r>
            <a:r>
              <a:rPr lang="en-US" dirty="0" smtClean="0"/>
              <a:t>/</a:t>
            </a:r>
          </a:p>
          <a:p>
            <a:pPr marL="457200" marR="0" lvl="2" indent="0" algn="l" defTabSz="457200" rtl="0" eaLnBrk="1" fontAlgn="auto" latinLnBrk="0" hangingPunct="1">
              <a:lnSpc>
                <a:spcPct val="100000"/>
              </a:lnSpc>
              <a:spcBef>
                <a:spcPts val="0"/>
              </a:spcBef>
              <a:spcAft>
                <a:spcPts val="0"/>
              </a:spcAft>
              <a:buClrTx/>
              <a:buSzTx/>
              <a:buFont typeface="Arial"/>
              <a:buNone/>
              <a:tabLst/>
              <a:defRPr/>
            </a:pPr>
            <a:endParaRPr lang="en-US" dirty="0" smtClean="0"/>
          </a:p>
          <a:p>
            <a:pPr marL="0" indent="0">
              <a:buFont typeface="Arial"/>
              <a:buNone/>
            </a:pPr>
            <a:r>
              <a:rPr lang="en-US" baseline="0" dirty="0" smtClean="0"/>
              <a:t>Over the past few years there have been stories about rootkits coming pre-installed (in the software) on hardware being distributed/sold.  Some examples are:</a:t>
            </a:r>
          </a:p>
          <a:p>
            <a:pPr marL="171450" indent="-171450">
              <a:buFont typeface="Arial"/>
              <a:buChar char="•"/>
            </a:pPr>
            <a:r>
              <a:rPr lang="en-US" baseline="0" dirty="0" smtClean="0"/>
              <a:t>Sony</a:t>
            </a:r>
          </a:p>
          <a:p>
            <a:pPr marL="628650" lvl="1" indent="-171450">
              <a:buFont typeface="Arial"/>
              <a:buChar char="•"/>
            </a:pPr>
            <a:r>
              <a:rPr lang="nl-NL" baseline="0" dirty="0" smtClean="0"/>
              <a:t>http://</a:t>
            </a:r>
            <a:r>
              <a:rPr lang="nl-NL" baseline="0" dirty="0" err="1" smtClean="0"/>
              <a:t>blog.didierstevens.com</a:t>
            </a:r>
            <a:r>
              <a:rPr lang="nl-NL" baseline="0" dirty="0" smtClean="0"/>
              <a:t>/2007/11/19/the-sony-rootkit-v20/ </a:t>
            </a:r>
          </a:p>
          <a:p>
            <a:pPr marL="171450" indent="-171450">
              <a:buFont typeface="Arial"/>
              <a:buChar char="•"/>
            </a:pPr>
            <a:r>
              <a:rPr lang="nl-NL" baseline="0" dirty="0" smtClean="0"/>
              <a:t>CVE-2010-0103</a:t>
            </a:r>
          </a:p>
          <a:p>
            <a:pPr marL="628650" lvl="1" indent="-171450">
              <a:buFont typeface="Arial"/>
              <a:buChar char="•"/>
            </a:pPr>
            <a:r>
              <a:rPr lang="en-US" dirty="0" err="1" smtClean="0"/>
              <a:t>UsbCharger.dll</a:t>
            </a:r>
            <a:r>
              <a:rPr lang="en-US" dirty="0" smtClean="0"/>
              <a:t> in the Energizer DUO USB battery charger software contains a backdoor that is implemented through the </a:t>
            </a:r>
            <a:r>
              <a:rPr lang="en-US" dirty="0" err="1" smtClean="0"/>
              <a:t>Arucer.dll</a:t>
            </a:r>
            <a:r>
              <a:rPr lang="en-US" dirty="0" smtClean="0"/>
              <a:t> file in the %WINDIR%\system32 directory, which allows remote attackers to download arbitrary programs onto a Windows PC, and execute these programs, via a request to TCP port 7777</a:t>
            </a:r>
          </a:p>
          <a:p>
            <a:pPr marL="628650" lvl="1" indent="-171450">
              <a:buFont typeface="Arial"/>
              <a:buChar char="•"/>
            </a:pPr>
            <a:r>
              <a:rPr lang="de-DE" baseline="0" dirty="0" smtClean="0"/>
              <a:t>http://</a:t>
            </a:r>
            <a:r>
              <a:rPr lang="de-DE" baseline="0" dirty="0" err="1" smtClean="0"/>
              <a:t>cve.mitre.org</a:t>
            </a:r>
            <a:r>
              <a:rPr lang="de-DE" baseline="0" dirty="0" smtClean="0"/>
              <a:t>/</a:t>
            </a:r>
            <a:r>
              <a:rPr lang="de-DE" baseline="0" dirty="0" err="1" smtClean="0"/>
              <a:t>cgi</a:t>
            </a:r>
            <a:r>
              <a:rPr lang="de-DE" baseline="0" dirty="0" smtClean="0"/>
              <a:t>-bin/</a:t>
            </a:r>
            <a:r>
              <a:rPr lang="de-DE" baseline="0" dirty="0" err="1" smtClean="0"/>
              <a:t>cvename.cgi?name</a:t>
            </a:r>
            <a:r>
              <a:rPr lang="de-DE" baseline="0" dirty="0" smtClean="0"/>
              <a:t>=CVE-2010-0103</a:t>
            </a:r>
            <a:endParaRPr lang="nl-NL" baseline="0" dirty="0" smtClean="0"/>
          </a:p>
          <a:p>
            <a:pPr marL="171450" indent="-171450">
              <a:buFont typeface="Arial"/>
              <a:buChar char="•"/>
            </a:pPr>
            <a:r>
              <a:rPr lang="nl-NL" baseline="0" dirty="0" smtClean="0"/>
              <a:t>Digital Photo frames</a:t>
            </a:r>
          </a:p>
          <a:p>
            <a:pPr marL="628650" lvl="1" indent="-171450">
              <a:buFont typeface="Arial"/>
              <a:buChar char="•"/>
            </a:pPr>
            <a:r>
              <a:rPr lang="pl-PL" dirty="0" smtClean="0"/>
              <a:t>http://</a:t>
            </a:r>
            <a:r>
              <a:rPr lang="pl-PL" dirty="0" err="1" smtClean="0"/>
              <a:t>www.foxnews.com</a:t>
            </a:r>
            <a:r>
              <a:rPr lang="pl-PL" dirty="0" smtClean="0"/>
              <a:t>/story/0,2933,337848,00.html?sPage=</a:t>
            </a:r>
            <a:r>
              <a:rPr lang="pl-PL" dirty="0" err="1" smtClean="0"/>
              <a:t>fnc</a:t>
            </a:r>
            <a:r>
              <a:rPr lang="pl-PL" dirty="0" smtClean="0"/>
              <a:t>/</a:t>
            </a:r>
            <a:r>
              <a:rPr lang="pl-PL" dirty="0" err="1" smtClean="0"/>
              <a:t>scitech</a:t>
            </a:r>
            <a:r>
              <a:rPr lang="pl-PL" dirty="0" smtClean="0"/>
              <a:t>/</a:t>
            </a:r>
            <a:r>
              <a:rPr lang="pl-PL" dirty="0" err="1" smtClean="0"/>
              <a:t>cybersecurity</a:t>
            </a:r>
            <a:endParaRPr lang="pl-PL" dirty="0" smtClean="0"/>
          </a:p>
          <a:p>
            <a:pPr marL="628650" lvl="1" indent="-171450">
              <a:buFont typeface="Arial"/>
              <a:buChar char="•"/>
            </a:pPr>
            <a:r>
              <a:rPr lang="en-US" dirty="0" smtClean="0"/>
              <a:t>http://</a:t>
            </a:r>
            <a:r>
              <a:rPr lang="en-US" dirty="0" err="1" smtClean="0"/>
              <a:t>it.slashdot.org</a:t>
            </a:r>
            <a:r>
              <a:rPr lang="en-US" dirty="0" smtClean="0"/>
              <a:t>/story/08/12/29/0155249/</a:t>
            </a:r>
            <a:r>
              <a:rPr lang="en-US" dirty="0" err="1" smtClean="0"/>
              <a:t>Walmart</a:t>
            </a:r>
            <a:r>
              <a:rPr lang="en-US" dirty="0" smtClean="0"/>
              <a:t>-Photo-Keychain-Comes-Preloaded-With-Malware</a:t>
            </a:r>
          </a:p>
          <a:p>
            <a:pPr marL="171450" indent="-171450">
              <a:buFont typeface="Arial"/>
              <a:buChar char="•"/>
            </a:pPr>
            <a:endParaRPr lang="pl-PL" dirty="0" smtClean="0"/>
          </a:p>
        </p:txBody>
      </p:sp>
      <p:sp>
        <p:nvSpPr>
          <p:cNvPr id="4" name="Slide Number Placeholder 3"/>
          <p:cNvSpPr>
            <a:spLocks noGrp="1"/>
          </p:cNvSpPr>
          <p:nvPr>
            <p:ph type="sldNum" sz="quarter" idx="10"/>
          </p:nvPr>
        </p:nvSpPr>
        <p:spPr/>
        <p:txBody>
          <a:bodyPr/>
          <a:lstStyle/>
          <a:p>
            <a:fld id="{90CC007E-1313-1D48-A197-469D3A3464A0}" type="slidenum">
              <a:rPr lang="en-US" smtClean="0"/>
              <a:pPr/>
              <a:t>4</a:t>
            </a:fld>
            <a:endParaRPr lang="en-US"/>
          </a:p>
        </p:txBody>
      </p:sp>
    </p:spTree>
    <p:extLst>
      <p:ext uri="{BB962C8B-B14F-4D97-AF65-F5344CB8AC3E}">
        <p14:creationId xmlns="" xmlns:p14="http://schemas.microsoft.com/office/powerpoint/2010/main" val="3724161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dirty="0" smtClean="0"/>
              <a:t>Books to</a:t>
            </a:r>
            <a:r>
              <a:rPr lang="en-US" sz="1400" baseline="0" dirty="0" smtClean="0"/>
              <a:t> help assist in my research:</a:t>
            </a:r>
            <a:endParaRPr lang="en-US" sz="1400" dirty="0" smtClean="0"/>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400"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en-US" sz="1400" dirty="0" smtClean="0"/>
              <a:t>Malware Analyst's Cookbook and DVD: Tools and Techniques for Fighting Malicious Code</a:t>
            </a:r>
            <a:endParaRPr lang="fr-FR" dirty="0" smtClean="0"/>
          </a:p>
          <a:p>
            <a:pPr marL="171450" indent="-171450">
              <a:buFont typeface="Arial"/>
              <a:buChar char="•"/>
            </a:pPr>
            <a:r>
              <a:rPr lang="fr-FR" dirty="0" smtClean="0"/>
              <a:t>http://</a:t>
            </a:r>
            <a:r>
              <a:rPr lang="fr-FR" dirty="0" err="1" smtClean="0"/>
              <a:t>www.amazon.com</a:t>
            </a:r>
            <a:r>
              <a:rPr lang="fr-FR" dirty="0" smtClean="0"/>
              <a:t>/Malware-</a:t>
            </a:r>
            <a:r>
              <a:rPr lang="fr-FR" dirty="0" err="1" smtClean="0"/>
              <a:t>Analysts</a:t>
            </a:r>
            <a:r>
              <a:rPr lang="fr-FR" dirty="0" smtClean="0"/>
              <a:t>-</a:t>
            </a:r>
            <a:r>
              <a:rPr lang="fr-FR" dirty="0" err="1" smtClean="0"/>
              <a:t>Cookbook</a:t>
            </a:r>
            <a:r>
              <a:rPr lang="fr-FR" dirty="0" smtClean="0"/>
              <a:t>-DVD-Techniques/</a:t>
            </a:r>
            <a:r>
              <a:rPr lang="fr-FR" dirty="0" err="1" smtClean="0"/>
              <a:t>dp</a:t>
            </a:r>
            <a:r>
              <a:rPr lang="fr-FR" dirty="0" smtClean="0"/>
              <a:t>/0470613033/</a:t>
            </a:r>
            <a:r>
              <a:rPr lang="fr-FR" dirty="0" err="1" smtClean="0"/>
              <a:t>ref</a:t>
            </a:r>
            <a:r>
              <a:rPr lang="fr-FR" dirty="0" smtClean="0"/>
              <a:t>=</a:t>
            </a:r>
            <a:r>
              <a:rPr lang="fr-FR" dirty="0" err="1" smtClean="0"/>
              <a:t>pd_bxgy_b_img_b</a:t>
            </a:r>
            <a:endParaRPr lang="fr-FR" dirty="0" smtClean="0"/>
          </a:p>
          <a:p>
            <a:pPr marL="171450" indent="-171450">
              <a:buFont typeface="Arial"/>
              <a:buChar char="•"/>
            </a:pPr>
            <a:endParaRPr lang="fr-FR" dirty="0" smtClean="0"/>
          </a:p>
          <a:p>
            <a:pPr marL="0" marR="0" lvl="1" indent="0" algn="l" defTabSz="457200" rtl="0" eaLnBrk="1" fontAlgn="auto" latinLnBrk="0" hangingPunct="1">
              <a:lnSpc>
                <a:spcPct val="100000"/>
              </a:lnSpc>
              <a:spcBef>
                <a:spcPts val="0"/>
              </a:spcBef>
              <a:spcAft>
                <a:spcPts val="0"/>
              </a:spcAft>
              <a:buClrTx/>
              <a:buSzTx/>
              <a:buFont typeface="Arial"/>
              <a:buNone/>
              <a:tabLst/>
              <a:defRPr/>
            </a:pPr>
            <a:r>
              <a:rPr lang="en-US" sz="1400" dirty="0" smtClean="0"/>
              <a:t>The Rootkit Arsenal: Escape and Evasion in the Dark Corners of the System</a:t>
            </a:r>
          </a:p>
          <a:p>
            <a:pPr marL="171450" indent="-171450">
              <a:buFont typeface="Arial"/>
              <a:buChar char="•"/>
            </a:pPr>
            <a:r>
              <a:rPr lang="pl-PL" dirty="0" smtClean="0"/>
              <a:t>http://</a:t>
            </a:r>
            <a:r>
              <a:rPr lang="pl-PL" dirty="0" err="1" smtClean="0"/>
              <a:t>www.amazon.com</a:t>
            </a:r>
            <a:r>
              <a:rPr lang="pl-PL" dirty="0" smtClean="0"/>
              <a:t>/</a:t>
            </a:r>
            <a:r>
              <a:rPr lang="pl-PL" dirty="0" err="1" smtClean="0"/>
              <a:t>Rootkit</a:t>
            </a:r>
            <a:r>
              <a:rPr lang="pl-PL" dirty="0" smtClean="0"/>
              <a:t>-</a:t>
            </a:r>
            <a:r>
              <a:rPr lang="pl-PL" dirty="0" err="1" smtClean="0"/>
              <a:t>Arsenal</a:t>
            </a:r>
            <a:r>
              <a:rPr lang="pl-PL" dirty="0" smtClean="0"/>
              <a:t>-Escape-</a:t>
            </a:r>
            <a:r>
              <a:rPr lang="pl-PL" dirty="0" err="1" smtClean="0"/>
              <a:t>Evasion</a:t>
            </a:r>
            <a:r>
              <a:rPr lang="pl-PL" dirty="0" smtClean="0"/>
              <a:t>-</a:t>
            </a:r>
            <a:r>
              <a:rPr lang="pl-PL" dirty="0" err="1" smtClean="0"/>
              <a:t>Corners</a:t>
            </a:r>
            <a:r>
              <a:rPr lang="pl-PL" dirty="0" smtClean="0"/>
              <a:t>/</a:t>
            </a:r>
            <a:r>
              <a:rPr lang="pl-PL" dirty="0" err="1" smtClean="0"/>
              <a:t>dp</a:t>
            </a:r>
            <a:r>
              <a:rPr lang="pl-PL" dirty="0" smtClean="0"/>
              <a:t>/1598220616</a:t>
            </a:r>
            <a:endParaRPr lang="fr-FR" dirty="0" smtClean="0"/>
          </a:p>
          <a:p>
            <a:pPr marL="171450" indent="-171450">
              <a:buFont typeface="Arial"/>
              <a:buChar char="•"/>
            </a:pPr>
            <a:endParaRPr lang="en-US" dirty="0" smtClean="0"/>
          </a:p>
          <a:p>
            <a:r>
              <a:rPr lang="en-US" b="0" dirty="0" smtClean="0"/>
              <a:t>Rootkits: Subverting the Windows Kernel</a:t>
            </a:r>
            <a:endParaRPr lang="en-US" dirty="0" smtClean="0"/>
          </a:p>
          <a:p>
            <a:pPr marL="171450" indent="-171450">
              <a:buFont typeface="Arial"/>
              <a:buChar char="•"/>
            </a:pPr>
            <a:r>
              <a:rPr lang="pl-PL" dirty="0" smtClean="0"/>
              <a:t>http://</a:t>
            </a:r>
            <a:r>
              <a:rPr lang="pl-PL" dirty="0" err="1" smtClean="0"/>
              <a:t>www.amazon.com</a:t>
            </a:r>
            <a:r>
              <a:rPr lang="pl-PL" dirty="0" smtClean="0"/>
              <a:t>/</a:t>
            </a:r>
            <a:r>
              <a:rPr lang="pl-PL" dirty="0" err="1" smtClean="0"/>
              <a:t>Rootkits</a:t>
            </a:r>
            <a:r>
              <a:rPr lang="pl-PL" dirty="0" smtClean="0"/>
              <a:t>-</a:t>
            </a:r>
            <a:r>
              <a:rPr lang="pl-PL" dirty="0" err="1" smtClean="0"/>
              <a:t>Subverting</a:t>
            </a:r>
            <a:r>
              <a:rPr lang="pl-PL" dirty="0" smtClean="0"/>
              <a:t>-Windows-Greg-</a:t>
            </a:r>
            <a:r>
              <a:rPr lang="pl-PL" dirty="0" err="1" smtClean="0"/>
              <a:t>Hoglund</a:t>
            </a:r>
            <a:r>
              <a:rPr lang="pl-PL" dirty="0" smtClean="0"/>
              <a:t>/</a:t>
            </a:r>
            <a:r>
              <a:rPr lang="pl-PL" dirty="0" err="1" smtClean="0"/>
              <a:t>dp</a:t>
            </a:r>
            <a:r>
              <a:rPr lang="pl-PL" dirty="0" smtClean="0"/>
              <a:t>/0321294319</a:t>
            </a:r>
          </a:p>
          <a:p>
            <a:pPr marL="171450" indent="-171450">
              <a:buFont typeface="Arial"/>
              <a:buChar char="•"/>
            </a:pPr>
            <a:endParaRPr lang="pl-PL" dirty="0" smtClean="0"/>
          </a:p>
          <a:p>
            <a:pPr marL="171450" indent="-171450">
              <a:buFont typeface="Arial"/>
              <a:buNone/>
            </a:pPr>
            <a:r>
              <a:rPr lang="en-US" dirty="0" smtClean="0"/>
              <a:t>Whitepapers</a:t>
            </a:r>
            <a:r>
              <a:rPr lang="en-US" baseline="0" dirty="0" smtClean="0"/>
              <a:t> to assist me in research:</a:t>
            </a:r>
          </a:p>
          <a:p>
            <a:pPr marL="171450" indent="-171450">
              <a:buFont typeface="Arial"/>
              <a:buNone/>
            </a:pPr>
            <a:endParaRPr lang="en-US" baseline="0" dirty="0" smtClean="0"/>
          </a:p>
          <a:p>
            <a:pPr marL="171450" indent="-171450">
              <a:buFont typeface="Arial"/>
              <a:buNone/>
            </a:pPr>
            <a:r>
              <a:rPr lang="en-US" baseline="0" dirty="0" smtClean="0"/>
              <a:t>Windows Rootkit Overview</a:t>
            </a:r>
          </a:p>
          <a:p>
            <a:pPr marL="171450" indent="-171450">
              <a:buFont typeface="Arial" pitchFamily="34" charset="0"/>
              <a:buChar char="•"/>
            </a:pPr>
            <a:r>
              <a:rPr lang="en-US" baseline="0" dirty="0" smtClean="0"/>
              <a:t>http://www.symantec.com/avcenter/reference/windows.rootkit.overview.pdf</a:t>
            </a:r>
          </a:p>
          <a:p>
            <a:pPr marL="171450" indent="-171450">
              <a:buFont typeface="Arial" pitchFamily="34" charset="0"/>
              <a:buChar char="•"/>
            </a:pPr>
            <a:endParaRPr lang="en-US" sz="1200" kern="1200" dirty="0" smtClean="0">
              <a:solidFill>
                <a:schemeClr val="tx1"/>
              </a:solidFill>
              <a:latin typeface="+mn-lt"/>
              <a:ea typeface="+mn-ea"/>
              <a:cs typeface="+mn-cs"/>
            </a:endParaRPr>
          </a:p>
          <a:p>
            <a:pPr marL="171450" indent="-171450" algn="l" defTabSz="457200" rtl="0" eaLnBrk="1" latinLnBrk="0" hangingPunct="1">
              <a:buFont typeface="Arial"/>
              <a:buNone/>
            </a:pPr>
            <a:r>
              <a:rPr lang="pl-PL" sz="1200" kern="1200" dirty="0" smtClean="0">
                <a:solidFill>
                  <a:schemeClr val="tx1"/>
                </a:solidFill>
                <a:latin typeface="+mn-lt"/>
                <a:ea typeface="+mn-ea"/>
                <a:cs typeface="+mn-cs"/>
              </a:rPr>
              <a:t>Defeating Rootkits and Keyloggers</a:t>
            </a:r>
            <a:endParaRPr lang="en-US" sz="1200" kern="1200" dirty="0" smtClean="0">
              <a:solidFill>
                <a:schemeClr val="tx1"/>
              </a:solidFill>
              <a:latin typeface="+mn-lt"/>
              <a:ea typeface="+mn-ea"/>
              <a:cs typeface="+mn-cs"/>
            </a:endParaRPr>
          </a:p>
          <a:p>
            <a:pPr marL="171450" indent="-171450" algn="l" defTabSz="457200" rtl="0" eaLnBrk="1" latinLnBrk="0" hangingPunct="1">
              <a:buFont typeface="Arial" pitchFamily="34" charset="0"/>
              <a:buChar char="•"/>
            </a:pPr>
            <a:r>
              <a:rPr lang="en-US" sz="1200" kern="1200" dirty="0" smtClean="0">
                <a:solidFill>
                  <a:schemeClr val="tx1"/>
                </a:solidFill>
                <a:latin typeface="+mn-lt"/>
                <a:ea typeface="+mn-ea"/>
                <a:cs typeface="+mn-cs"/>
              </a:rPr>
              <a:t>http://www.trlokom.com/pdf/TrlokomRootkitDefenseWhitePaper.pdf</a:t>
            </a:r>
            <a:endParaRPr lang="en-US" u="none" dirty="0" smtClean="0">
              <a:solidFill>
                <a:schemeClr val="tx1"/>
              </a:solidFill>
            </a:endParaRPr>
          </a:p>
        </p:txBody>
      </p:sp>
      <p:sp>
        <p:nvSpPr>
          <p:cNvPr id="4" name="Slide Number Placeholder 3"/>
          <p:cNvSpPr>
            <a:spLocks noGrp="1"/>
          </p:cNvSpPr>
          <p:nvPr>
            <p:ph type="sldNum" sz="quarter" idx="10"/>
          </p:nvPr>
        </p:nvSpPr>
        <p:spPr/>
        <p:txBody>
          <a:bodyPr/>
          <a:lstStyle/>
          <a:p>
            <a:fld id="{90CC007E-1313-1D48-A197-469D3A3464A0}" type="slidenum">
              <a:rPr lang="en-US" smtClean="0"/>
              <a:pPr/>
              <a:t>5</a:t>
            </a:fld>
            <a:endParaRPr lang="en-US"/>
          </a:p>
        </p:txBody>
      </p:sp>
    </p:spTree>
    <p:extLst>
      <p:ext uri="{BB962C8B-B14F-4D97-AF65-F5344CB8AC3E}">
        <p14:creationId xmlns="" xmlns:p14="http://schemas.microsoft.com/office/powerpoint/2010/main" val="3724161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The</a:t>
            </a:r>
            <a:r>
              <a:rPr lang="en-US" sz="1200" kern="1200" baseline="0" dirty="0" smtClean="0">
                <a:solidFill>
                  <a:schemeClr val="tx1"/>
                </a:solidFill>
                <a:effectLst/>
                <a:latin typeface="+mn-lt"/>
                <a:ea typeface="+mn-ea"/>
                <a:cs typeface="+mn-cs"/>
              </a:rPr>
              <a:t> final outcome of this project will consist of a 25-30 min representation on </a:t>
            </a:r>
            <a:r>
              <a:rPr lang="en-US" sz="1200" kern="1200" baseline="0" dirty="0" err="1" smtClean="0">
                <a:solidFill>
                  <a:schemeClr val="tx1"/>
                </a:solidFill>
                <a:effectLst/>
                <a:latin typeface="+mn-lt"/>
                <a:ea typeface="+mn-ea"/>
                <a:cs typeface="+mn-cs"/>
              </a:rPr>
              <a:t>rootkits</a:t>
            </a:r>
            <a:r>
              <a:rPr lang="en-US" sz="1200" kern="1200" baseline="0" dirty="0" smtClean="0">
                <a:solidFill>
                  <a:schemeClr val="tx1"/>
                </a:solidFill>
                <a:effectLst/>
                <a:latin typeface="+mn-lt"/>
                <a:ea typeface="+mn-ea"/>
                <a:cs typeface="+mn-cs"/>
              </a:rPr>
              <a:t>. You will get to know what </a:t>
            </a:r>
            <a:r>
              <a:rPr lang="en-US" sz="1200" kern="1200" baseline="0" dirty="0" err="1" smtClean="0">
                <a:solidFill>
                  <a:schemeClr val="tx1"/>
                </a:solidFill>
                <a:effectLst/>
                <a:latin typeface="+mn-lt"/>
                <a:ea typeface="+mn-ea"/>
                <a:cs typeface="+mn-cs"/>
              </a:rPr>
              <a:t>rootkits</a:t>
            </a:r>
            <a:r>
              <a:rPr lang="en-US" sz="1200" kern="1200" baseline="0" dirty="0" smtClean="0">
                <a:solidFill>
                  <a:schemeClr val="tx1"/>
                </a:solidFill>
                <a:effectLst/>
                <a:latin typeface="+mn-lt"/>
                <a:ea typeface="+mn-ea"/>
                <a:cs typeface="+mn-cs"/>
              </a:rPr>
              <a:t> are and how they work as well as an understanding of how to detect </a:t>
            </a:r>
            <a:r>
              <a:rPr lang="en-US" sz="1200" kern="1200" baseline="0" dirty="0" err="1" smtClean="0">
                <a:solidFill>
                  <a:schemeClr val="tx1"/>
                </a:solidFill>
                <a:effectLst/>
                <a:latin typeface="+mn-lt"/>
                <a:ea typeface="+mn-ea"/>
                <a:cs typeface="+mn-cs"/>
              </a:rPr>
              <a:t>rootkits</a:t>
            </a:r>
            <a:r>
              <a:rPr lang="en-US" sz="1200" kern="1200" baseline="0" dirty="0" smtClean="0">
                <a:solidFill>
                  <a:schemeClr val="tx1"/>
                </a:solidFill>
                <a:effectLst/>
                <a:latin typeface="+mn-lt"/>
                <a:ea typeface="+mn-ea"/>
                <a:cs typeface="+mn-cs"/>
              </a:rPr>
              <a:t>. We will also explore the different types of </a:t>
            </a:r>
            <a:r>
              <a:rPr lang="en-US" sz="1200" kern="1200" baseline="0" dirty="0" err="1" smtClean="0">
                <a:solidFill>
                  <a:schemeClr val="tx1"/>
                </a:solidFill>
                <a:effectLst/>
                <a:latin typeface="+mn-lt"/>
                <a:ea typeface="+mn-ea"/>
                <a:cs typeface="+mn-cs"/>
              </a:rPr>
              <a:t>rootkits</a:t>
            </a:r>
            <a:r>
              <a:rPr lang="en-US" sz="1200" kern="1200" baseline="0" dirty="0" smtClean="0">
                <a:solidFill>
                  <a:schemeClr val="tx1"/>
                </a:solidFill>
                <a:effectLst/>
                <a:latin typeface="+mn-lt"/>
                <a:ea typeface="+mn-ea"/>
                <a:cs typeface="+mn-cs"/>
              </a:rPr>
              <a:t> and some of the dangers of </a:t>
            </a:r>
            <a:r>
              <a:rPr lang="en-US" sz="1200" kern="1200" baseline="0" dirty="0" err="1" smtClean="0">
                <a:solidFill>
                  <a:schemeClr val="tx1"/>
                </a:solidFill>
                <a:effectLst/>
                <a:latin typeface="+mn-lt"/>
                <a:ea typeface="+mn-ea"/>
                <a:cs typeface="+mn-cs"/>
              </a:rPr>
              <a:t>rootkits</a:t>
            </a:r>
            <a:r>
              <a:rPr lang="en-US" sz="1200" kern="1200" baseline="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171450" indent="-171450">
              <a:buFont typeface="Arial"/>
              <a:buChar char="•"/>
            </a:pPr>
            <a:endParaRPr lang="en-US" dirty="0" smtClean="0"/>
          </a:p>
        </p:txBody>
      </p:sp>
      <p:sp>
        <p:nvSpPr>
          <p:cNvPr id="4" name="Slide Number Placeholder 3"/>
          <p:cNvSpPr>
            <a:spLocks noGrp="1"/>
          </p:cNvSpPr>
          <p:nvPr>
            <p:ph type="sldNum" sz="quarter" idx="10"/>
          </p:nvPr>
        </p:nvSpPr>
        <p:spPr/>
        <p:txBody>
          <a:bodyPr/>
          <a:lstStyle/>
          <a:p>
            <a:fld id="{90CC007E-1313-1D48-A197-469D3A3464A0}" type="slidenum">
              <a:rPr lang="en-US" smtClean="0"/>
              <a:pPr/>
              <a:t>6</a:t>
            </a:fld>
            <a:endParaRPr lang="en-US"/>
          </a:p>
        </p:txBody>
      </p:sp>
    </p:spTree>
    <p:extLst>
      <p:ext uri="{BB962C8B-B14F-4D97-AF65-F5344CB8AC3E}">
        <p14:creationId xmlns="" xmlns:p14="http://schemas.microsoft.com/office/powerpoint/2010/main" val="3724161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5AB826AD-65EC-4CAC-BF0B-CBC42571CD00}" type="datetimeFigureOut">
              <a:rPr lang="fr-FR"/>
              <a:pPr>
                <a:defRPr/>
              </a:pPr>
              <a:t>03/03/2011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02273A5-B99F-4972-87DE-CAFD222EAB9B}" type="slidenum">
              <a:rPr lang="fr-FR"/>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08F2012D-F47D-4BEB-A0DD-296F11838A72}" type="datetimeFigureOut">
              <a:rPr lang="fr-FR"/>
              <a:pPr>
                <a:defRPr/>
              </a:pPr>
              <a:t>03/03/2011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24A2305-DCA3-4289-8F24-0C6F05A26901}" type="slidenum">
              <a:rPr lang="fr-FR"/>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02E98EA5-D514-4000-9658-4C46B0092EE3}" type="datetimeFigureOut">
              <a:rPr lang="fr-FR"/>
              <a:pPr>
                <a:defRPr/>
              </a:pPr>
              <a:t>03/03/2011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EDC10E84-4DB9-4EDB-AF47-B73AE0CEDAA5}" type="slidenum">
              <a:rPr lang="fr-FR"/>
              <a:pPr>
                <a:defRPr/>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048B1229-B161-42D4-89B7-A465E827FF63}" type="datetimeFigureOut">
              <a:rPr lang="fr-FR"/>
              <a:pPr>
                <a:defRPr/>
              </a:pPr>
              <a:t>03/03/2011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4A94EE9-FD4D-401C-97C3-9B61F6783F88}" type="slidenum">
              <a:rPr lang="fr-FR"/>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B9E27D69-90A5-4D72-85FB-4ED1B224E38D}" type="datetimeFigureOut">
              <a:rPr lang="fr-FR"/>
              <a:pPr>
                <a:defRPr/>
              </a:pPr>
              <a:t>03/03/2011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8CB97FC-6783-47F5-9090-39F974F2350A}" type="slidenum">
              <a:rPr lang="fr-FR"/>
              <a:pPr>
                <a:defRPr/>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741EB674-F795-42F2-BDC5-4E3F008A2349}" type="datetimeFigureOut">
              <a:rPr lang="fr-FR"/>
              <a:pPr>
                <a:defRPr/>
              </a:pPr>
              <a:t>03/03/2011</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1219126D-6E82-4DA0-9C97-4AD732E60A69}" type="slidenum">
              <a:rPr lang="fr-FR"/>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AEAC248-53B8-4122-9CAA-73DDFE2A9999}" type="datetimeFigureOut">
              <a:rPr lang="fr-FR"/>
              <a:pPr>
                <a:defRPr/>
              </a:pPr>
              <a:t>03/03/2011</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F1149E32-A4EC-4DDE-B39F-5D2D7C8E873A}" type="slidenum">
              <a:rPr lang="fr-FR"/>
              <a:pPr>
                <a:defRPr/>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1AFFEFD8-8115-4A1B-9C5A-7936F44111F1}" type="datetimeFigureOut">
              <a:rPr lang="fr-FR"/>
              <a:pPr>
                <a:defRPr/>
              </a:pPr>
              <a:t>03/03/2011</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F400DA47-9BC9-4612-B37C-A96F710B4FA7}" type="slidenum">
              <a:rPr lang="fr-FR"/>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65FB0ABA-11BB-4B81-8C06-195851BFB331}" type="datetimeFigureOut">
              <a:rPr lang="fr-FR"/>
              <a:pPr>
                <a:defRPr/>
              </a:pPr>
              <a:t>03/03/2011</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1D1260E3-17D9-4E23-B4B5-FA2A00B414BE}" type="slidenum">
              <a:rPr lang="fr-FR"/>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E567593E-F08F-4D96-903B-B293D4ADEBED}" type="datetimeFigureOut">
              <a:rPr lang="fr-FR"/>
              <a:pPr>
                <a:defRPr/>
              </a:pPr>
              <a:t>03/03/2011</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0F8E295C-1FBB-48A2-A694-C2E4DCC70C39}" type="slidenum">
              <a:rPr lang="fr-FR"/>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618E1553-ED7E-4CAD-9A74-155A17F27D4E}" type="datetimeFigureOut">
              <a:rPr lang="fr-FR"/>
              <a:pPr>
                <a:defRPr/>
              </a:pPr>
              <a:t>03/03/2011</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264B8C4C-0E15-4ABE-A707-7D08048E3BFC}" type="slidenum">
              <a:rPr lang="fr-FR"/>
              <a:pPr>
                <a:defRPr/>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CA"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B5A95E20-731E-47EA-9A27-1992F9D101BB}" type="datetimeFigureOut">
              <a:rPr lang="fr-FR"/>
              <a:pPr>
                <a:defRPr/>
              </a:pPr>
              <a:t>03/03/2011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3972C6-84D9-47FF-9047-5F0B5FE4EA18}" type="slidenum">
              <a:rPr lang="fr-FR"/>
              <a:pPr>
                <a:defRPr/>
              </a:pPr>
              <a:t>‹#›</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Titre 1"/>
          <p:cNvSpPr>
            <a:spLocks noGrp="1"/>
          </p:cNvSpPr>
          <p:nvPr>
            <p:ph type="ctrTitle"/>
          </p:nvPr>
        </p:nvSpPr>
        <p:spPr>
          <a:xfrm>
            <a:off x="688032" y="1484784"/>
            <a:ext cx="7772400" cy="1470025"/>
          </a:xfrm>
        </p:spPr>
        <p:txBody>
          <a:bodyPr/>
          <a:lstStyle/>
          <a:p>
            <a:r>
              <a:rPr lang="fr-CA" sz="7200" dirty="0" smtClean="0">
                <a:solidFill>
                  <a:schemeClr val="bg1"/>
                </a:solidFill>
              </a:rPr>
              <a:t>Rootkits</a:t>
            </a:r>
          </a:p>
        </p:txBody>
      </p:sp>
      <p:sp>
        <p:nvSpPr>
          <p:cNvPr id="2051" name="Sous-titre 2"/>
          <p:cNvSpPr>
            <a:spLocks noGrp="1"/>
          </p:cNvSpPr>
          <p:nvPr>
            <p:ph type="subTitle" idx="1"/>
          </p:nvPr>
        </p:nvSpPr>
        <p:spPr>
          <a:xfrm>
            <a:off x="-612576" y="6120680"/>
            <a:ext cx="4168552" cy="908720"/>
          </a:xfrm>
        </p:spPr>
        <p:txBody>
          <a:bodyPr/>
          <a:lstStyle/>
          <a:p>
            <a:r>
              <a:rPr lang="en-US" sz="1800" dirty="0" smtClean="0">
                <a:solidFill>
                  <a:srgbClr val="FFFFFF"/>
                </a:solidFill>
              </a:rPr>
              <a:t>University of Central Florida</a:t>
            </a:r>
            <a:br>
              <a:rPr lang="en-US" sz="1800" dirty="0" smtClean="0">
                <a:solidFill>
                  <a:srgbClr val="FFFFFF"/>
                </a:solidFill>
              </a:rPr>
            </a:br>
            <a:r>
              <a:rPr lang="en-US" sz="1800" dirty="0" smtClean="0">
                <a:solidFill>
                  <a:srgbClr val="FFFFFF"/>
                </a:solidFill>
              </a:rPr>
              <a:t>CAP 6135 Spring ‘11</a:t>
            </a:r>
            <a:endParaRPr lang="fr-CA" sz="1800" dirty="0" smtClean="0">
              <a:solidFill>
                <a:srgbClr val="FFFFFF"/>
              </a:solidFill>
            </a:endParaRPr>
          </a:p>
        </p:txBody>
      </p:sp>
      <p:sp>
        <p:nvSpPr>
          <p:cNvPr id="4" name="Titre 1"/>
          <p:cNvSpPr txBox="1">
            <a:spLocks/>
          </p:cNvSpPr>
          <p:nvPr/>
        </p:nvSpPr>
        <p:spPr bwMode="auto">
          <a:xfrm>
            <a:off x="5724128" y="2535039"/>
            <a:ext cx="3024336" cy="60592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endParaRPr lang="fr-CA" sz="1800" dirty="0" smtClean="0">
              <a:solidFill>
                <a:schemeClr val="bg1"/>
              </a:solidFill>
            </a:endParaRPr>
          </a:p>
        </p:txBody>
      </p:sp>
      <p:sp>
        <p:nvSpPr>
          <p:cNvPr id="5" name="Sous-titre 2"/>
          <p:cNvSpPr txBox="1">
            <a:spLocks/>
          </p:cNvSpPr>
          <p:nvPr/>
        </p:nvSpPr>
        <p:spPr bwMode="auto">
          <a:xfrm>
            <a:off x="5620197" y="6165304"/>
            <a:ext cx="4856459" cy="9087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1" fontAlgn="base" hangingPunct="1">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1" fontAlgn="base" hangingPunct="1">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1" fontAlgn="base" hangingPunct="1">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1" fontAlgn="base" hangingPunct="1">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800" dirty="0" smtClean="0">
                <a:solidFill>
                  <a:srgbClr val="FFFFFF"/>
                </a:solidFill>
              </a:rPr>
              <a:t>By</a:t>
            </a:r>
          </a:p>
          <a:p>
            <a:r>
              <a:rPr lang="en-US" sz="1800" dirty="0">
                <a:solidFill>
                  <a:srgbClr val="FFFFFF"/>
                </a:solidFill>
              </a:rPr>
              <a:t>Nathan Hakanen </a:t>
            </a:r>
          </a:p>
          <a:p>
            <a:endParaRPr lang="fr-CA" sz="1800" dirty="0" smtClean="0">
              <a:solidFill>
                <a:srgbClr val="FFFF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098" name="Titre 1"/>
          <p:cNvSpPr>
            <a:spLocks noGrp="1"/>
          </p:cNvSpPr>
          <p:nvPr>
            <p:ph type="title"/>
          </p:nvPr>
        </p:nvSpPr>
        <p:spPr/>
        <p:txBody>
          <a:bodyPr/>
          <a:lstStyle/>
          <a:p>
            <a:r>
              <a:rPr lang="fr-CA" b="1" dirty="0" smtClean="0">
                <a:solidFill>
                  <a:schemeClr val="bg1"/>
                </a:solidFill>
              </a:rPr>
              <a:t>Term Paper Overview</a:t>
            </a:r>
          </a:p>
        </p:txBody>
      </p:sp>
      <p:sp>
        <p:nvSpPr>
          <p:cNvPr id="4099" name="Espace réservé du contenu 2"/>
          <p:cNvSpPr>
            <a:spLocks noGrp="1"/>
          </p:cNvSpPr>
          <p:nvPr>
            <p:ph idx="1"/>
          </p:nvPr>
        </p:nvSpPr>
        <p:spPr>
          <a:xfrm>
            <a:off x="539552" y="2311536"/>
            <a:ext cx="6912768" cy="3637744"/>
          </a:xfrm>
        </p:spPr>
        <p:txBody>
          <a:bodyPr/>
          <a:lstStyle/>
          <a:p>
            <a:r>
              <a:rPr lang="fr-CA" sz="4000" b="1" dirty="0" err="1" smtClean="0"/>
              <a:t>Rootkit</a:t>
            </a:r>
            <a:r>
              <a:rPr lang="fr-CA" sz="4000" b="1" dirty="0" smtClean="0"/>
              <a:t> Basics</a:t>
            </a:r>
            <a:endParaRPr lang="fr-CA" sz="3600" b="1" dirty="0" smtClean="0"/>
          </a:p>
          <a:p>
            <a:r>
              <a:rPr lang="fr-CA" sz="4000" b="1" dirty="0" err="1" smtClean="0"/>
              <a:t>Detection</a:t>
            </a:r>
            <a:r>
              <a:rPr lang="fr-CA" sz="4000" b="1" dirty="0" smtClean="0"/>
              <a:t> of </a:t>
            </a:r>
            <a:r>
              <a:rPr lang="fr-CA" sz="4000" b="1" dirty="0" err="1" smtClean="0"/>
              <a:t>Rootkits</a:t>
            </a:r>
            <a:endParaRPr lang="fr-CA" sz="4000" b="1" dirty="0" smtClean="0"/>
          </a:p>
          <a:p>
            <a:r>
              <a:rPr lang="fr-CA" sz="4000" b="1" dirty="0" err="1" smtClean="0"/>
              <a:t>Research</a:t>
            </a:r>
            <a:endParaRPr lang="fr-CA" sz="4000" b="1" dirty="0" smtClean="0"/>
          </a:p>
          <a:p>
            <a:r>
              <a:rPr lang="fr-CA" sz="4000" b="1" dirty="0" smtClean="0"/>
              <a:t>Conclusion</a:t>
            </a:r>
            <a:endParaRPr lang="fr-CA" sz="40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195736" y="404664"/>
            <a:ext cx="5040560" cy="792088"/>
          </a:xfrm>
        </p:spPr>
        <p:txBody>
          <a:bodyPr/>
          <a:lstStyle/>
          <a:p>
            <a:pPr algn="l"/>
            <a:r>
              <a:rPr lang="fr-CA" b="1" dirty="0" err="1" smtClean="0"/>
              <a:t>Rootkit</a:t>
            </a:r>
            <a:r>
              <a:rPr lang="fr-CA" b="1" dirty="0" smtClean="0"/>
              <a:t> Basics</a:t>
            </a:r>
          </a:p>
        </p:txBody>
      </p:sp>
      <p:sp>
        <p:nvSpPr>
          <p:cNvPr id="6147" name="Espace réservé du contenu 2"/>
          <p:cNvSpPr>
            <a:spLocks noGrp="1"/>
          </p:cNvSpPr>
          <p:nvPr>
            <p:ph idx="1"/>
          </p:nvPr>
        </p:nvSpPr>
        <p:spPr>
          <a:xfrm>
            <a:off x="2411760" y="1268760"/>
            <a:ext cx="6696744" cy="5328592"/>
          </a:xfrm>
        </p:spPr>
        <p:txBody>
          <a:bodyPr/>
          <a:lstStyle/>
          <a:p>
            <a:r>
              <a:rPr lang="fr-CA" dirty="0" err="1"/>
              <a:t>What</a:t>
            </a:r>
            <a:r>
              <a:rPr lang="fr-CA" dirty="0"/>
              <a:t> </a:t>
            </a:r>
            <a:r>
              <a:rPr lang="fr-CA" dirty="0" err="1"/>
              <a:t>is</a:t>
            </a:r>
            <a:r>
              <a:rPr lang="fr-CA" dirty="0"/>
              <a:t> a </a:t>
            </a:r>
            <a:r>
              <a:rPr lang="fr-CA" dirty="0" err="1"/>
              <a:t>rootkit</a:t>
            </a:r>
            <a:r>
              <a:rPr lang="fr-CA" dirty="0" smtClean="0"/>
              <a:t>?</a:t>
            </a:r>
          </a:p>
          <a:p>
            <a:r>
              <a:rPr lang="fr-CA" dirty="0" err="1" smtClean="0"/>
              <a:t>What</a:t>
            </a:r>
            <a:r>
              <a:rPr lang="fr-CA" dirty="0" smtClean="0"/>
              <a:t> </a:t>
            </a:r>
            <a:r>
              <a:rPr lang="fr-CA" dirty="0" err="1" smtClean="0"/>
              <a:t>can</a:t>
            </a:r>
            <a:r>
              <a:rPr lang="fr-CA" dirty="0" smtClean="0"/>
              <a:t> </a:t>
            </a:r>
            <a:r>
              <a:rPr lang="fr-CA" dirty="0" err="1" smtClean="0"/>
              <a:t>it</a:t>
            </a:r>
            <a:r>
              <a:rPr lang="fr-CA" dirty="0" smtClean="0"/>
              <a:t> do?</a:t>
            </a:r>
          </a:p>
          <a:p>
            <a:r>
              <a:rPr lang="en-US" dirty="0" smtClean="0"/>
              <a:t>W</a:t>
            </a:r>
            <a:r>
              <a:rPr lang="fr-CA" dirty="0" err="1" smtClean="0"/>
              <a:t>hat</a:t>
            </a:r>
            <a:r>
              <a:rPr lang="fr-CA" dirty="0" smtClean="0"/>
              <a:t> </a:t>
            </a:r>
            <a:r>
              <a:rPr lang="fr-CA" dirty="0"/>
              <a:t>are the </a:t>
            </a:r>
            <a:r>
              <a:rPr lang="fr-CA" dirty="0" err="1"/>
              <a:t>different</a:t>
            </a:r>
            <a:r>
              <a:rPr lang="fr-CA" dirty="0"/>
              <a:t> </a:t>
            </a:r>
            <a:r>
              <a:rPr lang="fr-CA" dirty="0" err="1"/>
              <a:t>kinds</a:t>
            </a:r>
            <a:r>
              <a:rPr lang="fr-CA" dirty="0"/>
              <a:t>?</a:t>
            </a:r>
          </a:p>
          <a:p>
            <a:pPr lvl="2"/>
            <a:r>
              <a:rPr lang="en-US" dirty="0" smtClean="0"/>
              <a:t>K</a:t>
            </a:r>
            <a:r>
              <a:rPr lang="fr-CA" dirty="0" err="1" smtClean="0"/>
              <a:t>ernel</a:t>
            </a:r>
            <a:r>
              <a:rPr lang="fr-CA" dirty="0" smtClean="0"/>
              <a:t>-mode</a:t>
            </a:r>
          </a:p>
          <a:p>
            <a:pPr lvl="2"/>
            <a:r>
              <a:rPr lang="fr-CA" dirty="0" smtClean="0"/>
              <a:t>User-mode</a:t>
            </a:r>
            <a:endParaRPr lang="fr-CA" dirty="0"/>
          </a:p>
          <a:p>
            <a:r>
              <a:rPr lang="fr-CA" dirty="0" smtClean="0"/>
              <a:t>How </a:t>
            </a:r>
            <a:r>
              <a:rPr lang="fr-CA" dirty="0" err="1"/>
              <a:t>does</a:t>
            </a:r>
            <a:r>
              <a:rPr lang="fr-CA" dirty="0"/>
              <a:t> a </a:t>
            </a:r>
            <a:r>
              <a:rPr lang="fr-CA" dirty="0" err="1"/>
              <a:t>rootkit</a:t>
            </a:r>
            <a:r>
              <a:rPr lang="fr-CA" dirty="0"/>
              <a:t> </a:t>
            </a:r>
            <a:r>
              <a:rPr lang="fr-CA" dirty="0" err="1"/>
              <a:t>work</a:t>
            </a:r>
            <a:r>
              <a:rPr lang="fr-CA" dirty="0" smtClean="0"/>
              <a:t>?</a:t>
            </a:r>
            <a:endParaRPr lang="fr-CA" dirty="0"/>
          </a:p>
          <a:p>
            <a:endParaRPr lang="fr-CA" dirty="0" smtClean="0"/>
          </a:p>
        </p:txBody>
      </p:sp>
      <p:cxnSp>
        <p:nvCxnSpPr>
          <p:cNvPr id="6" name="Straight Connector 5"/>
          <p:cNvCxnSpPr/>
          <p:nvPr/>
        </p:nvCxnSpPr>
        <p:spPr>
          <a:xfrm>
            <a:off x="2051720" y="1196752"/>
            <a:ext cx="5112568"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38736244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195736" y="404664"/>
            <a:ext cx="5040560" cy="792088"/>
          </a:xfrm>
        </p:spPr>
        <p:txBody>
          <a:bodyPr/>
          <a:lstStyle/>
          <a:p>
            <a:pPr algn="l"/>
            <a:r>
              <a:rPr lang="fr-CA" b="1" dirty="0" err="1" smtClean="0"/>
              <a:t>Detecting</a:t>
            </a:r>
            <a:r>
              <a:rPr lang="fr-CA" b="1" dirty="0" smtClean="0"/>
              <a:t> </a:t>
            </a:r>
            <a:r>
              <a:rPr lang="fr-CA" b="1" dirty="0" err="1" smtClean="0"/>
              <a:t>Rootkits</a:t>
            </a:r>
            <a:endParaRPr lang="fr-CA" b="1" dirty="0" smtClean="0"/>
          </a:p>
        </p:txBody>
      </p:sp>
      <p:sp>
        <p:nvSpPr>
          <p:cNvPr id="6147" name="Espace réservé du contenu 2"/>
          <p:cNvSpPr>
            <a:spLocks noGrp="1"/>
          </p:cNvSpPr>
          <p:nvPr>
            <p:ph idx="1"/>
          </p:nvPr>
        </p:nvSpPr>
        <p:spPr>
          <a:xfrm>
            <a:off x="2430814" y="1529408"/>
            <a:ext cx="5597570" cy="4419872"/>
          </a:xfrm>
        </p:spPr>
        <p:txBody>
          <a:bodyPr/>
          <a:lstStyle/>
          <a:p>
            <a:r>
              <a:rPr lang="fr-CA" dirty="0" smtClean="0"/>
              <a:t>Tools</a:t>
            </a:r>
          </a:p>
          <a:p>
            <a:r>
              <a:rPr lang="fr-CA" dirty="0" err="1" smtClean="0"/>
              <a:t>Activity</a:t>
            </a:r>
            <a:endParaRPr lang="fr-CA" dirty="0" smtClean="0"/>
          </a:p>
          <a:p>
            <a:pPr lvl="1"/>
            <a:r>
              <a:rPr lang="en-US" dirty="0" smtClean="0"/>
              <a:t>F</a:t>
            </a:r>
            <a:r>
              <a:rPr lang="fr-CA" dirty="0" err="1" smtClean="0"/>
              <a:t>ilesystem</a:t>
            </a:r>
            <a:endParaRPr lang="fr-CA" dirty="0" smtClean="0"/>
          </a:p>
          <a:p>
            <a:pPr lvl="1"/>
            <a:r>
              <a:rPr lang="en-US" dirty="0" smtClean="0"/>
              <a:t>N</a:t>
            </a:r>
            <a:r>
              <a:rPr lang="fr-CA" dirty="0" err="1" smtClean="0"/>
              <a:t>etwork</a:t>
            </a:r>
            <a:r>
              <a:rPr lang="fr-CA" dirty="0" smtClean="0"/>
              <a:t> </a:t>
            </a:r>
          </a:p>
          <a:p>
            <a:r>
              <a:rPr lang="fr-CA" dirty="0" err="1" smtClean="0"/>
              <a:t>Poorly</a:t>
            </a:r>
            <a:r>
              <a:rPr lang="fr-CA" dirty="0" smtClean="0"/>
              <a:t> </a:t>
            </a:r>
            <a:r>
              <a:rPr lang="fr-CA" dirty="0" err="1" smtClean="0"/>
              <a:t>written</a:t>
            </a:r>
            <a:endParaRPr lang="fr-CA" dirty="0"/>
          </a:p>
          <a:p>
            <a:endParaRPr lang="fr-CA" dirty="0" smtClean="0"/>
          </a:p>
        </p:txBody>
      </p:sp>
      <p:cxnSp>
        <p:nvCxnSpPr>
          <p:cNvPr id="6" name="Straight Connector 5"/>
          <p:cNvCxnSpPr/>
          <p:nvPr/>
        </p:nvCxnSpPr>
        <p:spPr>
          <a:xfrm>
            <a:off x="2051720" y="1196752"/>
            <a:ext cx="5112568"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1411971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555776" y="332656"/>
            <a:ext cx="4536504" cy="936104"/>
          </a:xfrm>
        </p:spPr>
        <p:txBody>
          <a:bodyPr/>
          <a:lstStyle/>
          <a:p>
            <a:pPr algn="l"/>
            <a:r>
              <a:rPr lang="fr-CA" b="1" dirty="0" err="1" smtClean="0"/>
              <a:t>Research</a:t>
            </a:r>
            <a:endParaRPr lang="fr-CA" b="1" dirty="0" smtClean="0"/>
          </a:p>
        </p:txBody>
      </p:sp>
      <p:sp>
        <p:nvSpPr>
          <p:cNvPr id="6147" name="Espace réservé du contenu 2"/>
          <p:cNvSpPr>
            <a:spLocks noGrp="1"/>
          </p:cNvSpPr>
          <p:nvPr>
            <p:ph idx="1"/>
          </p:nvPr>
        </p:nvSpPr>
        <p:spPr>
          <a:xfrm>
            <a:off x="2426140" y="1988840"/>
            <a:ext cx="6696744" cy="4525963"/>
          </a:xfrm>
        </p:spPr>
        <p:txBody>
          <a:bodyPr/>
          <a:lstStyle/>
          <a:p>
            <a:r>
              <a:rPr lang="fr-CA" dirty="0" smtClean="0"/>
              <a:t>How </a:t>
            </a:r>
            <a:r>
              <a:rPr lang="fr-CA" dirty="0" err="1" smtClean="0"/>
              <a:t>will</a:t>
            </a:r>
            <a:r>
              <a:rPr lang="fr-CA" dirty="0" smtClean="0"/>
              <a:t> </a:t>
            </a:r>
            <a:r>
              <a:rPr lang="fr-CA" dirty="0" err="1" smtClean="0"/>
              <a:t>my</a:t>
            </a:r>
            <a:r>
              <a:rPr lang="fr-CA" dirty="0" smtClean="0"/>
              <a:t> </a:t>
            </a:r>
            <a:r>
              <a:rPr lang="fr-CA" dirty="0" err="1" smtClean="0"/>
              <a:t>research</a:t>
            </a:r>
            <a:r>
              <a:rPr lang="fr-CA" dirty="0" smtClean="0"/>
              <a:t> </a:t>
            </a:r>
            <a:r>
              <a:rPr lang="fr-CA" dirty="0" err="1" smtClean="0"/>
              <a:t>be</a:t>
            </a:r>
            <a:r>
              <a:rPr lang="fr-CA" dirty="0" smtClean="0"/>
              <a:t> </a:t>
            </a:r>
            <a:r>
              <a:rPr lang="fr-CA" dirty="0" err="1" smtClean="0"/>
              <a:t>conducted</a:t>
            </a:r>
            <a:r>
              <a:rPr lang="fr-CA" dirty="0"/>
              <a:t>?</a:t>
            </a:r>
            <a:endParaRPr lang="fr-CA" dirty="0" smtClean="0"/>
          </a:p>
          <a:p>
            <a:pPr lvl="1"/>
            <a:r>
              <a:rPr lang="fr-CA" dirty="0" smtClean="0"/>
              <a:t>Books </a:t>
            </a:r>
          </a:p>
          <a:p>
            <a:pPr lvl="2"/>
            <a:r>
              <a:rPr lang="en-US" sz="2000" dirty="0"/>
              <a:t>Malware Analyst's Cookbook and DVD: Tools and Techniques for Fighting Malicious </a:t>
            </a:r>
            <a:r>
              <a:rPr lang="en-US" sz="2000" dirty="0" smtClean="0"/>
              <a:t>Code</a:t>
            </a:r>
          </a:p>
          <a:p>
            <a:pPr lvl="2"/>
            <a:r>
              <a:rPr lang="en-US" sz="2000" dirty="0"/>
              <a:t>The Rootkit Arsenal: Escape and Evasion in the Dark Corners of the System</a:t>
            </a:r>
          </a:p>
          <a:p>
            <a:pPr lvl="2"/>
            <a:r>
              <a:rPr lang="en-US" sz="2000" dirty="0"/>
              <a:t>Rootkits: Subverting the Windows </a:t>
            </a:r>
            <a:r>
              <a:rPr lang="en-US" sz="2000" dirty="0" smtClean="0"/>
              <a:t>Kernel</a:t>
            </a:r>
            <a:endParaRPr lang="fr-CA" sz="2000" dirty="0" smtClean="0"/>
          </a:p>
          <a:p>
            <a:pPr lvl="1"/>
            <a:r>
              <a:rPr lang="fr-CA" dirty="0" err="1" smtClean="0"/>
              <a:t>Whitepapers</a:t>
            </a:r>
            <a:endParaRPr lang="fr-CA" dirty="0" smtClean="0"/>
          </a:p>
          <a:p>
            <a:pPr lvl="1"/>
            <a:r>
              <a:rPr lang="en-US" dirty="0" smtClean="0"/>
              <a:t>Previous P</a:t>
            </a:r>
            <a:r>
              <a:rPr lang="fr-CA" dirty="0" err="1" smtClean="0"/>
              <a:t>resentations</a:t>
            </a:r>
            <a:endParaRPr lang="fr-CA" dirty="0" smtClean="0"/>
          </a:p>
          <a:p>
            <a:endParaRPr lang="fr-CA" dirty="0" smtClean="0"/>
          </a:p>
        </p:txBody>
      </p:sp>
      <p:cxnSp>
        <p:nvCxnSpPr>
          <p:cNvPr id="4" name="Straight Connector 3"/>
          <p:cNvCxnSpPr/>
          <p:nvPr/>
        </p:nvCxnSpPr>
        <p:spPr>
          <a:xfrm>
            <a:off x="2051720" y="1196752"/>
            <a:ext cx="4896544"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39384399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2555776" y="332656"/>
            <a:ext cx="4536504" cy="936104"/>
          </a:xfrm>
        </p:spPr>
        <p:txBody>
          <a:bodyPr/>
          <a:lstStyle/>
          <a:p>
            <a:pPr algn="l"/>
            <a:r>
              <a:rPr lang="en-US" b="1" dirty="0" smtClean="0"/>
              <a:t>Final Outcome</a:t>
            </a:r>
            <a:endParaRPr lang="fr-CA" b="1" dirty="0" smtClean="0"/>
          </a:p>
        </p:txBody>
      </p:sp>
      <p:sp>
        <p:nvSpPr>
          <p:cNvPr id="6147" name="Espace réservé du contenu 2"/>
          <p:cNvSpPr>
            <a:spLocks noGrp="1"/>
          </p:cNvSpPr>
          <p:nvPr>
            <p:ph idx="1"/>
          </p:nvPr>
        </p:nvSpPr>
        <p:spPr>
          <a:xfrm>
            <a:off x="2339752" y="1268760"/>
            <a:ext cx="6696744" cy="4525963"/>
          </a:xfrm>
        </p:spPr>
        <p:txBody>
          <a:bodyPr/>
          <a:lstStyle/>
          <a:p>
            <a:r>
              <a:rPr lang="fr-CA" dirty="0" smtClean="0"/>
              <a:t>25-30 minute speech</a:t>
            </a:r>
          </a:p>
          <a:p>
            <a:r>
              <a:rPr lang="fr-CA" dirty="0" err="1" smtClean="0"/>
              <a:t>Understanding</a:t>
            </a:r>
            <a:r>
              <a:rPr lang="fr-CA" dirty="0" smtClean="0"/>
              <a:t> of </a:t>
            </a:r>
            <a:r>
              <a:rPr lang="fr-CA" dirty="0" err="1" smtClean="0"/>
              <a:t>rootkits</a:t>
            </a:r>
            <a:r>
              <a:rPr lang="fr-CA" dirty="0" smtClean="0"/>
              <a:t> and how </a:t>
            </a:r>
            <a:r>
              <a:rPr lang="fr-CA" dirty="0" err="1" smtClean="0"/>
              <a:t>they</a:t>
            </a:r>
            <a:r>
              <a:rPr lang="fr-CA" dirty="0" smtClean="0"/>
              <a:t> </a:t>
            </a:r>
            <a:r>
              <a:rPr lang="fr-CA" dirty="0" err="1" smtClean="0"/>
              <a:t>work</a:t>
            </a:r>
            <a:endParaRPr lang="fr-CA" dirty="0" smtClean="0"/>
          </a:p>
          <a:p>
            <a:r>
              <a:rPr lang="fr-CA" dirty="0" err="1" smtClean="0"/>
              <a:t>Understanding</a:t>
            </a:r>
            <a:r>
              <a:rPr lang="fr-CA" dirty="0" smtClean="0"/>
              <a:t> of </a:t>
            </a:r>
            <a:r>
              <a:rPr lang="fr-CA" dirty="0" err="1" smtClean="0"/>
              <a:t>ways</a:t>
            </a:r>
            <a:r>
              <a:rPr lang="fr-CA" dirty="0" smtClean="0"/>
              <a:t> for </a:t>
            </a:r>
            <a:r>
              <a:rPr lang="fr-CA" dirty="0" err="1" smtClean="0"/>
              <a:t>rootkit</a:t>
            </a:r>
            <a:r>
              <a:rPr lang="fr-CA" dirty="0" smtClean="0"/>
              <a:t> </a:t>
            </a:r>
            <a:r>
              <a:rPr lang="fr-CA" dirty="0" err="1" smtClean="0"/>
              <a:t>detection</a:t>
            </a:r>
            <a:endParaRPr lang="fr-CA" dirty="0" smtClean="0"/>
          </a:p>
        </p:txBody>
      </p:sp>
      <p:cxnSp>
        <p:nvCxnSpPr>
          <p:cNvPr id="4" name="Straight Connector 3"/>
          <p:cNvCxnSpPr/>
          <p:nvPr/>
        </p:nvCxnSpPr>
        <p:spPr>
          <a:xfrm>
            <a:off x="2051720" y="1196752"/>
            <a:ext cx="4896544"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3794096313"/>
      </p:ext>
    </p:extLst>
  </p:cSld>
  <p:clrMapOvr>
    <a:masterClrMapping/>
  </p:clrMapOvr>
  <p:timing>
    <p:tnLst>
      <p:par>
        <p:cTn id="1" dur="indefinite" restart="never" nodeType="tmRoot"/>
      </p:par>
    </p:tnLst>
  </p:timing>
</p:sld>
</file>

<file path=ppt/theme/theme1.xml><?xml version="1.0" encoding="utf-8"?>
<a:theme xmlns:a="http://schemas.openxmlformats.org/drawingml/2006/main" name="TC10380702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CA6A562B-6A2B-4935-94BD-7F77E85702E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TC103807029990</Template>
  <TotalTime>277</TotalTime>
  <Words>810</Words>
  <Application>Microsoft Office PowerPoint</Application>
  <PresentationFormat>On-screen Show (4:3)</PresentationFormat>
  <Paragraphs>107</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TC103807029990</vt:lpstr>
      <vt:lpstr>Rootkits</vt:lpstr>
      <vt:lpstr>Term Paper Overview</vt:lpstr>
      <vt:lpstr>Rootkit Basics</vt:lpstr>
      <vt:lpstr>Detecting Rootkits</vt:lpstr>
      <vt:lpstr>Research</vt:lpstr>
      <vt:lpstr>Final Outcome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Rootkits</dc:title>
  <dc:creator>Cliff Zou</dc:creator>
  <cp:lastModifiedBy>Cliff Zou</cp:lastModifiedBy>
  <cp:revision>95</cp:revision>
  <dcterms:modified xsi:type="dcterms:W3CDTF">2011-03-03T15:41:42Z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TC103807029990</vt:lpwstr>
  </property>
</Properties>
</file>