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769" autoAdjust="0"/>
  </p:normalViewPr>
  <p:slideViewPr>
    <p:cSldViewPr>
      <p:cViewPr varScale="1">
        <p:scale>
          <a:sx n="39" d="100"/>
          <a:sy n="39" d="100"/>
        </p:scale>
        <p:origin x="-141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9E7A1F-F547-4585-8E96-E7A43DC5BA0B}"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C1410-44E9-4866-B845-E073BDDBDC3F}" type="slidenum">
              <a:rPr lang="en-US" smtClean="0"/>
              <a:pPr/>
              <a:t>‹#›</a:t>
            </a:fld>
            <a:endParaRPr lang="en-US"/>
          </a:p>
        </p:txBody>
      </p:sp>
    </p:spTree>
    <p:extLst>
      <p:ext uri="{BB962C8B-B14F-4D97-AF65-F5344CB8AC3E}">
        <p14:creationId xmlns:p14="http://schemas.microsoft.com/office/powerpoint/2010/main" xmlns="" val="1666083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 my name</a:t>
            </a:r>
            <a:r>
              <a:rPr lang="en-US" baseline="0" dirty="0" smtClean="0"/>
              <a:t> is Bryan Rosander and I’d like to present an approach for preserving privacy on Social Networks, specifically Facebook.</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1</a:t>
            </a:fld>
            <a:endParaRPr lang="en-US"/>
          </a:p>
        </p:txBody>
      </p:sp>
    </p:spTree>
    <p:extLst>
      <p:ext uri="{BB962C8B-B14F-4D97-AF65-F5344CB8AC3E}">
        <p14:creationId xmlns:p14="http://schemas.microsoft.com/office/powerpoint/2010/main" xmlns="" val="1667517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seven years since Facebook was first launched, it has become intricately woven into the fabric of our culture.  </a:t>
            </a:r>
          </a:p>
          <a:p>
            <a:endParaRPr lang="en-US" baseline="0" dirty="0" smtClean="0"/>
          </a:p>
          <a:p>
            <a:r>
              <a:rPr lang="en-US" baseline="0" dirty="0" smtClean="0"/>
              <a:t>People of all walks of life employ this “free” service in order to maintain contact and socialize with people with whom they probably would have lost touch if it weren’t for Facebook.</a:t>
            </a:r>
          </a:p>
          <a:p>
            <a:endParaRPr lang="en-US" baseline="0" dirty="0" smtClean="0"/>
          </a:p>
          <a:p>
            <a:r>
              <a:rPr lang="en-US" baseline="0" dirty="0" smtClean="0"/>
              <a:t>Facebook doesn’t cost money to use, but is by no means a not-for-profit business.  They make most of their money by using personal information in order to more effectively target advertising at users.</a:t>
            </a:r>
          </a:p>
          <a:p>
            <a:endParaRPr lang="en-US" baseline="0" dirty="0" smtClean="0"/>
          </a:p>
          <a:p>
            <a:r>
              <a:rPr lang="en-US" baseline="0" dirty="0" smtClean="0"/>
              <a:t>Because of this, there is an inherent conflict of interest in regards to trusting Facebook to protect personal information.</a:t>
            </a:r>
          </a:p>
          <a:p>
            <a:endParaRPr lang="en-US" baseline="0" dirty="0" smtClean="0"/>
          </a:p>
          <a:p>
            <a:r>
              <a:rPr lang="en-US" baseline="0" dirty="0" smtClean="0"/>
              <a:t>They introduce new privacy settings and features frequently and tend to default them to public.</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2</a:t>
            </a:fld>
            <a:endParaRPr lang="en-US"/>
          </a:p>
        </p:txBody>
      </p:sp>
    </p:spTree>
    <p:extLst>
      <p:ext uri="{BB962C8B-B14F-4D97-AF65-F5344CB8AC3E}">
        <p14:creationId xmlns:p14="http://schemas.microsoft.com/office/powerpoint/2010/main" xmlns="" val="1773130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Sharing important</a:t>
            </a:r>
            <a:r>
              <a:rPr lang="en-US" baseline="0" dirty="0" smtClean="0"/>
              <a:t> and sensitive information with friends is a valuable feature already available on Facebook.</a:t>
            </a:r>
          </a:p>
          <a:p>
            <a:endParaRPr lang="en-US" baseline="0" dirty="0" smtClean="0"/>
          </a:p>
          <a:p>
            <a:r>
              <a:rPr lang="en-US" baseline="0" dirty="0" smtClean="0"/>
              <a:t>Unfortunately, in order to conveniently share information this way, the user must also share it with Facebook at a minimum and also probably with Facebook’s advertisers (directly or indirectly) as well as potentially any “apps” that the user has given permission.</a:t>
            </a:r>
          </a:p>
          <a:p>
            <a:endParaRPr lang="en-US" baseline="0" dirty="0" smtClean="0"/>
          </a:p>
          <a:p>
            <a:r>
              <a:rPr lang="en-US" baseline="0" dirty="0" smtClean="0"/>
              <a:t>This loss of privacy is undesired for some and unacceptable for others.  When sharing this type of information, I believe that most users would opt for an option that let only the people they chose see it.</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3</a:t>
            </a:fld>
            <a:endParaRPr lang="en-US"/>
          </a:p>
        </p:txBody>
      </p:sp>
    </p:spTree>
    <p:extLst>
      <p:ext uri="{BB962C8B-B14F-4D97-AF65-F5344CB8AC3E}">
        <p14:creationId xmlns:p14="http://schemas.microsoft.com/office/powerpoint/2010/main" xmlns="" val="2746599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propose</a:t>
            </a:r>
            <a:r>
              <a:rPr lang="en-US" baseline="0" dirty="0" smtClean="0"/>
              <a:t> a system in which all content is encrypted in such a way that only those authorized to view the information will be able to view it.</a:t>
            </a:r>
          </a:p>
          <a:p>
            <a:endParaRPr lang="en-US" baseline="0" dirty="0" smtClean="0"/>
          </a:p>
          <a:p>
            <a:r>
              <a:rPr lang="en-US" baseline="0" dirty="0" smtClean="0"/>
              <a:t>This will never be stored in an unencrypted state on the application server. The server won’t store the means to decrypt any content.  Previous works have allowed for encryption between the content creator and server and then from the server to the recipient, but the server has stored the information in an unencrypted form.</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4</a:t>
            </a:fld>
            <a:endParaRPr lang="en-US"/>
          </a:p>
        </p:txBody>
      </p:sp>
    </p:spTree>
    <p:extLst>
      <p:ext uri="{BB962C8B-B14F-4D97-AF65-F5344CB8AC3E}">
        <p14:creationId xmlns:p14="http://schemas.microsoft.com/office/powerpoint/2010/main" xmlns="" val="2380464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implement a prototype, I’ll need to learn about the Facebook</a:t>
            </a:r>
            <a:r>
              <a:rPr lang="en-US" baseline="0" dirty="0" smtClean="0"/>
              <a:t> developer API. </a:t>
            </a:r>
          </a:p>
          <a:p>
            <a:endParaRPr lang="en-US" baseline="0" dirty="0" smtClean="0"/>
          </a:p>
          <a:p>
            <a:r>
              <a:rPr lang="en-US" baseline="0" dirty="0" smtClean="0"/>
              <a:t>I’ll also need to figure out a way to allow users access to </a:t>
            </a:r>
            <a:r>
              <a:rPr lang="en-US" baseline="0" smtClean="0"/>
              <a:t>their private keys </a:t>
            </a:r>
            <a:r>
              <a:rPr lang="en-US" baseline="0" dirty="0" smtClean="0"/>
              <a:t>(possibly by generating them based on authentication info) in a different browser or on a different computer without giving the server access to them.</a:t>
            </a:r>
          </a:p>
          <a:p>
            <a:endParaRPr lang="en-US" baseline="0" dirty="0" smtClean="0"/>
          </a:p>
          <a:p>
            <a:r>
              <a:rPr lang="en-US" baseline="0" dirty="0" smtClean="0"/>
              <a:t>The content will need to be able to be decrypted by all users it’s shared with.  </a:t>
            </a:r>
          </a:p>
          <a:p>
            <a:endParaRPr lang="en-US" baseline="0" dirty="0" smtClean="0"/>
          </a:p>
          <a:p>
            <a:r>
              <a:rPr lang="en-US" baseline="0" dirty="0" smtClean="0"/>
              <a:t>The process must be convenient and easy to adopt in order for it to be successful.</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5</a:t>
            </a:fld>
            <a:endParaRPr lang="en-US"/>
          </a:p>
        </p:txBody>
      </p:sp>
    </p:spTree>
    <p:extLst>
      <p:ext uri="{BB962C8B-B14F-4D97-AF65-F5344CB8AC3E}">
        <p14:creationId xmlns:p14="http://schemas.microsoft.com/office/powerpoint/2010/main" xmlns="" val="3011808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couple of potential problems with this approach.</a:t>
            </a:r>
            <a:r>
              <a:rPr lang="en-US" baseline="0" dirty="0" smtClean="0"/>
              <a:t>  Anything in the DOM could potentially be scraped by a third party via JavaScript.</a:t>
            </a:r>
          </a:p>
          <a:p>
            <a:endParaRPr lang="en-US" baseline="0" dirty="0" smtClean="0"/>
          </a:p>
          <a:p>
            <a:r>
              <a:rPr lang="en-US" baseline="0" dirty="0" smtClean="0"/>
              <a:t>Also, there will likely be a convenience/security tradeoff in which I will have to balance ease of use with security.</a:t>
            </a:r>
            <a:endParaRPr lang="en-US" dirty="0" smtClean="0"/>
          </a:p>
        </p:txBody>
      </p:sp>
      <p:sp>
        <p:nvSpPr>
          <p:cNvPr id="4" name="Slide Number Placeholder 3"/>
          <p:cNvSpPr>
            <a:spLocks noGrp="1"/>
          </p:cNvSpPr>
          <p:nvPr>
            <p:ph type="sldNum" sz="quarter" idx="10"/>
          </p:nvPr>
        </p:nvSpPr>
        <p:spPr/>
        <p:txBody>
          <a:bodyPr/>
          <a:lstStyle/>
          <a:p>
            <a:fld id="{D46C1410-44E9-4866-B845-E073BDDBDC3F}" type="slidenum">
              <a:rPr lang="en-US" smtClean="0"/>
              <a:pPr/>
              <a:t>6</a:t>
            </a:fld>
            <a:endParaRPr lang="en-US"/>
          </a:p>
        </p:txBody>
      </p:sp>
    </p:spTree>
    <p:extLst>
      <p:ext uri="{BB962C8B-B14F-4D97-AF65-F5344CB8AC3E}">
        <p14:creationId xmlns:p14="http://schemas.microsoft.com/office/powerpoint/2010/main" xmlns="" val="2902564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order to store data, a new public/private </a:t>
            </a:r>
            <a:r>
              <a:rPr lang="en-US" baseline="0" dirty="0" err="1" smtClean="0"/>
              <a:t>keypair</a:t>
            </a:r>
            <a:r>
              <a:rPr lang="en-US" baseline="0" dirty="0" smtClean="0"/>
              <a:t> will be generated.  </a:t>
            </a:r>
          </a:p>
          <a:p>
            <a:endParaRPr lang="en-US" baseline="0" dirty="0" smtClean="0"/>
          </a:p>
          <a:p>
            <a:r>
              <a:rPr lang="en-US" baseline="0" dirty="0" smtClean="0"/>
              <a:t>The newly generated public key will be used to encrypt the “chunk” of data.  </a:t>
            </a:r>
          </a:p>
          <a:p>
            <a:endParaRPr lang="en-US" baseline="0" dirty="0" smtClean="0"/>
          </a:p>
          <a:p>
            <a:r>
              <a:rPr lang="en-US" baseline="0" dirty="0" smtClean="0"/>
              <a:t>The private key will be encrypted using each person who is able to access its’ public key.</a:t>
            </a:r>
          </a:p>
          <a:p>
            <a:endParaRPr lang="en-US" baseline="0" dirty="0" smtClean="0"/>
          </a:p>
          <a:p>
            <a:r>
              <a:rPr lang="en-US" baseline="0" dirty="0" smtClean="0"/>
              <a:t>Retrieval will use the user’s private key to decrypt the chunk’s private key. And then use the chunk’s private key to decrypt the chunk.</a:t>
            </a:r>
          </a:p>
          <a:p>
            <a:endParaRPr lang="en-US" baseline="0" dirty="0" smtClean="0"/>
          </a:p>
          <a:p>
            <a:r>
              <a:rPr lang="en-US" baseline="0" dirty="0" smtClean="0"/>
              <a:t>The advantage to this method is that the chunk only has to be encrypted and stored once (the keys have a fixed size so encrypting and storing them has a known cost).</a:t>
            </a:r>
          </a:p>
        </p:txBody>
      </p:sp>
      <p:sp>
        <p:nvSpPr>
          <p:cNvPr id="4" name="Slide Number Placeholder 3"/>
          <p:cNvSpPr>
            <a:spLocks noGrp="1"/>
          </p:cNvSpPr>
          <p:nvPr>
            <p:ph type="sldNum" sz="quarter" idx="10"/>
          </p:nvPr>
        </p:nvSpPr>
        <p:spPr/>
        <p:txBody>
          <a:bodyPr/>
          <a:lstStyle/>
          <a:p>
            <a:fld id="{D46C1410-44E9-4866-B845-E073BDDBDC3F}" type="slidenum">
              <a:rPr lang="en-US" smtClean="0"/>
              <a:pPr/>
              <a:t>7</a:t>
            </a:fld>
            <a:endParaRPr lang="en-US"/>
          </a:p>
        </p:txBody>
      </p:sp>
    </p:spTree>
    <p:extLst>
      <p:ext uri="{BB962C8B-B14F-4D97-AF65-F5344CB8AC3E}">
        <p14:creationId xmlns:p14="http://schemas.microsoft.com/office/powerpoint/2010/main" xmlns="" val="1165797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Secure</a:t>
            </a:r>
            <a:r>
              <a:rPr lang="en-US" baseline="0" dirty="0" smtClean="0"/>
              <a:t> mode has the drawback of at some point having access to the users’ private keys.  All communication will be done using SSL so there is negligible chance of eavesdropping.  Server will only keep keys in volatile memory, never log or store them.</a:t>
            </a:r>
          </a:p>
          <a:p>
            <a:endParaRPr lang="en-US" baseline="0" dirty="0" smtClean="0"/>
          </a:p>
          <a:p>
            <a:r>
              <a:rPr lang="en-US" baseline="0" dirty="0" smtClean="0"/>
              <a:t>Paranoid mode never gives the server access to any of the users’ private keys.  All of the encryption is done client side.  It does reveal the chunks’ private key to the client but this doesn’t really matter as the client is authorized to view the chunk if it can decrypt the private key.</a:t>
            </a:r>
            <a:endParaRPr lang="en-US" dirty="0"/>
          </a:p>
        </p:txBody>
      </p:sp>
      <p:sp>
        <p:nvSpPr>
          <p:cNvPr id="4" name="Slide Number Placeholder 3"/>
          <p:cNvSpPr>
            <a:spLocks noGrp="1"/>
          </p:cNvSpPr>
          <p:nvPr>
            <p:ph type="sldNum" sz="quarter" idx="10"/>
          </p:nvPr>
        </p:nvSpPr>
        <p:spPr/>
        <p:txBody>
          <a:bodyPr/>
          <a:lstStyle/>
          <a:p>
            <a:fld id="{D46C1410-44E9-4866-B845-E073BDDBDC3F}" type="slidenum">
              <a:rPr lang="en-US" smtClean="0"/>
              <a:pPr/>
              <a:t>8</a:t>
            </a:fld>
            <a:endParaRPr lang="en-US"/>
          </a:p>
        </p:txBody>
      </p:sp>
    </p:spTree>
    <p:extLst>
      <p:ext uri="{BB962C8B-B14F-4D97-AF65-F5344CB8AC3E}">
        <p14:creationId xmlns:p14="http://schemas.microsoft.com/office/powerpoint/2010/main" xmlns="" val="4004825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A4A323-7B38-4491-B61C-0AFB096A2502}"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3271193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4A323-7B38-4491-B61C-0AFB096A2502}"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2739121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4A323-7B38-4491-B61C-0AFB096A2502}"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3526291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4A323-7B38-4491-B61C-0AFB096A2502}"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81191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A4A323-7B38-4491-B61C-0AFB096A2502}"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1444025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A4A323-7B38-4491-B61C-0AFB096A2502}"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2439349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A4A323-7B38-4491-B61C-0AFB096A2502}" type="datetimeFigureOut">
              <a:rPr lang="en-US" smtClean="0"/>
              <a:pPr/>
              <a:t>3/3/2011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1358900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A4A323-7B38-4491-B61C-0AFB096A2502}" type="datetimeFigureOut">
              <a:rPr lang="en-US" smtClean="0"/>
              <a:pPr/>
              <a:t>3/3/2011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3911662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4A323-7B38-4491-B61C-0AFB096A2502}" type="datetimeFigureOut">
              <a:rPr lang="en-US" smtClean="0"/>
              <a:pPr/>
              <a:t>3/3/2011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1936688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A4A323-7B38-4491-B61C-0AFB096A2502}"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2294916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A4A323-7B38-4491-B61C-0AFB096A2502}"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1422209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A4A323-7B38-4491-B61C-0AFB096A2502}" type="datetimeFigureOut">
              <a:rPr lang="en-US" smtClean="0"/>
              <a:pPr/>
              <a:t>3/3/2011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3DC146-F94D-4226-A4B1-34023E7FA93B}" type="slidenum">
              <a:rPr lang="en-US" smtClean="0"/>
              <a:pPr/>
              <a:t>‹#›</a:t>
            </a:fld>
            <a:endParaRPr lang="en-US"/>
          </a:p>
        </p:txBody>
      </p:sp>
    </p:spTree>
    <p:extLst>
      <p:ext uri="{BB962C8B-B14F-4D97-AF65-F5344CB8AC3E}">
        <p14:creationId xmlns:p14="http://schemas.microsoft.com/office/powerpoint/2010/main" xmlns="" val="3695033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Private Profile (a Facebook app)</a:t>
            </a:r>
            <a:endParaRPr lang="en-US" dirty="0"/>
          </a:p>
        </p:txBody>
      </p:sp>
      <p:sp>
        <p:nvSpPr>
          <p:cNvPr id="3" name="Subtitle 2"/>
          <p:cNvSpPr>
            <a:spLocks noGrp="1"/>
          </p:cNvSpPr>
          <p:nvPr>
            <p:ph type="subTitle" idx="1"/>
          </p:nvPr>
        </p:nvSpPr>
        <p:spPr/>
        <p:txBody>
          <a:bodyPr/>
          <a:lstStyle/>
          <a:p>
            <a:r>
              <a:rPr lang="en-US" dirty="0" smtClean="0"/>
              <a:t>by Bryan Rosander</a:t>
            </a:r>
            <a:endParaRPr lang="en-US" dirty="0"/>
          </a:p>
        </p:txBody>
      </p:sp>
    </p:spTree>
    <p:extLst>
      <p:ext uri="{BB962C8B-B14F-4D97-AF65-F5344CB8AC3E}">
        <p14:creationId xmlns:p14="http://schemas.microsoft.com/office/powerpoint/2010/main" xmlns="" val="4036470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a:t>
            </a:r>
            <a:endParaRPr lang="en-US" dirty="0"/>
          </a:p>
        </p:txBody>
      </p:sp>
      <p:sp>
        <p:nvSpPr>
          <p:cNvPr id="3" name="Content Placeholder 2"/>
          <p:cNvSpPr>
            <a:spLocks noGrp="1"/>
          </p:cNvSpPr>
          <p:nvPr>
            <p:ph sz="half" idx="1"/>
          </p:nvPr>
        </p:nvSpPr>
        <p:spPr/>
        <p:txBody>
          <a:bodyPr/>
          <a:lstStyle/>
          <a:p>
            <a:r>
              <a:rPr lang="en-US" dirty="0" smtClean="0"/>
              <a:t>Incredibly useful platform for connecting with others</a:t>
            </a:r>
          </a:p>
          <a:p>
            <a:r>
              <a:rPr lang="en-US" dirty="0" smtClean="0"/>
              <a:t>Privacy aspects are questionable</a:t>
            </a:r>
          </a:p>
          <a:p>
            <a:pPr lvl="1"/>
            <a:r>
              <a:rPr lang="en-US" dirty="0" smtClean="0"/>
              <a:t>Settings change frequently</a:t>
            </a:r>
          </a:p>
          <a:p>
            <a:pPr lvl="1"/>
            <a:r>
              <a:rPr lang="en-US" dirty="0" smtClean="0"/>
              <a:t>New options tend to default to public</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2286000"/>
            <a:ext cx="2895600" cy="26060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83452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Sensitive Information</a:t>
            </a:r>
            <a:endParaRPr lang="en-US" dirty="0"/>
          </a:p>
        </p:txBody>
      </p:sp>
      <p:sp>
        <p:nvSpPr>
          <p:cNvPr id="4" name="Content Placeholder 3"/>
          <p:cNvSpPr>
            <a:spLocks noGrp="1"/>
          </p:cNvSpPr>
          <p:nvPr>
            <p:ph sz="half" idx="2"/>
          </p:nvPr>
        </p:nvSpPr>
        <p:spPr/>
        <p:txBody>
          <a:bodyPr/>
          <a:lstStyle/>
          <a:p>
            <a:r>
              <a:rPr lang="en-US" dirty="0" smtClean="0"/>
              <a:t>Would be ideal to share with authorized “friends”</a:t>
            </a:r>
          </a:p>
          <a:p>
            <a:pPr lvl="1"/>
            <a:r>
              <a:rPr lang="en-US" dirty="0" smtClean="0"/>
              <a:t>Could include physical address, political affiliation, etc.</a:t>
            </a:r>
          </a:p>
          <a:p>
            <a:r>
              <a:rPr lang="en-US" dirty="0" smtClean="0"/>
              <a:t>Don’t want anyone else, Facebook included to be able to access it</a:t>
            </a:r>
          </a:p>
        </p:txBody>
      </p:sp>
      <p:pic>
        <p:nvPicPr>
          <p:cNvPr id="2050" name="Picture 2" descr="C:\Users\Bryan\AppData\Local\Microsoft\Windows\Temporary Internet Files\Content.IE5\2Y0VH0UV\MC900230503[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2209800"/>
            <a:ext cx="4583113" cy="31305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7284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Solution</a:t>
            </a:r>
            <a:endParaRPr lang="en-US" dirty="0"/>
          </a:p>
        </p:txBody>
      </p:sp>
      <p:sp>
        <p:nvSpPr>
          <p:cNvPr id="3" name="Content Placeholder 2"/>
          <p:cNvSpPr>
            <a:spLocks noGrp="1"/>
          </p:cNvSpPr>
          <p:nvPr>
            <p:ph sz="half" idx="1"/>
          </p:nvPr>
        </p:nvSpPr>
        <p:spPr>
          <a:xfrm>
            <a:off x="457200" y="1600200"/>
            <a:ext cx="4038600" cy="4525963"/>
          </a:xfrm>
        </p:spPr>
        <p:txBody>
          <a:bodyPr>
            <a:normAutofit lnSpcReduction="10000"/>
          </a:bodyPr>
          <a:lstStyle/>
          <a:p>
            <a:r>
              <a:rPr lang="en-US" dirty="0" smtClean="0"/>
              <a:t>Facebook application</a:t>
            </a:r>
          </a:p>
          <a:p>
            <a:pPr lvl="1"/>
            <a:r>
              <a:rPr lang="en-US" dirty="0" smtClean="0"/>
              <a:t>Will encrypt all traffic sent to server with SSL</a:t>
            </a:r>
          </a:p>
          <a:p>
            <a:pPr lvl="1"/>
            <a:r>
              <a:rPr lang="en-US" dirty="0" smtClean="0"/>
              <a:t>Information will be retrievable given a Facebook Id</a:t>
            </a:r>
          </a:p>
          <a:p>
            <a:pPr lvl="2"/>
            <a:r>
              <a:rPr lang="en-US" dirty="0" smtClean="0"/>
              <a:t>Will be  encrypted in such a way that only  users authorized to see it will be able to decrypt it</a:t>
            </a:r>
          </a:p>
          <a:p>
            <a:pPr lvl="2"/>
            <a:r>
              <a:rPr lang="en-US" dirty="0" smtClean="0"/>
              <a:t>Application will be unable to decrypt any saved information</a:t>
            </a:r>
          </a:p>
        </p:txBody>
      </p:sp>
      <p:pic>
        <p:nvPicPr>
          <p:cNvPr id="3074" name="Picture 2" descr="apply clip ar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0" y="2209800"/>
            <a:ext cx="2667000" cy="2667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99015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smtClean="0"/>
              <a:t>Facebook developer API support</a:t>
            </a:r>
          </a:p>
          <a:p>
            <a:r>
              <a:rPr lang="en-US" dirty="0" smtClean="0"/>
              <a:t>Associating authentication information with users without storing enough information to decrypt content</a:t>
            </a:r>
          </a:p>
          <a:p>
            <a:r>
              <a:rPr lang="en-US" dirty="0" smtClean="0"/>
              <a:t>Tying the ability to decrypt the content to all users allowed to view it</a:t>
            </a:r>
          </a:p>
          <a:p>
            <a:r>
              <a:rPr lang="en-US" dirty="0" smtClean="0"/>
              <a:t>Streamlining process so it is easy and convenient to use</a:t>
            </a:r>
          </a:p>
        </p:txBody>
      </p:sp>
    </p:spTree>
    <p:extLst>
      <p:ext uri="{BB962C8B-B14F-4D97-AF65-F5344CB8AC3E}">
        <p14:creationId xmlns:p14="http://schemas.microsoft.com/office/powerpoint/2010/main" xmlns="" val="785525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a:t>
            </a:r>
            <a:endParaRPr lang="en-US" dirty="0"/>
          </a:p>
        </p:txBody>
      </p:sp>
      <p:sp>
        <p:nvSpPr>
          <p:cNvPr id="3" name="Content Placeholder 2"/>
          <p:cNvSpPr>
            <a:spLocks noGrp="1"/>
          </p:cNvSpPr>
          <p:nvPr>
            <p:ph sz="half" idx="1"/>
          </p:nvPr>
        </p:nvSpPr>
        <p:spPr/>
        <p:txBody>
          <a:bodyPr/>
          <a:lstStyle/>
          <a:p>
            <a:r>
              <a:rPr lang="en-US" dirty="0" smtClean="0"/>
              <a:t>Screen scraping by third parties could still be an issue</a:t>
            </a:r>
          </a:p>
          <a:p>
            <a:r>
              <a:rPr lang="en-US" dirty="0" smtClean="0"/>
              <a:t>If tied to an account, without secondary authentication, a breach of Facebook’s security could reveal sensitive information</a:t>
            </a:r>
            <a:endParaRPr lang="en-US" dirty="0"/>
          </a:p>
        </p:txBody>
      </p:sp>
      <p:pic>
        <p:nvPicPr>
          <p:cNvPr id="4098" name="Picture 2" descr="caution clip ar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1905000"/>
            <a:ext cx="3733800" cy="3733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347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Planned Implementation</a:t>
            </a:r>
            <a:endParaRPr lang="en-US" dirty="0"/>
          </a:p>
        </p:txBody>
      </p:sp>
      <p:sp>
        <p:nvSpPr>
          <p:cNvPr id="4" name="Content Placeholder 3"/>
          <p:cNvSpPr>
            <a:spLocks noGrp="1"/>
          </p:cNvSpPr>
          <p:nvPr>
            <p:ph sz="half" idx="2"/>
          </p:nvPr>
        </p:nvSpPr>
        <p:spPr>
          <a:xfrm>
            <a:off x="609600" y="1600200"/>
            <a:ext cx="8077200" cy="4525963"/>
          </a:xfrm>
        </p:spPr>
        <p:txBody>
          <a:bodyPr>
            <a:normAutofit lnSpcReduction="10000"/>
          </a:bodyPr>
          <a:lstStyle/>
          <a:p>
            <a:r>
              <a:rPr lang="en-US" dirty="0" smtClean="0"/>
              <a:t>Each user will have a public/private </a:t>
            </a:r>
            <a:r>
              <a:rPr lang="en-US" dirty="0" err="1" smtClean="0"/>
              <a:t>keypair</a:t>
            </a:r>
            <a:r>
              <a:rPr lang="en-US" dirty="0" smtClean="0"/>
              <a:t>.</a:t>
            </a:r>
          </a:p>
          <a:p>
            <a:r>
              <a:rPr lang="en-US" dirty="0" smtClean="0"/>
              <a:t>Each “share-able chunk” of information will be encrypted with its own private key.</a:t>
            </a:r>
          </a:p>
          <a:p>
            <a:r>
              <a:rPr lang="en-US" dirty="0" smtClean="0"/>
              <a:t>That key will be encrypted with each person authorized to view it’s public key and stored with its relation to the content creator and the user whose key it is.</a:t>
            </a:r>
          </a:p>
          <a:p>
            <a:r>
              <a:rPr lang="en-US" dirty="0" smtClean="0"/>
              <a:t>Upon request for the data, the server will retrieve the private key encrypted with the user’s public key as well as the encrypted chunk.</a:t>
            </a:r>
          </a:p>
        </p:txBody>
      </p:sp>
    </p:spTree>
    <p:extLst>
      <p:ext uri="{BB962C8B-B14F-4D97-AF65-F5344CB8AC3E}">
        <p14:creationId xmlns:p14="http://schemas.microsoft.com/office/powerpoint/2010/main" xmlns="" val="1983090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Modes</a:t>
            </a:r>
            <a:endParaRPr lang="en-US" dirty="0"/>
          </a:p>
        </p:txBody>
      </p:sp>
      <p:sp>
        <p:nvSpPr>
          <p:cNvPr id="3" name="Text Placeholder 2"/>
          <p:cNvSpPr>
            <a:spLocks noGrp="1"/>
          </p:cNvSpPr>
          <p:nvPr>
            <p:ph type="body" idx="1"/>
          </p:nvPr>
        </p:nvSpPr>
        <p:spPr/>
        <p:txBody>
          <a:bodyPr/>
          <a:lstStyle/>
          <a:p>
            <a:r>
              <a:rPr lang="en-US" dirty="0" smtClean="0"/>
              <a:t>Secure</a:t>
            </a:r>
            <a:endParaRPr lang="en-US" dirty="0"/>
          </a:p>
        </p:txBody>
      </p:sp>
      <p:sp>
        <p:nvSpPr>
          <p:cNvPr id="4" name="Content Placeholder 3"/>
          <p:cNvSpPr>
            <a:spLocks noGrp="1"/>
          </p:cNvSpPr>
          <p:nvPr>
            <p:ph sz="half" idx="2"/>
          </p:nvPr>
        </p:nvSpPr>
        <p:spPr/>
        <p:txBody>
          <a:bodyPr/>
          <a:lstStyle/>
          <a:p>
            <a:r>
              <a:rPr lang="en-US" dirty="0" smtClean="0"/>
              <a:t>Encryption and decryption done on server.</a:t>
            </a:r>
          </a:p>
          <a:p>
            <a:r>
              <a:rPr lang="en-US" dirty="0" smtClean="0"/>
              <a:t>Probably faster given server’s resources.</a:t>
            </a:r>
          </a:p>
          <a:p>
            <a:r>
              <a:rPr lang="en-US" dirty="0" smtClean="0"/>
              <a:t>Less scalable (all work done on server)</a:t>
            </a:r>
          </a:p>
          <a:p>
            <a:r>
              <a:rPr lang="en-US" dirty="0" smtClean="0"/>
              <a:t>Less configuration on the client side</a:t>
            </a:r>
          </a:p>
          <a:p>
            <a:r>
              <a:rPr lang="en-US" dirty="0" smtClean="0"/>
              <a:t>More portable</a:t>
            </a:r>
          </a:p>
        </p:txBody>
      </p:sp>
      <p:sp>
        <p:nvSpPr>
          <p:cNvPr id="5" name="Text Placeholder 4"/>
          <p:cNvSpPr>
            <a:spLocks noGrp="1"/>
          </p:cNvSpPr>
          <p:nvPr>
            <p:ph type="body" sz="quarter" idx="3"/>
          </p:nvPr>
        </p:nvSpPr>
        <p:spPr/>
        <p:txBody>
          <a:bodyPr/>
          <a:lstStyle/>
          <a:p>
            <a:r>
              <a:rPr lang="en-US" dirty="0" smtClean="0"/>
              <a:t>Paranoid</a:t>
            </a:r>
            <a:endParaRPr lang="en-US" dirty="0"/>
          </a:p>
        </p:txBody>
      </p:sp>
      <p:sp>
        <p:nvSpPr>
          <p:cNvPr id="6" name="Content Placeholder 5"/>
          <p:cNvSpPr>
            <a:spLocks noGrp="1"/>
          </p:cNvSpPr>
          <p:nvPr>
            <p:ph sz="quarter" idx="4"/>
          </p:nvPr>
        </p:nvSpPr>
        <p:spPr/>
        <p:txBody>
          <a:bodyPr/>
          <a:lstStyle/>
          <a:p>
            <a:r>
              <a:rPr lang="en-US" dirty="0" smtClean="0"/>
              <a:t>Encryption and decryption done solely by client</a:t>
            </a:r>
          </a:p>
          <a:p>
            <a:r>
              <a:rPr lang="en-US" dirty="0" smtClean="0"/>
              <a:t>Taxing on users’ resources</a:t>
            </a:r>
          </a:p>
          <a:p>
            <a:r>
              <a:rPr lang="en-US" dirty="0" smtClean="0"/>
              <a:t>More scalable (load is distributed across all users)</a:t>
            </a:r>
          </a:p>
          <a:p>
            <a:r>
              <a:rPr lang="en-US" dirty="0" smtClean="0"/>
              <a:t>More configuration on the client side</a:t>
            </a:r>
          </a:p>
          <a:p>
            <a:r>
              <a:rPr lang="en-US" dirty="0" smtClean="0"/>
              <a:t>May be more platform specific</a:t>
            </a:r>
            <a:endParaRPr lang="en-US" dirty="0"/>
          </a:p>
        </p:txBody>
      </p:sp>
    </p:spTree>
    <p:extLst>
      <p:ext uri="{BB962C8B-B14F-4D97-AF65-F5344CB8AC3E}">
        <p14:creationId xmlns:p14="http://schemas.microsoft.com/office/powerpoint/2010/main" xmlns="" val="2342927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1049</Words>
  <Application>Microsoft Office PowerPoint</Application>
  <PresentationFormat>On-screen Show (4:3)</PresentationFormat>
  <Paragraphs>91</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Private Profile (a Facebook app)</vt:lpstr>
      <vt:lpstr>Facebook</vt:lpstr>
      <vt:lpstr>Sensitive Information</vt:lpstr>
      <vt:lpstr>Proposed Solution</vt:lpstr>
      <vt:lpstr>Challenges</vt:lpstr>
      <vt:lpstr>Limitations</vt:lpstr>
      <vt:lpstr>Planned Implementation</vt:lpstr>
      <vt:lpstr>Two Modes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Private Profile (a Facebook app)</dc:title>
  <dc:creator>Bryan</dc:creator>
  <cp:lastModifiedBy>Cliff Zou</cp:lastModifiedBy>
  <cp:revision>72</cp:revision>
  <dcterms:created xsi:type="dcterms:W3CDTF">2011-02-26T20:42:35Z</dcterms:created>
  <dcterms:modified xsi:type="dcterms:W3CDTF">2011-03-03T15:38:35Z</dcterms:modified>
</cp:coreProperties>
</file>