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12"/>
  </p:notesMasterIdLst>
  <p:sldIdLst>
    <p:sldId id="256" r:id="rId3"/>
    <p:sldId id="259" r:id="rId4"/>
    <p:sldId id="271" r:id="rId5"/>
    <p:sldId id="267" r:id="rId6"/>
    <p:sldId id="272" r:id="rId7"/>
    <p:sldId id="268" r:id="rId8"/>
    <p:sldId id="270" r:id="rId9"/>
    <p:sldId id="265" r:id="rId10"/>
    <p:sldId id="273" r:id="rId11"/>
  </p:sldIdLst>
  <p:sldSz cx="9144000" cy="6858000" type="screen4x3"/>
  <p:notesSz cx="6858000" cy="9144000"/>
  <p:defaultTextStyle>
    <a:defPPr>
      <a:defRPr lang="fr-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59" autoAdjust="0"/>
    <p:restoredTop sz="54885" autoAdjust="0"/>
  </p:normalViewPr>
  <p:slideViewPr>
    <p:cSldViewPr>
      <p:cViewPr>
        <p:scale>
          <a:sx n="40" d="100"/>
          <a:sy n="40" d="100"/>
        </p:scale>
        <p:origin x="-1332"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283804-AAB9-8948-8B5A-37BB452F173B}" type="datetimeFigureOut">
              <a:rPr lang="en-US" smtClean="0"/>
              <a:pPr/>
              <a:t>3/3/2011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CC007E-1313-1D48-A197-469D3A3464A0}" type="slidenum">
              <a:rPr lang="en-US" smtClean="0"/>
              <a:pPr/>
              <a:t>‹#›</a:t>
            </a:fld>
            <a:endParaRPr lang="en-US"/>
          </a:p>
        </p:txBody>
      </p:sp>
    </p:spTree>
    <p:extLst>
      <p:ext uri="{BB962C8B-B14F-4D97-AF65-F5344CB8AC3E}">
        <p14:creationId xmlns:p14="http://schemas.microsoft.com/office/powerpoint/2010/main" xmlns="" val="279509858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Hello, my name is Glenn</a:t>
            </a:r>
            <a:r>
              <a:rPr lang="en-US" baseline="0" dirty="0" smtClean="0"/>
              <a:t> Edwards and for my CAP 6135 (Spring ‘11) term presentation I will be writing a paper on computer viruses.</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As technology continues to rapidly advance, so does the increased need for being able to handle threats such as viruses. It is vital to have a firm understanding not only of what a virus is, but what it is capable of. Viruses are programs that are usually installed without the user’s awareness and perform undesired actions that are often harmful, although sometimes merely annoying. (</a:t>
            </a:r>
            <a:r>
              <a:rPr lang="en-US" sz="1200" b="0" i="0" u="none" strike="noStrike" kern="1200" baseline="0" dirty="0" err="1" smtClean="0">
                <a:solidFill>
                  <a:schemeClr val="tx1"/>
                </a:solidFill>
                <a:latin typeface="+mn-lt"/>
                <a:ea typeface="+mn-ea"/>
                <a:cs typeface="+mn-cs"/>
              </a:rPr>
              <a:t>Schinder</a:t>
            </a:r>
            <a:r>
              <a:rPr lang="en-US" sz="1200" b="0" i="0" u="none" strike="noStrike" kern="1200" baseline="0" dirty="0" smtClean="0">
                <a:solidFill>
                  <a:schemeClr val="tx1"/>
                </a:solidFill>
                <a:latin typeface="+mn-lt"/>
                <a:ea typeface="+mn-ea"/>
                <a:cs typeface="+mn-cs"/>
              </a:rPr>
              <a:t>, 2002). This paper will discuss the different types of viruses, some statistics involving viruses, how people/businesses become infected, new advanced techniques that have evolved over time and how to protect and prevent infection from viruses. </a:t>
            </a:r>
          </a:p>
        </p:txBody>
      </p:sp>
      <p:sp>
        <p:nvSpPr>
          <p:cNvPr id="4" name="Slide Number Placeholder 3"/>
          <p:cNvSpPr>
            <a:spLocks noGrp="1"/>
          </p:cNvSpPr>
          <p:nvPr>
            <p:ph type="sldNum" sz="quarter" idx="10"/>
          </p:nvPr>
        </p:nvSpPr>
        <p:spPr/>
        <p:txBody>
          <a:bodyPr/>
          <a:lstStyle/>
          <a:p>
            <a:fld id="{90CC007E-1313-1D48-A197-469D3A3464A0}" type="slidenum">
              <a:rPr lang="en-US" smtClean="0"/>
              <a:pPr/>
              <a:t>1</a:t>
            </a:fld>
            <a:endParaRPr lang="en-US"/>
          </a:p>
        </p:txBody>
      </p:sp>
    </p:spTree>
    <p:extLst>
      <p:ext uri="{BB962C8B-B14F-4D97-AF65-F5344CB8AC3E}">
        <p14:creationId xmlns:p14="http://schemas.microsoft.com/office/powerpoint/2010/main" xmlns="" val="3562679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My goal for performing this research and presenting it will be: to help familiarize others with the different types of viruses, report on some statistics relating to viruses, how systems become infected from viruses, the advanced evolutions of viruses and finally with some protection and prevention techniques that you or your organization can try and implement/practice.</a:t>
            </a:r>
            <a:endParaRPr lang="fr-CA" dirty="0" smtClean="0"/>
          </a:p>
        </p:txBody>
      </p:sp>
      <p:sp>
        <p:nvSpPr>
          <p:cNvPr id="4" name="Slide Number Placeholder 3"/>
          <p:cNvSpPr>
            <a:spLocks noGrp="1"/>
          </p:cNvSpPr>
          <p:nvPr>
            <p:ph type="sldNum" sz="quarter" idx="10"/>
          </p:nvPr>
        </p:nvSpPr>
        <p:spPr/>
        <p:txBody>
          <a:bodyPr/>
          <a:lstStyle/>
          <a:p>
            <a:fld id="{90CC007E-1313-1D48-A197-469D3A3464A0}" type="slidenum">
              <a:rPr lang="en-US" smtClean="0"/>
              <a:pPr/>
              <a:t>2</a:t>
            </a:fld>
            <a:endParaRPr lang="en-US"/>
          </a:p>
        </p:txBody>
      </p:sp>
    </p:spTree>
    <p:extLst>
      <p:ext uri="{BB962C8B-B14F-4D97-AF65-F5344CB8AC3E}">
        <p14:creationId xmlns:p14="http://schemas.microsoft.com/office/powerpoint/2010/main" xmlns="" val="368013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dirty="0" smtClean="0"/>
              <a:t>I will be using a variety of</a:t>
            </a:r>
            <a:r>
              <a:rPr lang="en-US" baseline="0" dirty="0" smtClean="0"/>
              <a:t> resources in order to conduct my research.  A majority of my information will stem from the book ‘</a:t>
            </a:r>
            <a:r>
              <a:rPr lang="en-US" sz="1200" b="0" i="1" u="none" strike="noStrike" kern="1200" baseline="0" dirty="0" smtClean="0">
                <a:solidFill>
                  <a:schemeClr val="tx1"/>
                </a:solidFill>
                <a:latin typeface="+mn-lt"/>
                <a:ea typeface="+mn-ea"/>
                <a:cs typeface="+mn-cs"/>
              </a:rPr>
              <a:t>The Art of Computer Virus Research and Defense’ </a:t>
            </a:r>
            <a:r>
              <a:rPr lang="en-US" sz="1200" b="0" i="0" u="none" strike="noStrike" kern="1200" baseline="0" dirty="0" smtClean="0">
                <a:solidFill>
                  <a:schemeClr val="tx1"/>
                </a:solidFill>
                <a:latin typeface="+mn-lt"/>
                <a:ea typeface="+mn-ea"/>
                <a:cs typeface="+mn-cs"/>
              </a:rPr>
              <a:t>since it is currently the most in-depth book relating to this topic.  Other resources will include (but are not limited to):</a:t>
            </a:r>
            <a:endParaRPr lang="en-US" dirty="0" smtClean="0"/>
          </a:p>
          <a:p>
            <a:pPr marL="0" indent="0">
              <a:buFont typeface="Arial"/>
              <a:buNone/>
            </a:pPr>
            <a:endParaRPr lang="en-US" dirty="0" smtClean="0"/>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n.d.</a:t>
            </a:r>
            <a:r>
              <a:rPr lang="en-US" sz="1200" b="0" i="0" u="none" strike="noStrike" kern="1200" baseline="0" dirty="0" smtClean="0">
                <a:solidFill>
                  <a:schemeClr val="tx1"/>
                </a:solidFill>
                <a:latin typeface="+mn-lt"/>
                <a:ea typeface="+mn-ea"/>
                <a:cs typeface="+mn-cs"/>
              </a:rPr>
              <a:t>). Retrieved 2010, from CERT® Advisory CA-2000-04 Love Letter Worm: http://www.cert.org/advisories/CA-2000-04.html </a:t>
            </a:r>
          </a:p>
          <a:p>
            <a:pPr marL="171450" indent="-171450">
              <a:buFont typeface="Arial" pitchFamily="34" charset="0"/>
              <a:buChar char="•"/>
            </a:pPr>
            <a:r>
              <a:rPr lang="en-US" sz="1200" b="0" i="0" u="none" strike="noStrike" kern="1200" baseline="0" dirty="0" err="1" smtClean="0">
                <a:solidFill>
                  <a:schemeClr val="tx1"/>
                </a:solidFill>
                <a:latin typeface="+mn-lt"/>
                <a:ea typeface="+mn-ea"/>
                <a:cs typeface="+mn-cs"/>
              </a:rPr>
              <a:t>Carvey</a:t>
            </a:r>
            <a:r>
              <a:rPr lang="en-US" sz="1200" b="0" i="0" u="none" strike="noStrike" kern="1200" baseline="0" dirty="0" smtClean="0">
                <a:solidFill>
                  <a:schemeClr val="tx1"/>
                </a:solidFill>
                <a:latin typeface="+mn-lt"/>
                <a:ea typeface="+mn-ea"/>
                <a:cs typeface="+mn-cs"/>
              </a:rPr>
              <a:t>, H. (2009). </a:t>
            </a:r>
            <a:r>
              <a:rPr lang="en-US" sz="1200" b="0" i="1" u="none" strike="noStrike" kern="1200" baseline="0" dirty="0" smtClean="0">
                <a:solidFill>
                  <a:schemeClr val="tx1"/>
                </a:solidFill>
                <a:latin typeface="+mn-lt"/>
                <a:ea typeface="+mn-ea"/>
                <a:cs typeface="+mn-cs"/>
              </a:rPr>
              <a:t>Windows Forensic Analysis 2nd Ed. </a:t>
            </a:r>
            <a:r>
              <a:rPr lang="en-US" sz="1200" b="0" i="0" u="none" strike="noStrike" kern="1200" baseline="0" dirty="0" smtClean="0">
                <a:solidFill>
                  <a:schemeClr val="tx1"/>
                </a:solidFill>
                <a:latin typeface="+mn-lt"/>
                <a:ea typeface="+mn-ea"/>
                <a:cs typeface="+mn-cs"/>
              </a:rPr>
              <a:t>SYNGRESS. </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Davis, M. A., </a:t>
            </a:r>
            <a:r>
              <a:rPr lang="en-US" sz="1200" b="0" i="0" u="none" strike="noStrike" kern="1200" baseline="0" dirty="0" err="1" smtClean="0">
                <a:solidFill>
                  <a:schemeClr val="tx1"/>
                </a:solidFill>
                <a:latin typeface="+mn-lt"/>
                <a:ea typeface="+mn-ea"/>
                <a:cs typeface="+mn-cs"/>
              </a:rPr>
              <a:t>Bodmer</a:t>
            </a:r>
            <a:r>
              <a:rPr lang="en-US" sz="1200" b="0" i="0" u="none" strike="noStrike" kern="1200" baseline="0" dirty="0" smtClean="0">
                <a:solidFill>
                  <a:schemeClr val="tx1"/>
                </a:solidFill>
                <a:latin typeface="+mn-lt"/>
                <a:ea typeface="+mn-ea"/>
                <a:cs typeface="+mn-cs"/>
              </a:rPr>
              <a:t>, S. M., &amp; </a:t>
            </a:r>
            <a:r>
              <a:rPr lang="en-US" sz="1200" b="0" i="0" u="none" strike="noStrike" kern="1200" baseline="0" dirty="0" err="1" smtClean="0">
                <a:solidFill>
                  <a:schemeClr val="tx1"/>
                </a:solidFill>
                <a:latin typeface="+mn-lt"/>
                <a:ea typeface="+mn-ea"/>
                <a:cs typeface="+mn-cs"/>
              </a:rPr>
              <a:t>LeMasters</a:t>
            </a:r>
            <a:r>
              <a:rPr lang="en-US" sz="1200" b="0" i="0" u="none" strike="noStrike" kern="1200" baseline="0" dirty="0" smtClean="0">
                <a:solidFill>
                  <a:schemeClr val="tx1"/>
                </a:solidFill>
                <a:latin typeface="+mn-lt"/>
                <a:ea typeface="+mn-ea"/>
                <a:cs typeface="+mn-cs"/>
              </a:rPr>
              <a:t>, A. (2010). </a:t>
            </a:r>
            <a:r>
              <a:rPr lang="en-US" sz="1200" b="0" i="1" u="none" strike="noStrike" kern="1200" baseline="0" dirty="0" smtClean="0">
                <a:solidFill>
                  <a:schemeClr val="tx1"/>
                </a:solidFill>
                <a:latin typeface="+mn-lt"/>
                <a:ea typeface="+mn-ea"/>
                <a:cs typeface="+mn-cs"/>
              </a:rPr>
              <a:t>Hacking Exposed Malware &amp; Rootkits: Malware &amp; Rootkits Secrets &amp; Solutions. </a:t>
            </a:r>
            <a:r>
              <a:rPr lang="en-US" sz="1200" b="0" i="0" u="none" strike="noStrike" kern="1200" baseline="0" dirty="0" smtClean="0">
                <a:solidFill>
                  <a:schemeClr val="tx1"/>
                </a:solidFill>
                <a:latin typeface="+mn-lt"/>
                <a:ea typeface="+mn-ea"/>
                <a:cs typeface="+mn-cs"/>
              </a:rPr>
              <a:t>McGraw Hill. </a:t>
            </a:r>
          </a:p>
          <a:p>
            <a:pPr marL="171450" indent="-171450">
              <a:buFont typeface="Arial" pitchFamily="34" charset="0"/>
              <a:buChar char="•"/>
            </a:pPr>
            <a:r>
              <a:rPr lang="en-US" sz="1200" b="0" i="0" u="none" strike="noStrike" kern="1200" baseline="0" dirty="0" err="1" smtClean="0">
                <a:solidFill>
                  <a:schemeClr val="tx1"/>
                </a:solidFill>
                <a:latin typeface="+mn-lt"/>
                <a:ea typeface="+mn-ea"/>
                <a:cs typeface="+mn-cs"/>
              </a:rPr>
              <a:t>Fossi</a:t>
            </a:r>
            <a:r>
              <a:rPr lang="en-US" sz="1200" b="0" i="0" u="none" strike="noStrike" kern="1200" baseline="0" dirty="0" smtClean="0">
                <a:solidFill>
                  <a:schemeClr val="tx1"/>
                </a:solidFill>
                <a:latin typeface="+mn-lt"/>
                <a:ea typeface="+mn-ea"/>
                <a:cs typeface="+mn-cs"/>
              </a:rPr>
              <a:t>, M., Turner, D., Johnson, E., Mack, T., Adams, T., Blackbird, J., et al. (2010). </a:t>
            </a:r>
            <a:r>
              <a:rPr lang="en-US" sz="1200" b="0" i="1" u="none" strike="noStrike" kern="1200" baseline="0" dirty="0" smtClean="0">
                <a:solidFill>
                  <a:schemeClr val="tx1"/>
                </a:solidFill>
                <a:latin typeface="+mn-lt"/>
                <a:ea typeface="+mn-ea"/>
                <a:cs typeface="+mn-cs"/>
              </a:rPr>
              <a:t>Symantec Internet Security Threat Report - Trends for 2009. </a:t>
            </a:r>
            <a:endParaRPr lang="en-US" sz="1200" b="0" i="0" u="none" strike="noStrike" kern="1200" baseline="0" dirty="0" smtClean="0">
              <a:solidFill>
                <a:schemeClr val="tx1"/>
              </a:solidFill>
              <a:latin typeface="+mn-lt"/>
              <a:ea typeface="+mn-ea"/>
              <a:cs typeface="+mn-cs"/>
            </a:endParaRP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Harris, S., Harper, A., Eagle, C., Ness, J., &amp; Lester, M. (2005). </a:t>
            </a:r>
            <a:r>
              <a:rPr lang="en-US" sz="1200" b="0" i="1" u="none" strike="noStrike" kern="1200" baseline="0" dirty="0" smtClean="0">
                <a:solidFill>
                  <a:schemeClr val="tx1"/>
                </a:solidFill>
                <a:latin typeface="+mn-lt"/>
                <a:ea typeface="+mn-ea"/>
                <a:cs typeface="+mn-cs"/>
              </a:rPr>
              <a:t>Gray Hat Hacking. </a:t>
            </a:r>
            <a:r>
              <a:rPr lang="en-US" sz="1200" b="0" i="0" u="none" strike="noStrike" kern="1200" baseline="0" dirty="0" smtClean="0">
                <a:solidFill>
                  <a:schemeClr val="tx1"/>
                </a:solidFill>
                <a:latin typeface="+mn-lt"/>
                <a:ea typeface="+mn-ea"/>
                <a:cs typeface="+mn-cs"/>
              </a:rPr>
              <a:t>McGraw-Hill/Osborne. </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(2009). </a:t>
            </a:r>
            <a:r>
              <a:rPr lang="en-US" sz="1200" b="0" i="1" u="none" strike="noStrike" kern="1200" baseline="0" dirty="0" smtClean="0">
                <a:solidFill>
                  <a:schemeClr val="tx1"/>
                </a:solidFill>
                <a:latin typeface="+mn-lt"/>
                <a:ea typeface="+mn-ea"/>
                <a:cs typeface="+mn-cs"/>
              </a:rPr>
              <a:t>Microsoft Security Intelligence Report vol. 8. </a:t>
            </a:r>
            <a:r>
              <a:rPr lang="en-US" sz="1200" b="0" i="0" u="none" strike="noStrike" kern="1200" baseline="0" dirty="0" smtClean="0">
                <a:solidFill>
                  <a:schemeClr val="tx1"/>
                </a:solidFill>
                <a:latin typeface="+mn-lt"/>
                <a:ea typeface="+mn-ea"/>
                <a:cs typeface="+mn-cs"/>
              </a:rPr>
              <a:t>Microsoft. </a:t>
            </a:r>
          </a:p>
          <a:p>
            <a:pPr marL="171450" indent="-171450">
              <a:buFont typeface="Arial" pitchFamily="34" charset="0"/>
              <a:buChar char="•"/>
            </a:pPr>
            <a:r>
              <a:rPr lang="en-US" sz="1200" b="0" i="0" u="none" strike="noStrike" kern="1200" baseline="0" dirty="0" err="1" smtClean="0">
                <a:solidFill>
                  <a:schemeClr val="tx1"/>
                </a:solidFill>
                <a:latin typeface="+mn-lt"/>
                <a:ea typeface="+mn-ea"/>
                <a:cs typeface="+mn-cs"/>
              </a:rPr>
              <a:t>Ponemon</a:t>
            </a:r>
            <a:r>
              <a:rPr lang="en-US" sz="1200" b="0" i="0" u="none" strike="noStrike" kern="1200" baseline="0" dirty="0" smtClean="0">
                <a:solidFill>
                  <a:schemeClr val="tx1"/>
                </a:solidFill>
                <a:latin typeface="+mn-lt"/>
                <a:ea typeface="+mn-ea"/>
                <a:cs typeface="+mn-cs"/>
              </a:rPr>
              <a:t> Institute. (2010). </a:t>
            </a:r>
            <a:r>
              <a:rPr lang="en-US" sz="1200" b="0" i="1" u="none" strike="noStrike" kern="1200" baseline="0" dirty="0" smtClean="0">
                <a:solidFill>
                  <a:schemeClr val="tx1"/>
                </a:solidFill>
                <a:latin typeface="+mn-lt"/>
                <a:ea typeface="+mn-ea"/>
                <a:cs typeface="+mn-cs"/>
              </a:rPr>
              <a:t>Growing Risk of Advanced Threats. </a:t>
            </a:r>
            <a:endParaRPr lang="en-US" sz="1200" b="0" i="0" u="none" strike="noStrike" kern="1200" baseline="0" dirty="0" smtClean="0">
              <a:solidFill>
                <a:schemeClr val="tx1"/>
              </a:solidFill>
              <a:latin typeface="+mn-lt"/>
              <a:ea typeface="+mn-ea"/>
              <a:cs typeface="+mn-cs"/>
            </a:endParaRPr>
          </a:p>
          <a:p>
            <a:pPr marL="171450" indent="-171450">
              <a:buFont typeface="Arial" pitchFamily="34" charset="0"/>
              <a:buChar char="•"/>
            </a:pPr>
            <a:r>
              <a:rPr lang="en-US" sz="1200" b="0" i="0" u="none" strike="noStrike" kern="1200" baseline="0" dirty="0" err="1" smtClean="0">
                <a:solidFill>
                  <a:schemeClr val="tx1"/>
                </a:solidFill>
                <a:latin typeface="+mn-lt"/>
                <a:ea typeface="+mn-ea"/>
                <a:cs typeface="+mn-cs"/>
              </a:rPr>
              <a:t>Schinder</a:t>
            </a:r>
            <a:r>
              <a:rPr lang="en-US" sz="1200" b="0" i="0" u="none" strike="noStrike" kern="1200" baseline="0" dirty="0" smtClean="0">
                <a:solidFill>
                  <a:schemeClr val="tx1"/>
                </a:solidFill>
                <a:latin typeface="+mn-lt"/>
                <a:ea typeface="+mn-ea"/>
                <a:cs typeface="+mn-cs"/>
              </a:rPr>
              <a:t>, D. L. (2002). </a:t>
            </a:r>
            <a:r>
              <a:rPr lang="en-US" sz="1200" b="0" i="1" u="none" strike="noStrike" kern="1200" baseline="0" dirty="0" smtClean="0">
                <a:solidFill>
                  <a:schemeClr val="tx1"/>
                </a:solidFill>
                <a:latin typeface="+mn-lt"/>
                <a:ea typeface="+mn-ea"/>
                <a:cs typeface="+mn-cs"/>
              </a:rPr>
              <a:t>Scene of the </a:t>
            </a:r>
            <a:r>
              <a:rPr lang="en-US" sz="1200" b="0" i="1" u="none" strike="noStrike" kern="1200" baseline="0" dirty="0" err="1" smtClean="0">
                <a:solidFill>
                  <a:schemeClr val="tx1"/>
                </a:solidFill>
                <a:latin typeface="+mn-lt"/>
                <a:ea typeface="+mn-ea"/>
                <a:cs typeface="+mn-cs"/>
              </a:rPr>
              <a:t>Cybecrime</a:t>
            </a:r>
            <a:r>
              <a:rPr lang="en-US" sz="1200" b="0" i="1"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Sygress</a:t>
            </a:r>
            <a:r>
              <a:rPr lang="en-US" sz="1200" b="0" i="0" u="none" strike="noStrike" kern="1200" baseline="0" dirty="0" smtClean="0">
                <a:solidFill>
                  <a:schemeClr val="tx1"/>
                </a:solidFill>
                <a:latin typeface="+mn-lt"/>
                <a:ea typeface="+mn-ea"/>
                <a:cs typeface="+mn-cs"/>
              </a:rPr>
              <a:t>. </a:t>
            </a:r>
          </a:p>
          <a:p>
            <a:pPr marL="171450" indent="-171450">
              <a:buFont typeface="Arial" pitchFamily="34" charset="0"/>
              <a:buChar char="•"/>
            </a:pPr>
            <a:r>
              <a:rPr lang="en-US" sz="1200" b="0" i="1" u="none" strike="noStrike" kern="1200" baseline="0" dirty="0" smtClean="0">
                <a:solidFill>
                  <a:schemeClr val="tx1"/>
                </a:solidFill>
                <a:latin typeface="+mn-lt"/>
                <a:ea typeface="+mn-ea"/>
                <a:cs typeface="+mn-cs"/>
              </a:rPr>
              <a:t>Symantec </a:t>
            </a:r>
            <a:r>
              <a:rPr lang="en-US" sz="1200" b="0" i="1" u="none" strike="noStrike" kern="1200" baseline="0" dirty="0" err="1" smtClean="0">
                <a:solidFill>
                  <a:schemeClr val="tx1"/>
                </a:solidFill>
                <a:latin typeface="+mn-lt"/>
                <a:ea typeface="+mn-ea"/>
                <a:cs typeface="+mn-cs"/>
              </a:rPr>
              <a:t>DeepSight</a:t>
            </a:r>
            <a:r>
              <a:rPr lang="en-US" sz="1200" b="0" i="1" u="none" strike="noStrike" kern="1200" baseline="0" dirty="0" smtClean="0">
                <a:solidFill>
                  <a:schemeClr val="tx1"/>
                </a:solidFill>
                <a:latin typeface="+mn-lt"/>
                <a:ea typeface="+mn-ea"/>
                <a:cs typeface="+mn-cs"/>
              </a:rPr>
              <a:t> Threat Management System</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a:t>
            </a:r>
            <a:r>
              <a:rPr lang="en-US" sz="1200" b="0" i="0" u="none" strike="noStrike" kern="1200" baseline="0" dirty="0" smtClean="0">
                <a:solidFill>
                  <a:schemeClr val="tx1"/>
                </a:solidFill>
                <a:latin typeface="+mn-lt"/>
                <a:ea typeface="+mn-ea"/>
                <a:cs typeface="+mn-cs"/>
              </a:rPr>
              <a:t>). Retrieved 2010, from https://tms.symantec.com </a:t>
            </a:r>
          </a:p>
          <a:p>
            <a:pPr marL="171450" indent="-171450">
              <a:buFont typeface="Arial" pitchFamily="34" charset="0"/>
              <a:buChar char="•"/>
            </a:pPr>
            <a:r>
              <a:rPr lang="en-US" sz="1200" b="0" i="0" u="none" strike="noStrike" kern="1200" baseline="0" dirty="0" err="1" smtClean="0">
                <a:solidFill>
                  <a:schemeClr val="tx1"/>
                </a:solidFill>
                <a:latin typeface="+mn-lt"/>
                <a:ea typeface="+mn-ea"/>
                <a:cs typeface="+mn-cs"/>
              </a:rPr>
              <a:t>Szor</a:t>
            </a:r>
            <a:r>
              <a:rPr lang="en-US" sz="1200" b="0" i="0" u="none" strike="noStrike" kern="1200" baseline="0" dirty="0" smtClean="0">
                <a:solidFill>
                  <a:schemeClr val="tx1"/>
                </a:solidFill>
                <a:latin typeface="+mn-lt"/>
                <a:ea typeface="+mn-ea"/>
                <a:cs typeface="+mn-cs"/>
              </a:rPr>
              <a:t>, P. (2005). </a:t>
            </a:r>
            <a:r>
              <a:rPr lang="en-US" sz="1200" b="0" i="1" u="none" strike="noStrike" kern="1200" baseline="0" dirty="0" smtClean="0">
                <a:solidFill>
                  <a:schemeClr val="tx1"/>
                </a:solidFill>
                <a:latin typeface="+mn-lt"/>
                <a:ea typeface="+mn-ea"/>
                <a:cs typeface="+mn-cs"/>
              </a:rPr>
              <a:t>The Art of Computer Virus Research and Defense. </a:t>
            </a:r>
            <a:r>
              <a:rPr lang="en-US" sz="1200" b="0" i="0" u="none" strike="noStrike" kern="1200" baseline="0" dirty="0" smtClean="0">
                <a:solidFill>
                  <a:schemeClr val="tx1"/>
                </a:solidFill>
                <a:latin typeface="+mn-lt"/>
                <a:ea typeface="+mn-ea"/>
                <a:cs typeface="+mn-cs"/>
              </a:rPr>
              <a:t>Addison-Wesley. </a:t>
            </a:r>
            <a:endParaRPr lang="en-US" dirty="0" smtClean="0"/>
          </a:p>
        </p:txBody>
      </p:sp>
      <p:sp>
        <p:nvSpPr>
          <p:cNvPr id="4" name="Slide Number Placeholder 3"/>
          <p:cNvSpPr>
            <a:spLocks noGrp="1"/>
          </p:cNvSpPr>
          <p:nvPr>
            <p:ph type="sldNum" sz="quarter" idx="10"/>
          </p:nvPr>
        </p:nvSpPr>
        <p:spPr/>
        <p:txBody>
          <a:bodyPr/>
          <a:lstStyle/>
          <a:p>
            <a:fld id="{90CC007E-1313-1D48-A197-469D3A3464A0}" type="slidenum">
              <a:rPr lang="en-US" smtClean="0"/>
              <a:pPr/>
              <a:t>3</a:t>
            </a:fld>
            <a:endParaRPr lang="en-US"/>
          </a:p>
        </p:txBody>
      </p:sp>
    </p:spTree>
    <p:extLst>
      <p:ext uri="{BB962C8B-B14F-4D97-AF65-F5344CB8AC3E}">
        <p14:creationId xmlns:p14="http://schemas.microsoft.com/office/powerpoint/2010/main" xmlns="" val="3724161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b="0" i="0" u="none" strike="noStrike" kern="1200" baseline="0" dirty="0" smtClean="0">
                <a:solidFill>
                  <a:schemeClr val="tx1"/>
                </a:solidFill>
                <a:latin typeface="+mn-lt"/>
                <a:ea typeface="+mn-ea"/>
                <a:cs typeface="+mn-cs"/>
              </a:rPr>
              <a:t>I hope that this image (timeline) isn’t too small on the screen for anyone in class to see.  This image depicts a timeline starting from 1981 and ends in 2000.  It’s purpose is to show an overview of the key (most popular) viruses as well as significant dates for viruses in general throughout that duration.</a:t>
            </a:r>
          </a:p>
          <a:p>
            <a:pPr marL="0" indent="0">
              <a:buFont typeface="+mj-lt"/>
              <a:buNone/>
            </a:pPr>
            <a:endParaRPr lang="en-US" sz="1200" b="0" i="0" u="none" strike="noStrike" kern="1200" baseline="0" dirty="0" smtClean="0">
              <a:solidFill>
                <a:schemeClr val="tx1"/>
              </a:solidFill>
              <a:latin typeface="+mn-lt"/>
              <a:ea typeface="+mn-ea"/>
              <a:cs typeface="+mn-cs"/>
            </a:endParaRPr>
          </a:p>
          <a:p>
            <a:pPr marL="0" indent="0">
              <a:buFont typeface="+mj-lt"/>
              <a:buNone/>
            </a:pPr>
            <a:r>
              <a:rPr lang="en-US" sz="1200" b="0" i="0" u="none" strike="noStrike" kern="1200" baseline="0" dirty="0" smtClean="0">
                <a:solidFill>
                  <a:schemeClr val="tx1"/>
                </a:solidFill>
                <a:latin typeface="+mn-lt"/>
                <a:ea typeface="+mn-ea"/>
                <a:cs typeface="+mn-cs"/>
              </a:rPr>
              <a:t>For those of you who are unable to read it, it states:</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1981 : Elk Cloner</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1983 : The term ‘virus’ was coined by Fred Cohen</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1986 : Brain</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1991 : Symantec Corp. released Norton Anti-Virus</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1995 : Macro viruses</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1999 : Melissa</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2000 : I Love YOU</a:t>
            </a:r>
          </a:p>
        </p:txBody>
      </p:sp>
      <p:sp>
        <p:nvSpPr>
          <p:cNvPr id="4" name="Slide Number Placeholder 3"/>
          <p:cNvSpPr>
            <a:spLocks noGrp="1"/>
          </p:cNvSpPr>
          <p:nvPr>
            <p:ph type="sldNum" sz="quarter" idx="10"/>
          </p:nvPr>
        </p:nvSpPr>
        <p:spPr/>
        <p:txBody>
          <a:bodyPr/>
          <a:lstStyle/>
          <a:p>
            <a:fld id="{90CC007E-1313-1D48-A197-469D3A3464A0}" type="slidenum">
              <a:rPr lang="en-US" smtClean="0"/>
              <a:pPr/>
              <a:t>4</a:t>
            </a:fld>
            <a:endParaRPr lang="en-US"/>
          </a:p>
        </p:txBody>
      </p:sp>
    </p:spTree>
    <p:extLst>
      <p:ext uri="{BB962C8B-B14F-4D97-AF65-F5344CB8AC3E}">
        <p14:creationId xmlns:p14="http://schemas.microsoft.com/office/powerpoint/2010/main" xmlns="" val="3724161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b="0" i="0" u="none" strike="noStrike" kern="1200" baseline="0" dirty="0" smtClean="0">
                <a:solidFill>
                  <a:schemeClr val="tx1"/>
                </a:solidFill>
                <a:latin typeface="+mn-lt"/>
                <a:ea typeface="+mn-ea"/>
                <a:cs typeface="+mn-cs"/>
              </a:rPr>
              <a:t>The three main categories of viruses are File system dependency viruses, file format dependency viruses and interpreted environment dependency viruses.  Some of the examples of the types of viruses in each of these categories are:</a:t>
            </a:r>
          </a:p>
          <a:p>
            <a:pPr marL="0" indent="0">
              <a:buFont typeface="+mj-lt"/>
              <a:buNone/>
            </a:pPr>
            <a:endParaRPr lang="en-US" sz="1200" b="0" i="0" u="none" strike="noStrike" kern="1200" baseline="0" dirty="0" smtClean="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File System Dependency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Cluster Viruses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NTFS Stream Viruses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NTFS Compression Viruses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ISO Image Infection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File Format Dependency</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COM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VBS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EXE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NE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LX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PE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ELF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Device Driver Viruses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Interpreted Environment Dependency</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Macro Viruses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VBScript Viruses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Batch Viruses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JavaScript Viruses </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ActiveX</a:t>
            </a:r>
          </a:p>
          <a:p>
            <a:pPr marL="685800" lvl="1" indent="-228600">
              <a:buFont typeface="+mj-lt"/>
              <a:buAutoNum type="alphaLcParenR"/>
            </a:pPr>
            <a:r>
              <a:rPr lang="en-US" sz="1200" b="0" i="0" u="none" strike="noStrike" kern="1200" baseline="0" dirty="0" smtClean="0">
                <a:solidFill>
                  <a:schemeClr val="tx1"/>
                </a:solidFill>
                <a:latin typeface="+mn-lt"/>
                <a:ea typeface="+mn-ea"/>
                <a:cs typeface="+mn-cs"/>
              </a:rPr>
              <a:t>Adobe PDF </a:t>
            </a:r>
          </a:p>
          <a:p>
            <a:pPr marL="228600" indent="-228600">
              <a:buFont typeface="+mj-lt"/>
              <a:buAutoNum type="arabicPeriod"/>
            </a:pPr>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0CC007E-1313-1D48-A197-469D3A3464A0}" type="slidenum">
              <a:rPr lang="en-US" smtClean="0"/>
              <a:pPr/>
              <a:t>5</a:t>
            </a:fld>
            <a:endParaRPr lang="en-US"/>
          </a:p>
        </p:txBody>
      </p:sp>
    </p:spTree>
    <p:extLst>
      <p:ext uri="{BB962C8B-B14F-4D97-AF65-F5344CB8AC3E}">
        <p14:creationId xmlns:p14="http://schemas.microsoft.com/office/powerpoint/2010/main" xmlns="" val="3724161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Another section of this paper will cover some statistics surrounding viruses.  I will focus on four categories : top attacking countries, tope targeted countries, top consumer countries and top corporate viruses.  As of recently, the following are the top 3 in each category:</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Top attacking countries </a:t>
            </a:r>
          </a:p>
          <a:p>
            <a:r>
              <a:rPr lang="en-US" sz="1200" b="0" i="0" u="none" strike="noStrike" kern="1200" baseline="0" dirty="0" smtClean="0">
                <a:solidFill>
                  <a:schemeClr val="tx1"/>
                </a:solidFill>
                <a:latin typeface="+mn-lt"/>
                <a:ea typeface="+mn-ea"/>
                <a:cs typeface="+mn-cs"/>
              </a:rPr>
              <a:t>1. USA </a:t>
            </a:r>
          </a:p>
          <a:p>
            <a:r>
              <a:rPr lang="en-US" sz="1200" b="0" i="0" u="none" strike="noStrike" kern="1200" baseline="0" dirty="0" smtClean="0">
                <a:solidFill>
                  <a:schemeClr val="tx1"/>
                </a:solidFill>
                <a:latin typeface="+mn-lt"/>
                <a:ea typeface="+mn-ea"/>
                <a:cs typeface="+mn-cs"/>
              </a:rPr>
              <a:t>2. Canada </a:t>
            </a:r>
          </a:p>
          <a:p>
            <a:r>
              <a:rPr lang="en-US" sz="1200" b="0" i="0" u="none" strike="noStrike" kern="1200" baseline="0" dirty="0" smtClean="0">
                <a:solidFill>
                  <a:schemeClr val="tx1"/>
                </a:solidFill>
                <a:latin typeface="+mn-lt"/>
                <a:ea typeface="+mn-ea"/>
                <a:cs typeface="+mn-cs"/>
              </a:rPr>
              <a:t>3. SWE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Top targeted countries </a:t>
            </a:r>
          </a:p>
          <a:p>
            <a:r>
              <a:rPr lang="en-US" sz="1200" b="0" i="0" u="none" strike="noStrike" kern="1200" baseline="0" dirty="0" smtClean="0">
                <a:solidFill>
                  <a:schemeClr val="tx1"/>
                </a:solidFill>
                <a:latin typeface="+mn-lt"/>
                <a:ea typeface="+mn-ea"/>
                <a:cs typeface="+mn-cs"/>
              </a:rPr>
              <a:t>1. India </a:t>
            </a:r>
          </a:p>
          <a:p>
            <a:r>
              <a:rPr lang="en-US" sz="1200" b="0" i="0" u="none" strike="noStrike" kern="1200" baseline="0" dirty="0" smtClean="0">
                <a:solidFill>
                  <a:schemeClr val="tx1"/>
                </a:solidFill>
                <a:latin typeface="+mn-lt"/>
                <a:ea typeface="+mn-ea"/>
                <a:cs typeface="+mn-cs"/>
              </a:rPr>
              <a:t>2. Egypt </a:t>
            </a:r>
          </a:p>
          <a:p>
            <a:r>
              <a:rPr lang="en-US" sz="1200" b="0" i="0" u="none" strike="noStrike" kern="1200" baseline="0" dirty="0" smtClean="0">
                <a:solidFill>
                  <a:schemeClr val="tx1"/>
                </a:solidFill>
                <a:latin typeface="+mn-lt"/>
                <a:ea typeface="+mn-ea"/>
                <a:cs typeface="+mn-cs"/>
              </a:rPr>
              <a:t>3. Brazil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Top consumer viruses </a:t>
            </a:r>
          </a:p>
          <a:p>
            <a:pPr marL="228600" indent="-228600">
              <a:buAutoNum type="arabicPeriod"/>
            </a:pPr>
            <a:r>
              <a:rPr lang="en-US" sz="1200" b="0" i="1" u="none" strike="noStrike" kern="1200" baseline="0" dirty="0" smtClean="0">
                <a:solidFill>
                  <a:schemeClr val="tx1"/>
                </a:solidFill>
                <a:latin typeface="+mn-lt"/>
                <a:ea typeface="+mn-ea"/>
                <a:cs typeface="+mn-cs"/>
              </a:rPr>
              <a:t>Generic W32.Sality Attack </a:t>
            </a:r>
          </a:p>
          <a:p>
            <a:pPr marL="228600" indent="-228600">
              <a:buAutoNum type="arabicPeriod"/>
            </a:pPr>
            <a:r>
              <a:rPr lang="en-US" sz="1200" b="0" i="1" u="none" strike="noStrike" kern="1200" baseline="0" dirty="0" smtClean="0">
                <a:solidFill>
                  <a:schemeClr val="tx1"/>
                </a:solidFill>
                <a:latin typeface="+mn-lt"/>
                <a:ea typeface="+mn-ea"/>
                <a:cs typeface="+mn-cs"/>
              </a:rPr>
              <a:t>W32.Downadup.b </a:t>
            </a:r>
          </a:p>
          <a:p>
            <a:pPr marL="228600" indent="-228600">
              <a:buAutoNum type="arabicPeriod"/>
            </a:pPr>
            <a:r>
              <a:rPr lang="en-US" sz="1200" b="0" i="1" u="none" strike="noStrike" kern="1200" baseline="0" dirty="0" smtClean="0">
                <a:solidFill>
                  <a:schemeClr val="tx1"/>
                </a:solidFill>
                <a:latin typeface="+mn-lt"/>
                <a:ea typeface="+mn-ea"/>
                <a:cs typeface="+mn-cs"/>
              </a:rPr>
              <a:t>Generic W32.Mabezat Attack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Top corporate viruses </a:t>
            </a:r>
          </a:p>
          <a:p>
            <a:r>
              <a:rPr lang="en-US" sz="1200" b="0" i="1" u="none" strike="noStrike" kern="1200" baseline="0" dirty="0" smtClean="0">
                <a:solidFill>
                  <a:schemeClr val="tx1"/>
                </a:solidFill>
                <a:latin typeface="+mn-lt"/>
                <a:ea typeface="+mn-ea"/>
                <a:cs typeface="+mn-cs"/>
              </a:rPr>
              <a:t>1. Generic W32.Sality Attack</a:t>
            </a:r>
            <a:endParaRPr lang="en-US" sz="1200" b="0" i="0" u="none" strike="noStrike" kern="1200" baseline="0" dirty="0" smtClean="0">
              <a:solidFill>
                <a:schemeClr val="tx1"/>
              </a:solidFill>
              <a:latin typeface="+mn-lt"/>
              <a:ea typeface="+mn-ea"/>
              <a:cs typeface="+mn-cs"/>
            </a:endParaRPr>
          </a:p>
          <a:p>
            <a:r>
              <a:rPr lang="en-US" sz="1200" b="0" i="1" u="none" strike="noStrike" kern="1200" baseline="0" dirty="0" smtClean="0">
                <a:solidFill>
                  <a:schemeClr val="tx1"/>
                </a:solidFill>
                <a:latin typeface="+mn-lt"/>
                <a:ea typeface="+mn-ea"/>
                <a:cs typeface="+mn-cs"/>
              </a:rPr>
              <a:t>2. W32.Downadup.b</a:t>
            </a:r>
            <a:endParaRPr lang="en-US" sz="1200" b="0" i="0" u="none" strike="noStrike" kern="1200" baseline="0" dirty="0" smtClean="0">
              <a:solidFill>
                <a:schemeClr val="tx1"/>
              </a:solidFill>
              <a:latin typeface="+mn-lt"/>
              <a:ea typeface="+mn-ea"/>
              <a:cs typeface="+mn-cs"/>
            </a:endParaRPr>
          </a:p>
          <a:p>
            <a:r>
              <a:rPr lang="en-US" sz="1200" b="0" i="1" u="none" strike="noStrike" kern="1200" baseline="0" dirty="0" smtClean="0">
                <a:solidFill>
                  <a:schemeClr val="tx1"/>
                </a:solidFill>
                <a:latin typeface="+mn-lt"/>
                <a:ea typeface="+mn-ea"/>
                <a:cs typeface="+mn-cs"/>
              </a:rPr>
              <a:t>3. </a:t>
            </a:r>
            <a:r>
              <a:rPr lang="en-US" sz="1200" b="0" i="1" u="none" strike="noStrike" kern="1200" baseline="0" dirty="0" err="1" smtClean="0">
                <a:solidFill>
                  <a:schemeClr val="tx1"/>
                </a:solidFill>
                <a:latin typeface="+mn-lt"/>
                <a:ea typeface="+mn-ea"/>
                <a:cs typeface="+mn-cs"/>
              </a:rPr>
              <a:t>Trojan.FakeAV</a:t>
            </a:r>
            <a:r>
              <a:rPr lang="en-US" sz="1200" b="0" i="1"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90CC007E-1313-1D48-A197-469D3A3464A0}" type="slidenum">
              <a:rPr lang="en-US" smtClean="0"/>
              <a:pPr/>
              <a:t>6</a:t>
            </a:fld>
            <a:endParaRPr lang="en-US"/>
          </a:p>
        </p:txBody>
      </p:sp>
    </p:spTree>
    <p:extLst>
      <p:ext uri="{BB962C8B-B14F-4D97-AF65-F5344CB8AC3E}">
        <p14:creationId xmlns:p14="http://schemas.microsoft.com/office/powerpoint/2010/main" xmlns="" val="3724161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system can become infected in many different ways.  Some of the most common ways that viruses can infect a system/spread through a network are:</a:t>
            </a:r>
          </a:p>
          <a:p>
            <a:endParaRPr lang="en-US" baseline="0" dirty="0" smtClean="0"/>
          </a:p>
          <a:p>
            <a:pPr marL="228600" indent="-228600">
              <a:buFont typeface="+mj-lt"/>
              <a:buAutoNum type="arabicPeriod"/>
            </a:pPr>
            <a:r>
              <a:rPr lang="en-US" baseline="0" dirty="0" err="1" smtClean="0"/>
              <a:t>AutoRun</a:t>
            </a:r>
            <a:endParaRPr lang="en-US" baseline="0" dirty="0" smtClean="0"/>
          </a:p>
          <a:p>
            <a:pPr marL="685800" lvl="1" indent="-228600">
              <a:buFont typeface="+mj-lt"/>
              <a:buAutoNum type="arabicPeriod"/>
            </a:pPr>
            <a:r>
              <a:rPr lang="en-US" baseline="0" dirty="0" smtClean="0"/>
              <a:t>Recently, Microsoft sent out an update ( Path Tuesday) which automatically disables this functionality in Windows XP and Vista to stop the spread of malware. (http://www.zdnet.com/blog/security/microsoft-disables-autorun-on-windows-xpvista-to-prevent-malware-infections/8123)</a:t>
            </a:r>
          </a:p>
          <a:p>
            <a:pPr marL="228600" indent="-228600">
              <a:buFont typeface="+mj-lt"/>
              <a:buAutoNum type="arabicPeriod"/>
            </a:pPr>
            <a:r>
              <a:rPr lang="en-US" baseline="0" dirty="0" smtClean="0"/>
              <a:t>Removable media</a:t>
            </a:r>
          </a:p>
          <a:p>
            <a:pPr marL="685800" lvl="1" indent="-228600">
              <a:buFont typeface="+mj-lt"/>
              <a:buAutoNum type="arabicPeriod"/>
            </a:pPr>
            <a:r>
              <a:rPr lang="en-US" baseline="0" dirty="0" smtClean="0"/>
              <a:t>This includes media such as USB drives, CDs, DVDs etc.  Because technology is advancing so rapidly, the size of storage is expanding at the same time the devices are shrinking.  With a combined features such as the above mentioned </a:t>
            </a:r>
            <a:r>
              <a:rPr lang="en-US" baseline="0" dirty="0" err="1" smtClean="0"/>
              <a:t>AutoRun</a:t>
            </a:r>
            <a:r>
              <a:rPr lang="en-US" baseline="0" dirty="0" smtClean="0"/>
              <a:t>, a malicious user can easily insert a tiny USB thumb drive into a victim system and place a virus on it in a matter of seconds.  This of course takes some user interaction and/or social engineering to get the user on the system to infect themselves, but it’s not uncommon by any means.</a:t>
            </a:r>
          </a:p>
          <a:p>
            <a:pPr marL="228600" indent="-228600">
              <a:buFont typeface="+mj-lt"/>
              <a:buAutoNum type="arabicPeriod"/>
            </a:pPr>
            <a:r>
              <a:rPr lang="en-US" baseline="0" dirty="0" smtClean="0"/>
              <a:t>Boot viruses/MBR</a:t>
            </a:r>
          </a:p>
          <a:p>
            <a:pPr marL="228600" indent="-228600">
              <a:buFont typeface="+mj-lt"/>
              <a:buAutoNum type="arabicPeriod"/>
            </a:pPr>
            <a:r>
              <a:rPr lang="en-US" baseline="0" dirty="0" smtClean="0"/>
              <a:t>Arbitrary files</a:t>
            </a:r>
          </a:p>
          <a:p>
            <a:pPr marL="685800" lvl="1" indent="-228600">
              <a:buFont typeface="+mj-lt"/>
              <a:buAutoNum type="arabicPeriod"/>
            </a:pPr>
            <a:r>
              <a:rPr lang="en-US" baseline="0" dirty="0" smtClean="0"/>
              <a:t>Files are an easy and common method for the delivery of malware (viruses impeticular).  Microsoft office documents and Adobe PDF files are among the most widely distributed files which make them key for an attacker to embed a virus in them.</a:t>
            </a:r>
          </a:p>
          <a:p>
            <a:pPr marL="228600" indent="-228600">
              <a:buFont typeface="+mj-lt"/>
              <a:buAutoNum type="arabicPeriod"/>
            </a:pPr>
            <a:r>
              <a:rPr lang="en-US" baseline="0" dirty="0" smtClean="0"/>
              <a:t>Social networks</a:t>
            </a:r>
          </a:p>
          <a:p>
            <a:pPr marL="685800" lvl="1" indent="-228600">
              <a:buFont typeface="+mj-lt"/>
              <a:buAutoNum type="arabicPeriod"/>
            </a:pPr>
            <a:r>
              <a:rPr lang="en-US" baseline="0" dirty="0" smtClean="0"/>
              <a:t>P2P</a:t>
            </a:r>
          </a:p>
          <a:p>
            <a:pPr marL="1143000" lvl="2" indent="-228600">
              <a:buFont typeface="+mj-lt"/>
              <a:buAutoNum type="arabicPeriod"/>
            </a:pPr>
            <a:r>
              <a:rPr lang="en-US" baseline="0" dirty="0" smtClean="0"/>
              <a:t>People often disguise a file to appear to be something that’s new and in demand; maybe even something that appears to be sensitive in nature.  By changing the icon, file extension and the name of the file it is relatively easy to trick the average end user.</a:t>
            </a:r>
          </a:p>
          <a:p>
            <a:pPr marL="685800" lvl="1" indent="-228600">
              <a:buFont typeface="+mj-lt"/>
              <a:buAutoNum type="arabicPeriod"/>
            </a:pPr>
            <a:r>
              <a:rPr lang="en-US" baseline="0" dirty="0" smtClean="0"/>
              <a:t>Facebook</a:t>
            </a:r>
          </a:p>
          <a:p>
            <a:pPr marL="1143000" lvl="2" indent="-228600">
              <a:buFont typeface="+mj-lt"/>
              <a:buAutoNum type="arabicPeriod"/>
            </a:pPr>
            <a:r>
              <a:rPr lang="en-US" baseline="0" dirty="0" smtClean="0"/>
              <a:t>These days many people not only at home but at school and work will use their system on their production network to browser Facebook.  Because of the trust gained through Facebook, users are often tricked into clicking on something malicious (link, post, video etc.)</a:t>
            </a:r>
          </a:p>
          <a:p>
            <a:pPr marL="685800" lvl="1" indent="-228600">
              <a:buFont typeface="+mj-lt"/>
              <a:buAutoNum type="arabicPeriod"/>
            </a:pPr>
            <a:r>
              <a:rPr lang="en-US" baseline="0" dirty="0" smtClean="0"/>
              <a:t>Twitter</a:t>
            </a:r>
          </a:p>
          <a:p>
            <a:pPr marL="1143000" lvl="2" indent="-228600">
              <a:buFont typeface="+mj-lt"/>
              <a:buAutoNum type="arabicPeriod"/>
            </a:pPr>
            <a:r>
              <a:rPr lang="en-US" baseline="0" dirty="0" smtClean="0"/>
              <a:t>Twitter is an easy way for people to spread news.  The catch is the limitation of characters that a ‘tweet’ may contain.  To shorten sentences and limit characters, URL </a:t>
            </a:r>
            <a:r>
              <a:rPr lang="en-US" baseline="0" dirty="0" err="1" smtClean="0"/>
              <a:t>shorteners</a:t>
            </a:r>
            <a:r>
              <a:rPr lang="en-US" baseline="0" dirty="0" smtClean="0"/>
              <a:t> are used.  Because the user doesn’t see the requested URL that is masked (unless they use something like a proxy, </a:t>
            </a:r>
            <a:r>
              <a:rPr lang="en-US" baseline="0" dirty="0" err="1" smtClean="0"/>
              <a:t>TamperData</a:t>
            </a:r>
            <a:r>
              <a:rPr lang="en-US" baseline="0" dirty="0" smtClean="0"/>
              <a:t>, </a:t>
            </a:r>
            <a:r>
              <a:rPr lang="en-US" baseline="0" dirty="0" err="1" smtClean="0"/>
              <a:t>NoScript</a:t>
            </a:r>
            <a:r>
              <a:rPr lang="en-US" baseline="0" dirty="0" smtClean="0"/>
              <a:t> etc.) they can be redirected or tricked into downloading a virus onto their system.</a:t>
            </a:r>
          </a:p>
          <a:p>
            <a:pPr marL="685800" lvl="1" indent="-228600">
              <a:buFont typeface="+mj-lt"/>
              <a:buAutoNum type="arabicPeriod"/>
            </a:pPr>
            <a:r>
              <a:rPr lang="en-US" baseline="0" dirty="0" smtClean="0"/>
              <a:t>IRC</a:t>
            </a:r>
          </a:p>
          <a:p>
            <a:pPr marL="228600" indent="-228600">
              <a:buFont typeface="+mj-lt"/>
              <a:buAutoNum type="arabicPeriod"/>
            </a:pPr>
            <a:r>
              <a:rPr lang="en-US" baseline="0" dirty="0" smtClean="0"/>
              <a:t>Attachments</a:t>
            </a:r>
          </a:p>
          <a:p>
            <a:pPr marL="685800" lvl="1" indent="-228600">
              <a:buFont typeface="+mj-lt"/>
              <a:buAutoNum type="arabicPeriod"/>
            </a:pPr>
            <a:r>
              <a:rPr lang="en-US" baseline="0" dirty="0" smtClean="0"/>
              <a:t>Depending on if it’s a corporate email account or a regular free email account (Gmail, Yahoo! Etc.) email filtering and monitoring may vary.  Companies often times will block .exe files from their email servers as well as archive attachments (.zip etc.)  This is a good practice because that’s a common attack method by malicious users.</a:t>
            </a:r>
          </a:p>
          <a:p>
            <a:endParaRPr lang="en-US" baseline="0" dirty="0" smtClean="0"/>
          </a:p>
          <a:p>
            <a:r>
              <a:rPr lang="en-US" baseline="0" dirty="0" smtClean="0"/>
              <a:t>Unlike worms, which they are commonly mistaken with, viruses require user interaction in order to </a:t>
            </a:r>
            <a:r>
              <a:rPr lang="en-US" baseline="0" dirty="0" err="1" smtClean="0"/>
              <a:t>propogate</a:t>
            </a:r>
            <a:r>
              <a:rPr lang="en-US" baseline="0" dirty="0" smtClean="0"/>
              <a:t>.</a:t>
            </a:r>
            <a:endParaRPr lang="pl-PL" dirty="0" smtClean="0"/>
          </a:p>
        </p:txBody>
      </p:sp>
      <p:sp>
        <p:nvSpPr>
          <p:cNvPr id="4" name="Slide Number Placeholder 3"/>
          <p:cNvSpPr>
            <a:spLocks noGrp="1"/>
          </p:cNvSpPr>
          <p:nvPr>
            <p:ph type="sldNum" sz="quarter" idx="10"/>
          </p:nvPr>
        </p:nvSpPr>
        <p:spPr/>
        <p:txBody>
          <a:bodyPr/>
          <a:lstStyle/>
          <a:p>
            <a:fld id="{90CC007E-1313-1D48-A197-469D3A3464A0}" type="slidenum">
              <a:rPr lang="en-US" smtClean="0"/>
              <a:pPr/>
              <a:t>7</a:t>
            </a:fld>
            <a:endParaRPr lang="en-US"/>
          </a:p>
        </p:txBody>
      </p:sp>
    </p:spTree>
    <p:extLst>
      <p:ext uri="{BB962C8B-B14F-4D97-AF65-F5344CB8AC3E}">
        <p14:creationId xmlns:p14="http://schemas.microsoft.com/office/powerpoint/2010/main" xmlns="" val="3724161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b="0" i="0" u="none" strike="noStrike" kern="1200" baseline="0" dirty="0" smtClean="0">
                <a:solidFill>
                  <a:schemeClr val="tx1"/>
                </a:solidFill>
                <a:latin typeface="+mn-lt"/>
                <a:ea typeface="+mn-ea"/>
                <a:cs typeface="+mn-cs"/>
              </a:rPr>
              <a:t>Throughout my research I will be taking a look at what’s considered the advanced evolutions of viruses over the years.   There are several different categories and types of viruses these days and many of you may not be sure what all of the ones listed on this slide are.  Some of these that are listed are ways to thwart detection, mutate, avoid detection or just to make life harder on a not only the infected end user but the malware/forensic analyst investigating the malware.</a:t>
            </a:r>
          </a:p>
        </p:txBody>
      </p:sp>
      <p:sp>
        <p:nvSpPr>
          <p:cNvPr id="4" name="Slide Number Placeholder 3"/>
          <p:cNvSpPr>
            <a:spLocks noGrp="1"/>
          </p:cNvSpPr>
          <p:nvPr>
            <p:ph type="sldNum" sz="quarter" idx="10"/>
          </p:nvPr>
        </p:nvSpPr>
        <p:spPr/>
        <p:txBody>
          <a:bodyPr/>
          <a:lstStyle/>
          <a:p>
            <a:fld id="{90CC007E-1313-1D48-A197-469D3A3464A0}" type="slidenum">
              <a:rPr lang="en-US" smtClean="0"/>
              <a:pPr/>
              <a:t>8</a:t>
            </a:fld>
            <a:endParaRPr lang="en-US"/>
          </a:p>
        </p:txBody>
      </p:sp>
    </p:spTree>
    <p:extLst>
      <p:ext uri="{BB962C8B-B14F-4D97-AF65-F5344CB8AC3E}">
        <p14:creationId xmlns:p14="http://schemas.microsoft.com/office/powerpoint/2010/main" xmlns="" val="3724161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Some of the most common methods for protection and prevention for home users are:</a:t>
            </a:r>
          </a:p>
          <a:p>
            <a:endParaRPr lang="en-US" sz="1200" b="0" i="0" u="none" strike="noStrike" kern="1200" baseline="0" dirty="0" smtClean="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Anti-Virus programs with up-to-date signatures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Firewalls </a:t>
            </a:r>
          </a:p>
          <a:p>
            <a:pPr marL="228600" indent="-228600">
              <a:buFont typeface="+mj-lt"/>
              <a:buAutoNum type="arabicPeriod"/>
            </a:pPr>
            <a:endParaRPr lang="en-US" sz="1200" b="0" i="0" u="none" strike="noStrike"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mj-lt"/>
              <a:buNone/>
              <a:tabLst/>
              <a:defRPr/>
            </a:pPr>
            <a:r>
              <a:rPr lang="en-US" sz="1200" b="0" i="0" u="none" strike="noStrike" kern="1200" baseline="0" dirty="0" smtClean="0">
                <a:solidFill>
                  <a:schemeClr val="tx1"/>
                </a:solidFill>
                <a:latin typeface="+mn-lt"/>
                <a:ea typeface="+mn-ea"/>
                <a:cs typeface="+mn-cs"/>
              </a:rPr>
              <a:t>Some of the most common methods for protection and prevention for home users are:</a:t>
            </a:r>
          </a:p>
          <a:p>
            <a:pPr marL="0" marR="0" indent="0" algn="l" defTabSz="457200" rtl="0" eaLnBrk="1" fontAlgn="auto" latinLnBrk="0" hangingPunct="1">
              <a:lnSpc>
                <a:spcPct val="100000"/>
              </a:lnSpc>
              <a:spcBef>
                <a:spcPts val="0"/>
              </a:spcBef>
              <a:spcAft>
                <a:spcPts val="0"/>
              </a:spcAft>
              <a:buClrTx/>
              <a:buSzTx/>
              <a:buFont typeface="+mj-lt"/>
              <a:buNone/>
              <a:tabLst/>
              <a:defRPr/>
            </a:pPr>
            <a:endParaRPr lang="en-US" sz="1200" b="0" i="0" u="none" strike="noStrike" kern="1200" baseline="0" dirty="0" smtClean="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Anti-Virus programs with up-to-date signatures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Firewalls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File integrity checks (hashes)</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Behavioral detection (business aspect)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ACL’s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IDS systems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Honeypot</a:t>
            </a:r>
          </a:p>
          <a:p>
            <a:pPr marL="228600" indent="-228600">
              <a:buFont typeface="+mj-lt"/>
              <a:buAutoNum type="arabicPeriod"/>
            </a:pPr>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0CC007E-1313-1D48-A197-469D3A3464A0}" type="slidenum">
              <a:rPr lang="en-US" smtClean="0"/>
              <a:pPr/>
              <a:t>9</a:t>
            </a:fld>
            <a:endParaRPr lang="en-US"/>
          </a:p>
        </p:txBody>
      </p:sp>
    </p:spTree>
    <p:extLst>
      <p:ext uri="{BB962C8B-B14F-4D97-AF65-F5344CB8AC3E}">
        <p14:creationId xmlns:p14="http://schemas.microsoft.com/office/powerpoint/2010/main" xmlns="" val="3724161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5AB826AD-65EC-4CAC-BF0B-CBC42571CD00}" type="datetimeFigureOut">
              <a:rPr lang="fr-FR"/>
              <a:pPr>
                <a:defRPr/>
              </a:pPr>
              <a:t>03/03/2011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02273A5-B99F-4972-87DE-CAFD222EAB9B}" type="slidenum">
              <a:rPr lang="fr-FR"/>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08F2012D-F47D-4BEB-A0DD-296F11838A72}" type="datetimeFigureOut">
              <a:rPr lang="fr-FR"/>
              <a:pPr>
                <a:defRPr/>
              </a:pPr>
              <a:t>03/03/2011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24A2305-DCA3-4289-8F24-0C6F05A26901}" type="slidenum">
              <a:rPr lang="fr-FR"/>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02E98EA5-D514-4000-9658-4C46B0092EE3}" type="datetimeFigureOut">
              <a:rPr lang="fr-FR"/>
              <a:pPr>
                <a:defRPr/>
              </a:pPr>
              <a:t>03/03/2011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EDC10E84-4DB9-4EDB-AF47-B73AE0CEDAA5}" type="slidenum">
              <a:rPr lang="fr-FR"/>
              <a:pPr>
                <a:defRPr/>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048B1229-B161-42D4-89B7-A465E827FF63}" type="datetimeFigureOut">
              <a:rPr lang="fr-FR"/>
              <a:pPr>
                <a:defRPr/>
              </a:pPr>
              <a:t>03/03/2011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4A94EE9-FD4D-401C-97C3-9B61F6783F88}" type="slidenum">
              <a:rPr lang="fr-FR"/>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B9E27D69-90A5-4D72-85FB-4ED1B224E38D}" type="datetimeFigureOut">
              <a:rPr lang="fr-FR"/>
              <a:pPr>
                <a:defRPr/>
              </a:pPr>
              <a:t>03/03/2011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8CB97FC-6783-47F5-9090-39F974F2350A}" type="slidenum">
              <a:rPr lang="fr-FR"/>
              <a:pPr>
                <a:defRPr/>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741EB674-F795-42F2-BDC5-4E3F008A2349}" type="datetimeFigureOut">
              <a:rPr lang="fr-FR"/>
              <a:pPr>
                <a:defRPr/>
              </a:pPr>
              <a:t>03/03/2011</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1219126D-6E82-4DA0-9C97-4AD732E60A69}" type="slidenum">
              <a:rPr lang="fr-FR"/>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AEAC248-53B8-4122-9CAA-73DDFE2A9999}" type="datetimeFigureOut">
              <a:rPr lang="fr-FR"/>
              <a:pPr>
                <a:defRPr/>
              </a:pPr>
              <a:t>03/03/2011</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F1149E32-A4EC-4DDE-B39F-5D2D7C8E873A}" type="slidenum">
              <a:rPr lang="fr-FR"/>
              <a:pPr>
                <a:defRPr/>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1AFFEFD8-8115-4A1B-9C5A-7936F44111F1}" type="datetimeFigureOut">
              <a:rPr lang="fr-FR"/>
              <a:pPr>
                <a:defRPr/>
              </a:pPr>
              <a:t>03/03/2011</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F400DA47-9BC9-4612-B37C-A96F710B4FA7}" type="slidenum">
              <a:rPr lang="fr-FR"/>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65FB0ABA-11BB-4B81-8C06-195851BFB331}" type="datetimeFigureOut">
              <a:rPr lang="fr-FR"/>
              <a:pPr>
                <a:defRPr/>
              </a:pPr>
              <a:t>03/03/2011</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1D1260E3-17D9-4E23-B4B5-FA2A00B414BE}" type="slidenum">
              <a:rPr lang="fr-FR"/>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E567593E-F08F-4D96-903B-B293D4ADEBED}" type="datetimeFigureOut">
              <a:rPr lang="fr-FR"/>
              <a:pPr>
                <a:defRPr/>
              </a:pPr>
              <a:t>03/03/2011</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0F8E295C-1FBB-48A2-A694-C2E4DCC70C39}" type="slidenum">
              <a:rPr lang="fr-FR"/>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618E1553-ED7E-4CAD-9A74-155A17F27D4E}" type="datetimeFigureOut">
              <a:rPr lang="fr-FR"/>
              <a:pPr>
                <a:defRPr/>
              </a:pPr>
              <a:t>03/03/2011</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264B8C4C-0E15-4ABE-A707-7D08048E3BFC}" type="slidenum">
              <a:rPr lang="fr-FR"/>
              <a:pPr>
                <a:defRPr/>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CA"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B5A95E20-731E-47EA-9A27-1992F9D101BB}" type="datetimeFigureOut">
              <a:rPr lang="fr-FR"/>
              <a:pPr>
                <a:defRPr/>
              </a:pPr>
              <a:t>03/03/2011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3972C6-84D9-47FF-9047-5F0B5FE4EA18}" type="slidenum">
              <a:rPr lang="fr-FR"/>
              <a:pPr>
                <a:defRPr/>
              </a:pPr>
              <a:t>‹#›</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Titre 1"/>
          <p:cNvSpPr>
            <a:spLocks noGrp="1"/>
          </p:cNvSpPr>
          <p:nvPr>
            <p:ph type="ctrTitle"/>
          </p:nvPr>
        </p:nvSpPr>
        <p:spPr>
          <a:xfrm>
            <a:off x="720080" y="1628800"/>
            <a:ext cx="8748464" cy="1368152"/>
          </a:xfrm>
        </p:spPr>
        <p:txBody>
          <a:bodyPr/>
          <a:lstStyle/>
          <a:p>
            <a:r>
              <a:rPr lang="fr-CA" sz="5400" dirty="0" smtClean="0">
                <a:solidFill>
                  <a:schemeClr val="bg1"/>
                </a:solidFill>
              </a:rPr>
              <a:t>Viruses </a:t>
            </a:r>
            <a:r>
              <a:rPr lang="fr-CA" sz="5400" dirty="0" smtClean="0">
                <a:solidFill>
                  <a:srgbClr val="FFC000"/>
                </a:solidFill>
              </a:rPr>
              <a:t>::</a:t>
            </a:r>
            <a:r>
              <a:rPr lang="fr-CA" sz="5400" dirty="0" smtClean="0">
                <a:solidFill>
                  <a:schemeClr val="bg1"/>
                </a:solidFill>
              </a:rPr>
              <a:t> An Overview</a:t>
            </a:r>
          </a:p>
        </p:txBody>
      </p:sp>
      <p:sp>
        <p:nvSpPr>
          <p:cNvPr id="2051" name="Sous-titre 2"/>
          <p:cNvSpPr>
            <a:spLocks noGrp="1"/>
          </p:cNvSpPr>
          <p:nvPr>
            <p:ph type="subTitle" idx="1"/>
          </p:nvPr>
        </p:nvSpPr>
        <p:spPr>
          <a:xfrm>
            <a:off x="-612576" y="6120680"/>
            <a:ext cx="4168552" cy="908720"/>
          </a:xfrm>
        </p:spPr>
        <p:txBody>
          <a:bodyPr/>
          <a:lstStyle/>
          <a:p>
            <a:r>
              <a:rPr lang="en-US" sz="1800" dirty="0" smtClean="0">
                <a:solidFill>
                  <a:srgbClr val="FFFFFF"/>
                </a:solidFill>
              </a:rPr>
              <a:t>University of Central Florida</a:t>
            </a:r>
            <a:br>
              <a:rPr lang="en-US" sz="1800" dirty="0" smtClean="0">
                <a:solidFill>
                  <a:srgbClr val="FFFFFF"/>
                </a:solidFill>
              </a:rPr>
            </a:br>
            <a:r>
              <a:rPr lang="en-US" sz="1800" dirty="0" smtClean="0">
                <a:solidFill>
                  <a:srgbClr val="FFFFFF"/>
                </a:solidFill>
              </a:rPr>
              <a:t>CAP 6135 Spring ‘11</a:t>
            </a:r>
            <a:endParaRPr lang="fr-CA" sz="1800" dirty="0" smtClean="0">
              <a:solidFill>
                <a:srgbClr val="FFFFFF"/>
              </a:solidFill>
            </a:endParaRPr>
          </a:p>
        </p:txBody>
      </p:sp>
      <p:sp>
        <p:nvSpPr>
          <p:cNvPr id="5" name="Sous-titre 2"/>
          <p:cNvSpPr txBox="1">
            <a:spLocks/>
          </p:cNvSpPr>
          <p:nvPr/>
        </p:nvSpPr>
        <p:spPr bwMode="auto">
          <a:xfrm>
            <a:off x="5764213" y="6453336"/>
            <a:ext cx="4856459" cy="9087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1" fontAlgn="base" hangingPunct="1">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1" fontAlgn="base" hangingPunct="1">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1" fontAlgn="base" hangingPunct="1">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1" fontAlgn="base" hangingPunct="1">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800" dirty="0" smtClean="0">
                <a:solidFill>
                  <a:srgbClr val="FFFFFF"/>
                </a:solidFill>
              </a:rPr>
              <a:t>By: Glenn Edwards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098" name="Titre 1"/>
          <p:cNvSpPr>
            <a:spLocks noGrp="1"/>
          </p:cNvSpPr>
          <p:nvPr>
            <p:ph type="title"/>
          </p:nvPr>
        </p:nvSpPr>
        <p:spPr/>
        <p:txBody>
          <a:bodyPr/>
          <a:lstStyle/>
          <a:p>
            <a:r>
              <a:rPr lang="fr-CA" b="1" dirty="0" smtClean="0">
                <a:solidFill>
                  <a:schemeClr val="bg1"/>
                </a:solidFill>
              </a:rPr>
              <a:t>Term Paper Overview</a:t>
            </a:r>
          </a:p>
        </p:txBody>
      </p:sp>
      <p:sp>
        <p:nvSpPr>
          <p:cNvPr id="4099" name="Espace réservé du contenu 2"/>
          <p:cNvSpPr>
            <a:spLocks noGrp="1"/>
          </p:cNvSpPr>
          <p:nvPr>
            <p:ph idx="1"/>
          </p:nvPr>
        </p:nvSpPr>
        <p:spPr>
          <a:xfrm>
            <a:off x="539552" y="2132856"/>
            <a:ext cx="6912768" cy="3637744"/>
          </a:xfrm>
        </p:spPr>
        <p:txBody>
          <a:bodyPr/>
          <a:lstStyle/>
          <a:p>
            <a:r>
              <a:rPr lang="fr-CA" sz="4000" b="1" dirty="0" smtClean="0"/>
              <a:t>History of viruses</a:t>
            </a:r>
          </a:p>
          <a:p>
            <a:r>
              <a:rPr lang="fr-CA" sz="4000" b="1" dirty="0" smtClean="0"/>
              <a:t>Types of viruses </a:t>
            </a:r>
          </a:p>
          <a:p>
            <a:r>
              <a:rPr lang="fr-CA" sz="4000" b="1" dirty="0" smtClean="0"/>
              <a:t>Virus related statistics</a:t>
            </a:r>
          </a:p>
          <a:p>
            <a:r>
              <a:rPr lang="fr-CA" sz="4000" b="1" dirty="0" smtClean="0"/>
              <a:t>Common ways of infection</a:t>
            </a:r>
          </a:p>
          <a:p>
            <a:r>
              <a:rPr lang="fr-CA" sz="4000" b="1" dirty="0" smtClean="0"/>
              <a:t>Advanced evolutions</a:t>
            </a:r>
          </a:p>
          <a:p>
            <a:r>
              <a:rPr lang="fr-CA" sz="4000" b="1" dirty="0" smtClean="0"/>
              <a:t>Protection and prevention</a:t>
            </a:r>
            <a:endParaRPr lang="fr-CA" sz="40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555776" y="332656"/>
            <a:ext cx="4536504" cy="936104"/>
          </a:xfrm>
        </p:spPr>
        <p:txBody>
          <a:bodyPr/>
          <a:lstStyle/>
          <a:p>
            <a:pPr algn="l"/>
            <a:r>
              <a:rPr lang="fr-CA" b="1" dirty="0" smtClean="0"/>
              <a:t>Research</a:t>
            </a:r>
          </a:p>
        </p:txBody>
      </p:sp>
      <p:sp>
        <p:nvSpPr>
          <p:cNvPr id="6147" name="Espace réservé du contenu 2"/>
          <p:cNvSpPr>
            <a:spLocks noGrp="1"/>
          </p:cNvSpPr>
          <p:nvPr>
            <p:ph idx="1"/>
          </p:nvPr>
        </p:nvSpPr>
        <p:spPr>
          <a:xfrm>
            <a:off x="2267744" y="1855365"/>
            <a:ext cx="6696744" cy="4525963"/>
          </a:xfrm>
        </p:spPr>
        <p:txBody>
          <a:bodyPr/>
          <a:lstStyle/>
          <a:p>
            <a:r>
              <a:rPr lang="fr-CA" dirty="0" smtClean="0"/>
              <a:t>How will my research be conducted?</a:t>
            </a:r>
          </a:p>
          <a:p>
            <a:pPr lvl="1"/>
            <a:r>
              <a:rPr lang="fr-CA" dirty="0" smtClean="0"/>
              <a:t>Books </a:t>
            </a:r>
          </a:p>
          <a:p>
            <a:pPr lvl="1"/>
            <a:r>
              <a:rPr lang="fr-CA" dirty="0" smtClean="0"/>
              <a:t>Whitepapers</a:t>
            </a:r>
          </a:p>
          <a:p>
            <a:pPr lvl="1"/>
            <a:r>
              <a:rPr lang="fr-CA" dirty="0" smtClean="0"/>
              <a:t>WWW</a:t>
            </a:r>
          </a:p>
          <a:p>
            <a:pPr lvl="1"/>
            <a:r>
              <a:rPr lang="en-US" dirty="0" smtClean="0"/>
              <a:t>Previous Conference P</a:t>
            </a:r>
            <a:r>
              <a:rPr lang="fr-CA" dirty="0" smtClean="0"/>
              <a:t>resentations</a:t>
            </a:r>
          </a:p>
          <a:p>
            <a:endParaRPr lang="fr-CA" dirty="0" smtClean="0"/>
          </a:p>
        </p:txBody>
      </p:sp>
      <p:cxnSp>
        <p:nvCxnSpPr>
          <p:cNvPr id="4" name="Straight Connector 3"/>
          <p:cNvCxnSpPr/>
          <p:nvPr/>
        </p:nvCxnSpPr>
        <p:spPr>
          <a:xfrm>
            <a:off x="2051720" y="1196752"/>
            <a:ext cx="4896544"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4272724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627784" y="404664"/>
            <a:ext cx="5040560" cy="792088"/>
          </a:xfrm>
        </p:spPr>
        <p:txBody>
          <a:bodyPr/>
          <a:lstStyle/>
          <a:p>
            <a:pPr algn="l"/>
            <a:r>
              <a:rPr lang="fr-CA" b="1" dirty="0" smtClean="0"/>
              <a:t>History of viruses</a:t>
            </a:r>
          </a:p>
        </p:txBody>
      </p:sp>
      <p:cxnSp>
        <p:nvCxnSpPr>
          <p:cNvPr id="6" name="Straight Connector 5"/>
          <p:cNvCxnSpPr/>
          <p:nvPr/>
        </p:nvCxnSpPr>
        <p:spPr>
          <a:xfrm>
            <a:off x="2051720" y="1196752"/>
            <a:ext cx="5112568" cy="0"/>
          </a:xfrm>
          <a:prstGeom prst="line">
            <a:avLst/>
          </a:prstGeom>
        </p:spPr>
        <p:style>
          <a:lnRef idx="3">
            <a:schemeClr val="dk1"/>
          </a:lnRef>
          <a:fillRef idx="0">
            <a:schemeClr val="dk1"/>
          </a:fillRef>
          <a:effectRef idx="2">
            <a:schemeClr val="dk1"/>
          </a:effectRef>
          <a:fontRef idx="minor">
            <a:schemeClr val="tx1"/>
          </a:fontRef>
        </p:style>
      </p:cxn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1637" t="31250" r="5125" b="20724"/>
          <a:stretch/>
        </p:blipFill>
        <p:spPr bwMode="auto">
          <a:xfrm>
            <a:off x="2483768" y="2286000"/>
            <a:ext cx="6408712" cy="23628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11971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627784" y="404664"/>
            <a:ext cx="5040560" cy="792088"/>
          </a:xfrm>
        </p:spPr>
        <p:txBody>
          <a:bodyPr/>
          <a:lstStyle/>
          <a:p>
            <a:pPr algn="l"/>
            <a:r>
              <a:rPr lang="fr-CA" b="1" dirty="0" smtClean="0"/>
              <a:t>Types of viruses</a:t>
            </a:r>
          </a:p>
        </p:txBody>
      </p:sp>
      <p:sp>
        <p:nvSpPr>
          <p:cNvPr id="6147" name="Espace réservé du contenu 2"/>
          <p:cNvSpPr>
            <a:spLocks noGrp="1"/>
          </p:cNvSpPr>
          <p:nvPr>
            <p:ph idx="1"/>
          </p:nvPr>
        </p:nvSpPr>
        <p:spPr>
          <a:xfrm>
            <a:off x="2430814" y="1529408"/>
            <a:ext cx="6605682" cy="4419872"/>
          </a:xfrm>
        </p:spPr>
        <p:txBody>
          <a:bodyPr/>
          <a:lstStyle/>
          <a:p>
            <a:r>
              <a:rPr lang="en-US" dirty="0" smtClean="0"/>
              <a:t>File System Dependency</a:t>
            </a:r>
          </a:p>
          <a:p>
            <a:pPr marL="0" indent="0">
              <a:buNone/>
            </a:pPr>
            <a:endParaRPr lang="en-US" dirty="0" smtClean="0"/>
          </a:p>
          <a:p>
            <a:r>
              <a:rPr lang="en-US" dirty="0" smtClean="0"/>
              <a:t>File Format Dependency</a:t>
            </a:r>
          </a:p>
          <a:p>
            <a:pPr marL="0" indent="0">
              <a:buNone/>
            </a:pPr>
            <a:endParaRPr lang="en-US" dirty="0" smtClean="0"/>
          </a:p>
          <a:p>
            <a:r>
              <a:rPr lang="fr-CA" dirty="0" smtClean="0"/>
              <a:t>Interpreted Environment Dependency</a:t>
            </a:r>
          </a:p>
          <a:p>
            <a:endParaRPr lang="fr-CA" dirty="0"/>
          </a:p>
          <a:p>
            <a:endParaRPr lang="fr-CA" dirty="0" smtClean="0"/>
          </a:p>
        </p:txBody>
      </p:sp>
      <p:cxnSp>
        <p:nvCxnSpPr>
          <p:cNvPr id="6" name="Straight Connector 5"/>
          <p:cNvCxnSpPr/>
          <p:nvPr/>
        </p:nvCxnSpPr>
        <p:spPr>
          <a:xfrm>
            <a:off x="2051720" y="1196752"/>
            <a:ext cx="5112568"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34205929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627784" y="404664"/>
            <a:ext cx="5040560" cy="792088"/>
          </a:xfrm>
        </p:spPr>
        <p:txBody>
          <a:bodyPr/>
          <a:lstStyle/>
          <a:p>
            <a:pPr algn="l"/>
            <a:r>
              <a:rPr lang="fr-CA" b="1" dirty="0" smtClean="0"/>
              <a:t>Virus statistics</a:t>
            </a:r>
          </a:p>
        </p:txBody>
      </p:sp>
      <p:sp>
        <p:nvSpPr>
          <p:cNvPr id="6147" name="Espace réservé du contenu 2"/>
          <p:cNvSpPr>
            <a:spLocks noGrp="1"/>
          </p:cNvSpPr>
          <p:nvPr>
            <p:ph idx="1"/>
          </p:nvPr>
        </p:nvSpPr>
        <p:spPr>
          <a:xfrm>
            <a:off x="2411760" y="1484784"/>
            <a:ext cx="6696744" cy="5328592"/>
          </a:xfrm>
        </p:spPr>
        <p:txBody>
          <a:bodyPr/>
          <a:lstStyle/>
          <a:p>
            <a:r>
              <a:rPr lang="en-US" dirty="0" smtClean="0"/>
              <a:t>Top attacking countries</a:t>
            </a:r>
          </a:p>
          <a:p>
            <a:endParaRPr lang="en-US" dirty="0" smtClean="0"/>
          </a:p>
          <a:p>
            <a:r>
              <a:rPr lang="fr-CA" dirty="0" smtClean="0"/>
              <a:t>Top targeted countries</a:t>
            </a:r>
          </a:p>
          <a:p>
            <a:endParaRPr lang="fr-CA" dirty="0" smtClean="0"/>
          </a:p>
          <a:p>
            <a:r>
              <a:rPr lang="fr-CA" dirty="0" smtClean="0"/>
              <a:t>Top consumer viruses</a:t>
            </a:r>
          </a:p>
          <a:p>
            <a:endParaRPr lang="fr-CA" dirty="0" smtClean="0"/>
          </a:p>
          <a:p>
            <a:r>
              <a:rPr lang="fr-CA" dirty="0" smtClean="0"/>
              <a:t>Top </a:t>
            </a:r>
            <a:r>
              <a:rPr lang="fr-CA" dirty="0" err="1" smtClean="0"/>
              <a:t>corporate</a:t>
            </a:r>
            <a:r>
              <a:rPr lang="fr-CA" dirty="0" smtClean="0"/>
              <a:t> viruses</a:t>
            </a:r>
            <a:endParaRPr lang="fr-CA" dirty="0"/>
          </a:p>
          <a:p>
            <a:endParaRPr lang="fr-CA" dirty="0" smtClean="0"/>
          </a:p>
        </p:txBody>
      </p:sp>
      <p:cxnSp>
        <p:nvCxnSpPr>
          <p:cNvPr id="6" name="Straight Connector 5"/>
          <p:cNvCxnSpPr/>
          <p:nvPr/>
        </p:nvCxnSpPr>
        <p:spPr>
          <a:xfrm>
            <a:off x="2051720" y="1196752"/>
            <a:ext cx="5112568"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38736244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411760" y="404664"/>
            <a:ext cx="5040560" cy="792088"/>
          </a:xfrm>
        </p:spPr>
        <p:txBody>
          <a:bodyPr/>
          <a:lstStyle/>
          <a:p>
            <a:pPr algn="l"/>
            <a:r>
              <a:rPr lang="fr-CA" b="1" dirty="0" smtClean="0"/>
              <a:t>Infection methods</a:t>
            </a:r>
          </a:p>
        </p:txBody>
      </p:sp>
      <p:sp>
        <p:nvSpPr>
          <p:cNvPr id="6147" name="Espace réservé du contenu 2"/>
          <p:cNvSpPr>
            <a:spLocks noGrp="1"/>
          </p:cNvSpPr>
          <p:nvPr>
            <p:ph idx="1"/>
          </p:nvPr>
        </p:nvSpPr>
        <p:spPr>
          <a:xfrm>
            <a:off x="2771800" y="1628800"/>
            <a:ext cx="5597570" cy="4419872"/>
          </a:xfrm>
        </p:spPr>
        <p:txBody>
          <a:bodyPr/>
          <a:lstStyle/>
          <a:p>
            <a:r>
              <a:rPr lang="en-US" dirty="0" smtClean="0"/>
              <a:t>How did I get infected?</a:t>
            </a:r>
          </a:p>
          <a:p>
            <a:pPr lvl="1"/>
            <a:r>
              <a:rPr lang="en-US" dirty="0" err="1" smtClean="0"/>
              <a:t>AutoRun</a:t>
            </a:r>
            <a:endParaRPr lang="en-US" dirty="0"/>
          </a:p>
          <a:p>
            <a:pPr lvl="1"/>
            <a:r>
              <a:rPr lang="en-US" dirty="0" smtClean="0"/>
              <a:t>Removable media </a:t>
            </a:r>
          </a:p>
          <a:p>
            <a:pPr lvl="1"/>
            <a:r>
              <a:rPr lang="en-US" dirty="0" smtClean="0"/>
              <a:t>Arbitrary files</a:t>
            </a:r>
          </a:p>
          <a:p>
            <a:pPr lvl="1"/>
            <a:r>
              <a:rPr lang="en-US" dirty="0" smtClean="0"/>
              <a:t>Attachments</a:t>
            </a:r>
          </a:p>
          <a:p>
            <a:pPr lvl="1"/>
            <a:r>
              <a:rPr lang="en-US" dirty="0" smtClean="0"/>
              <a:t>Social networks</a:t>
            </a:r>
            <a:endParaRPr lang="en-US" dirty="0"/>
          </a:p>
        </p:txBody>
      </p:sp>
      <p:cxnSp>
        <p:nvCxnSpPr>
          <p:cNvPr id="6" name="Straight Connector 5"/>
          <p:cNvCxnSpPr/>
          <p:nvPr/>
        </p:nvCxnSpPr>
        <p:spPr>
          <a:xfrm>
            <a:off x="2051720" y="1196752"/>
            <a:ext cx="5112568"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25853122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627784" y="404664"/>
            <a:ext cx="5400600" cy="936104"/>
          </a:xfrm>
        </p:spPr>
        <p:txBody>
          <a:bodyPr/>
          <a:lstStyle/>
          <a:p>
            <a:pPr algn="l"/>
            <a:r>
              <a:rPr lang="fr-CA" sz="3600" b="1" dirty="0" smtClean="0"/>
              <a:t>Advanced Evolution</a:t>
            </a:r>
          </a:p>
        </p:txBody>
      </p:sp>
      <p:sp>
        <p:nvSpPr>
          <p:cNvPr id="6147" name="Espace réservé du contenu 2"/>
          <p:cNvSpPr>
            <a:spLocks noGrp="1"/>
          </p:cNvSpPr>
          <p:nvPr>
            <p:ph idx="1"/>
          </p:nvPr>
        </p:nvSpPr>
        <p:spPr>
          <a:xfrm>
            <a:off x="2987824" y="1628800"/>
            <a:ext cx="3600400" cy="4525963"/>
          </a:xfrm>
        </p:spPr>
        <p:txBody>
          <a:bodyPr/>
          <a:lstStyle/>
          <a:p>
            <a:r>
              <a:rPr lang="en-US" dirty="0" smtClean="0"/>
              <a:t>Encryption </a:t>
            </a:r>
            <a:endParaRPr lang="en-US" dirty="0"/>
          </a:p>
          <a:p>
            <a:r>
              <a:rPr lang="en-US" dirty="0" smtClean="0"/>
              <a:t>Oligomorphic </a:t>
            </a:r>
            <a:endParaRPr lang="en-US" dirty="0"/>
          </a:p>
          <a:p>
            <a:r>
              <a:rPr lang="en-US" dirty="0" smtClean="0"/>
              <a:t>Polymorphic </a:t>
            </a:r>
            <a:endParaRPr lang="en-US" dirty="0"/>
          </a:p>
          <a:p>
            <a:r>
              <a:rPr lang="en-US" dirty="0" smtClean="0"/>
              <a:t>Metamorphic </a:t>
            </a:r>
            <a:endParaRPr lang="en-US" dirty="0"/>
          </a:p>
          <a:p>
            <a:r>
              <a:rPr lang="en-US" dirty="0" smtClean="0"/>
              <a:t>Obfuscation </a:t>
            </a:r>
            <a:endParaRPr lang="en-US" dirty="0"/>
          </a:p>
          <a:p>
            <a:r>
              <a:rPr lang="en-US" dirty="0" smtClean="0"/>
              <a:t>Encoding </a:t>
            </a:r>
            <a:endParaRPr lang="en-US" dirty="0"/>
          </a:p>
        </p:txBody>
      </p:sp>
      <p:cxnSp>
        <p:nvCxnSpPr>
          <p:cNvPr id="4" name="Straight Connector 3"/>
          <p:cNvCxnSpPr/>
          <p:nvPr/>
        </p:nvCxnSpPr>
        <p:spPr>
          <a:xfrm>
            <a:off x="2051720" y="1196752"/>
            <a:ext cx="4896544"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39384399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195736" y="404664"/>
            <a:ext cx="5400600" cy="936104"/>
          </a:xfrm>
        </p:spPr>
        <p:txBody>
          <a:bodyPr/>
          <a:lstStyle/>
          <a:p>
            <a:pPr algn="l"/>
            <a:r>
              <a:rPr lang="fr-CA" sz="3600" b="1" dirty="0" smtClean="0"/>
              <a:t>Protection &amp; Prevention</a:t>
            </a:r>
          </a:p>
        </p:txBody>
      </p:sp>
      <p:sp>
        <p:nvSpPr>
          <p:cNvPr id="6147" name="Espace réservé du contenu 2"/>
          <p:cNvSpPr>
            <a:spLocks noGrp="1"/>
          </p:cNvSpPr>
          <p:nvPr>
            <p:ph idx="1"/>
          </p:nvPr>
        </p:nvSpPr>
        <p:spPr>
          <a:xfrm>
            <a:off x="2426140" y="1988840"/>
            <a:ext cx="6696744" cy="4525963"/>
          </a:xfrm>
        </p:spPr>
        <p:txBody>
          <a:bodyPr/>
          <a:lstStyle/>
          <a:p>
            <a:r>
              <a:rPr lang="en-US" dirty="0" smtClean="0"/>
              <a:t>What can you do to help limit your chances of infection?</a:t>
            </a:r>
          </a:p>
          <a:p>
            <a:pPr lvl="1"/>
            <a:r>
              <a:rPr lang="en-US" dirty="0" smtClean="0"/>
              <a:t>Home users</a:t>
            </a:r>
          </a:p>
          <a:p>
            <a:pPr lvl="1"/>
            <a:r>
              <a:rPr lang="en-US" smtClean="0"/>
              <a:t>Corporate users</a:t>
            </a:r>
            <a:endParaRPr lang="fr-CA" dirty="0" smtClean="0"/>
          </a:p>
        </p:txBody>
      </p:sp>
      <p:cxnSp>
        <p:nvCxnSpPr>
          <p:cNvPr id="4" name="Straight Connector 3"/>
          <p:cNvCxnSpPr/>
          <p:nvPr/>
        </p:nvCxnSpPr>
        <p:spPr>
          <a:xfrm>
            <a:off x="2051720" y="1196752"/>
            <a:ext cx="4896544"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1688191294"/>
      </p:ext>
    </p:extLst>
  </p:cSld>
  <p:clrMapOvr>
    <a:masterClrMapping/>
  </p:clrMapOvr>
  <p:timing>
    <p:tnLst>
      <p:par>
        <p:cTn id="1" dur="indefinite" restart="never" nodeType="tmRoot"/>
      </p:par>
    </p:tnLst>
  </p:timing>
</p:sld>
</file>

<file path=ppt/theme/theme1.xml><?xml version="1.0" encoding="utf-8"?>
<a:theme xmlns:a="http://schemas.openxmlformats.org/drawingml/2006/main" name="TC10380702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CA6A562B-6A2B-4935-94BD-7F77E85702E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TC103807029990</Template>
  <TotalTime>273</TotalTime>
  <Words>1524</Words>
  <Application>Microsoft Office PowerPoint</Application>
  <PresentationFormat>On-screen Show (4:3)</PresentationFormat>
  <Paragraphs>164</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TC103807029990</vt:lpstr>
      <vt:lpstr>Viruses :: An Overview</vt:lpstr>
      <vt:lpstr>Term Paper Overview</vt:lpstr>
      <vt:lpstr>Research</vt:lpstr>
      <vt:lpstr>History of viruses</vt:lpstr>
      <vt:lpstr>Types of viruses</vt:lpstr>
      <vt:lpstr>Virus statistics</vt:lpstr>
      <vt:lpstr>Infection methods</vt:lpstr>
      <vt:lpstr>Advanced Evolution</vt:lpstr>
      <vt:lpstr>Protection &amp; Prevention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Rootkits</dc:title>
  <dc:creator>user</dc:creator>
  <cp:lastModifiedBy>Cliff Zou</cp:lastModifiedBy>
  <cp:revision>126</cp:revision>
  <dcterms:modified xsi:type="dcterms:W3CDTF">2011-03-03T15:33:38Z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TC103807029990</vt:lpwstr>
  </property>
</Properties>
</file>