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9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68890D-D84E-D74E-A0A7-88596D7B5801}" type="datetimeFigureOut">
              <a:rPr lang="en-US" smtClean="0"/>
              <a:t>2/23/14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14A9F4-C976-0B4E-BD96-823A227B7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646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A7B2D0-C382-7E44-82D6-4BE3F5BDD836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1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79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9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75F3FF-92D6-9946-8040-4098A171FB05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10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3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3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B7A631-2EAA-324B-9199-4FE696D322AC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11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5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5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C6D4F8-5FBA-CE47-8533-A876C9F6A2CE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12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501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120710-8F99-8D4C-BC3B-F3BE73F39EC3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2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81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1FBAEE-1914-8C4F-A4FE-1263EA5663DF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3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83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3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87C0AC-D649-6141-B433-DC1B445E55D5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4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85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5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7D3218-E027-444A-A397-3EB8D0DB89E8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5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87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7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630497-7F3E-8D42-861D-1A37E1AC68A4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6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89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9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F0AA79-ACD2-E844-89E4-DA2B4B77DA4F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7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7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7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2B0CDF-EFB4-AE4B-BC36-EC81E52317DF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8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9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9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618CBB-CA12-EC4E-AF94-A6E54136DF54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9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1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BF754-AEA3-8246-AAAC-CC8C154E2D40}" type="datetimeFigureOut">
              <a:rPr lang="en-US" smtClean="0"/>
              <a:t>2/23/14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54AB-3596-9447-85BA-1934563F8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51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BF754-AEA3-8246-AAAC-CC8C154E2D40}" type="datetimeFigureOut">
              <a:rPr lang="en-US" smtClean="0"/>
              <a:t>2/23/14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54AB-3596-9447-85BA-1934563F8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982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BF754-AEA3-8246-AAAC-CC8C154E2D40}" type="datetimeFigureOut">
              <a:rPr lang="en-US" smtClean="0"/>
              <a:t>2/23/14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54AB-3596-9447-85BA-1934563F8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387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BF754-AEA3-8246-AAAC-CC8C154E2D40}" type="datetimeFigureOut">
              <a:rPr lang="en-US" smtClean="0"/>
              <a:t>2/23/14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54AB-3596-9447-85BA-1934563F8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132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BF754-AEA3-8246-AAAC-CC8C154E2D40}" type="datetimeFigureOut">
              <a:rPr lang="en-US" smtClean="0"/>
              <a:t>2/23/14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54AB-3596-9447-85BA-1934563F8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98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BF754-AEA3-8246-AAAC-CC8C154E2D40}" type="datetimeFigureOut">
              <a:rPr lang="en-US" smtClean="0"/>
              <a:t>2/23/14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54AB-3596-9447-85BA-1934563F8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18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BF754-AEA3-8246-AAAC-CC8C154E2D40}" type="datetimeFigureOut">
              <a:rPr lang="en-US" smtClean="0"/>
              <a:t>2/23/14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54AB-3596-9447-85BA-1934563F8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780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BF754-AEA3-8246-AAAC-CC8C154E2D40}" type="datetimeFigureOut">
              <a:rPr lang="en-US" smtClean="0"/>
              <a:t>2/23/14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54AB-3596-9447-85BA-1934563F8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435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BF754-AEA3-8246-AAAC-CC8C154E2D40}" type="datetimeFigureOut">
              <a:rPr lang="en-US" smtClean="0"/>
              <a:t>2/23/14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54AB-3596-9447-85BA-1934563F8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732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BF754-AEA3-8246-AAAC-CC8C154E2D40}" type="datetimeFigureOut">
              <a:rPr lang="en-US" smtClean="0"/>
              <a:t>2/23/14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54AB-3596-9447-85BA-1934563F8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09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BF754-AEA3-8246-AAAC-CC8C154E2D40}" type="datetimeFigureOut">
              <a:rPr lang="en-US" smtClean="0"/>
              <a:t>2/23/14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54AB-3596-9447-85BA-1934563F8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05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BF754-AEA3-8246-AAAC-CC8C154E2D40}" type="datetimeFigureOut">
              <a:rPr lang="en-US" smtClean="0"/>
              <a:t>2/23/14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D54AB-3596-9447-85BA-1934563F8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142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eaLnBrk="1" hangingPunct="1"/>
            <a:fld id="{4C433E07-E78A-484E-BB98-97891E7DD68A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 eaLnBrk="1" hangingPunct="1"/>
              <a:t>1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782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1" charset="-128"/>
                <a:cs typeface="ＭＳ Ｐゴシック" pitchFamily="-111" charset="-128"/>
              </a:rPr>
              <a:t>Sample Question#1</a:t>
            </a:r>
          </a:p>
        </p:txBody>
      </p:sp>
      <p:sp>
        <p:nvSpPr>
          <p:cNvPr id="4782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Times" pitchFamily="-111" charset="0"/>
              <a:buNone/>
            </a:pP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1.	Prove that the following are equivalent</a:t>
            </a:r>
          </a:p>
          <a:p>
            <a:pPr marL="990600" lvl="1" indent="-533400" eaLnBrk="1" hangingPunct="1">
              <a:buFont typeface="Times" pitchFamily="-111" charset="0"/>
              <a:buAutoNum type="alphaLcParenR"/>
            </a:pPr>
            <a:r>
              <a:rPr lang="en-US" b="1" dirty="0"/>
              <a:t>S is an infinite recursive (decidable) set.</a:t>
            </a:r>
          </a:p>
          <a:p>
            <a:pPr marL="990600" lvl="1" indent="-533400" eaLnBrk="1" hangingPunct="1">
              <a:buFont typeface="Times" pitchFamily="-111" charset="0"/>
              <a:buAutoNum type="alphaLcParenR"/>
            </a:pPr>
            <a:r>
              <a:rPr lang="en-US" b="1" dirty="0"/>
              <a:t>S is the range of a monotonically increasing total recursive function. </a:t>
            </a:r>
            <a:br>
              <a:rPr lang="en-US" b="1" dirty="0"/>
            </a:br>
            <a:r>
              <a:rPr lang="en-US" b="1" dirty="0"/>
              <a:t>Note: f is monotonically increasing means that </a:t>
            </a:r>
            <a:r>
              <a:rPr lang="en-US" b="1" dirty="0">
                <a:sym typeface="Symbol" pitchFamily="-111" charset="2"/>
              </a:rPr>
              <a:t></a:t>
            </a:r>
            <a:r>
              <a:rPr lang="en-US" b="1" dirty="0"/>
              <a:t>x f(x+1) &gt; f(x)</a:t>
            </a:r>
            <a:r>
              <a:rPr lang="en-US" b="1" dirty="0" smtClean="0"/>
              <a:t>.</a:t>
            </a:r>
          </a:p>
          <a:p>
            <a:pPr marL="990600" lvl="1" indent="-533400" eaLnBrk="1" hangingPunct="1">
              <a:buFont typeface="Times" pitchFamily="-111" charset="0"/>
              <a:buAutoNum type="alphaLcParenR"/>
            </a:pPr>
            <a:endParaRPr lang="en-US" b="1" dirty="0"/>
          </a:p>
          <a:p>
            <a:pPr marL="457200" lvl="1" indent="0" eaLnBrk="1" hangingPunct="1">
              <a:buNone/>
            </a:pPr>
            <a:r>
              <a:rPr lang="en-US" b="1" dirty="0" smtClean="0"/>
              <a:t>DONE in class and notes.</a:t>
            </a:r>
            <a:endParaRPr lang="en-US" b="1" dirty="0"/>
          </a:p>
        </p:txBody>
      </p:sp>
      <p:sp>
        <p:nvSpPr>
          <p:cNvPr id="47821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CEA68B3-154E-6244-B04F-D6297B89104D}" type="datetime1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2/23/14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7821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© UCF EECS</a:t>
            </a:r>
          </a:p>
        </p:txBody>
      </p:sp>
    </p:spTree>
    <p:extLst>
      <p:ext uri="{BB962C8B-B14F-4D97-AF65-F5344CB8AC3E}">
        <p14:creationId xmlns:p14="http://schemas.microsoft.com/office/powerpoint/2010/main" val="3856827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eaLnBrk="1" hangingPunct="1"/>
            <a:fld id="{FDFD33AF-EB6A-7E4C-8084-4FF4C6A49A9D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 eaLnBrk="1" hangingPunct="1"/>
              <a:t>10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25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Sample Question</a:t>
            </a: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#10</a:t>
            </a:r>
            <a:endParaRPr lang="en-US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25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 startAt="10"/>
            </a:pP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Define 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the pairing function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&lt;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</a:rPr>
              <a:t>x,y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&gt; 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and its two inverses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&lt;z&gt;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</a:rPr>
              <a:t>1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and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&lt;z&gt;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</a:rPr>
              <a:t>2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, where if </a:t>
            </a: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/>
            </a:r>
            <a:b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z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= &lt;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</a:rPr>
              <a:t>x,y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&gt;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, then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x = &lt;z&gt;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</a:rPr>
              <a:t>1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and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y = &lt;z&gt;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</a:rPr>
              <a:t>2</a:t>
            </a: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.</a:t>
            </a:r>
            <a:b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/>
            </a:r>
            <a:b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Right out of Notes.</a:t>
            </a:r>
          </a:p>
          <a:p>
            <a:pPr marL="0" indent="0" eaLnBrk="1" hangingPunct="1">
              <a:buNone/>
            </a:pPr>
            <a:endParaRPr lang="en-US" baseline="-25000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254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0786FC8-DCD7-FB41-965F-A2CA0103DFAE}" type="datetime1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2/23/14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255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© UCF EECS</a:t>
            </a:r>
          </a:p>
        </p:txBody>
      </p:sp>
    </p:spTree>
    <p:extLst>
      <p:ext uri="{BB962C8B-B14F-4D97-AF65-F5344CB8AC3E}">
        <p14:creationId xmlns:p14="http://schemas.microsoft.com/office/powerpoint/2010/main" val="2602331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eaLnBrk="1" hangingPunct="1"/>
            <a:fld id="{804FD14D-FC1D-E44A-9F36-0C0B17675BCA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 eaLnBrk="1" hangingPunct="1"/>
              <a:t>11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45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Sample Question</a:t>
            </a: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#11</a:t>
            </a:r>
            <a:endParaRPr lang="en-US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45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Times" pitchFamily="-111" charset="0"/>
              <a:buNone/>
            </a:pP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11.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	Assume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A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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m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B 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and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B 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m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C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. </a:t>
            </a:r>
            <a:br>
              <a:rPr lang="en-US" dirty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Prove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A 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m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C</a:t>
            </a:r>
            <a:r>
              <a:rPr lang="en-US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.</a:t>
            </a:r>
            <a:br>
              <a:rPr lang="en-US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</a:br>
            <a:r>
              <a:rPr lang="en-US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/>
            </a:r>
            <a:br>
              <a:rPr lang="en-US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</a:b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Done in class</a:t>
            </a:r>
            <a:endParaRPr lang="en-US" b="1" dirty="0">
              <a:ea typeface="ＭＳ Ｐゴシック" pitchFamily="-111" charset="-128"/>
              <a:cs typeface="ＭＳ Ｐゴシック" pitchFamily="-111" charset="-128"/>
              <a:sym typeface="Symbol" pitchFamily="-111" charset="2"/>
            </a:endParaRPr>
          </a:p>
        </p:txBody>
      </p:sp>
      <p:sp>
        <p:nvSpPr>
          <p:cNvPr id="49459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ECCAD0D-291B-A141-A15B-9603AA1C47E4}" type="datetime1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2/23/14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459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© UCF EECS</a:t>
            </a:r>
          </a:p>
        </p:txBody>
      </p:sp>
    </p:spTree>
    <p:extLst>
      <p:ext uri="{BB962C8B-B14F-4D97-AF65-F5344CB8AC3E}">
        <p14:creationId xmlns:p14="http://schemas.microsoft.com/office/powerpoint/2010/main" val="7263830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eaLnBrk="1" hangingPunct="1"/>
            <a:fld id="{454F110D-AD1C-6E45-817E-5F9BF4AFB024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 eaLnBrk="1" hangingPunct="1"/>
              <a:t>12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5007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1" charset="-128"/>
                <a:cs typeface="ＭＳ Ｐゴシック" pitchFamily="-111" charset="-128"/>
              </a:rPr>
              <a:t>Sample Question#12</a:t>
            </a:r>
          </a:p>
        </p:txBody>
      </p:sp>
      <p:sp>
        <p:nvSpPr>
          <p:cNvPr id="5007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 startAt="12"/>
            </a:pP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Let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P = { f |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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 x [ STP(f, x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, x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) ] }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. Why does Rice’s theorem not tell us anything about the </a:t>
            </a:r>
            <a:r>
              <a:rPr lang="en-US" dirty="0" err="1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undecidability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of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P</a:t>
            </a:r>
            <a:r>
              <a:rPr lang="en-US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?</a:t>
            </a:r>
            <a:br>
              <a:rPr lang="en-US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</a:br>
            <a:r>
              <a:rPr lang="en-US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/>
            </a:r>
            <a:br>
              <a:rPr lang="en-US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</a:b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This is not an I/O property as we can have implementations of C</a:t>
            </a:r>
            <a:r>
              <a:rPr lang="en-US" b="1" baseline="-25000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0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that are efficient and satisfy P and others that do not. </a:t>
            </a:r>
            <a:endParaRPr lang="en-US" dirty="0" smtClean="0">
              <a:ea typeface="ＭＳ Ｐゴシック" pitchFamily="-111" charset="-128"/>
              <a:cs typeface="ＭＳ Ｐゴシック" pitchFamily="-111" charset="-128"/>
              <a:sym typeface="Symbol" pitchFamily="-111" charset="2"/>
            </a:endParaRPr>
          </a:p>
        </p:txBody>
      </p:sp>
      <p:sp>
        <p:nvSpPr>
          <p:cNvPr id="50074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ACAF0F4-03B1-F54B-A5FB-81DA4FB85D6C}" type="datetime1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2/23/14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50074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© UCF EECS</a:t>
            </a:r>
          </a:p>
        </p:txBody>
      </p:sp>
    </p:spTree>
    <p:extLst>
      <p:ext uri="{BB962C8B-B14F-4D97-AF65-F5344CB8AC3E}">
        <p14:creationId xmlns:p14="http://schemas.microsoft.com/office/powerpoint/2010/main" val="87546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eaLnBrk="1" hangingPunct="1"/>
            <a:fld id="{1A163F25-B28E-CD42-98E7-4924C35354EC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 eaLnBrk="1" hangingPunct="1"/>
              <a:t>2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802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1" charset="-128"/>
                <a:cs typeface="ＭＳ Ｐゴシック" pitchFamily="-111" charset="-128"/>
              </a:rPr>
              <a:t>Sample Question#2</a:t>
            </a:r>
          </a:p>
        </p:txBody>
      </p:sp>
      <p:sp>
        <p:nvSpPr>
          <p:cNvPr id="4802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609600" indent="-609600" eaLnBrk="1" hangingPunct="1">
              <a:buFontTx/>
              <a:buAutoNum type="arabicPeriod" startAt="2"/>
            </a:pPr>
            <a:r>
              <a:rPr lang="en-US" sz="2400" dirty="0" smtClean="0">
                <a:ea typeface="ＭＳ Ｐゴシック" pitchFamily="-111" charset="-128"/>
                <a:cs typeface="ＭＳ Ｐゴシック" pitchFamily="-111" charset="-128"/>
              </a:rPr>
              <a:t>Let </a:t>
            </a:r>
            <a:r>
              <a:rPr lang="en-US" sz="2400" dirty="0">
                <a:ea typeface="ＭＳ Ｐゴシック" pitchFamily="-111" charset="-128"/>
                <a:cs typeface="ＭＳ Ｐゴシック" pitchFamily="-111" charset="-128"/>
              </a:rPr>
              <a:t>A and B be re sets. For each of the following, either prove that the set is re, or give a counterexample that results in some known non-re set</a:t>
            </a:r>
            <a:r>
              <a:rPr lang="en-US" sz="2400" dirty="0" smtClean="0">
                <a:ea typeface="ＭＳ Ｐゴシック" pitchFamily="-111" charset="-128"/>
                <a:cs typeface="ＭＳ Ｐゴシック" pitchFamily="-111" charset="-128"/>
              </a:rPr>
              <a:t>.</a:t>
            </a:r>
          </a:p>
          <a:p>
            <a:pPr marL="0" indent="0" eaLnBrk="1" hangingPunct="1">
              <a:buNone/>
            </a:pP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</a:rPr>
              <a:t>Let A be semi decided by </a:t>
            </a:r>
            <a:r>
              <a:rPr lang="en-US" sz="2400" b="1" dirty="0" err="1" smtClean="0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sz="2400" b="1" baseline="-25000" dirty="0" err="1" smtClean="0">
                <a:ea typeface="ＭＳ Ｐゴシック" pitchFamily="-111" charset="-128"/>
                <a:cs typeface="ＭＳ Ｐゴシック" pitchFamily="-111" charset="-128"/>
              </a:rPr>
              <a:t>A</a:t>
            </a: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</a:rPr>
              <a:t> and B by </a:t>
            </a:r>
            <a:r>
              <a:rPr lang="en-US" sz="2400" b="1" dirty="0" err="1" smtClean="0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sz="2400" b="1" baseline="-25000" dirty="0" err="1" smtClean="0">
                <a:ea typeface="ＭＳ Ｐゴシック" pitchFamily="-111" charset="-128"/>
                <a:cs typeface="ＭＳ Ｐゴシック" pitchFamily="-111" charset="-128"/>
              </a:rPr>
              <a:t>B</a:t>
            </a:r>
            <a:endParaRPr lang="en-US" sz="2400" b="1" baseline="-25000" dirty="0">
              <a:ea typeface="ＭＳ Ｐゴシック" pitchFamily="-111" charset="-128"/>
              <a:cs typeface="ＭＳ Ｐゴシック" pitchFamily="-111" charset="-128"/>
            </a:endParaRPr>
          </a:p>
          <a:p>
            <a:pPr marL="990600" lvl="1" indent="-533400" eaLnBrk="1" hangingPunct="1">
              <a:buFont typeface="Times" pitchFamily="-111" charset="0"/>
              <a:buAutoNum type="alphaLcParenR"/>
            </a:pPr>
            <a:r>
              <a:rPr lang="en-US" sz="2400" b="1" dirty="0"/>
              <a:t>A </a:t>
            </a:r>
            <a:r>
              <a:rPr lang="en-US" sz="2400" b="1" dirty="0">
                <a:sym typeface="Symbol" pitchFamily="-111" charset="2"/>
              </a:rPr>
              <a:t></a:t>
            </a:r>
            <a:r>
              <a:rPr lang="en-US" sz="2400" b="1" dirty="0"/>
              <a:t> </a:t>
            </a:r>
            <a:r>
              <a:rPr lang="en-US" sz="2400" b="1" dirty="0" smtClean="0"/>
              <a:t>B: must be re as it is semi-decided by</a:t>
            </a:r>
          </a:p>
          <a:p>
            <a:pPr marL="457200" lvl="1" indent="0">
              <a:buNone/>
            </a:pPr>
            <a:r>
              <a:rPr lang="en-US" sz="2400" b="1" dirty="0"/>
              <a:t>	</a:t>
            </a:r>
            <a:r>
              <a:rPr lang="en-US" sz="2400" b="1" dirty="0" err="1" smtClean="0"/>
              <a:t>f</a:t>
            </a:r>
            <a:r>
              <a:rPr lang="en-US" sz="2400" b="1" baseline="-25000" dirty="0" err="1" smtClean="0"/>
              <a:t>A</a:t>
            </a:r>
            <a:r>
              <a:rPr lang="en-US" sz="2400" b="1" baseline="-25000" dirty="0" smtClean="0"/>
              <a:t> </a:t>
            </a:r>
            <a:r>
              <a:rPr lang="en-US" sz="2400" b="1" baseline="-25000" dirty="0" smtClean="0">
                <a:sym typeface="Symbol" pitchFamily="-111" charset="2"/>
              </a:rPr>
              <a:t></a:t>
            </a:r>
            <a:r>
              <a:rPr lang="en-US" sz="2400" b="1" baseline="-25000" dirty="0" smtClean="0"/>
              <a:t> B</a:t>
            </a:r>
            <a:r>
              <a:rPr lang="en-US" sz="2400" b="1" dirty="0" smtClean="0"/>
              <a:t> </a:t>
            </a:r>
            <a:r>
              <a:rPr lang="en-US" sz="2400" b="1" dirty="0" smtClean="0"/>
              <a:t>(x) = </a:t>
            </a: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</a:t>
            </a: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</a:rPr>
              <a:t>t [</a:t>
            </a:r>
            <a:r>
              <a:rPr lang="en-US" sz="2400" b="1" dirty="0" err="1" smtClean="0">
                <a:ea typeface="ＭＳ Ｐゴシック" pitchFamily="-111" charset="-128"/>
                <a:cs typeface="ＭＳ Ｐゴシック" pitchFamily="-111" charset="-128"/>
              </a:rPr>
              <a:t>stp</a:t>
            </a: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</a:rPr>
              <a:t>(</a:t>
            </a:r>
            <a:r>
              <a:rPr lang="en-US" sz="2400" b="1" dirty="0" err="1" smtClean="0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sz="2400" b="1" baseline="-25000" dirty="0" err="1" smtClean="0">
                <a:ea typeface="ＭＳ Ｐゴシック" pitchFamily="-111" charset="-128"/>
                <a:cs typeface="ＭＳ Ｐゴシック" pitchFamily="-111" charset="-128"/>
              </a:rPr>
              <a:t>A</a:t>
            </a: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</a:rPr>
              <a:t>, x, t) || </a:t>
            </a:r>
            <a:r>
              <a:rPr lang="en-US" sz="2400" b="1" dirty="0" err="1" smtClean="0">
                <a:ea typeface="ＭＳ Ｐゴシック" pitchFamily="-111" charset="-128"/>
                <a:cs typeface="ＭＳ Ｐゴシック" pitchFamily="-111" charset="-128"/>
              </a:rPr>
              <a:t>stp</a:t>
            </a: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</a:rPr>
              <a:t>(</a:t>
            </a:r>
            <a:r>
              <a:rPr lang="en-US" sz="2400" b="1" dirty="0" err="1" smtClean="0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sz="2400" b="1" baseline="-25000" dirty="0" err="1" smtClean="0">
                <a:ea typeface="ＭＳ Ｐゴシック" pitchFamily="-111" charset="-128"/>
                <a:cs typeface="ＭＳ Ｐゴシック" pitchFamily="-111" charset="-128"/>
              </a:rPr>
              <a:t>B</a:t>
            </a: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</a:rPr>
              <a:t>, x, t) ]</a:t>
            </a:r>
            <a:endParaRPr lang="en-US" sz="2400" b="1" dirty="0"/>
          </a:p>
          <a:p>
            <a:pPr marL="990600" lvl="1" indent="-533400">
              <a:buFont typeface="+mj-lt"/>
              <a:buAutoNum type="alphaLcParenR" startAt="2"/>
            </a:pPr>
            <a:r>
              <a:rPr lang="en-US" sz="2400" b="1" dirty="0"/>
              <a:t>A </a:t>
            </a:r>
            <a:r>
              <a:rPr lang="en-US" sz="2400" b="1" dirty="0">
                <a:sym typeface="Symbol" pitchFamily="-111" charset="2"/>
              </a:rPr>
              <a:t></a:t>
            </a:r>
            <a:r>
              <a:rPr lang="en-US" sz="2400" b="1" dirty="0"/>
              <a:t> </a:t>
            </a:r>
            <a:r>
              <a:rPr lang="en-US" sz="2400" b="1" dirty="0" smtClean="0"/>
              <a:t>B: must be re as it is semi-decided by</a:t>
            </a:r>
          </a:p>
          <a:p>
            <a:pPr marL="457200" lvl="1" indent="0">
              <a:buNone/>
            </a:pPr>
            <a:r>
              <a:rPr lang="en-US" sz="2400" b="1" dirty="0" smtClean="0"/>
              <a:t>	</a:t>
            </a:r>
            <a:r>
              <a:rPr lang="en-US" sz="2400" b="1" dirty="0" err="1" smtClean="0"/>
              <a:t>f</a:t>
            </a:r>
            <a:r>
              <a:rPr lang="en-US" sz="2400" b="1" baseline="-25000" dirty="0" err="1" smtClean="0"/>
              <a:t>A</a:t>
            </a:r>
            <a:r>
              <a:rPr lang="en-US" sz="2400" b="1" baseline="-25000" dirty="0" smtClean="0"/>
              <a:t> </a:t>
            </a:r>
            <a:r>
              <a:rPr lang="en-US" sz="2400" b="1" baseline="-25000" dirty="0" smtClean="0">
                <a:sym typeface="Symbol" pitchFamily="-111" charset="2"/>
              </a:rPr>
              <a:t></a:t>
            </a:r>
            <a:r>
              <a:rPr lang="en-US" sz="2400" b="1" baseline="-25000" dirty="0" smtClean="0"/>
              <a:t> B</a:t>
            </a:r>
            <a:r>
              <a:rPr lang="en-US" sz="2400" b="1" dirty="0" smtClean="0"/>
              <a:t> (x) = </a:t>
            </a: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</a:t>
            </a: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</a:rPr>
              <a:t>t [</a:t>
            </a:r>
            <a:r>
              <a:rPr lang="en-US" sz="2400" b="1" dirty="0" err="1" smtClean="0">
                <a:ea typeface="ＭＳ Ｐゴシック" pitchFamily="-111" charset="-128"/>
                <a:cs typeface="ＭＳ Ｐゴシック" pitchFamily="-111" charset="-128"/>
              </a:rPr>
              <a:t>stp</a:t>
            </a: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</a:rPr>
              <a:t>(</a:t>
            </a:r>
            <a:r>
              <a:rPr lang="en-US" sz="2400" b="1" dirty="0" err="1" smtClean="0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sz="2400" b="1" baseline="-25000" dirty="0" err="1" smtClean="0">
                <a:ea typeface="ＭＳ Ｐゴシック" pitchFamily="-111" charset="-128"/>
                <a:cs typeface="ＭＳ Ｐゴシック" pitchFamily="-111" charset="-128"/>
              </a:rPr>
              <a:t>A</a:t>
            </a: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</a:rPr>
              <a:t>, x, t) &amp;&amp; </a:t>
            </a:r>
            <a:r>
              <a:rPr lang="en-US" sz="2400" b="1" dirty="0" err="1" smtClean="0">
                <a:ea typeface="ＭＳ Ｐゴシック" pitchFamily="-111" charset="-128"/>
                <a:cs typeface="ＭＳ Ｐゴシック" pitchFamily="-111" charset="-128"/>
              </a:rPr>
              <a:t>stp</a:t>
            </a: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</a:rPr>
              <a:t>(</a:t>
            </a:r>
            <a:r>
              <a:rPr lang="en-US" sz="2400" b="1" dirty="0" err="1" smtClean="0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sz="2400" b="1" baseline="-25000" dirty="0" err="1" smtClean="0">
                <a:ea typeface="ＭＳ Ｐゴシック" pitchFamily="-111" charset="-128"/>
                <a:cs typeface="ＭＳ Ｐゴシック" pitchFamily="-111" charset="-128"/>
              </a:rPr>
              <a:t>B</a:t>
            </a: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</a:rPr>
              <a:t>, x, t) ]</a:t>
            </a:r>
            <a:endParaRPr lang="en-US" sz="2400" b="1" dirty="0"/>
          </a:p>
          <a:p>
            <a:pPr marL="990600" lvl="1" indent="-533400" eaLnBrk="1" hangingPunct="1">
              <a:buFont typeface="+mj-lt"/>
              <a:buAutoNum type="alphaLcParenR" startAt="3"/>
            </a:pPr>
            <a:r>
              <a:rPr lang="en-US" sz="2400" b="1" dirty="0"/>
              <a:t>~</a:t>
            </a:r>
            <a:r>
              <a:rPr lang="en-US" sz="2400" b="1" dirty="0" smtClean="0"/>
              <a:t>A: can be non-re. If ~A is always re, then all re are recursive as any set that is re and whose complement is re is decidable. However, A = K is a non-rec, re set and so ~A is not re.</a:t>
            </a:r>
            <a:endParaRPr lang="en-US" sz="2400" b="1" dirty="0"/>
          </a:p>
        </p:txBody>
      </p:sp>
      <p:sp>
        <p:nvSpPr>
          <p:cNvPr id="48026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C425DBC-4D5E-3345-8521-F717BCA87400}" type="datetime1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2/23/14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802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© UCF EECS</a:t>
            </a:r>
          </a:p>
        </p:txBody>
      </p:sp>
    </p:spTree>
    <p:extLst>
      <p:ext uri="{BB962C8B-B14F-4D97-AF65-F5344CB8AC3E}">
        <p14:creationId xmlns:p14="http://schemas.microsoft.com/office/powerpoint/2010/main" val="3243743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eaLnBrk="1" hangingPunct="1"/>
            <a:fld id="{65F63443-2735-4547-8156-5F958F6433AC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 eaLnBrk="1" hangingPunct="1"/>
              <a:t>3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823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1" charset="-128"/>
                <a:cs typeface="ＭＳ Ｐゴシック" pitchFamily="-111" charset="-128"/>
              </a:rPr>
              <a:t>Sample Question#3</a:t>
            </a:r>
          </a:p>
        </p:txBody>
      </p:sp>
      <p:sp>
        <p:nvSpPr>
          <p:cNvPr id="4823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609600" indent="-609600" eaLnBrk="1" hangingPunct="1">
              <a:buFontTx/>
              <a:buAutoNum type="arabicPeriod" startAt="3"/>
            </a:pP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Present 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a demonstration that the </a:t>
            </a:r>
            <a:r>
              <a:rPr lang="en-US" i="1" dirty="0">
                <a:ea typeface="ＭＳ Ｐゴシック" pitchFamily="-111" charset="-128"/>
                <a:cs typeface="ＭＳ Ｐゴシック" pitchFamily="-111" charset="-128"/>
              </a:rPr>
              <a:t>even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 function is primitive recursive.</a:t>
            </a:r>
            <a:br>
              <a:rPr lang="en-US" dirty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even(x) = 1 if x is even</a:t>
            </a:r>
            <a:br>
              <a:rPr lang="en-US" b="1" dirty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even(x) = 0 if x is odd</a:t>
            </a:r>
            <a:br>
              <a:rPr lang="en-US" b="1" dirty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You may assume only that the base functions are </a:t>
            </a:r>
            <a:r>
              <a:rPr lang="en-US" dirty="0" err="1">
                <a:ea typeface="ＭＳ Ｐゴシック" pitchFamily="-111" charset="-128"/>
                <a:cs typeface="ＭＳ Ｐゴシック" pitchFamily="-111" charset="-128"/>
              </a:rPr>
              <a:t>prf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 and that </a:t>
            </a:r>
            <a:r>
              <a:rPr lang="en-US" dirty="0" err="1">
                <a:ea typeface="ＭＳ Ｐゴシック" pitchFamily="-111" charset="-128"/>
                <a:cs typeface="ＭＳ Ｐゴシック" pitchFamily="-111" charset="-128"/>
              </a:rPr>
              <a:t>prf’s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 are closed under a finite number of applications of composition and primitive recursion</a:t>
            </a: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.</a:t>
            </a:r>
          </a:p>
          <a:p>
            <a:pPr marL="0" indent="0" eaLnBrk="1" hangingPunct="1">
              <a:buNone/>
            </a:pP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	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DONE in class.</a:t>
            </a:r>
            <a:endParaRPr lang="en-US" b="1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8230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CAF1824-6E7B-FF44-8CFB-7287B0B6F889}" type="datetime1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2/23/14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8231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© UCF EECS</a:t>
            </a:r>
          </a:p>
        </p:txBody>
      </p:sp>
    </p:spTree>
    <p:extLst>
      <p:ext uri="{BB962C8B-B14F-4D97-AF65-F5344CB8AC3E}">
        <p14:creationId xmlns:p14="http://schemas.microsoft.com/office/powerpoint/2010/main" val="2020556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eaLnBrk="1" hangingPunct="1"/>
            <a:fld id="{D442E32B-9358-A442-968B-516F626B0D89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 eaLnBrk="1" hangingPunct="1"/>
              <a:t>4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843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1" charset="-128"/>
                <a:cs typeface="ＭＳ Ｐゴシック" pitchFamily="-111" charset="-128"/>
              </a:rPr>
              <a:t>Sample Question#4</a:t>
            </a:r>
          </a:p>
        </p:txBody>
      </p:sp>
      <p:sp>
        <p:nvSpPr>
          <p:cNvPr id="4843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AutoNum type="arabicPeriod" startAt="4"/>
            </a:pP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Given 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that the predicate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STP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 and the function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VALUE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 are </a:t>
            </a:r>
            <a:r>
              <a:rPr lang="en-US" dirty="0" err="1">
                <a:ea typeface="ＭＳ Ｐゴシック" pitchFamily="-111" charset="-128"/>
                <a:cs typeface="ＭＳ Ｐゴシック" pitchFamily="-111" charset="-128"/>
              </a:rPr>
              <a:t>prf’s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, show that we can semi-decide </a:t>
            </a:r>
            <a:br>
              <a:rPr lang="en-US" dirty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{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f |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</a:t>
            </a:r>
            <a:r>
              <a:rPr lang="en-US" b="1" baseline="-25000" dirty="0" smtClean="0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evaluates to 0 for some input}</a:t>
            </a:r>
            <a:br>
              <a:rPr lang="en-US" b="1" dirty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This can be shown re by the predicate</a:t>
            </a:r>
            <a:b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{f | 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&lt;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x,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</a:rPr>
              <a:t>t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&gt; [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</a:rPr>
              <a:t>stp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(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</a:rPr>
              <a:t>f,x,t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) &amp;&amp; value(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</a:rPr>
              <a:t>f,x,t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) = 0] } </a:t>
            </a:r>
            <a:endParaRPr lang="en-US" b="1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8435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9E40F41-16F5-E74D-BFBF-260F21EDB02A}" type="datetime1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2/23/14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8435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© UCF EECS</a:t>
            </a:r>
          </a:p>
        </p:txBody>
      </p:sp>
    </p:spTree>
    <p:extLst>
      <p:ext uri="{BB962C8B-B14F-4D97-AF65-F5344CB8AC3E}">
        <p14:creationId xmlns:p14="http://schemas.microsoft.com/office/powerpoint/2010/main" val="1262459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eaLnBrk="1" hangingPunct="1"/>
            <a:fld id="{A2E656CF-A014-764C-87C2-1DED4D8AE25E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 eaLnBrk="1" hangingPunct="1"/>
              <a:t>5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864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1" charset="-128"/>
                <a:cs typeface="ＭＳ Ｐゴシック" pitchFamily="-111" charset="-128"/>
              </a:rPr>
              <a:t>Sample Question#5</a:t>
            </a:r>
          </a:p>
        </p:txBody>
      </p:sp>
      <p:sp>
        <p:nvSpPr>
          <p:cNvPr id="4864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800" dirty="0">
                <a:ea typeface="ＭＳ Ｐゴシック" pitchFamily="-111" charset="-128"/>
                <a:cs typeface="ＭＳ Ｐゴシック" pitchFamily="-111" charset="-128"/>
              </a:rPr>
              <a:t>5.	Let </a:t>
            </a:r>
            <a:r>
              <a:rPr lang="en-US" sz="2800" b="1" dirty="0">
                <a:ea typeface="ＭＳ Ｐゴシック" pitchFamily="-111" charset="-128"/>
                <a:cs typeface="ＭＳ Ｐゴシック" pitchFamily="-111" charset="-128"/>
              </a:rPr>
              <a:t>S</a:t>
            </a:r>
            <a:r>
              <a:rPr lang="en-US" sz="2800" dirty="0">
                <a:ea typeface="ＭＳ Ｐゴシック" pitchFamily="-111" charset="-128"/>
                <a:cs typeface="ＭＳ Ｐゴシック" pitchFamily="-111" charset="-128"/>
              </a:rPr>
              <a:t> be an re (recursively enumerable), non-recursive set, and </a:t>
            </a:r>
            <a:r>
              <a:rPr lang="en-US" sz="2800" b="1" dirty="0">
                <a:ea typeface="ＭＳ Ｐゴシック" pitchFamily="-111" charset="-128"/>
                <a:cs typeface="ＭＳ Ｐゴシック" pitchFamily="-111" charset="-128"/>
              </a:rPr>
              <a:t>T</a:t>
            </a:r>
            <a:r>
              <a:rPr lang="en-US" sz="2800" dirty="0">
                <a:ea typeface="ＭＳ Ｐゴシック" pitchFamily="-111" charset="-128"/>
                <a:cs typeface="ＭＳ Ｐゴシック" pitchFamily="-111" charset="-128"/>
              </a:rPr>
              <a:t> be </a:t>
            </a:r>
            <a:r>
              <a:rPr lang="en-US" sz="2800" dirty="0" smtClean="0">
                <a:ea typeface="ＭＳ Ｐゴシック" pitchFamily="-111" charset="-128"/>
                <a:cs typeface="ＭＳ Ｐゴシック" pitchFamily="-111" charset="-128"/>
              </a:rPr>
              <a:t>re, non-empty, </a:t>
            </a:r>
            <a:r>
              <a:rPr lang="en-US" sz="2800" dirty="0">
                <a:ea typeface="ＭＳ Ｐゴシック" pitchFamily="-111" charset="-128"/>
                <a:cs typeface="ＭＳ Ｐゴシック" pitchFamily="-111" charset="-128"/>
              </a:rPr>
              <a:t>possibly recursive set. Let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800" dirty="0">
                <a:ea typeface="ＭＳ Ｐゴシック" pitchFamily="-111" charset="-128"/>
                <a:cs typeface="ＭＳ Ｐゴシック" pitchFamily="-111" charset="-128"/>
              </a:rPr>
              <a:t>	</a:t>
            </a:r>
            <a:r>
              <a:rPr lang="en-US" sz="2800" b="1" dirty="0">
                <a:ea typeface="ＭＳ Ｐゴシック" pitchFamily="-111" charset="-128"/>
                <a:cs typeface="ＭＳ Ｐゴシック" pitchFamily="-111" charset="-128"/>
              </a:rPr>
              <a:t>E = { z | z = x + y, where x </a:t>
            </a:r>
            <a:r>
              <a:rPr lang="en-US" sz="2800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</a:t>
            </a:r>
            <a:r>
              <a:rPr lang="en-US" sz="2800" b="1" dirty="0">
                <a:ea typeface="ＭＳ Ｐゴシック" pitchFamily="-111" charset="-128"/>
                <a:cs typeface="ＭＳ Ｐゴシック" pitchFamily="-111" charset="-128"/>
              </a:rPr>
              <a:t> S and y </a:t>
            </a:r>
            <a:r>
              <a:rPr lang="en-US" sz="2800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</a:t>
            </a:r>
            <a:r>
              <a:rPr lang="en-US" sz="2800" b="1" dirty="0">
                <a:ea typeface="ＭＳ Ｐゴシック" pitchFamily="-111" charset="-128"/>
                <a:cs typeface="ＭＳ Ｐゴシック" pitchFamily="-111" charset="-128"/>
              </a:rPr>
              <a:t> T }.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800" dirty="0">
                <a:ea typeface="ＭＳ Ｐゴシック" pitchFamily="-111" charset="-128"/>
                <a:cs typeface="ＭＳ Ｐゴシック" pitchFamily="-111" charset="-128"/>
              </a:rPr>
              <a:t>	</a:t>
            </a:r>
            <a:r>
              <a:rPr lang="en-US" sz="2800" dirty="0" smtClean="0">
                <a:ea typeface="ＭＳ Ｐゴシック" pitchFamily="-111" charset="-128"/>
                <a:cs typeface="ＭＳ Ｐゴシック" pitchFamily="-111" charset="-128"/>
              </a:rPr>
              <a:t>(</a:t>
            </a:r>
            <a:r>
              <a:rPr lang="en-US" sz="2800" dirty="0">
                <a:ea typeface="ＭＳ Ｐゴシック" pitchFamily="-111" charset="-128"/>
                <a:cs typeface="ＭＳ Ｐゴシック" pitchFamily="-111" charset="-128"/>
              </a:rPr>
              <a:t>a)	Can </a:t>
            </a:r>
            <a:r>
              <a:rPr lang="en-US" sz="2800" b="1" dirty="0">
                <a:ea typeface="ＭＳ Ｐゴシック" pitchFamily="-111" charset="-128"/>
                <a:cs typeface="ＭＳ Ｐゴシック" pitchFamily="-111" charset="-128"/>
              </a:rPr>
              <a:t>E</a:t>
            </a:r>
            <a:r>
              <a:rPr lang="en-US" sz="2800" dirty="0">
                <a:ea typeface="ＭＳ Ｐゴシック" pitchFamily="-111" charset="-128"/>
                <a:cs typeface="ＭＳ Ｐゴシック" pitchFamily="-111" charset="-128"/>
              </a:rPr>
              <a:t> be non re</a:t>
            </a:r>
            <a:r>
              <a:rPr lang="en-US" sz="2800" dirty="0" smtClean="0">
                <a:ea typeface="ＭＳ Ｐゴシック" pitchFamily="-111" charset="-128"/>
                <a:cs typeface="ＭＳ Ｐゴシック" pitchFamily="-111" charset="-128"/>
              </a:rPr>
              <a:t>? </a:t>
            </a:r>
            <a:r>
              <a:rPr lang="en-US" sz="2800" b="1" dirty="0" smtClean="0">
                <a:ea typeface="ＭＳ Ｐゴシック" pitchFamily="-111" charset="-128"/>
                <a:cs typeface="ＭＳ Ｐゴシック" pitchFamily="-111" charset="-128"/>
              </a:rPr>
              <a:t>No as we can let S and T be semi-decided by </a:t>
            </a:r>
            <a:r>
              <a:rPr lang="en-US" sz="2800" b="1" dirty="0" err="1" smtClean="0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sz="2800" b="1" baseline="-25000" dirty="0" err="1" smtClean="0">
                <a:ea typeface="ＭＳ Ｐゴシック" pitchFamily="-111" charset="-128"/>
                <a:cs typeface="ＭＳ Ｐゴシック" pitchFamily="-111" charset="-128"/>
              </a:rPr>
              <a:t>S</a:t>
            </a:r>
            <a:r>
              <a:rPr lang="en-US" sz="2800" b="1" dirty="0" smtClean="0">
                <a:ea typeface="ＭＳ Ｐゴシック" pitchFamily="-111" charset="-128"/>
                <a:cs typeface="ＭＳ Ｐゴシック" pitchFamily="-111" charset="-128"/>
              </a:rPr>
              <a:t> and </a:t>
            </a:r>
            <a:r>
              <a:rPr lang="en-US" sz="2800" b="1" dirty="0" err="1" smtClean="0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sz="2800" b="1" baseline="-25000" dirty="0" err="1" smtClean="0">
                <a:ea typeface="ＭＳ Ｐゴシック" pitchFamily="-111" charset="-128"/>
                <a:cs typeface="ＭＳ Ｐゴシック" pitchFamily="-111" charset="-128"/>
              </a:rPr>
              <a:t>T</a:t>
            </a:r>
            <a:r>
              <a:rPr lang="en-US" sz="2800" b="1" dirty="0" smtClean="0">
                <a:ea typeface="ＭＳ Ｐゴシック" pitchFamily="-111" charset="-128"/>
                <a:cs typeface="ＭＳ Ｐゴシック" pitchFamily="-111" charset="-128"/>
              </a:rPr>
              <a:t>, resp., E is then semi-</a:t>
            </a:r>
            <a:r>
              <a:rPr lang="en-US" sz="2800" b="1" dirty="0" err="1" smtClean="0">
                <a:ea typeface="ＭＳ Ｐゴシック" pitchFamily="-111" charset="-128"/>
                <a:cs typeface="ＭＳ Ｐゴシック" pitchFamily="-111" charset="-128"/>
              </a:rPr>
              <a:t>dec.</a:t>
            </a:r>
            <a:r>
              <a:rPr lang="en-US" sz="2800" b="1" dirty="0" smtClean="0">
                <a:ea typeface="ＭＳ Ｐゴシック" pitchFamily="-111" charset="-128"/>
                <a:cs typeface="ＭＳ Ｐゴシック" pitchFamily="-111" charset="-128"/>
              </a:rPr>
              <a:t> by</a:t>
            </a:r>
            <a:br>
              <a:rPr lang="en-US" sz="2800" b="1" dirty="0" smtClean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sz="2400" b="1" dirty="0" err="1" smtClean="0"/>
              <a:t>f</a:t>
            </a:r>
            <a:r>
              <a:rPr lang="en-US" sz="2400" b="1" baseline="-25000" dirty="0" err="1"/>
              <a:t>E</a:t>
            </a:r>
            <a:r>
              <a:rPr lang="en-US" sz="2400" b="1" dirty="0" smtClean="0"/>
              <a:t> (z) = </a:t>
            </a: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&lt;</a:t>
            </a:r>
            <a:r>
              <a:rPr lang="en-US" sz="2400" b="1" dirty="0" err="1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x,y,</a:t>
            </a:r>
            <a:r>
              <a:rPr lang="en-US" sz="2400" b="1" dirty="0" err="1" smtClean="0">
                <a:ea typeface="ＭＳ Ｐゴシック" pitchFamily="-111" charset="-128"/>
                <a:cs typeface="ＭＳ Ｐゴシック" pitchFamily="-111" charset="-128"/>
              </a:rPr>
              <a:t>t</a:t>
            </a: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</a:rPr>
              <a:t>&gt; [</a:t>
            </a:r>
            <a:r>
              <a:rPr lang="en-US" sz="2400" b="1" dirty="0" err="1" smtClean="0">
                <a:ea typeface="ＭＳ Ｐゴシック" pitchFamily="-111" charset="-128"/>
                <a:cs typeface="ＭＳ Ｐゴシック" pitchFamily="-111" charset="-128"/>
              </a:rPr>
              <a:t>stp</a:t>
            </a: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</a:rPr>
              <a:t>(</a:t>
            </a:r>
            <a:r>
              <a:rPr lang="en-US" sz="2400" b="1" dirty="0" err="1" smtClean="0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sz="2400" b="1" baseline="-25000" dirty="0" err="1" smtClean="0">
                <a:ea typeface="ＭＳ Ｐゴシック" pitchFamily="-111" charset="-128"/>
                <a:cs typeface="ＭＳ Ｐゴシック" pitchFamily="-111" charset="-128"/>
              </a:rPr>
              <a:t>S</a:t>
            </a: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</a:rPr>
              <a:t>, x, t) &amp;&amp; </a:t>
            </a:r>
            <a:r>
              <a:rPr lang="en-US" sz="2400" b="1" dirty="0" err="1" smtClean="0">
                <a:ea typeface="ＭＳ Ｐゴシック" pitchFamily="-111" charset="-128"/>
                <a:cs typeface="ＭＳ Ｐゴシック" pitchFamily="-111" charset="-128"/>
              </a:rPr>
              <a:t>stp</a:t>
            </a: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</a:rPr>
              <a:t>(</a:t>
            </a:r>
            <a:r>
              <a:rPr lang="en-US" sz="2400" b="1" dirty="0" err="1" smtClean="0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sz="2400" b="1" baseline="-25000" dirty="0" err="1" smtClean="0">
                <a:ea typeface="ＭＳ Ｐゴシック" pitchFamily="-111" charset="-128"/>
                <a:cs typeface="ＭＳ Ｐゴシック" pitchFamily="-111" charset="-128"/>
              </a:rPr>
              <a:t>T</a:t>
            </a: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</a:rPr>
              <a:t>, y, t) &amp;&amp; </a:t>
            </a:r>
            <a:br>
              <a:rPr lang="en-US" sz="2400" b="1" dirty="0" smtClean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</a:rPr>
              <a:t>(z = value(</a:t>
            </a:r>
            <a:r>
              <a:rPr lang="en-US" sz="2400" b="1" dirty="0" err="1" smtClean="0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sz="2400" b="1" baseline="-25000" dirty="0" err="1" smtClean="0">
                <a:ea typeface="ＭＳ Ｐゴシック" pitchFamily="-111" charset="-128"/>
                <a:cs typeface="ＭＳ Ｐゴシック" pitchFamily="-111" charset="-128"/>
              </a:rPr>
              <a:t>S</a:t>
            </a: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</a:rPr>
              <a:t>, x, t) *value(</a:t>
            </a:r>
            <a:r>
              <a:rPr lang="en-US" sz="2400" b="1" dirty="0" err="1" smtClean="0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sz="2400" b="1" baseline="-25000" dirty="0" err="1" smtClean="0">
                <a:ea typeface="ＭＳ Ｐゴシック" pitchFamily="-111" charset="-128"/>
                <a:cs typeface="ＭＳ Ｐゴシック" pitchFamily="-111" charset="-128"/>
              </a:rPr>
              <a:t>T</a:t>
            </a: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</a:rPr>
              <a:t>, y, t)) ]</a:t>
            </a:r>
            <a:endParaRPr lang="en-US" sz="2800" b="1" dirty="0">
              <a:ea typeface="ＭＳ Ｐゴシック" pitchFamily="-111" charset="-128"/>
              <a:cs typeface="ＭＳ Ｐゴシック" pitchFamily="-111" charset="-128"/>
            </a:endParaRPr>
          </a:p>
          <a:p>
            <a:pPr marL="609600" indent="-609600">
              <a:lnSpc>
                <a:spcPct val="80000"/>
              </a:lnSpc>
              <a:buNone/>
            </a:pPr>
            <a:r>
              <a:rPr lang="en-US" sz="2800" dirty="0">
                <a:ea typeface="ＭＳ Ｐゴシック" pitchFamily="-111" charset="-128"/>
                <a:cs typeface="ＭＳ Ｐゴシック" pitchFamily="-111" charset="-128"/>
              </a:rPr>
              <a:t>	(b)	Can </a:t>
            </a:r>
            <a:r>
              <a:rPr lang="en-US" sz="2800" b="1" dirty="0">
                <a:ea typeface="ＭＳ Ｐゴシック" pitchFamily="-111" charset="-128"/>
                <a:cs typeface="ＭＳ Ｐゴシック" pitchFamily="-111" charset="-128"/>
              </a:rPr>
              <a:t>E</a:t>
            </a:r>
            <a:r>
              <a:rPr lang="en-US" sz="2800" dirty="0">
                <a:ea typeface="ＭＳ Ｐゴシック" pitchFamily="-111" charset="-128"/>
                <a:cs typeface="ＭＳ Ｐゴシック" pitchFamily="-111" charset="-128"/>
              </a:rPr>
              <a:t> be re non-recursive</a:t>
            </a:r>
            <a:r>
              <a:rPr lang="en-US" sz="2800" dirty="0" smtClean="0">
                <a:ea typeface="ＭＳ Ｐゴシック" pitchFamily="-111" charset="-128"/>
                <a:cs typeface="ＭＳ Ｐゴシック" pitchFamily="-111" charset="-128"/>
              </a:rPr>
              <a:t>? </a:t>
            </a:r>
            <a:r>
              <a:rPr lang="en-US" sz="2800" b="1" dirty="0" smtClean="0">
                <a:ea typeface="ＭＳ Ｐゴシック" pitchFamily="-111" charset="-128"/>
                <a:cs typeface="ＭＳ Ｐゴシック" pitchFamily="-111" charset="-128"/>
              </a:rPr>
              <a:t>Yes, just let T = {0}, then E = S which is known to be re, non-rec.</a:t>
            </a:r>
            <a:endParaRPr lang="en-US" sz="2800" b="1" dirty="0">
              <a:ea typeface="ＭＳ Ｐゴシック" pitchFamily="-111" charset="-128"/>
              <a:cs typeface="ＭＳ Ｐゴシック" pitchFamily="-111" charset="-128"/>
            </a:endParaRPr>
          </a:p>
          <a:p>
            <a:pPr marL="609600" indent="-609600">
              <a:lnSpc>
                <a:spcPct val="80000"/>
              </a:lnSpc>
              <a:buNone/>
            </a:pPr>
            <a:r>
              <a:rPr lang="en-US" sz="2800" dirty="0">
                <a:ea typeface="ＭＳ Ｐゴシック" pitchFamily="-111" charset="-128"/>
                <a:cs typeface="ＭＳ Ｐゴシック" pitchFamily="-111" charset="-128"/>
              </a:rPr>
              <a:t>	(c)	Can </a:t>
            </a:r>
            <a:r>
              <a:rPr lang="en-US" sz="2800" b="1" dirty="0">
                <a:ea typeface="ＭＳ Ｐゴシック" pitchFamily="-111" charset="-128"/>
                <a:cs typeface="ＭＳ Ｐゴシック" pitchFamily="-111" charset="-128"/>
              </a:rPr>
              <a:t>E</a:t>
            </a:r>
            <a:r>
              <a:rPr lang="en-US" sz="2800" dirty="0">
                <a:ea typeface="ＭＳ Ｐゴシック" pitchFamily="-111" charset="-128"/>
                <a:cs typeface="ＭＳ Ｐゴシック" pitchFamily="-111" charset="-128"/>
              </a:rPr>
              <a:t> be recursive? </a:t>
            </a:r>
            <a:r>
              <a:rPr lang="en-US" sz="2800" b="1" dirty="0" smtClean="0">
                <a:ea typeface="ＭＳ Ｐゴシック" pitchFamily="-111" charset="-128"/>
                <a:cs typeface="ＭＳ Ｐゴシック" pitchFamily="-111" charset="-128"/>
              </a:rPr>
              <a:t>Yes, let T = </a:t>
            </a:r>
            <a:r>
              <a:rPr lang="en-US" sz="2800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, then </a:t>
            </a:r>
            <a:br>
              <a:rPr lang="en-US" sz="2800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</a:br>
            <a:r>
              <a:rPr lang="en-US" sz="2800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E = { x | x ≥ min (S) } which is a co-finite set and hence rec.</a:t>
            </a:r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8640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1A81535-BAB7-7D4E-8ADF-6E46453278AD}" type="datetime1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2/23/14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8640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© UCF EECS</a:t>
            </a:r>
          </a:p>
        </p:txBody>
      </p:sp>
    </p:spTree>
    <p:extLst>
      <p:ext uri="{BB962C8B-B14F-4D97-AF65-F5344CB8AC3E}">
        <p14:creationId xmlns:p14="http://schemas.microsoft.com/office/powerpoint/2010/main" val="2247025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eaLnBrk="1" hangingPunct="1"/>
            <a:fld id="{0FC50D1B-2EBB-7542-9CD0-BCC0F054FB5B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 eaLnBrk="1" hangingPunct="1"/>
              <a:t>6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884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1" charset="-128"/>
                <a:cs typeface="ＭＳ Ｐゴシック" pitchFamily="-111" charset="-128"/>
              </a:rPr>
              <a:t>Sample Question#6</a:t>
            </a:r>
          </a:p>
        </p:txBody>
      </p:sp>
      <p:sp>
        <p:nvSpPr>
          <p:cNvPr id="4884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Times" pitchFamily="-111" charset="0"/>
              <a:buAutoNum type="arabicPeriod" startAt="6"/>
            </a:pP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Assuming 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TOTAL</a:t>
            </a: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 is </a:t>
            </a:r>
            <a:r>
              <a:rPr lang="en-US" dirty="0" err="1" smtClean="0">
                <a:ea typeface="ＭＳ Ｐゴシック" pitchFamily="-111" charset="-128"/>
                <a:cs typeface="ＭＳ Ｐゴシック" pitchFamily="-111" charset="-128"/>
              </a:rPr>
              <a:t>undecidable</a:t>
            </a: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, use reduction to show the </a:t>
            </a:r>
            <a:r>
              <a:rPr lang="en-US" dirty="0" err="1" smtClean="0">
                <a:ea typeface="ＭＳ Ｐゴシック" pitchFamily="-111" charset="-128"/>
                <a:cs typeface="ＭＳ Ｐゴシック" pitchFamily="-111" charset="-128"/>
              </a:rPr>
              <a:t>undecidability</a:t>
            </a: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 of </a:t>
            </a:r>
            <a:b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</a:rPr>
              <a:t>Incr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 = { f | 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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x 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</a:t>
            </a:r>
            <a:r>
              <a:rPr lang="en-US" b="1" baseline="-25000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 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(x+1) &gt; 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</a:t>
            </a:r>
            <a:r>
              <a:rPr lang="en-US" b="1" baseline="-25000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 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(x) }</a:t>
            </a:r>
            <a:b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Let f be 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</a:rPr>
              <a:t>arb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.</a:t>
            </a:r>
            <a:b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Define 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</a:rPr>
              <a:t>G</a:t>
            </a:r>
            <a:r>
              <a:rPr lang="en-US" b="1" baseline="-25000" dirty="0" err="1" smtClean="0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 (x) = 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</a:t>
            </a:r>
            <a:r>
              <a:rPr lang="en-US" b="1" baseline="-25000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 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(x) - 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</a:t>
            </a:r>
            <a:r>
              <a:rPr lang="en-US" b="1" baseline="-25000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 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(x) + x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/>
            </a:r>
            <a:b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f 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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 TOTAL 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</a:rPr>
              <a:t>iff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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</a:rPr>
              <a:t>x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</a:t>
            </a:r>
            <a:r>
              <a:rPr lang="en-US" b="1" baseline="-25000" dirty="0" err="1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</a:t>
            </a:r>
            <a:r>
              <a:rPr lang="en-US" b="1" baseline="-25000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(x)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 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iff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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x 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</a:rPr>
              <a:t>G</a:t>
            </a:r>
            <a:r>
              <a:rPr lang="en-US" b="1" baseline="-25000" dirty="0" err="1" smtClean="0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(x)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 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iff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/>
            </a:r>
            <a:b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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x 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</a:t>
            </a:r>
            <a:r>
              <a:rPr lang="en-US" b="1" baseline="-25000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 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(x) - 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</a:t>
            </a:r>
            <a:r>
              <a:rPr lang="en-US" b="1" baseline="-25000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 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(x) + x = x 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</a:rPr>
              <a:t>iff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</a:rPr>
              <a:t>G</a:t>
            </a:r>
            <a:r>
              <a:rPr lang="en-US" b="1" baseline="-25000" dirty="0" err="1" smtClean="0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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</a:rPr>
              <a:t>Incr</a:t>
            </a:r>
            <a:endParaRPr lang="en-US" b="1" dirty="0" smtClean="0"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8845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8283023-808D-C84C-BC3F-2BDB14D50C07}" type="datetime1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2/23/14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8845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© UCF EECS</a:t>
            </a:r>
          </a:p>
        </p:txBody>
      </p:sp>
    </p:spTree>
    <p:extLst>
      <p:ext uri="{BB962C8B-B14F-4D97-AF65-F5344CB8AC3E}">
        <p14:creationId xmlns:p14="http://schemas.microsoft.com/office/powerpoint/2010/main" val="1900150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eaLnBrk="1" hangingPunct="1"/>
            <a:fld id="{A43D3EF6-9EFB-EE42-9358-6E870DF5BE2A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 eaLnBrk="1" hangingPunct="1"/>
              <a:t>7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66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Sample Question</a:t>
            </a: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#7</a:t>
            </a:r>
            <a:endParaRPr lang="en-US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66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None/>
            </a:pP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7.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	Let 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</a:rPr>
              <a:t>Incr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 = { f |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x, </a:t>
            </a:r>
            <a:r>
              <a:rPr lang="en-US" b="1" baseline="-25000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(x+1)&gt;</a:t>
            </a:r>
            <a:r>
              <a:rPr lang="en-US" b="1" baseline="-25000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(x) }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. </a:t>
            </a:r>
            <a:br>
              <a:rPr lang="en-US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</a:br>
            <a:r>
              <a:rPr lang="en-US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Let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TOT = { f | x, </a:t>
            </a:r>
            <a:r>
              <a:rPr lang="en-US" b="1" baseline="-25000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(x) }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.</a:t>
            </a:r>
            <a:br>
              <a:rPr lang="en-US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</a:b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Prove that 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</a:rPr>
              <a:t>Incr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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</a:rPr>
              <a:t>m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 TOT</a:t>
            </a: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. Note Q#6 starts this one</a:t>
            </a: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.</a:t>
            </a:r>
            <a:b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Let f be 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</a:rPr>
              <a:t>arb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.</a:t>
            </a:r>
            <a:b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Define 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</a:rPr>
              <a:t>G</a:t>
            </a:r>
            <a:r>
              <a:rPr lang="en-US" b="1" baseline="-25000" dirty="0" err="1" smtClean="0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 (x) = 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t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[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</a:rPr>
              <a:t>stp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(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</a:rPr>
              <a:t>f,x,t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) &amp;&amp; 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</a:rPr>
              <a:t>stp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(f,x+1,t) &amp;&amp; (value(f,x+1,t) &gt; 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value(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f,x,t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))]</a:t>
            </a:r>
            <a:b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</a:b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  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Incr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iff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x </a:t>
            </a:r>
            <a:r>
              <a:rPr lang="en-US" b="1" baseline="-25000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(x+1)&gt;</a:t>
            </a:r>
            <a:r>
              <a:rPr lang="en-US" b="1" baseline="-25000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(x) 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iff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</a:t>
            </a:r>
            <a:b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</a:b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x 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</a:rPr>
              <a:t>G</a:t>
            </a:r>
            <a:r>
              <a:rPr lang="en-US" b="1" baseline="-25000" dirty="0" err="1" smtClean="0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 (x)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 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iff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</a:rPr>
              <a:t>G</a:t>
            </a:r>
            <a:r>
              <a:rPr lang="en-US" b="1" baseline="-25000" dirty="0" err="1" smtClean="0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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 TOT</a:t>
            </a:r>
            <a:endParaRPr lang="en-US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664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92B65B2-B3A4-F846-9B41-ADF4941CAA0E}" type="datetime1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2/23/14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664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© UCF EECS</a:t>
            </a:r>
          </a:p>
        </p:txBody>
      </p:sp>
    </p:spTree>
    <p:extLst>
      <p:ext uri="{BB962C8B-B14F-4D97-AF65-F5344CB8AC3E}">
        <p14:creationId xmlns:p14="http://schemas.microsoft.com/office/powerpoint/2010/main" val="241284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6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eaLnBrk="1" hangingPunct="1"/>
            <a:fld id="{2ECB959B-3241-7846-95EE-2CB2ABF51E17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 eaLnBrk="1" hangingPunct="1"/>
              <a:t>8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86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Sample Question</a:t>
            </a: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#8</a:t>
            </a:r>
            <a:endParaRPr lang="en-US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86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None/>
            </a:pP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8.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	Let 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</a:rPr>
              <a:t>Incr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 = { f |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x </a:t>
            </a:r>
            <a:r>
              <a:rPr lang="en-US" b="1" baseline="-25000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(x+1)&gt;</a:t>
            </a:r>
            <a:r>
              <a:rPr lang="en-US" b="1" baseline="-25000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(x) }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. Use Rice’s theorem to show 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Incr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is not recursive</a:t>
            </a:r>
            <a:r>
              <a:rPr lang="en-US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.</a:t>
            </a:r>
            <a:br>
              <a:rPr lang="en-US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</a:b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Non-Trivial as</a:t>
            </a:r>
            <a:b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</a:b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C</a:t>
            </a:r>
            <a:r>
              <a:rPr lang="en-US" b="1" baseline="-25000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0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(x)=0  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Incr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; S(x)=x+1  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Incr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/>
            </a:r>
            <a:b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</a:b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Let 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f,g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be 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arb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. Such that x </a:t>
            </a:r>
            <a:r>
              <a:rPr lang="en-US" b="1" baseline="-25000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(x)=</a:t>
            </a:r>
            <a:r>
              <a:rPr lang="en-US" b="1" baseline="-25000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g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(x) </a:t>
            </a:r>
            <a:b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</a:b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  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Incr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iff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x </a:t>
            </a:r>
            <a:r>
              <a:rPr lang="en-US" b="1" baseline="-25000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(x+1)&gt;</a:t>
            </a:r>
            <a:r>
              <a:rPr lang="en-US" b="1" baseline="-25000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(x) 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iff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</a:t>
            </a:r>
            <a:b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</a:b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x </a:t>
            </a:r>
            <a:r>
              <a:rPr lang="en-US" b="1" baseline="-25000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g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(x+1)&gt;</a:t>
            </a:r>
            <a:r>
              <a:rPr lang="en-US" b="1" baseline="-25000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g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(x)  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iff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g  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Incr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</a:t>
            </a:r>
            <a:endParaRPr lang="en-US" b="1" dirty="0">
              <a:ea typeface="ＭＳ Ｐゴシック" pitchFamily="-111" charset="-128"/>
              <a:cs typeface="ＭＳ Ｐゴシック" pitchFamily="-111" charset="-128"/>
              <a:sym typeface="Symbol" pitchFamily="-111" charset="2"/>
            </a:endParaRPr>
          </a:p>
        </p:txBody>
      </p:sp>
      <p:sp>
        <p:nvSpPr>
          <p:cNvPr id="49869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D58D2DF-1C02-FD42-ABE2-6115D70329D8}" type="datetime1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2/23/14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869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© UCF EECS</a:t>
            </a:r>
          </a:p>
        </p:txBody>
      </p:sp>
    </p:spTree>
    <p:extLst>
      <p:ext uri="{BB962C8B-B14F-4D97-AF65-F5344CB8AC3E}">
        <p14:creationId xmlns:p14="http://schemas.microsoft.com/office/powerpoint/2010/main" val="1050672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eaLnBrk="1" hangingPunct="1"/>
            <a:fld id="{C3CA9182-8F09-DC40-A570-A1B3A2611DF6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 eaLnBrk="1" hangingPunct="1"/>
              <a:t>9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04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Sample Question</a:t>
            </a: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#9</a:t>
            </a:r>
            <a:endParaRPr lang="en-US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05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None/>
            </a:pP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9.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	Let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S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 be a recursive (decidable set), what can we say about the complexity (recursive, re non-recursive, non-re) of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T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, where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T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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 S</a:t>
            </a: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?</a:t>
            </a:r>
            <a:b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/>
            </a:r>
            <a:b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Nothing. Just let S = 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, then T could be any subset of . There are an uncountable number of such subsets and some are clearly in each of the categories above.</a:t>
            </a:r>
            <a:endParaRPr lang="en-US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050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53CD2BD-4838-EB49-AD26-B8445E5E716F}" type="datetime1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2/23/14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050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© UCF EECS</a:t>
            </a:r>
          </a:p>
        </p:txBody>
      </p:sp>
    </p:spTree>
    <p:extLst>
      <p:ext uri="{BB962C8B-B14F-4D97-AF65-F5344CB8AC3E}">
        <p14:creationId xmlns:p14="http://schemas.microsoft.com/office/powerpoint/2010/main" val="1768623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294</Words>
  <Application>Microsoft Macintosh PowerPoint</Application>
  <PresentationFormat>On-screen Show (4:3)</PresentationFormat>
  <Paragraphs>87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Sample Question#1</vt:lpstr>
      <vt:lpstr>Sample Question#2</vt:lpstr>
      <vt:lpstr>Sample Question#3</vt:lpstr>
      <vt:lpstr>Sample Question#4</vt:lpstr>
      <vt:lpstr>Sample Question#5</vt:lpstr>
      <vt:lpstr>Sample Question#6</vt:lpstr>
      <vt:lpstr>Sample Question#7</vt:lpstr>
      <vt:lpstr>Sample Question#8</vt:lpstr>
      <vt:lpstr>Sample Question#9</vt:lpstr>
      <vt:lpstr>Sample Question#10</vt:lpstr>
      <vt:lpstr>Sample Question#11</vt:lpstr>
      <vt:lpstr>Sample Question#12</vt:lpstr>
    </vt:vector>
  </TitlesOfParts>
  <Company>University of Central Florida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Question#1</dc:title>
  <dc:creator>Charles Hughes</dc:creator>
  <cp:lastModifiedBy>Charles Hughes</cp:lastModifiedBy>
  <cp:revision>7</cp:revision>
  <dcterms:created xsi:type="dcterms:W3CDTF">2014-02-24T01:10:54Z</dcterms:created>
  <dcterms:modified xsi:type="dcterms:W3CDTF">2014-02-24T03:06:08Z</dcterms:modified>
</cp:coreProperties>
</file>