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551" autoAdjust="0"/>
  </p:normalViewPr>
  <p:slideViewPr>
    <p:cSldViewPr>
      <p:cViewPr varScale="1">
        <p:scale>
          <a:sx n="71" d="100"/>
          <a:sy n="71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18BE-F605-4E52-98D6-C18F922CCE0A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1D32D-DFFE-41D8-BD44-317B15FD9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my current position, I am responsible for grading and reviewing student submitted workshops.  Occasionally we receive too many for one person to grade in a reasonable amount of time.  When this happens, it becomes my responsibility to assign groups of students to different advisers so that each student can receive a grade in a timely manner.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-We can accept any instance of partition and create one instance</a:t>
            </a:r>
            <a:r>
              <a:rPr lang="en-US" baseline="0" dirty="0" smtClean="0"/>
              <a:t> of WAP.  Our instance of partition is S; which has size n and the sum of all the elements in S is B.</a:t>
            </a:r>
          </a:p>
          <a:p>
            <a:r>
              <a:rPr lang="en-US" dirty="0" smtClean="0"/>
              <a:t>-We would create an instance of the new problem by</a:t>
            </a:r>
            <a:r>
              <a:rPr lang="en-US" baseline="0" dirty="0" smtClean="0"/>
              <a:t> creating a workshop for each element in S</a:t>
            </a:r>
          </a:p>
          <a:p>
            <a:r>
              <a:rPr lang="en-US" baseline="0" dirty="0" smtClean="0"/>
              <a:t>-The time required to complete the workshop, Ti, will be equal to the value of Si</a:t>
            </a:r>
          </a:p>
          <a:p>
            <a:r>
              <a:rPr lang="en-US" baseline="0" dirty="0" smtClean="0"/>
              <a:t>-We would then create 2 graders.  Each grader has B amount of time to grade.</a:t>
            </a:r>
          </a:p>
          <a:p>
            <a:r>
              <a:rPr lang="en-US" baseline="0" dirty="0" smtClean="0"/>
              <a:t>-When we have solved the created instance of WAP, we will also have the answer to the instance of Partition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 instance of Partition is Yes, then that same partition into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grader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assignments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result in the instance of WAP being Yes.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there can be no  partition of the instance of Partition, then no partition to graders can exist.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addition to its specific</a:t>
            </a:r>
            <a:r>
              <a:rPr lang="en-US" baseline="0" dirty="0" smtClean="0"/>
              <a:t> application to my position at work, this problem is related to many other scheduling problems.  Scheduling problems touch nearly every field and profession.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to</a:t>
            </a:r>
            <a:r>
              <a:rPr lang="en-US" baseline="0" dirty="0" smtClean="0"/>
              <a:t> say “unique TYPES and time requirements”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is, the amount of time required to</a:t>
            </a:r>
            <a:r>
              <a:rPr lang="en-US" baseline="0" dirty="0" smtClean="0"/>
              <a:t> grade the workshop is based on the workshop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each workshop requires a unique amount</a:t>
            </a:r>
            <a:r>
              <a:rPr lang="en-US" baseline="0" dirty="0" smtClean="0"/>
              <a:t> of time to grade, for the purposes of scheduling, we can ignore the fact there are two different types of workshops.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will call this problem the Workshop Assignment Problem, WAP for short.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that M is the number of graders</a:t>
            </a:r>
          </a:p>
          <a:p>
            <a:r>
              <a:rPr lang="en-US" dirty="0" smtClean="0"/>
              <a:t>Ti is the amount of</a:t>
            </a:r>
            <a:r>
              <a:rPr lang="en-US" baseline="0" dirty="0" smtClean="0"/>
              <a:t> time required to grade the </a:t>
            </a:r>
            <a:r>
              <a:rPr lang="en-US" baseline="0" dirty="0" err="1" smtClean="0"/>
              <a:t>ith</a:t>
            </a:r>
            <a:r>
              <a:rPr lang="en-US" baseline="0" dirty="0" smtClean="0"/>
              <a:t> workshop</a:t>
            </a:r>
          </a:p>
          <a:p>
            <a:r>
              <a:rPr lang="en-US" baseline="0" dirty="0" err="1" smtClean="0"/>
              <a:t>Tj</a:t>
            </a:r>
            <a:r>
              <a:rPr lang="en-US" baseline="0" dirty="0" smtClean="0"/>
              <a:t> </a:t>
            </a:r>
            <a:r>
              <a:rPr lang="en-US" baseline="0" dirty="0" smtClean="0"/>
              <a:t>is the amount of time the grader has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Because M*N is polynomial with respect to the input, WAP is in NP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demonstrate that WAP is NP-Complete, we use a polynomial transformation</a:t>
            </a:r>
            <a:r>
              <a:rPr lang="en-US" baseline="0" dirty="0" smtClean="0"/>
              <a:t> from Partition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Reminder of Partition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1D32D-DFFE-41D8-BD44-317B15FD9FF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1A3E14-2A7A-4CB6-9BFA-8954442FC4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5EA065-B0CB-48B9-B00B-379C5B65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Workshop assignment 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Sarah Applegate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 N workshops, with unique time requirements, and M graders, with unique time availabilities.</a:t>
            </a:r>
          </a:p>
          <a:p>
            <a:endParaRPr lang="en-US" dirty="0" smtClean="0"/>
          </a:p>
          <a:p>
            <a:r>
              <a:rPr lang="en-US" dirty="0" smtClean="0"/>
              <a:t>Question: How do we assign each workshop to the available graders so that every workshop is graded in the available time?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Decision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 N workshops, with unique time requirements, and M graders, with unique time availabilities.</a:t>
            </a:r>
          </a:p>
          <a:p>
            <a:endParaRPr lang="en-US" dirty="0" smtClean="0"/>
          </a:p>
          <a:p>
            <a:r>
              <a:rPr lang="en-US" dirty="0" smtClean="0"/>
              <a:t>Question: Can we assign each workshop to the available graders so that every workshop is graded in the available time?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 N workshops and M graders, where any workshop can be assigned to any grader.</a:t>
            </a:r>
          </a:p>
          <a:p>
            <a:endParaRPr lang="en-US" dirty="0" smtClean="0"/>
          </a:p>
          <a:p>
            <a:r>
              <a:rPr lang="en-US" dirty="0" smtClean="0"/>
              <a:t>For each </a:t>
            </a:r>
            <a:r>
              <a:rPr lang="en-US" dirty="0" err="1" smtClean="0"/>
              <a:t>i</a:t>
            </a:r>
            <a:r>
              <a:rPr lang="en-US" dirty="0" smtClean="0"/>
              <a:t>, workshop </a:t>
            </a:r>
            <a:r>
              <a:rPr lang="en-US" dirty="0" err="1" smtClean="0"/>
              <a:t>i</a:t>
            </a:r>
            <a:r>
              <a:rPr lang="en-US" dirty="0" smtClean="0"/>
              <a:t> takes T</a:t>
            </a:r>
            <a:r>
              <a:rPr lang="en-US" baseline="-25000" dirty="0" smtClean="0"/>
              <a:t>i</a:t>
            </a:r>
            <a:r>
              <a:rPr lang="en-US" dirty="0" smtClean="0"/>
              <a:t> time to grade and, for each j, grader j has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available time.</a:t>
            </a:r>
          </a:p>
          <a:p>
            <a:endParaRPr lang="en-US" dirty="0" smtClean="0"/>
          </a:p>
          <a:p>
            <a:r>
              <a:rPr lang="en-US" dirty="0" smtClean="0"/>
              <a:t>Question: Can the workshops be assigned to the graders so that all of them can be graded?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are given a ‘Yes’ instance of </a:t>
            </a:r>
            <a:r>
              <a:rPr lang="en-US" dirty="0" smtClean="0"/>
              <a:t>WAP </a:t>
            </a:r>
            <a:r>
              <a:rPr lang="en-US" dirty="0" smtClean="0"/>
              <a:t>and its solution we can verify the solution in polynomial time.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</a:t>
            </a:r>
            <a:r>
              <a:rPr lang="en-US" dirty="0" err="1" smtClean="0"/>
              <a:t>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j = 1 to M</a:t>
            </a:r>
          </a:p>
          <a:p>
            <a:pPr>
              <a:buNone/>
            </a:pPr>
            <a:r>
              <a:rPr lang="en-US" dirty="0" smtClean="0"/>
              <a:t>	Sum the T</a:t>
            </a:r>
            <a:r>
              <a:rPr lang="en-US" baseline="-25000" dirty="0" smtClean="0"/>
              <a:t>i</a:t>
            </a:r>
            <a:r>
              <a:rPr lang="en-US" dirty="0" smtClean="0"/>
              <a:t> ‘s assigned to grader j</a:t>
            </a:r>
          </a:p>
          <a:p>
            <a:pPr>
              <a:buNone/>
            </a:pPr>
            <a:r>
              <a:rPr lang="en-US" dirty="0" smtClean="0"/>
              <a:t>	Compare this value to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requires O(MN) to 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 =&gt;</a:t>
            </a:r>
            <a:r>
              <a:rPr lang="en-US" baseline="-25000" dirty="0" smtClean="0"/>
              <a:t>p</a:t>
            </a:r>
            <a:r>
              <a:rPr lang="en-US" dirty="0" smtClean="0"/>
              <a:t>  WAP</a:t>
            </a:r>
          </a:p>
          <a:p>
            <a:endParaRPr lang="en-US" dirty="0" smtClean="0"/>
          </a:p>
          <a:p>
            <a:r>
              <a:rPr lang="en-US" dirty="0" smtClean="0"/>
              <a:t>Partition Problem:</a:t>
            </a:r>
          </a:p>
          <a:p>
            <a:pPr lvl="1"/>
            <a:r>
              <a:rPr lang="en-US" dirty="0" smtClean="0"/>
              <a:t>Given: 		a set S</a:t>
            </a:r>
          </a:p>
          <a:p>
            <a:pPr lvl="1"/>
            <a:r>
              <a:rPr lang="en-US" dirty="0" smtClean="0"/>
              <a:t>Question:		Can we partition S into two 			subsets A and B such that </a:t>
            </a:r>
            <a:br>
              <a:rPr lang="en-US" dirty="0" smtClean="0"/>
            </a:br>
            <a:r>
              <a:rPr lang="en-US" dirty="0" smtClean="0"/>
              <a:t>			∑A</a:t>
            </a:r>
            <a:r>
              <a:rPr lang="en-US" baseline="-25000" dirty="0" smtClean="0"/>
              <a:t>i</a:t>
            </a:r>
            <a:r>
              <a:rPr lang="en-US" dirty="0" smtClean="0"/>
              <a:t> = ∑B</a:t>
            </a:r>
            <a:r>
              <a:rPr lang="en-US" baseline="-25000" dirty="0" smtClean="0"/>
              <a:t>i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any instance of Partition, S</a:t>
            </a:r>
          </a:p>
          <a:p>
            <a:r>
              <a:rPr lang="en-US" dirty="0" smtClean="0"/>
              <a:t>Let n = |S| and B = ∑S</a:t>
            </a:r>
            <a:r>
              <a:rPr lang="en-US" baseline="-25000" dirty="0" smtClean="0"/>
              <a:t>i</a:t>
            </a:r>
          </a:p>
          <a:p>
            <a:r>
              <a:rPr lang="en-US" dirty="0" smtClean="0"/>
              <a:t>Assign T</a:t>
            </a:r>
            <a:r>
              <a:rPr lang="en-US" baseline="-25000" dirty="0" smtClean="0"/>
              <a:t>i</a:t>
            </a:r>
            <a:r>
              <a:rPr lang="en-US" dirty="0" smtClean="0"/>
              <a:t> = S</a:t>
            </a:r>
            <a:r>
              <a:rPr lang="en-US" baseline="-25000" dirty="0" smtClean="0"/>
              <a:t>i</a:t>
            </a:r>
            <a:r>
              <a:rPr lang="en-US" dirty="0" smtClean="0"/>
              <a:t> for 1 ≤ </a:t>
            </a:r>
            <a:r>
              <a:rPr lang="en-US" dirty="0" err="1" smtClean="0"/>
              <a:t>i</a:t>
            </a:r>
            <a:r>
              <a:rPr lang="en-US" dirty="0" smtClean="0"/>
              <a:t> ≤ n</a:t>
            </a:r>
          </a:p>
          <a:p>
            <a:r>
              <a:rPr lang="en-US" dirty="0" smtClean="0"/>
              <a:t>Let there be two grades, G1 and G2</a:t>
            </a:r>
          </a:p>
          <a:p>
            <a:r>
              <a:rPr lang="en-US" dirty="0" smtClean="0"/>
              <a:t>G1 and G2 both have B time available</a:t>
            </a:r>
          </a:p>
          <a:p>
            <a:r>
              <a:rPr lang="en-US" dirty="0" smtClean="0"/>
              <a:t>Solve the created instance of WAP</a:t>
            </a:r>
          </a:p>
          <a:p>
            <a:r>
              <a:rPr lang="en-US" dirty="0" smtClean="0"/>
              <a:t>This is the answer for the instance of Partition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Instance</a:t>
            </a:r>
          </a:p>
          <a:p>
            <a:endParaRPr lang="en-US" dirty="0" smtClean="0"/>
          </a:p>
          <a:p>
            <a:r>
              <a:rPr lang="en-US" dirty="0" smtClean="0"/>
              <a:t>No Instance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i="1" smtClean="0"/>
              <a:t>	Computers </a:t>
            </a:r>
            <a:r>
              <a:rPr lang="en-US" sz="2000" i="1" dirty="0" smtClean="0"/>
              <a:t>and Intractability: </a:t>
            </a:r>
            <a:br>
              <a:rPr lang="en-US" sz="2000" i="1" dirty="0" smtClean="0"/>
            </a:br>
            <a:r>
              <a:rPr lang="en-US" sz="2000" i="1" dirty="0" smtClean="0"/>
              <a:t>A Guide to the Theory of NP-Completeness.</a:t>
            </a:r>
            <a:br>
              <a:rPr lang="en-US" sz="2000" i="1" dirty="0" smtClean="0"/>
            </a:br>
            <a:r>
              <a:rPr lang="en-US" sz="2000" dirty="0" err="1" smtClean="0"/>
              <a:t>Garey</a:t>
            </a:r>
            <a:r>
              <a:rPr lang="en-US" sz="2000" dirty="0" smtClean="0"/>
              <a:t>, Michael and Johnson, David</a:t>
            </a:r>
            <a:br>
              <a:rPr lang="en-US" sz="2000" dirty="0" smtClean="0"/>
            </a:br>
            <a:r>
              <a:rPr lang="en-US" sz="2000" dirty="0" smtClean="0"/>
              <a:t>W. H. Freeman and Company, 1979.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Restrictions</a:t>
            </a:r>
          </a:p>
          <a:p>
            <a:pPr lvl="1"/>
            <a:r>
              <a:rPr lang="en-US" dirty="0" smtClean="0"/>
              <a:t>Representation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Proof</a:t>
            </a:r>
          </a:p>
          <a:p>
            <a:pPr lvl="1"/>
            <a:r>
              <a:rPr lang="en-US" dirty="0" smtClean="0"/>
              <a:t>NP</a:t>
            </a:r>
          </a:p>
          <a:p>
            <a:pPr lvl="1"/>
            <a:r>
              <a:rPr lang="en-US" dirty="0" smtClean="0"/>
              <a:t>NP-Complete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Origin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problem is how to assign each of two kinds of workshops, which take a certain amount of time to complete, to each adviser, who has a set amount of time in which they are free from other obligations.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Problems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Personnel</a:t>
            </a:r>
          </a:p>
          <a:p>
            <a:pPr lvl="1"/>
            <a:r>
              <a:rPr lang="en-US" dirty="0" smtClean="0"/>
              <a:t>Conferences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kinds of workshops, A and B.</a:t>
            </a:r>
          </a:p>
          <a:p>
            <a:r>
              <a:rPr lang="en-US" dirty="0" smtClean="0"/>
              <a:t>There are N workshops</a:t>
            </a:r>
          </a:p>
          <a:p>
            <a:r>
              <a:rPr lang="en-US" dirty="0" smtClean="0"/>
              <a:t>Each workshop, whether type A or type B takes a unique amount of time to grade.</a:t>
            </a:r>
          </a:p>
          <a:p>
            <a:r>
              <a:rPr lang="en-US" dirty="0" smtClean="0"/>
              <a:t>There are M graders</a:t>
            </a:r>
          </a:p>
          <a:p>
            <a:r>
              <a:rPr lang="en-US" dirty="0" smtClean="0"/>
              <a:t>Any grader, </a:t>
            </a:r>
            <a:r>
              <a:rPr lang="en-US" dirty="0" err="1" smtClean="0"/>
              <a:t>i</a:t>
            </a:r>
            <a:r>
              <a:rPr lang="en-US" dirty="0" smtClean="0"/>
              <a:t>, has a unique amount of time T</a:t>
            </a:r>
            <a:r>
              <a:rPr lang="en-US" baseline="-25000" dirty="0" smtClean="0"/>
              <a:t>i</a:t>
            </a:r>
            <a:r>
              <a:rPr lang="en-US" dirty="0" smtClean="0"/>
              <a:t> to dedicate to grading workshops.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 N workshops, with unique types and time requirements, and M graders, with unique time availabilities.</a:t>
            </a:r>
          </a:p>
          <a:p>
            <a:endParaRPr lang="en-US" dirty="0" smtClean="0"/>
          </a:p>
          <a:p>
            <a:r>
              <a:rPr lang="en-US" dirty="0" smtClean="0"/>
              <a:t>Question: How do we assign each workshop to the available graders so that every workshop is graded in the available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grader grades at the same 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Ignore multiple types of workshops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 workshops</a:t>
            </a:r>
          </a:p>
          <a:p>
            <a:r>
              <a:rPr lang="en-US" dirty="0" smtClean="0"/>
              <a:t>Any workshop, </a:t>
            </a:r>
            <a:r>
              <a:rPr lang="en-US" dirty="0" err="1" smtClean="0"/>
              <a:t>i</a:t>
            </a:r>
            <a:r>
              <a:rPr lang="en-US" dirty="0" smtClean="0"/>
              <a:t>, requires a unique amount of time T</a:t>
            </a:r>
            <a:r>
              <a:rPr lang="en-US" baseline="-25000" dirty="0" smtClean="0"/>
              <a:t>i</a:t>
            </a:r>
            <a:r>
              <a:rPr lang="en-US" dirty="0" smtClean="0"/>
              <a:t> to grade</a:t>
            </a:r>
          </a:p>
          <a:p>
            <a:r>
              <a:rPr lang="en-US" dirty="0" smtClean="0"/>
              <a:t>There are M graders</a:t>
            </a:r>
          </a:p>
          <a:p>
            <a:r>
              <a:rPr lang="en-US" dirty="0" smtClean="0"/>
              <a:t>Any grader, j, has a unique amount of time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to dedicate to grading workshops.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280</TotalTime>
  <Words>815</Words>
  <Application>Microsoft Office PowerPoint</Application>
  <PresentationFormat>On-screen Show (4:3)</PresentationFormat>
  <Paragraphs>119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Workshop assignment problem</vt:lpstr>
      <vt:lpstr>outline</vt:lpstr>
      <vt:lpstr>Problem Origin</vt:lpstr>
      <vt:lpstr>Problem Motivation</vt:lpstr>
      <vt:lpstr>Problem Description</vt:lpstr>
      <vt:lpstr>Problem Description</vt:lpstr>
      <vt:lpstr>Assumption</vt:lpstr>
      <vt:lpstr>Restriction 1</vt:lpstr>
      <vt:lpstr>Restriction 1</vt:lpstr>
      <vt:lpstr>Restriction 1</vt:lpstr>
      <vt:lpstr>Restriction 2</vt:lpstr>
      <vt:lpstr>Restriction 2</vt:lpstr>
      <vt:lpstr>Problem Representation</vt:lpstr>
      <vt:lpstr>Proof: NP</vt:lpstr>
      <vt:lpstr>Proof: Np</vt:lpstr>
      <vt:lpstr>Proof: NP-Complete</vt:lpstr>
      <vt:lpstr>Proof: NP-Complete</vt:lpstr>
      <vt:lpstr>Proof: NP-Complete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assignment problem</dc:title>
  <dc:creator>Sarah</dc:creator>
  <cp:lastModifiedBy>Sarah</cp:lastModifiedBy>
  <cp:revision>29</cp:revision>
  <dcterms:created xsi:type="dcterms:W3CDTF">2010-04-12T01:56:18Z</dcterms:created>
  <dcterms:modified xsi:type="dcterms:W3CDTF">2010-04-13T12:55:46Z</dcterms:modified>
</cp:coreProperties>
</file>