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71" r:id="rId15"/>
    <p:sldId id="269" r:id="rId16"/>
    <p:sldId id="273" r:id="rId17"/>
    <p:sldId id="274" r:id="rId18"/>
    <p:sldId id="275" r:id="rId19"/>
    <p:sldId id="276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6A35-BAAE-45C6-A1C3-A099828D22A1}" type="datetimeFigureOut">
              <a:rPr lang="en-US" smtClean="0"/>
              <a:t>4/7/2010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47822F-DE3E-4ECF-B6EE-3083F8EC27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6A35-BAAE-45C6-A1C3-A099828D22A1}" type="datetimeFigureOut">
              <a:rPr lang="en-US" smtClean="0"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822F-DE3E-4ECF-B6EE-3083F8EC27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047822F-DE3E-4ECF-B6EE-3083F8EC274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6A35-BAAE-45C6-A1C3-A099828D22A1}" type="datetimeFigureOut">
              <a:rPr lang="en-US" smtClean="0"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6A35-BAAE-45C6-A1C3-A099828D22A1}" type="datetimeFigureOut">
              <a:rPr lang="en-US" smtClean="0"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047822F-DE3E-4ECF-B6EE-3083F8EC27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6A35-BAAE-45C6-A1C3-A099828D22A1}" type="datetimeFigureOut">
              <a:rPr lang="en-US" smtClean="0"/>
              <a:t>4/7/2010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47822F-DE3E-4ECF-B6EE-3083F8EC27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2E96A35-BAAE-45C6-A1C3-A099828D22A1}" type="datetimeFigureOut">
              <a:rPr lang="en-US" smtClean="0"/>
              <a:t>4/7/2010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822F-DE3E-4ECF-B6EE-3083F8EC27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6A35-BAAE-45C6-A1C3-A099828D22A1}" type="datetimeFigureOut">
              <a:rPr lang="en-US" smtClean="0"/>
              <a:t>4/7/2010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047822F-DE3E-4ECF-B6EE-3083F8EC274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6A35-BAAE-45C6-A1C3-A099828D22A1}" type="datetimeFigureOut">
              <a:rPr lang="en-US" smtClean="0"/>
              <a:t>4/7/2010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047822F-DE3E-4ECF-B6EE-3083F8EC2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6A35-BAAE-45C6-A1C3-A099828D22A1}" type="datetimeFigureOut">
              <a:rPr lang="en-US" smtClean="0"/>
              <a:t>4/7/2010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47822F-DE3E-4ECF-B6EE-3083F8EC2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47822F-DE3E-4ECF-B6EE-3083F8EC274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6A35-BAAE-45C6-A1C3-A099828D22A1}" type="datetimeFigureOut">
              <a:rPr lang="en-US" smtClean="0"/>
              <a:t>4/7/2010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047822F-DE3E-4ECF-B6EE-3083F8EC27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2E96A35-BAAE-45C6-A1C3-A099828D22A1}" type="datetimeFigureOut">
              <a:rPr lang="en-US" smtClean="0"/>
              <a:t>4/7/2010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2E96A35-BAAE-45C6-A1C3-A099828D22A1}" type="datetimeFigureOut">
              <a:rPr lang="en-US" smtClean="0"/>
              <a:t>4/7/2010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47822F-DE3E-4ECF-B6EE-3083F8EC2745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Original paper by </a:t>
            </a:r>
            <a:r>
              <a:rPr lang="en-US" dirty="0" err="1" smtClean="0"/>
              <a:t>Keromytis</a:t>
            </a:r>
            <a:r>
              <a:rPr lang="en-US" dirty="0" smtClean="0"/>
              <a:t>, ET AL.</a:t>
            </a:r>
          </a:p>
          <a:p>
            <a:endParaRPr lang="en-US" dirty="0" smtClean="0"/>
          </a:p>
          <a:p>
            <a:r>
              <a:rPr lang="en-US" dirty="0" smtClean="0"/>
              <a:t>Presented By</a:t>
            </a:r>
            <a:endParaRPr lang="en-US" dirty="0" smtClean="0"/>
          </a:p>
          <a:p>
            <a:r>
              <a:rPr lang="en-US" dirty="0" smtClean="0"/>
              <a:t>Jared </a:t>
            </a:r>
            <a:r>
              <a:rPr lang="en-US" dirty="0" err="1" smtClean="0"/>
              <a:t>Bott</a:t>
            </a:r>
            <a:endParaRPr lang="en-US" dirty="0" smtClean="0"/>
          </a:p>
          <a:p>
            <a:r>
              <a:rPr lang="en-US" dirty="0" smtClean="0"/>
              <a:t>April 8, 2010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Secure Overlay Services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K-Vertex Connected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k-vertex connected graph cannot be disconnected by removing less than K nodes</a:t>
            </a:r>
          </a:p>
          <a:p>
            <a:r>
              <a:rPr lang="en-US" dirty="0" smtClean="0"/>
              <a:t>Ex. Both these graphs are 2-connected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286000" y="48768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38200" y="48768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00200" y="37338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3"/>
            <a:endCxn id="5" idx="7"/>
          </p:cNvCxnSpPr>
          <p:nvPr/>
        </p:nvCxnSpPr>
        <p:spPr>
          <a:xfrm rot="5400000">
            <a:off x="1168026" y="4444626"/>
            <a:ext cx="711948" cy="3309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5"/>
            <a:endCxn id="4" idx="1"/>
          </p:cNvCxnSpPr>
          <p:nvPr/>
        </p:nvCxnSpPr>
        <p:spPr>
          <a:xfrm rot="16200000" flipH="1">
            <a:off x="1891926" y="4482726"/>
            <a:ext cx="711948" cy="2547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6"/>
            <a:endCxn id="4" idx="2"/>
          </p:cNvCxnSpPr>
          <p:nvPr/>
        </p:nvCxnSpPr>
        <p:spPr>
          <a:xfrm>
            <a:off x="1447800" y="5181600"/>
            <a:ext cx="838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5212080" y="3474720"/>
            <a:ext cx="6096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0" y="4572000"/>
            <a:ext cx="6096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949440" y="3474720"/>
            <a:ext cx="6096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949440" y="5577840"/>
            <a:ext cx="6096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212080" y="5577840"/>
            <a:ext cx="609600" cy="609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>
            <a:stCxn id="31" idx="5"/>
            <a:endCxn id="32" idx="1"/>
          </p:cNvCxnSpPr>
          <p:nvPr/>
        </p:nvCxnSpPr>
        <p:spPr>
          <a:xfrm rot="16200000" flipH="1">
            <a:off x="5625726" y="4101726"/>
            <a:ext cx="666228" cy="4528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3" idx="3"/>
            <a:endCxn id="32" idx="7"/>
          </p:cNvCxnSpPr>
          <p:nvPr/>
        </p:nvCxnSpPr>
        <p:spPr>
          <a:xfrm rot="5400000">
            <a:off x="6494406" y="4116966"/>
            <a:ext cx="666228" cy="4223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2" idx="3"/>
            <a:endCxn id="35" idx="7"/>
          </p:cNvCxnSpPr>
          <p:nvPr/>
        </p:nvCxnSpPr>
        <p:spPr>
          <a:xfrm rot="5400000">
            <a:off x="5671446" y="5153286"/>
            <a:ext cx="574788" cy="4528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2" idx="5"/>
            <a:endCxn id="34" idx="1"/>
          </p:cNvCxnSpPr>
          <p:nvPr/>
        </p:nvCxnSpPr>
        <p:spPr>
          <a:xfrm rot="16200000" flipH="1">
            <a:off x="6540126" y="5168526"/>
            <a:ext cx="574788" cy="4223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1" idx="6"/>
            <a:endCxn id="33" idx="2"/>
          </p:cNvCxnSpPr>
          <p:nvPr/>
        </p:nvCxnSpPr>
        <p:spPr>
          <a:xfrm>
            <a:off x="5821680" y="3779520"/>
            <a:ext cx="1127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5" idx="6"/>
            <a:endCxn id="34" idx="2"/>
          </p:cNvCxnSpPr>
          <p:nvPr/>
        </p:nvCxnSpPr>
        <p:spPr>
          <a:xfrm>
            <a:off x="5821680" y="5882640"/>
            <a:ext cx="1127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00200" y="4495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K</a:t>
            </a:r>
            <a:r>
              <a:rPr lang="en-US" sz="2800" baseline="-25000" dirty="0" smtClean="0"/>
              <a:t>3</a:t>
            </a:r>
            <a:endParaRPr lang="en-US" sz="2800" dirty="0"/>
          </a:p>
        </p:txBody>
      </p:sp>
      <p:cxnSp>
        <p:nvCxnSpPr>
          <p:cNvPr id="50" name="Straight Connector 49"/>
          <p:cNvCxnSpPr>
            <a:stCxn id="31" idx="4"/>
            <a:endCxn id="35" idx="0"/>
          </p:cNvCxnSpPr>
          <p:nvPr/>
        </p:nvCxnSpPr>
        <p:spPr>
          <a:xfrm rot="5400000">
            <a:off x="4770120" y="4831080"/>
            <a:ext cx="14935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Minimum K-Connected </a:t>
            </a:r>
            <a:r>
              <a:rPr lang="en-US" dirty="0" err="1" smtClean="0"/>
              <a:t>Subgraph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Given: A Graph G = (V, E), positive integers K≤|V|, B≤|E|</a:t>
            </a:r>
          </a:p>
          <a:p>
            <a:r>
              <a:rPr lang="en-US" sz="3200" dirty="0" smtClean="0"/>
              <a:t>Question: Is there a subset E</a:t>
            </a:r>
            <a:r>
              <a:rPr lang="en-US" sz="3200" dirty="0" smtClean="0"/>
              <a:t>ˊ</a:t>
            </a:r>
            <a:r>
              <a:rPr lang="en-US" sz="3200" dirty="0" smtClean="0">
                <a:ea typeface="Cambria Math"/>
              </a:rPr>
              <a:t>⊆E with |E</a:t>
            </a:r>
            <a:r>
              <a:rPr lang="en-US" sz="3200" dirty="0" smtClean="0"/>
              <a:t>ˊ</a:t>
            </a:r>
            <a:r>
              <a:rPr lang="en-US" sz="3200" dirty="0" smtClean="0">
                <a:ea typeface="Cambria Math"/>
              </a:rPr>
              <a:t>|</a:t>
            </a:r>
            <a:r>
              <a:rPr lang="en-US" sz="3200" dirty="0" smtClean="0"/>
              <a:t>≤B such that Gˊ=(V, Eˊ) is K-connected?</a:t>
            </a:r>
          </a:p>
          <a:p>
            <a:pPr lvl="1"/>
            <a:r>
              <a:rPr lang="en-US" sz="2800" dirty="0" smtClean="0"/>
              <a:t>Will Gˊ not be disconnected by removing fewer than K vertices?</a:t>
            </a:r>
          </a:p>
          <a:p>
            <a:r>
              <a:rPr lang="en-US" sz="3200" dirty="0" smtClean="0"/>
              <a:t>NP-Complete for K≥2</a:t>
            </a:r>
          </a:p>
          <a:p>
            <a:r>
              <a:rPr lang="en-US" sz="3200" dirty="0" smtClean="0"/>
              <a:t>[1]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SOS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Given: A Graph G=(V, E), positive integer K</a:t>
            </a:r>
            <a:r>
              <a:rPr lang="en-US" sz="2800" dirty="0" smtClean="0"/>
              <a:t>≤|V|</a:t>
            </a:r>
          </a:p>
          <a:p>
            <a:r>
              <a:rPr lang="en-US" sz="2800" dirty="0" smtClean="0"/>
              <a:t>Question: Can G be disconnected by removing at most K vertices?</a:t>
            </a:r>
            <a:endParaRPr lang="en-US" sz="2800" dirty="0"/>
          </a:p>
          <a:p>
            <a:r>
              <a:rPr lang="en-US" sz="2800" dirty="0" smtClean="0"/>
              <a:t>Is this version of SOS in NP?</a:t>
            </a:r>
          </a:p>
          <a:p>
            <a:pPr lvl="1"/>
            <a:r>
              <a:rPr lang="en-US" sz="2400" dirty="0" smtClean="0"/>
              <a:t>Clearly a decision problem</a:t>
            </a:r>
          </a:p>
          <a:p>
            <a:pPr lvl="1"/>
            <a:r>
              <a:rPr lang="en-US" sz="2400" dirty="0" smtClean="0"/>
              <a:t>Witness is categorization of vertices, one list for each connected group of vertices, one list of remaining edges</a:t>
            </a:r>
          </a:p>
          <a:p>
            <a:pPr lvl="2"/>
            <a:r>
              <a:rPr lang="en-US" sz="2400" dirty="0" smtClean="0"/>
              <a:t>Find list with each endpoint – O(n)</a:t>
            </a:r>
          </a:p>
          <a:p>
            <a:pPr lvl="2"/>
            <a:r>
              <a:rPr lang="en-US" sz="2400" dirty="0" smtClean="0"/>
              <a:t>Verification would check at most |E| edges – O(n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</a:t>
            </a:r>
          </a:p>
          <a:p>
            <a:pPr lvl="2"/>
            <a:r>
              <a:rPr lang="en-US" sz="2400" dirty="0" smtClean="0"/>
              <a:t>Polynomial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SOS 1 Turing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Theorem: SOS 1 is NP-C</a:t>
            </a:r>
          </a:p>
          <a:p>
            <a:r>
              <a:rPr lang="en-US" sz="3200" dirty="0" smtClean="0"/>
              <a:t>Accept an instance of Minimum K-Connected </a:t>
            </a:r>
            <a:r>
              <a:rPr lang="en-US" sz="3200" dirty="0" err="1" smtClean="0"/>
              <a:t>Subgraph</a:t>
            </a:r>
            <a:endParaRPr lang="en-US" sz="3200" dirty="0" smtClean="0"/>
          </a:p>
          <a:p>
            <a:pPr lvl="1"/>
            <a:r>
              <a:rPr lang="en-US" sz="2800" dirty="0" smtClean="0"/>
              <a:t>G=(V, E), K, B</a:t>
            </a:r>
          </a:p>
          <a:p>
            <a:pPr lvl="1"/>
            <a:r>
              <a:rPr lang="en-US" sz="2800" dirty="0" smtClean="0"/>
              <a:t>Any subset of E can’t do better than E in remaining connected</a:t>
            </a:r>
            <a:endParaRPr lang="en-US" sz="2800" dirty="0" smtClean="0"/>
          </a:p>
          <a:p>
            <a:r>
              <a:rPr lang="en-US" sz="3200" dirty="0" smtClean="0"/>
              <a:t>Create an instance of SOS</a:t>
            </a:r>
          </a:p>
          <a:p>
            <a:pPr lvl="1"/>
            <a:r>
              <a:rPr lang="en-US" sz="2800" dirty="0" smtClean="0"/>
              <a:t>H=G=(V, E), K</a:t>
            </a:r>
            <a:r>
              <a:rPr lang="en-US" sz="2800" dirty="0" smtClean="0"/>
              <a:t>ˊ</a:t>
            </a:r>
            <a:r>
              <a:rPr lang="en-US" sz="2800" dirty="0" smtClean="0"/>
              <a:t>=K-1</a:t>
            </a:r>
          </a:p>
          <a:p>
            <a:r>
              <a:rPr lang="en-US" sz="3200" dirty="0" smtClean="0"/>
              <a:t>Solve 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SOS Turing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If SOS returns Yes, then G can be disconnected by removing fewer than K vertices, and G is not K-connected</a:t>
            </a:r>
          </a:p>
          <a:p>
            <a:pPr lvl="1"/>
            <a:r>
              <a:rPr lang="en-US" sz="2400" dirty="0" smtClean="0"/>
              <a:t>MKCS returns No</a:t>
            </a:r>
          </a:p>
          <a:p>
            <a:endParaRPr lang="en-US" sz="2800" dirty="0" smtClean="0"/>
          </a:p>
          <a:p>
            <a:r>
              <a:rPr lang="en-US" sz="2800" dirty="0" smtClean="0"/>
              <a:t>If SOS returns No, then G cannot be disconnected in less than K vertices, and the </a:t>
            </a:r>
            <a:r>
              <a:rPr lang="en-US" sz="2800" dirty="0" err="1" smtClean="0"/>
              <a:t>subgraph</a:t>
            </a:r>
            <a:r>
              <a:rPr lang="en-US" sz="2800" dirty="0" smtClean="0"/>
              <a:t> that is K-connected is the entire graph</a:t>
            </a:r>
          </a:p>
          <a:p>
            <a:pPr lvl="1"/>
            <a:r>
              <a:rPr lang="en-US" sz="2300" dirty="0" smtClean="0"/>
              <a:t>But this doesn’t take into account restrictions on the number of edges in the </a:t>
            </a:r>
            <a:r>
              <a:rPr lang="en-US" sz="2300" dirty="0" err="1" smtClean="0"/>
              <a:t>subgraph</a:t>
            </a:r>
            <a:r>
              <a:rPr lang="en-US" sz="2300" dirty="0" smtClean="0"/>
              <a:t>!</a:t>
            </a:r>
            <a:endParaRPr lang="en-US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Scramble To Find A New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SOAPs randomly pass message to other </a:t>
            </a:r>
            <a:r>
              <a:rPr lang="en-US" dirty="0" smtClean="0"/>
              <a:t>SOAPs</a:t>
            </a:r>
            <a:endParaRPr lang="en-US" dirty="0" smtClean="0"/>
          </a:p>
          <a:p>
            <a:pPr lvl="1"/>
            <a:r>
              <a:rPr lang="en-US" dirty="0" smtClean="0"/>
              <a:t>One way to alter this process is to keep a list of nodes that have already received message and not send to any on the list</a:t>
            </a:r>
          </a:p>
          <a:p>
            <a:r>
              <a:rPr lang="en-US" dirty="0" smtClean="0"/>
              <a:t>Can the message reach the target using this restriction and still be passed K times?</a:t>
            </a:r>
          </a:p>
          <a:p>
            <a:pPr lvl="1"/>
            <a:r>
              <a:rPr lang="en-US" dirty="0" smtClean="0"/>
              <a:t>Need to specify some starting node</a:t>
            </a:r>
          </a:p>
          <a:p>
            <a:pPr lvl="1"/>
            <a:r>
              <a:rPr lang="en-US" dirty="0" smtClean="0"/>
              <a:t>End node is the target server</a:t>
            </a:r>
          </a:p>
          <a:p>
            <a:r>
              <a:rPr lang="en-US" dirty="0" smtClean="0"/>
              <a:t>Generalize the problem: Starting vertex s, Target vertex </a:t>
            </a:r>
            <a:r>
              <a:rPr lang="en-US" dirty="0" smtClean="0"/>
              <a:t>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SOS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Given: A Graph G=(V, E), positive integer K, vertices s and t</a:t>
            </a:r>
          </a:p>
          <a:p>
            <a:r>
              <a:rPr lang="en-US" dirty="0" smtClean="0"/>
              <a:t>Question: Is there a non-repeating path between s and t that contains at least K </a:t>
            </a:r>
            <a:r>
              <a:rPr lang="en-US" dirty="0" smtClean="0"/>
              <a:t>vertices?</a:t>
            </a:r>
            <a:endParaRPr lang="en-US" dirty="0" smtClean="0"/>
          </a:p>
          <a:p>
            <a:pPr lvl="1"/>
            <a:r>
              <a:rPr lang="en-US" dirty="0" smtClean="0"/>
              <a:t>Simple </a:t>
            </a:r>
            <a:r>
              <a:rPr lang="en-US" dirty="0" smtClean="0"/>
              <a:t>path is a path without any repeated </a:t>
            </a:r>
            <a:r>
              <a:rPr lang="en-US" dirty="0" smtClean="0"/>
              <a:t>vertices</a:t>
            </a:r>
          </a:p>
          <a:p>
            <a:r>
              <a:rPr lang="en-US" dirty="0" smtClean="0"/>
              <a:t>Is this problem in NP?</a:t>
            </a:r>
          </a:p>
          <a:p>
            <a:pPr lvl="1"/>
            <a:r>
              <a:rPr lang="en-US" dirty="0" smtClean="0"/>
              <a:t>Decision problem</a:t>
            </a:r>
          </a:p>
          <a:p>
            <a:pPr lvl="1"/>
            <a:r>
              <a:rPr lang="en-US" dirty="0" smtClean="0"/>
              <a:t>Witness is the list of edges in the path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Hamiltonian Path</a:t>
            </a:r>
          </a:p>
          <a:p>
            <a:pPr lvl="1"/>
            <a:r>
              <a:rPr lang="en-US" sz="2400" dirty="0" smtClean="0"/>
              <a:t>Hamiltonian path is one that contains every vertex once and only once</a:t>
            </a:r>
          </a:p>
          <a:p>
            <a:pPr lvl="1"/>
            <a:r>
              <a:rPr lang="en-US" sz="2400" dirty="0" smtClean="0"/>
              <a:t>Given: A Graph G=(V, E)</a:t>
            </a:r>
          </a:p>
          <a:p>
            <a:pPr lvl="1"/>
            <a:r>
              <a:rPr lang="en-US" sz="2400" dirty="0" smtClean="0"/>
              <a:t>Question: Does G contain a Hamiltonian path?</a:t>
            </a:r>
          </a:p>
          <a:p>
            <a:pPr lvl="1"/>
            <a:r>
              <a:rPr lang="en-US" sz="2400" dirty="0" smtClean="0"/>
              <a:t>NP-Complete [1]</a:t>
            </a:r>
          </a:p>
          <a:p>
            <a:r>
              <a:rPr lang="en-US" sz="2800" dirty="0" smtClean="0"/>
              <a:t>Hamiltonian Path Between Two Vertices </a:t>
            </a:r>
          </a:p>
          <a:p>
            <a:pPr lvl="1"/>
            <a:r>
              <a:rPr lang="en-US" sz="2400" dirty="0" smtClean="0"/>
              <a:t>Is there a Hamiltonian path between two specified vertices?</a:t>
            </a:r>
          </a:p>
          <a:p>
            <a:pPr lvl="1"/>
            <a:r>
              <a:rPr lang="en-US" sz="2400" dirty="0" smtClean="0"/>
              <a:t>Also NP-Complete [1]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Theorem: SOS 2 is NP-Complete</a:t>
            </a:r>
          </a:p>
          <a:p>
            <a:r>
              <a:rPr lang="en-US" sz="2800" dirty="0" smtClean="0"/>
              <a:t>Proof </a:t>
            </a:r>
            <a:r>
              <a:rPr lang="en-US" sz="2800" dirty="0" smtClean="0"/>
              <a:t>by restriction</a:t>
            </a:r>
          </a:p>
          <a:p>
            <a:pPr lvl="1"/>
            <a:r>
              <a:rPr lang="en-US" sz="2400" dirty="0" smtClean="0"/>
              <a:t>SOS 2 will give a Hamiltonian path between the two vertices if K=|V</a:t>
            </a:r>
            <a:r>
              <a:rPr lang="en-US" sz="2400" dirty="0" smtClean="0"/>
              <a:t>|</a:t>
            </a:r>
          </a:p>
          <a:p>
            <a:pPr lvl="2"/>
            <a:r>
              <a:rPr lang="en-US" sz="2400" dirty="0" smtClean="0"/>
              <a:t>SOS 2 will only return Yes if there is a path that visits every vertex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SOS 1 NP-Complete?</a:t>
            </a:r>
          </a:p>
          <a:p>
            <a:pPr lvl="1"/>
            <a:r>
              <a:rPr lang="en-US" dirty="0" smtClean="0"/>
              <a:t>I don’t know</a:t>
            </a:r>
          </a:p>
          <a:p>
            <a:r>
              <a:rPr lang="en-US" dirty="0" smtClean="0"/>
              <a:t>Is SOS 2 NP-Complete?</a:t>
            </a:r>
          </a:p>
          <a:p>
            <a:pPr lvl="1"/>
            <a:r>
              <a:rPr lang="en-US" dirty="0" smtClean="0"/>
              <a:t>Yes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SOS Background</a:t>
            </a:r>
          </a:p>
          <a:p>
            <a:r>
              <a:rPr lang="en-US" sz="3600" dirty="0" smtClean="0"/>
              <a:t>Problem 1</a:t>
            </a:r>
          </a:p>
          <a:p>
            <a:pPr lvl="1"/>
            <a:r>
              <a:rPr lang="en-US" sz="3100" dirty="0" smtClean="0"/>
              <a:t>Problem</a:t>
            </a:r>
          </a:p>
          <a:p>
            <a:pPr lvl="1"/>
            <a:r>
              <a:rPr lang="en-US" sz="3100" dirty="0" smtClean="0"/>
              <a:t>Transformation?</a:t>
            </a:r>
          </a:p>
          <a:p>
            <a:r>
              <a:rPr lang="en-US" sz="3600" dirty="0" smtClean="0"/>
              <a:t>Problem 2</a:t>
            </a:r>
          </a:p>
          <a:p>
            <a:pPr lvl="1"/>
            <a:r>
              <a:rPr lang="en-US" sz="3100" dirty="0" smtClean="0"/>
              <a:t>Problem</a:t>
            </a:r>
          </a:p>
          <a:p>
            <a:pPr lvl="1"/>
            <a:r>
              <a:rPr lang="en-US" sz="3100" dirty="0" smtClean="0"/>
              <a:t>Transformation with an NP-C Problem</a:t>
            </a:r>
          </a:p>
          <a:p>
            <a:pPr lvl="2"/>
            <a:r>
              <a:rPr lang="en-US" sz="2900" dirty="0" smtClean="0"/>
              <a:t>NP Proof</a:t>
            </a:r>
          </a:p>
          <a:p>
            <a:pPr lvl="2"/>
            <a:r>
              <a:rPr lang="en-US" sz="2900" dirty="0" smtClean="0"/>
              <a:t>Transformation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[1] </a:t>
            </a:r>
            <a:r>
              <a:rPr lang="en-US" dirty="0" err="1" smtClean="0"/>
              <a:t>Garey</a:t>
            </a:r>
            <a:r>
              <a:rPr lang="en-US" dirty="0" smtClean="0"/>
              <a:t>, R. and Johnson, D. “Computers and Intractability: A Guide to the Theory of NP-Completeness”, W. H. Freeman and Company, 1979.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[2] </a:t>
            </a:r>
            <a:r>
              <a:rPr lang="en-US" dirty="0" err="1" smtClean="0"/>
              <a:t>Keromytis</a:t>
            </a:r>
            <a:r>
              <a:rPr lang="en-US" dirty="0" smtClean="0"/>
              <a:t>, A., </a:t>
            </a:r>
            <a:r>
              <a:rPr lang="en-US" dirty="0" err="1" smtClean="0"/>
              <a:t>Misra</a:t>
            </a:r>
            <a:r>
              <a:rPr lang="en-US" dirty="0" smtClean="0"/>
              <a:t>, V., and Rubenstein, D. “SOS: Secure Overlay Services”, SIGCOMM '02: Proceedings of the 2002 conference on Applications, technologies, architectures, and protocols for computer communications, 61-72, 2002.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Overlay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Network architecture designed to provide secure communication between certified users and a server</a:t>
            </a:r>
          </a:p>
          <a:p>
            <a:r>
              <a:rPr lang="en-US" sz="3200" dirty="0" smtClean="0"/>
              <a:t>Published in 2002 at SIGCOMM</a:t>
            </a:r>
          </a:p>
          <a:p>
            <a:r>
              <a:rPr lang="en-US" sz="3200" dirty="0" smtClean="0"/>
              <a:t>Runs upon CHORD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[2]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SOS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Different kinds of nodes</a:t>
            </a:r>
          </a:p>
          <a:p>
            <a:pPr lvl="1"/>
            <a:r>
              <a:rPr lang="en-US" sz="2800" dirty="0" smtClean="0"/>
              <a:t>SOAP</a:t>
            </a:r>
          </a:p>
          <a:p>
            <a:pPr lvl="1"/>
            <a:r>
              <a:rPr lang="en-US" sz="2800" dirty="0" smtClean="0"/>
              <a:t>Beacon</a:t>
            </a:r>
          </a:p>
          <a:p>
            <a:pPr lvl="1"/>
            <a:r>
              <a:rPr lang="en-US" sz="2800" dirty="0" smtClean="0"/>
              <a:t>Secret </a:t>
            </a:r>
            <a:r>
              <a:rPr lang="en-US" sz="2800" dirty="0" err="1" smtClean="0"/>
              <a:t>Servlet</a:t>
            </a:r>
            <a:endParaRPr lang="en-US" sz="2800" dirty="0" smtClean="0"/>
          </a:p>
          <a:p>
            <a:r>
              <a:rPr lang="en-US" sz="3200" dirty="0" smtClean="0"/>
              <a:t>Restrict access to server to only a few secret IP addresses</a:t>
            </a:r>
          </a:p>
          <a:p>
            <a:pPr lvl="1"/>
            <a:r>
              <a:rPr lang="en-US" sz="2800" dirty="0" smtClean="0"/>
              <a:t>Secret </a:t>
            </a:r>
            <a:r>
              <a:rPr lang="en-US" sz="2800" dirty="0" err="1" smtClean="0"/>
              <a:t>Servlets</a:t>
            </a:r>
            <a:endParaRPr lang="en-US" sz="2800" dirty="0"/>
          </a:p>
          <a:p>
            <a:r>
              <a:rPr lang="en-US" sz="3200" dirty="0" smtClean="0"/>
              <a:t>Beacons know who Secret </a:t>
            </a:r>
            <a:r>
              <a:rPr lang="en-US" sz="3200" dirty="0" err="1" smtClean="0"/>
              <a:t>Servlets</a:t>
            </a:r>
            <a:r>
              <a:rPr lang="en-US" sz="3200" dirty="0" smtClean="0"/>
              <a:t> 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SOS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Users verified by an access point</a:t>
            </a:r>
          </a:p>
          <a:p>
            <a:pPr lvl="1"/>
            <a:r>
              <a:rPr lang="en-US" sz="2400" dirty="0" smtClean="0"/>
              <a:t>SOAP</a:t>
            </a:r>
          </a:p>
          <a:p>
            <a:r>
              <a:rPr lang="en-US" sz="2800" dirty="0" smtClean="0"/>
              <a:t>Beacons and Secret </a:t>
            </a:r>
            <a:r>
              <a:rPr lang="en-US" sz="2800" dirty="0" err="1" smtClean="0"/>
              <a:t>Servlets</a:t>
            </a:r>
            <a:r>
              <a:rPr lang="en-US" sz="2800" dirty="0" smtClean="0"/>
              <a:t> externally the same as SOAPs</a:t>
            </a:r>
          </a:p>
          <a:p>
            <a:r>
              <a:rPr lang="en-US" sz="2800" dirty="0" smtClean="0"/>
              <a:t>SOAPs pass message randomly amongst themselves</a:t>
            </a:r>
          </a:p>
          <a:p>
            <a:pPr lvl="1"/>
            <a:r>
              <a:rPr lang="en-US" sz="2400" dirty="0" smtClean="0"/>
              <a:t>Eventually message ends up at a Secret </a:t>
            </a:r>
            <a:r>
              <a:rPr lang="en-US" sz="2400" dirty="0" err="1" smtClean="0"/>
              <a:t>Servlet</a:t>
            </a:r>
            <a:r>
              <a:rPr lang="en-US" sz="2400" dirty="0" smtClean="0"/>
              <a:t> or a Beacon</a:t>
            </a:r>
          </a:p>
          <a:p>
            <a:pPr lvl="2"/>
            <a:r>
              <a:rPr lang="en-US" sz="2400" dirty="0" smtClean="0"/>
              <a:t>Forward to Secret </a:t>
            </a:r>
            <a:r>
              <a:rPr lang="en-US" sz="2400" dirty="0" err="1" smtClean="0"/>
              <a:t>Servlet</a:t>
            </a:r>
            <a:r>
              <a:rPr lang="en-US" sz="2400" dirty="0" smtClean="0"/>
              <a:t> or to target server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 a given SOS network, can an attacker disable access to the target server by disabling k nodes?</a:t>
            </a:r>
          </a:p>
          <a:p>
            <a:pPr lvl="1"/>
            <a:r>
              <a:rPr lang="en-US" sz="2800" dirty="0" smtClean="0"/>
              <a:t>Attacker doesn’t know which nodes are Beacons, Secret </a:t>
            </a:r>
            <a:r>
              <a:rPr lang="en-US" sz="2800" dirty="0" err="1" smtClean="0"/>
              <a:t>Servlets</a:t>
            </a:r>
            <a:r>
              <a:rPr lang="en-US" sz="2800" dirty="0" smtClean="0"/>
              <a:t>, selects nodes to attack at random</a:t>
            </a:r>
          </a:p>
          <a:p>
            <a:pPr lvl="1"/>
            <a:r>
              <a:rPr lang="en-US" sz="2800" dirty="0" smtClean="0"/>
              <a:t>Attacker may not know who users or target are</a:t>
            </a:r>
          </a:p>
          <a:p>
            <a:pPr lvl="1"/>
            <a:r>
              <a:rPr lang="en-US" sz="2800" dirty="0" smtClean="0"/>
              <a:t>Answer is dependent upon network structure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943600" y="1600200"/>
            <a:ext cx="2743200" cy="4525963"/>
          </a:xfrm>
        </p:spPr>
        <p:txBody>
          <a:bodyPr/>
          <a:lstStyle/>
          <a:p>
            <a:r>
              <a:rPr lang="en-US" dirty="0" smtClean="0"/>
              <a:t>K=2</a:t>
            </a:r>
          </a:p>
          <a:p>
            <a:r>
              <a:rPr lang="en-US" dirty="0" smtClean="0"/>
              <a:t>Can disable S1+S2, B3+SS1, SS1+SS2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914400" y="2667000"/>
            <a:ext cx="685800" cy="685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S1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819400" y="1676400"/>
            <a:ext cx="685800" cy="685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S2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143000" y="4495800"/>
            <a:ext cx="685800" cy="685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B1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667000" y="3657600"/>
            <a:ext cx="685800" cy="685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B2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819400"/>
            <a:ext cx="685800" cy="685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B3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514600" y="5486400"/>
            <a:ext cx="685800" cy="685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SS1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4495800"/>
            <a:ext cx="685800" cy="685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SS2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3962400" y="5943600"/>
            <a:ext cx="1219200" cy="685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</a:t>
            </a:r>
            <a:endParaRPr lang="en-US" dirty="0"/>
          </a:p>
        </p:txBody>
      </p:sp>
      <p:cxnSp>
        <p:nvCxnSpPr>
          <p:cNvPr id="17" name="Straight Connector 16"/>
          <p:cNvCxnSpPr>
            <a:endCxn id="7" idx="2"/>
          </p:cNvCxnSpPr>
          <p:nvPr/>
        </p:nvCxnSpPr>
        <p:spPr>
          <a:xfrm>
            <a:off x="1752600" y="1600200"/>
            <a:ext cx="1066800" cy="4191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6" idx="0"/>
          </p:cNvCxnSpPr>
          <p:nvPr/>
        </p:nvCxnSpPr>
        <p:spPr>
          <a:xfrm rot="5400000">
            <a:off x="857252" y="2228850"/>
            <a:ext cx="838198" cy="381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6" idx="4"/>
            <a:endCxn id="8" idx="1"/>
          </p:cNvCxnSpPr>
          <p:nvPr/>
        </p:nvCxnSpPr>
        <p:spPr>
          <a:xfrm rot="5400000">
            <a:off x="628651" y="3967583"/>
            <a:ext cx="1243433" cy="138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6" idx="5"/>
            <a:endCxn id="9" idx="1"/>
          </p:cNvCxnSpPr>
          <p:nvPr/>
        </p:nvCxnSpPr>
        <p:spPr>
          <a:xfrm rot="16200000" flipH="1">
            <a:off x="1880767" y="2871367"/>
            <a:ext cx="505666" cy="12676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7" idx="4"/>
            <a:endCxn id="9" idx="0"/>
          </p:cNvCxnSpPr>
          <p:nvPr/>
        </p:nvCxnSpPr>
        <p:spPr>
          <a:xfrm rot="5400000">
            <a:off x="2438400" y="2933700"/>
            <a:ext cx="12954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7" idx="5"/>
            <a:endCxn id="10" idx="1"/>
          </p:cNvCxnSpPr>
          <p:nvPr/>
        </p:nvCxnSpPr>
        <p:spPr>
          <a:xfrm rot="16200000" flipH="1">
            <a:off x="3557167" y="2109367"/>
            <a:ext cx="658066" cy="9628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8" idx="5"/>
            <a:endCxn id="11" idx="1"/>
          </p:cNvCxnSpPr>
          <p:nvPr/>
        </p:nvCxnSpPr>
        <p:spPr>
          <a:xfrm rot="16200000" flipH="1">
            <a:off x="1918867" y="4890667"/>
            <a:ext cx="505666" cy="8866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9" idx="4"/>
            <a:endCxn id="11" idx="0"/>
          </p:cNvCxnSpPr>
          <p:nvPr/>
        </p:nvCxnSpPr>
        <p:spPr>
          <a:xfrm rot="5400000">
            <a:off x="2362200" y="4838700"/>
            <a:ext cx="11430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4"/>
            <a:endCxn id="12" idx="0"/>
          </p:cNvCxnSpPr>
          <p:nvPr/>
        </p:nvCxnSpPr>
        <p:spPr>
          <a:xfrm rot="5400000">
            <a:off x="4114800" y="4000500"/>
            <a:ext cx="990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2" idx="4"/>
            <a:endCxn id="13" idx="0"/>
          </p:cNvCxnSpPr>
          <p:nvPr/>
        </p:nvCxnSpPr>
        <p:spPr>
          <a:xfrm rot="5400000">
            <a:off x="4210050" y="5543550"/>
            <a:ext cx="762000" cy="381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1" idx="5"/>
            <a:endCxn id="13" idx="2"/>
          </p:cNvCxnSpPr>
          <p:nvPr/>
        </p:nvCxnSpPr>
        <p:spPr>
          <a:xfrm rot="16200000" flipH="1">
            <a:off x="3423817" y="5747916"/>
            <a:ext cx="214733" cy="86243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4" name="Cloud 83"/>
          <p:cNvSpPr/>
          <p:nvPr/>
        </p:nvSpPr>
        <p:spPr>
          <a:xfrm>
            <a:off x="304800" y="381000"/>
            <a:ext cx="1752600" cy="15240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Restriction of 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Don’t care what kind of node is disabled</a:t>
            </a:r>
          </a:p>
          <a:p>
            <a:r>
              <a:rPr lang="en-US" sz="3600" dirty="0" smtClean="0"/>
              <a:t>Arbitrary graphs</a:t>
            </a:r>
          </a:p>
          <a:p>
            <a:endParaRPr lang="en-US" sz="3600" dirty="0"/>
          </a:p>
          <a:p>
            <a:r>
              <a:rPr lang="en-US" sz="3600" dirty="0" smtClean="0"/>
              <a:t>Two interpretations of the problem</a:t>
            </a:r>
          </a:p>
          <a:p>
            <a:pPr lvl="1"/>
            <a:r>
              <a:rPr lang="en-US" sz="3200" dirty="0" smtClean="0"/>
              <a:t>Min Cut</a:t>
            </a:r>
          </a:p>
          <a:p>
            <a:pPr lvl="1"/>
            <a:r>
              <a:rPr lang="en-US" sz="3200" dirty="0" smtClean="0"/>
              <a:t>Minimum K-Connected </a:t>
            </a:r>
            <a:r>
              <a:rPr lang="en-US" sz="3200" dirty="0" err="1" smtClean="0"/>
              <a:t>Subgraph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 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Reinterpret the problem to look at cutting links between nodes</a:t>
            </a:r>
          </a:p>
          <a:p>
            <a:r>
              <a:rPr lang="en-US" sz="3200" dirty="0" smtClean="0"/>
              <a:t>A cut is a partition of the vertices into disjoint subsets</a:t>
            </a:r>
          </a:p>
          <a:p>
            <a:r>
              <a:rPr lang="en-US" sz="3200" dirty="0" smtClean="0"/>
              <a:t>Given: A Graph G=(V, E), integer K</a:t>
            </a:r>
          </a:p>
          <a:p>
            <a:r>
              <a:rPr lang="en-US" sz="3200" dirty="0" smtClean="0"/>
              <a:t>Question: Is there a minimum cut of at most K edges?</a:t>
            </a:r>
          </a:p>
          <a:p>
            <a:r>
              <a:rPr lang="en-US" sz="3200" dirty="0" smtClean="0"/>
              <a:t>Can’t use this problem, as it is </a:t>
            </a:r>
            <a:r>
              <a:rPr lang="en-US" sz="3200" dirty="0" smtClean="0">
                <a:ea typeface="Cambria Math"/>
              </a:rPr>
              <a:t>∈ P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1205</TotalTime>
  <Words>940</Words>
  <Application>Microsoft Office PowerPoint</Application>
  <PresentationFormat>On-screen Show (4:3)</PresentationFormat>
  <Paragraphs>138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Civic</vt:lpstr>
      <vt:lpstr>Secure Overlay Services</vt:lpstr>
      <vt:lpstr>Overview</vt:lpstr>
      <vt:lpstr>Secure Overlay Services</vt:lpstr>
      <vt:lpstr>SOS Nodes</vt:lpstr>
      <vt:lpstr>SOS Nodes</vt:lpstr>
      <vt:lpstr>Problem 1</vt:lpstr>
      <vt:lpstr>Example</vt:lpstr>
      <vt:lpstr>Restriction of SOS</vt:lpstr>
      <vt:lpstr>Min Cut</vt:lpstr>
      <vt:lpstr>K-Vertex Connected Graph</vt:lpstr>
      <vt:lpstr>Minimum K-Connected Subgraph</vt:lpstr>
      <vt:lpstr>SOS 1</vt:lpstr>
      <vt:lpstr>SOS 1 Turing Transformation</vt:lpstr>
      <vt:lpstr>SOS Turing Transformation</vt:lpstr>
      <vt:lpstr>Scramble To Find A New Problem</vt:lpstr>
      <vt:lpstr>SOS 2</vt:lpstr>
      <vt:lpstr>Transformation</vt:lpstr>
      <vt:lpstr>Transformation</vt:lpstr>
      <vt:lpstr>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Overlay Services</dc:title>
  <dc:subject>Secure Overlay Services complexity analysis</dc:subject>
  <dc:creator>Jared N. Bott</dc:creator>
  <cp:lastModifiedBy>Jbott</cp:lastModifiedBy>
  <cp:revision>178</cp:revision>
  <dcterms:created xsi:type="dcterms:W3CDTF">2010-04-07T21:21:07Z</dcterms:created>
  <dcterms:modified xsi:type="dcterms:W3CDTF">2010-04-08T17:26:56Z</dcterms:modified>
</cp:coreProperties>
</file>