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75" r:id="rId4"/>
    <p:sldId id="258" r:id="rId5"/>
    <p:sldId id="261" r:id="rId6"/>
    <p:sldId id="263" r:id="rId7"/>
    <p:sldId id="276" r:id="rId8"/>
    <p:sldId id="264" r:id="rId9"/>
    <p:sldId id="259" r:id="rId10"/>
    <p:sldId id="260" r:id="rId11"/>
    <p:sldId id="265" r:id="rId12"/>
    <p:sldId id="266" r:id="rId13"/>
    <p:sldId id="267" r:id="rId14"/>
    <p:sldId id="268" r:id="rId15"/>
    <p:sldId id="269" r:id="rId16"/>
    <p:sldId id="277" r:id="rId17"/>
    <p:sldId id="278" r:id="rId18"/>
    <p:sldId id="279" r:id="rId19"/>
    <p:sldId id="280" r:id="rId20"/>
    <p:sldId id="274"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8726" autoAdjust="0"/>
  </p:normalViewPr>
  <p:slideViewPr>
    <p:cSldViewPr>
      <p:cViewPr varScale="1">
        <p:scale>
          <a:sx n="55" d="100"/>
          <a:sy n="55" d="100"/>
        </p:scale>
        <p:origin x="-93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0AC06E-CA02-4046-98B0-18077D483498}" type="datetimeFigureOut">
              <a:rPr lang="en-US" smtClean="0"/>
              <a:pPr/>
              <a:t>4/7/2009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1BA34-C90F-4AE5-84D9-8FA1251B6C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a:t>
            </a:r>
            <a:r>
              <a:rPr lang="en-US" baseline="0" dirty="0" smtClean="0"/>
              <a:t> a warm greeting.</a:t>
            </a:r>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is, all service</a:t>
            </a:r>
            <a:r>
              <a:rPr lang="en-US" baseline="0" dirty="0" smtClean="0"/>
              <a:t> destinations must be “serviced” by some route, and the total cost of route must be minimized.</a:t>
            </a:r>
          </a:p>
          <a:p>
            <a:endParaRPr lang="en-US" baseline="0" dirty="0" smtClean="0"/>
          </a:p>
          <a:p>
            <a:r>
              <a:rPr lang="en-US" baseline="0" dirty="0" smtClean="0"/>
              <a:t>Also note that a cycle is basically a path where the start and end vertex is the same.  Also, we need to note that by our definition of cycle, we mean “closed walk”, where repeatedly visited vertices (and edges) are allowed.  A closed walk is a sequence of vertices and edges beginning with an edge and ending in an edge.</a:t>
            </a:r>
          </a:p>
          <a:p>
            <a:endParaRPr lang="en-US" baseline="0" dirty="0" smtClean="0"/>
          </a:p>
          <a:p>
            <a:r>
              <a:rPr lang="en-US" baseline="0" dirty="0" smtClean="0"/>
              <a:t>A cycle usually refers to a “simple cycle” where repeatedly visited vertices (and edges) are not allowed.</a:t>
            </a:r>
          </a:p>
          <a:p>
            <a:endParaRPr lang="en-US" baseline="0" dirty="0" smtClean="0"/>
          </a:p>
          <a:p>
            <a:r>
              <a:rPr lang="en-US" baseline="0" dirty="0" smtClean="0"/>
              <a:t>We also assume that there is one vehicle per depot such that the #depots=#vehicles.</a:t>
            </a:r>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TSP</a:t>
            </a:r>
            <a:r>
              <a:rPr lang="en-US" baseline="0" dirty="0" smtClean="0"/>
              <a:t> explained in the book by Gary and Johnson as a non-graph problem, but it can be easily converted to a graph problem by the following process:</a:t>
            </a:r>
          </a:p>
          <a:p>
            <a:r>
              <a:rPr lang="en-US" baseline="0" dirty="0" smtClean="0"/>
              <a:t>V correspond with the set of cities</a:t>
            </a:r>
          </a:p>
          <a:p>
            <a:r>
              <a:rPr lang="en-US" baseline="0" dirty="0" smtClean="0"/>
              <a:t>E correspond with the distance matrix</a:t>
            </a:r>
          </a:p>
          <a:p>
            <a:endParaRPr lang="en-US" baseline="0" dirty="0" smtClean="0"/>
          </a:p>
          <a:p>
            <a:r>
              <a:rPr lang="en-US" baseline="0" dirty="0" smtClean="0"/>
              <a:t>Now each “tour” is a Hamiltonian cycle.</a:t>
            </a:r>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version actually assumes we have simple cycles.</a:t>
            </a:r>
          </a:p>
          <a:p>
            <a:pPr eaLnBrk="1" hangingPunct="1">
              <a:spcBef>
                <a:spcPct val="0"/>
              </a:spcBef>
            </a:pPr>
            <a:endParaRPr lang="en-US" smtClean="0"/>
          </a:p>
          <a:p>
            <a:pPr eaLnBrk="1" hangingPunct="1">
              <a:spcBef>
                <a:spcPct val="0"/>
              </a:spcBef>
            </a:pPr>
            <a:r>
              <a:rPr lang="en-US" smtClean="0"/>
              <a:t>We actually need to incorporate the closed walk constraint as described in the doc file.</a:t>
            </a:r>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CEC0A8-4337-4567-9EA4-86A11A08AF2F}" type="slidenum">
              <a:rPr lang="en-US"/>
              <a:pPr fontAlgn="base">
                <a:spcBef>
                  <a:spcPct val="0"/>
                </a:spcBef>
                <a:spcAft>
                  <a:spcPct val="0"/>
                </a:spcAft>
                <a:defRPr/>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Sketch out the contents of this</a:t>
            </a:r>
            <a:r>
              <a:rPr lang="en-US" baseline="0" dirty="0" smtClean="0"/>
              <a:t> presentation.</a:t>
            </a:r>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“I originally observed the VRP</a:t>
            </a:r>
            <a:r>
              <a:rPr lang="en-US" baseline="0" dirty="0" smtClean="0"/>
              <a:t> problem while working at SEARS Appliance Repair.  We had a fleet of technicians which needed daily routing which was done by a program called CARS.”  -Bo</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8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t>G. B. </a:t>
            </a:r>
            <a:r>
              <a:rPr lang="en-US" sz="2800" dirty="0" err="1" smtClean="0"/>
              <a:t>Dantzig</a:t>
            </a:r>
            <a:r>
              <a:rPr lang="en-US" sz="2800" dirty="0" smtClean="0"/>
              <a:t> and R.H. </a:t>
            </a:r>
            <a:r>
              <a:rPr lang="en-US" sz="2800" dirty="0" err="1" smtClean="0"/>
              <a:t>Ramser</a:t>
            </a:r>
            <a:r>
              <a:rPr lang="en-US" sz="2800" dirty="0" smtClean="0"/>
              <a:t>. "The Truck Dispatching Problem". Management Science 6, 80–91. 1959</a:t>
            </a:r>
          </a:p>
          <a:p>
            <a:r>
              <a:rPr lang="en-US" b="1" dirty="0" smtClean="0"/>
              <a:t>Abstract</a:t>
            </a:r>
          </a:p>
          <a:p>
            <a:r>
              <a:rPr lang="en-US" dirty="0" smtClean="0"/>
              <a:t>The paper is concerned with the optimum routing of a fleet of gasoline delivery trucks between a bulk terminal and a large number of service stations supplied by the terminal. The shortest routes between any two points in the system are given and a demand for one or several products is specified for a number of stations within the distribution system. It is desired to find a way to assign stations to trucks in such a manner that station demands are satisfied and total mileage covered by the fleet is a minimum. A procedure based on a linear programming formulation is given for obtaining a near optimal solution. The calculations may be readily performed by hand or by an automatic digital computing machine. No practical applications of the method have been made as yet. A number of trial problems have been calculated, however.</a:t>
            </a:r>
            <a:endParaRPr lang="en-US" sz="2800" dirty="0" smtClean="0"/>
          </a:p>
        </p:txBody>
      </p:sp>
      <p:sp>
        <p:nvSpPr>
          <p:cNvPr id="4" name="Slide Number Placeholder 3"/>
          <p:cNvSpPr>
            <a:spLocks noGrp="1"/>
          </p:cNvSpPr>
          <p:nvPr>
            <p:ph type="sldNum" sz="quarter" idx="10"/>
          </p:nvPr>
        </p:nvSpPr>
        <p:spPr/>
        <p:txBody>
          <a:bodyPr/>
          <a:lstStyle/>
          <a:p>
            <a:fld id="{55E1BA34-C90F-4AE5-84D9-8FA1251B6C4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assume we have 3 trucks to drop off to these 9 service destinations,</a:t>
            </a:r>
            <a:r>
              <a:rPr lang="en-US" baseline="0" dirty="0" smtClean="0"/>
              <a:t> all starting from “Depot”, what is the best routes for these three trucks to minimize the total distance driven.  </a:t>
            </a:r>
          </a:p>
          <a:p>
            <a:endParaRPr lang="en-US" baseline="0" dirty="0" smtClean="0"/>
          </a:p>
          <a:p>
            <a:r>
              <a:rPr lang="en-US" baseline="0" dirty="0" smtClean="0"/>
              <a:t>Reasons why triangular inequality might not hold for distance.</a:t>
            </a:r>
          </a:p>
          <a:p>
            <a:r>
              <a:rPr lang="en-US" baseline="0" dirty="0" smtClean="0"/>
              <a:t>Roads need not be straight (they can </a:t>
            </a:r>
            <a:r>
              <a:rPr lang="en-US" baseline="0" dirty="0" err="1" smtClean="0"/>
              <a:t>zig-zag</a:t>
            </a:r>
            <a:r>
              <a:rPr lang="en-US" baseline="0" dirty="0" smtClean="0"/>
              <a:t>), which make triangular inequality impossible.</a:t>
            </a:r>
            <a:endParaRPr lang="en-US" dirty="0" smtClean="0"/>
          </a:p>
          <a:p>
            <a:endParaRPr lang="en-US" dirty="0" smtClean="0"/>
          </a:p>
          <a:p>
            <a:r>
              <a:rPr lang="en-US" dirty="0" smtClean="0"/>
              <a:t>Legend:</a:t>
            </a:r>
            <a:br>
              <a:rPr lang="en-US" dirty="0" smtClean="0"/>
            </a:br>
            <a:r>
              <a:rPr lang="en-US" dirty="0" smtClean="0"/>
              <a:t>Teal</a:t>
            </a:r>
            <a:r>
              <a:rPr lang="en-US" baseline="0" dirty="0" smtClean="0"/>
              <a:t> circles: </a:t>
            </a:r>
            <a:r>
              <a:rPr lang="en-US" baseline="0" dirty="0" err="1" smtClean="0"/>
              <a:t>servicedestination</a:t>
            </a:r>
            <a:endParaRPr lang="en-US" baseline="0" dirty="0" smtClean="0"/>
          </a:p>
          <a:p>
            <a:r>
              <a:rPr lang="en-US" baseline="0" dirty="0" smtClean="0"/>
              <a:t>Black, routes.</a:t>
            </a:r>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optimum routes might look something like this.  Routes are basically paths (more specifically circuits) in this graph</a:t>
            </a:r>
            <a:r>
              <a:rPr lang="en-US" baseline="0" dirty="0" smtClean="0"/>
              <a:t>.</a:t>
            </a:r>
          </a:p>
          <a:p>
            <a:endParaRPr lang="en-US" baseline="0" dirty="0" smtClean="0"/>
          </a:p>
          <a:p>
            <a:r>
              <a:rPr lang="en-US" baseline="0" dirty="0" smtClean="0"/>
              <a:t>We’ll also want to make the point that VRP can be conceptualized as a graph G=(V,E) where vertices (V) are depots and service destinations and edges (E) are the roads linking all vertices of V.  Also make note that edges do not necessarily need to meet the triangular inequality.</a:t>
            </a:r>
            <a:endParaRPr lang="en-US" dirty="0" smtClean="0"/>
          </a:p>
          <a:p>
            <a:endParaRPr lang="en-US" dirty="0" smtClean="0"/>
          </a:p>
          <a:p>
            <a:r>
              <a:rPr lang="en-US" dirty="0" smtClean="0"/>
              <a:t>Legend:</a:t>
            </a:r>
            <a:br>
              <a:rPr lang="en-US" dirty="0" smtClean="0"/>
            </a:br>
            <a:r>
              <a:rPr lang="en-US" dirty="0" smtClean="0"/>
              <a:t>Teal</a:t>
            </a:r>
            <a:r>
              <a:rPr lang="en-US" baseline="0" dirty="0" smtClean="0"/>
              <a:t> circles: drop off destination</a:t>
            </a:r>
          </a:p>
          <a:p>
            <a:r>
              <a:rPr lang="en-US" baseline="0" dirty="0" smtClean="0"/>
              <a:t>Black, routes.</a:t>
            </a:r>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Multiple depots only stipulate</a:t>
            </a:r>
            <a:r>
              <a:rPr lang="en-US" baseline="0" dirty="0" smtClean="0"/>
              <a:t> that there are multiple sources.</a:t>
            </a:r>
          </a:p>
          <a:p>
            <a:endParaRPr lang="en-US" baseline="0" dirty="0" smtClean="0"/>
          </a:p>
          <a:p>
            <a:r>
              <a:rPr lang="en-US" baseline="0" dirty="0" smtClean="0"/>
              <a:t>In terms of the Sears Service repair, each depot can be thought of as a service technician’s home with each depot having only one service truck.  The reason for this is that each technician starts his day with his truck at his house and must end his route back home.  You rarely have two technicians living at the same house so we assume this does not happen.</a:t>
            </a:r>
          </a:p>
        </p:txBody>
      </p:sp>
      <p:sp>
        <p:nvSpPr>
          <p:cNvPr id="4" name="Slide Number Placeholder 3"/>
          <p:cNvSpPr>
            <a:spLocks noGrp="1"/>
          </p:cNvSpPr>
          <p:nvPr>
            <p:ph type="sldNum" sz="quarter" idx="10"/>
          </p:nvPr>
        </p:nvSpPr>
        <p:spPr/>
        <p:txBody>
          <a:bodyPr/>
          <a:lstStyle/>
          <a:p>
            <a:fld id="{55E1BA34-C90F-4AE5-84D9-8FA1251B6C4B}"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Multiple depots only stipulate</a:t>
            </a:r>
            <a:r>
              <a:rPr lang="en-US" baseline="0" dirty="0" smtClean="0"/>
              <a:t> that there are multiple sources.</a:t>
            </a:r>
          </a:p>
          <a:p>
            <a:endParaRPr lang="en-US" baseline="0" dirty="0" smtClean="0"/>
          </a:p>
          <a:p>
            <a:r>
              <a:rPr lang="en-US" baseline="0" dirty="0" smtClean="0"/>
              <a:t>In terms of the Sears Service repair, each depot can be thought of as a service technician’s home with each depot having only one service truck.  The reason for this is that each technician starts his day with his truck at his house and must end his route back home.  You rarely have two technicians living at the same house so we assume this does not happen.</a:t>
            </a:r>
          </a:p>
        </p:txBody>
      </p:sp>
      <p:sp>
        <p:nvSpPr>
          <p:cNvPr id="4" name="Slide Number Placeholder 3"/>
          <p:cNvSpPr>
            <a:spLocks noGrp="1"/>
          </p:cNvSpPr>
          <p:nvPr>
            <p:ph type="sldNum" sz="quarter" idx="10"/>
          </p:nvPr>
        </p:nvSpPr>
        <p:spPr/>
        <p:txBody>
          <a:bodyPr/>
          <a:lstStyle/>
          <a:p>
            <a:fld id="{55E1BA34-C90F-4AE5-84D9-8FA1251B6C4B}"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Motivation is basically of</a:t>
            </a:r>
            <a:r>
              <a:rPr lang="en-US" baseline="0" dirty="0" smtClean="0"/>
              <a:t> economic nature and that any wanton waste of resources can be philosophically and socially argued to be immoral.</a:t>
            </a:r>
            <a:endParaRPr lang="en-US" dirty="0"/>
          </a:p>
        </p:txBody>
      </p:sp>
      <p:sp>
        <p:nvSpPr>
          <p:cNvPr id="4" name="Slide Number Placeholder 3"/>
          <p:cNvSpPr>
            <a:spLocks noGrp="1"/>
          </p:cNvSpPr>
          <p:nvPr>
            <p:ph type="sldNum" sz="quarter" idx="10"/>
          </p:nvPr>
        </p:nvSpPr>
        <p:spPr/>
        <p:txBody>
          <a:bodyPr/>
          <a:lstStyle/>
          <a:p>
            <a:fld id="{55E1BA34-C90F-4AE5-84D9-8FA1251B6C4B}"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Weights</a:t>
            </a:r>
            <a:r>
              <a:rPr lang="en-US" baseline="0" dirty="0" smtClean="0"/>
              <a:t> can be thought of as time traveled or distance.  It is essentially some cost that does not have to conform to the triangular inequality.</a:t>
            </a:r>
          </a:p>
          <a:p>
            <a:endParaRPr lang="en-US" baseline="0" dirty="0" smtClean="0"/>
          </a:p>
          <a:p>
            <a:r>
              <a:rPr lang="en-US" baseline="0" dirty="0" smtClean="0"/>
              <a:t>Reason why distance and time traveled are more or less equivalent:</a:t>
            </a:r>
          </a:p>
          <a:p>
            <a:r>
              <a:rPr lang="en-US" baseline="0" dirty="0" smtClean="0"/>
              <a:t>Both distance traveled and time traveled do not necessarily conform to the triangular inequality.  Roads can be </a:t>
            </a:r>
            <a:r>
              <a:rPr lang="en-US" baseline="0" dirty="0" err="1" smtClean="0"/>
              <a:t>zig-zag</a:t>
            </a:r>
            <a:r>
              <a:rPr lang="en-US" baseline="0" dirty="0" smtClean="0"/>
              <a:t> assuming the same speed limit, and likewise, roads have different speed limits assuming same distance.</a:t>
            </a:r>
          </a:p>
        </p:txBody>
      </p:sp>
      <p:sp>
        <p:nvSpPr>
          <p:cNvPr id="4" name="Slide Number Placeholder 3"/>
          <p:cNvSpPr>
            <a:spLocks noGrp="1"/>
          </p:cNvSpPr>
          <p:nvPr>
            <p:ph type="sldNum" sz="quarter" idx="10"/>
          </p:nvPr>
        </p:nvSpPr>
        <p:spPr/>
        <p:txBody>
          <a:bodyPr/>
          <a:lstStyle/>
          <a:p>
            <a:fld id="{55E1BA34-C90F-4AE5-84D9-8FA1251B6C4B}"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ctrTitle"/>
          </p:nvPr>
        </p:nvSpPr>
        <p:spPr>
          <a:xfrm>
            <a:off x="609600" y="533400"/>
            <a:ext cx="7924800" cy="3886201"/>
          </a:xfrm>
        </p:spPr>
        <p:txBody>
          <a:bodyPr>
            <a:normAutofit/>
          </a:bodyPr>
          <a:lstStyle>
            <a:lvl1pPr algn="ctr">
              <a:defRPr sz="4800">
                <a:effectLst/>
              </a:defRPr>
            </a:lvl1pPr>
          </a:lstStyle>
          <a:p>
            <a:r>
              <a:rPr lang="en-US" smtClean="0"/>
              <a:t>Click to edit Master title style</a:t>
            </a:r>
            <a:endParaRPr lang="en-US" dirty="0"/>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Rectangle 3"/>
          <p:cNvSpPr>
            <a:spLocks noGrp="1"/>
          </p:cNvSpPr>
          <p:nvPr>
            <p:ph type="dt" sz="half" idx="10"/>
          </p:nvPr>
        </p:nvSpPr>
        <p:spPr>
          <a:xfrm>
            <a:off x="228600" y="6553200"/>
            <a:ext cx="2133600" cy="287782"/>
          </a:xfrm>
        </p:spPr>
        <p:txBody>
          <a:bodyPr/>
          <a:lstStyle/>
          <a:p>
            <a:fld id="{EC0BF2B2-45A2-4766-A62F-970F9A466AA6}" type="datetimeFigureOut">
              <a:rPr lang="en-US" smtClean="0"/>
              <a:pPr/>
              <a:t>4/7/2009</a:t>
            </a:fld>
            <a:endParaRPr lang="en-US"/>
          </a:p>
        </p:txBody>
      </p:sp>
      <p:sp>
        <p:nvSpPr>
          <p:cNvPr id="5" name="Rectangle 4"/>
          <p:cNvSpPr>
            <a:spLocks noGrp="1"/>
          </p:cNvSpPr>
          <p:nvPr>
            <p:ph type="ftr" sz="quarter" idx="11"/>
          </p:nvPr>
        </p:nvSpPr>
        <p:spPr>
          <a:xfrm>
            <a:off x="2895600" y="6553200"/>
            <a:ext cx="3429000" cy="287782"/>
          </a:xfrm>
        </p:spPr>
        <p:txBody>
          <a:bodyPr/>
          <a:lstStyle/>
          <a:p>
            <a:endParaRPr lang="en-US"/>
          </a:p>
        </p:txBody>
      </p:sp>
      <p:sp>
        <p:nvSpPr>
          <p:cNvPr id="6" name="Rectangle 5"/>
          <p:cNvSpPr>
            <a:spLocks noGrp="1"/>
          </p:cNvSpPr>
          <p:nvPr>
            <p:ph type="sldNum" sz="quarter" idx="12"/>
          </p:nvPr>
        </p:nvSpPr>
        <p:spPr>
          <a:xfrm>
            <a:off x="6858000" y="6553200"/>
            <a:ext cx="2057400" cy="287782"/>
          </a:xfrm>
        </p:spPr>
        <p:txBody>
          <a:bodyPr/>
          <a:lstStyle/>
          <a:p>
            <a:fld id="{9306AA00-15B7-4D8D-82A6-1F08FF38F7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EC0BF2B2-45A2-4766-A62F-970F9A466AA6}" type="datetimeFigureOut">
              <a:rPr lang="en-US" smtClean="0"/>
              <a:pPr/>
              <a:t>4/7/2009</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06AA00-15B7-4D8D-82A6-1F08FF38F7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dt" sz="half" idx="10"/>
          </p:nvPr>
        </p:nvSpPr>
        <p:spPr/>
        <p:txBody>
          <a:bodyPr/>
          <a:lstStyle/>
          <a:p>
            <a:fld id="{EC0BF2B2-45A2-4766-A62F-970F9A466AA6}" type="datetimeFigureOut">
              <a:rPr lang="en-US" smtClean="0"/>
              <a:pPr/>
              <a:t>4/7/2009</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06AA00-15B7-4D8D-82A6-1F08FF38F756}" type="slidenum">
              <a:rPr lang="en-US" smtClean="0"/>
              <a:pPr/>
              <a:t>‹#›</a:t>
            </a:fld>
            <a:endParaRPr lang="en-US"/>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n-US" smtClean="0"/>
              <a:t>Click to edit Master title style</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dirty="0"/>
          </a:p>
        </p:txBody>
      </p:sp>
      <p:sp>
        <p:nvSpPr>
          <p:cNvPr id="3" name="Rectangle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EC0BF2B2-45A2-4766-A62F-970F9A466AA6}" type="datetimeFigureOut">
              <a:rPr lang="en-US" smtClean="0"/>
              <a:pPr/>
              <a:t>4/7/2009</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06AA00-15B7-4D8D-82A6-1F08FF38F7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n-US" smtClean="0"/>
              <a:t>Click to edit Master title style</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Rectangle 3"/>
          <p:cNvSpPr>
            <a:spLocks noGrp="1"/>
          </p:cNvSpPr>
          <p:nvPr>
            <p:ph type="dt" sz="half" idx="10"/>
          </p:nvPr>
        </p:nvSpPr>
        <p:spPr/>
        <p:txBody>
          <a:bodyPr/>
          <a:lstStyle/>
          <a:p>
            <a:fld id="{EC0BF2B2-45A2-4766-A62F-970F9A466AA6}" type="datetimeFigureOut">
              <a:rPr lang="en-US" smtClean="0"/>
              <a:pPr/>
              <a:t>4/7/2009</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306AA00-15B7-4D8D-82A6-1F08FF38F7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EC0BF2B2-45A2-4766-A62F-970F9A466AA6}" type="datetimeFigureOut">
              <a:rPr lang="en-US" smtClean="0"/>
              <a:pPr/>
              <a:t>4/7/2009</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306AA00-15B7-4D8D-82A6-1F08FF38F7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smtClean="0"/>
              <a:t>Click to edit Master title style</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fld id="{EC0BF2B2-45A2-4766-A62F-970F9A466AA6}" type="datetimeFigureOut">
              <a:rPr lang="en-US" smtClean="0"/>
              <a:pPr/>
              <a:t>4/7/2009</a:t>
            </a:fld>
            <a:endParaRPr lang="en-US"/>
          </a:p>
        </p:txBody>
      </p:sp>
      <p:sp>
        <p:nvSpPr>
          <p:cNvPr id="8" name="Rectangle 7"/>
          <p:cNvSpPr>
            <a:spLocks noGrp="1"/>
          </p:cNvSpPr>
          <p:nvPr>
            <p:ph type="ftr" sz="quarter" idx="11"/>
          </p:nvPr>
        </p:nvSpPr>
        <p:spPr/>
        <p:txBody>
          <a:bodyPr/>
          <a:lstStyle/>
          <a:p>
            <a:endParaRPr lang="en-US"/>
          </a:p>
        </p:txBody>
      </p:sp>
      <p:sp>
        <p:nvSpPr>
          <p:cNvPr id="9" name="Rectangle 8"/>
          <p:cNvSpPr>
            <a:spLocks noGrp="1"/>
          </p:cNvSpPr>
          <p:nvPr>
            <p:ph type="sldNum" sz="quarter" idx="12"/>
          </p:nvPr>
        </p:nvSpPr>
        <p:spPr/>
        <p:txBody>
          <a:bodyPr/>
          <a:lstStyle/>
          <a:p>
            <a:fld id="{9306AA00-15B7-4D8D-82A6-1F08FF38F7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dt" sz="half" idx="10"/>
          </p:nvPr>
        </p:nvSpPr>
        <p:spPr/>
        <p:txBody>
          <a:bodyPr/>
          <a:lstStyle/>
          <a:p>
            <a:fld id="{EC0BF2B2-45A2-4766-A62F-970F9A466AA6}" type="datetimeFigureOut">
              <a:rPr lang="en-US" smtClean="0"/>
              <a:pPr/>
              <a:t>4/7/2009</a:t>
            </a:fld>
            <a:endParaRPr lang="en-US"/>
          </a:p>
        </p:txBody>
      </p:sp>
      <p:sp>
        <p:nvSpPr>
          <p:cNvPr id="4" name="Rectangle 3"/>
          <p:cNvSpPr>
            <a:spLocks noGrp="1"/>
          </p:cNvSpPr>
          <p:nvPr>
            <p:ph type="ftr" sz="quarter" idx="11"/>
          </p:nvPr>
        </p:nvSpPr>
        <p:spPr/>
        <p:txBody>
          <a:bodyPr/>
          <a:lstStyle/>
          <a:p>
            <a:endParaRPr lang="en-US"/>
          </a:p>
        </p:txBody>
      </p:sp>
      <p:sp>
        <p:nvSpPr>
          <p:cNvPr id="5" name="Rectangle 4"/>
          <p:cNvSpPr>
            <a:spLocks noGrp="1"/>
          </p:cNvSpPr>
          <p:nvPr>
            <p:ph type="sldNum" sz="quarter" idx="12"/>
          </p:nvPr>
        </p:nvSpPr>
        <p:spPr/>
        <p:txBody>
          <a:bodyPr/>
          <a:lstStyle/>
          <a:p>
            <a:fld id="{9306AA00-15B7-4D8D-82A6-1F08FF38F7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EC0BF2B2-45A2-4766-A62F-970F9A466AA6}" type="datetimeFigureOut">
              <a:rPr lang="en-US" smtClean="0"/>
              <a:pPr/>
              <a:t>4/7/2009</a:t>
            </a:fld>
            <a:endParaRPr lang="en-US"/>
          </a:p>
        </p:txBody>
      </p:sp>
      <p:sp>
        <p:nvSpPr>
          <p:cNvPr id="3" name="Rectangle 2"/>
          <p:cNvSpPr>
            <a:spLocks noGrp="1"/>
          </p:cNvSpPr>
          <p:nvPr>
            <p:ph type="ftr" sz="quarter" idx="11"/>
          </p:nvPr>
        </p:nvSpPr>
        <p:spPr/>
        <p:txBody>
          <a:bodyPr/>
          <a:lstStyle/>
          <a:p>
            <a:endParaRPr lang="en-US"/>
          </a:p>
        </p:txBody>
      </p:sp>
      <p:sp>
        <p:nvSpPr>
          <p:cNvPr id="4" name="Rectangle 3"/>
          <p:cNvSpPr>
            <a:spLocks noGrp="1"/>
          </p:cNvSpPr>
          <p:nvPr>
            <p:ph type="sldNum" sz="quarter" idx="12"/>
          </p:nvPr>
        </p:nvSpPr>
        <p:spPr/>
        <p:txBody>
          <a:bodyPr/>
          <a:lstStyle/>
          <a:p>
            <a:fld id="{9306AA00-15B7-4D8D-82A6-1F08FF38F7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smtClean="0"/>
              <a:t>Click to edit Master title style</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EC0BF2B2-45A2-4766-A62F-970F9A466AA6}" type="datetimeFigureOut">
              <a:rPr lang="en-US" smtClean="0"/>
              <a:pPr/>
              <a:t>4/7/2009</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306AA00-15B7-4D8D-82A6-1F08FF38F756}" type="slidenum">
              <a:rPr lang="en-US" smtClean="0"/>
              <a:pPr/>
              <a:t>‹#›</a:t>
            </a:fld>
            <a:endParaRPr lang="en-US"/>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Rectangle 4"/>
          <p:cNvSpPr>
            <a:spLocks noGrp="1"/>
          </p:cNvSpPr>
          <p:nvPr>
            <p:ph type="dt" sz="half" idx="10"/>
          </p:nvPr>
        </p:nvSpPr>
        <p:spPr/>
        <p:txBody>
          <a:bodyPr/>
          <a:lstStyle/>
          <a:p>
            <a:fld id="{EC0BF2B2-45A2-4766-A62F-970F9A466AA6}" type="datetimeFigureOut">
              <a:rPr lang="en-US" smtClean="0"/>
              <a:pPr/>
              <a:t>4/7/2009</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306AA00-15B7-4D8D-82A6-1F08FF38F756}" type="slidenum">
              <a:rPr lang="en-US" smtClean="0"/>
              <a:pPr/>
              <a:t>‹#›</a:t>
            </a:fld>
            <a:endParaRPr lang="en-US"/>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smtClean="0"/>
              <a:t>Click to edit Master title style</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EC0BF2B2-45A2-4766-A62F-970F9A466AA6}" type="datetimeFigureOut">
              <a:rPr lang="en-US" smtClean="0"/>
              <a:pPr/>
              <a:t>4/7/2009</a:t>
            </a:fld>
            <a:endParaRPr lang="en-US"/>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9306AA00-15B7-4D8D-82A6-1F08FF38F756}" type="slidenum">
              <a:rPr lang="en-US" smtClean="0"/>
              <a:pPr/>
              <a:t>‹#›</a:t>
            </a:fld>
            <a:endParaRPr lang="en-US"/>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obisunk@gmail.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Multiple Depot Vehicle Routing Problem</a:t>
            </a:r>
            <a:endParaRPr lang="en-US" dirty="0"/>
          </a:p>
        </p:txBody>
      </p:sp>
      <p:sp>
        <p:nvSpPr>
          <p:cNvPr id="3" name="Subtitle 2"/>
          <p:cNvSpPr>
            <a:spLocks noGrp="1"/>
          </p:cNvSpPr>
          <p:nvPr>
            <p:ph type="subTitle" idx="1"/>
          </p:nvPr>
        </p:nvSpPr>
        <p:spPr/>
        <p:txBody>
          <a:bodyPr/>
          <a:lstStyle/>
          <a:p>
            <a:r>
              <a:rPr lang="en-US" dirty="0" smtClean="0"/>
              <a:t>Bo Sun</a:t>
            </a:r>
          </a:p>
          <a:p>
            <a:r>
              <a:rPr lang="en-US" dirty="0" smtClean="0"/>
              <a:t>Jonathan </a:t>
            </a:r>
            <a:r>
              <a:rPr lang="en-US" dirty="0" err="1" smtClean="0"/>
              <a:t>Mee</a:t>
            </a:r>
            <a:endParaRPr lang="en-US" dirty="0" smtClean="0"/>
          </a:p>
          <a:p>
            <a:r>
              <a:rPr lang="en-US" dirty="0" smtClean="0"/>
              <a:t>April 7</a:t>
            </a:r>
            <a:r>
              <a:rPr lang="en-US" baseline="30000" dirty="0" smtClean="0"/>
              <a:t>th</a:t>
            </a:r>
            <a:r>
              <a:rPr lang="en-US" dirty="0" smtClean="0"/>
              <a:t>,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Abstraction</a:t>
            </a:r>
            <a:endParaRPr lang="en-US" dirty="0"/>
          </a:p>
        </p:txBody>
      </p:sp>
      <p:sp>
        <p:nvSpPr>
          <p:cNvPr id="3" name="Content Placeholder 2"/>
          <p:cNvSpPr>
            <a:spLocks noGrp="1"/>
          </p:cNvSpPr>
          <p:nvPr>
            <p:ph idx="1"/>
          </p:nvPr>
        </p:nvSpPr>
        <p:spPr/>
        <p:txBody>
          <a:bodyPr/>
          <a:lstStyle/>
          <a:p>
            <a:r>
              <a:rPr lang="en-US" dirty="0" smtClean="0"/>
              <a:t>MDVRP problem can be modeled in terms of a Graph with weighted edges</a:t>
            </a:r>
          </a:p>
          <a:p>
            <a:r>
              <a:rPr lang="en-US" dirty="0" smtClean="0"/>
              <a:t>Vertices are service destinations and depots</a:t>
            </a:r>
          </a:p>
          <a:p>
            <a:r>
              <a:rPr lang="en-US" dirty="0" smtClean="0"/>
              <a:t>Edges connect any two vertices and has some weight</a:t>
            </a:r>
          </a:p>
          <a:p>
            <a:r>
              <a:rPr lang="en-US" dirty="0" smtClean="0"/>
              <a:t>There is one vehicle per depot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MDVRP Problem Formulation</a:t>
            </a:r>
            <a:endParaRPr lang="en-US" dirty="0"/>
          </a:p>
        </p:txBody>
      </p:sp>
      <p:sp>
        <p:nvSpPr>
          <p:cNvPr id="3" name="Content Placeholder 2"/>
          <p:cNvSpPr>
            <a:spLocks noGrp="1"/>
          </p:cNvSpPr>
          <p:nvPr>
            <p:ph idx="1"/>
          </p:nvPr>
        </p:nvSpPr>
        <p:spPr/>
        <p:txBody>
          <a:bodyPr>
            <a:normAutofit lnSpcReduction="10000"/>
          </a:bodyPr>
          <a:lstStyle/>
          <a:p>
            <a:r>
              <a:rPr lang="en-US" b="1" dirty="0" smtClean="0"/>
              <a:t>Given</a:t>
            </a:r>
          </a:p>
          <a:p>
            <a:pPr lvl="1"/>
            <a:r>
              <a:rPr lang="en-US" dirty="0" smtClean="0"/>
              <a:t>Directed Graph G=(V,E)</a:t>
            </a:r>
          </a:p>
          <a:p>
            <a:pPr lvl="2"/>
            <a:r>
              <a:rPr lang="en-US" dirty="0" smtClean="0"/>
              <a:t>S = { all service destinations }</a:t>
            </a:r>
          </a:p>
          <a:p>
            <a:pPr lvl="2"/>
            <a:r>
              <a:rPr lang="en-US" dirty="0" smtClean="0"/>
              <a:t>D = { all depots }</a:t>
            </a:r>
          </a:p>
          <a:p>
            <a:pPr lvl="2"/>
            <a:r>
              <a:rPr lang="en-US" dirty="0" smtClean="0"/>
              <a:t>V = S ∪ D</a:t>
            </a:r>
          </a:p>
          <a:p>
            <a:pPr lvl="2"/>
            <a:r>
              <a:rPr lang="en-US" dirty="0" smtClean="0"/>
              <a:t>E = { weighted positive cost between any two distinct v ∈ V }</a:t>
            </a:r>
          </a:p>
          <a:p>
            <a:pPr lvl="2"/>
            <a:r>
              <a:rPr lang="en-US" dirty="0" smtClean="0"/>
              <a:t>W(e), is the weight for edge e ∈ E</a:t>
            </a:r>
          </a:p>
          <a:p>
            <a:r>
              <a:rPr lang="en-US" b="1" dirty="0" smtClean="0"/>
              <a:t>Question</a:t>
            </a:r>
          </a:p>
          <a:p>
            <a:pPr lvl="1"/>
            <a:r>
              <a:rPr lang="en-US" dirty="0" smtClean="0"/>
              <a:t>Does there exist a set of closed walks C, such that,</a:t>
            </a:r>
          </a:p>
          <a:p>
            <a:pPr lvl="1">
              <a:buNone/>
            </a:pPr>
            <a:r>
              <a:rPr lang="en-US" dirty="0" smtClean="0"/>
              <a:t> 	∀ s ∈ S implies s ∈ c, for some c ∈ C,</a:t>
            </a:r>
          </a:p>
          <a:p>
            <a:pPr lvl="1">
              <a:buNone/>
            </a:pPr>
            <a:r>
              <a:rPr lang="en-US" dirty="0" smtClean="0"/>
              <a:t>	AND sum{ W(c) }, ∀ c ∈ C, is less than or equal to some k?</a:t>
            </a:r>
            <a:endParaRPr lang="en-US" dirty="0"/>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457200"/>
            <a:ext cx="95250" cy="190500"/>
          </a:xfrm>
          <a:prstGeom prst="rect">
            <a:avLst/>
          </a:prstGeom>
          <a:noFill/>
        </p:spPr>
      </p:pic>
      <p:sp>
        <p:nvSpPr>
          <p:cNvPr id="41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457200"/>
            <a:ext cx="95250" cy="190500"/>
          </a:xfrm>
          <a:prstGeom prst="rect">
            <a:avLst/>
          </a:prstGeom>
          <a:noFill/>
        </p:spPr>
      </p:pic>
      <p:sp>
        <p:nvSpPr>
          <p:cNvPr id="41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101"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457200"/>
            <a:ext cx="95250" cy="190500"/>
          </a:xfrm>
          <a:prstGeom prst="rect">
            <a:avLst/>
          </a:prstGeom>
          <a:noFill/>
        </p:spPr>
      </p:pic>
      <p:sp>
        <p:nvSpPr>
          <p:cNvPr id="41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103"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0"/>
            <a:ext cx="95250" cy="190500"/>
          </a:xfrm>
          <a:prstGeom prst="rect">
            <a:avLst/>
          </a:prstGeom>
          <a:noFill/>
        </p:spPr>
      </p:pic>
      <p:sp>
        <p:nvSpPr>
          <p:cNvPr id="410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105"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0" y="457200"/>
            <a:ext cx="85725" cy="190500"/>
          </a:xfrm>
          <a:prstGeom prst="rect">
            <a:avLst/>
          </a:prstGeom>
          <a:noFill/>
        </p:spPr>
      </p:pic>
      <p:sp>
        <p:nvSpPr>
          <p:cNvPr id="14" name="Footer Placeholder 13"/>
          <p:cNvSpPr>
            <a:spLocks noGrp="1"/>
          </p:cNvSpPr>
          <p:nvPr>
            <p:ph type="ftr" sz="quarter" idx="11"/>
          </p:nvPr>
        </p:nvSpPr>
        <p:spPr/>
        <p:txBody>
          <a:bodyPr/>
          <a:lstStyle/>
          <a:p>
            <a:r>
              <a:rPr lang="en-US" smtClean="0"/>
              <a:t>Assume each Depot has one vehicle</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 Proof</a:t>
            </a:r>
            <a:endParaRPr lang="en-US" dirty="0"/>
          </a:p>
        </p:txBody>
      </p:sp>
      <p:sp>
        <p:nvSpPr>
          <p:cNvPr id="3" name="Content Placeholder 2"/>
          <p:cNvSpPr>
            <a:spLocks noGrp="1"/>
          </p:cNvSpPr>
          <p:nvPr>
            <p:ph idx="1"/>
          </p:nvPr>
        </p:nvSpPr>
        <p:spPr/>
        <p:txBody>
          <a:bodyPr/>
          <a:lstStyle/>
          <a:p>
            <a:r>
              <a:rPr lang="en-US" dirty="0" smtClean="0"/>
              <a:t>MDVTP can be answered by “yes” OR “no” making it a decision problem</a:t>
            </a:r>
          </a:p>
          <a:p>
            <a:r>
              <a:rPr lang="en-US" dirty="0" smtClean="0"/>
              <a:t>A witness can be provided (the set containing closed walks C) which we can verify in polynomial time with respect to k to have the following properties:</a:t>
            </a:r>
          </a:p>
          <a:p>
            <a:pPr lvl="1"/>
            <a:r>
              <a:rPr lang="en-US" dirty="0" smtClean="0"/>
              <a:t>∀ s ∈ S implies s ∈ c, for some c ∈ C,</a:t>
            </a:r>
          </a:p>
          <a:p>
            <a:pPr lvl="1"/>
            <a:r>
              <a:rPr lang="en-US" dirty="0" smtClean="0"/>
              <a:t>sum{ cost(c) }, ∀ c ∈ C, is less than or equal to some k</a:t>
            </a:r>
          </a:p>
          <a:p>
            <a:pPr lvl="1"/>
            <a:r>
              <a:rPr lang="en-US" dirty="0" smtClean="0"/>
              <a:t>Simple iteration through S and C will suffice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NP-Complete Proof</a:t>
            </a:r>
            <a:endParaRPr lang="en-US" dirty="0"/>
          </a:p>
        </p:txBody>
      </p:sp>
      <p:sp>
        <p:nvSpPr>
          <p:cNvPr id="3" name="Content Placeholder 2"/>
          <p:cNvSpPr>
            <a:spLocks noGrp="1"/>
          </p:cNvSpPr>
          <p:nvPr>
            <p:ph idx="1"/>
          </p:nvPr>
        </p:nvSpPr>
        <p:spPr/>
        <p:txBody>
          <a:bodyPr/>
          <a:lstStyle/>
          <a:p>
            <a:r>
              <a:rPr lang="en-US" dirty="0" smtClean="0"/>
              <a:t>Show that MSVRP is NP (last slide)</a:t>
            </a:r>
          </a:p>
          <a:p>
            <a:r>
              <a:rPr lang="en-US" dirty="0" smtClean="0"/>
              <a:t>Show that a polynomial transformation from some known NP-C problem to MSVRP exists</a:t>
            </a:r>
          </a:p>
          <a:p>
            <a:pPr lvl="1"/>
            <a:r>
              <a:rPr lang="en-US" dirty="0" smtClean="0"/>
              <a:t>Traveling Salesman Problem (TSP) will be used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TSP</a:t>
            </a:r>
            <a:endParaRPr lang="en-US" dirty="0"/>
          </a:p>
        </p:txBody>
      </p:sp>
      <p:sp>
        <p:nvSpPr>
          <p:cNvPr id="3" name="Content Placeholder 2"/>
          <p:cNvSpPr>
            <a:spLocks noGrp="1"/>
          </p:cNvSpPr>
          <p:nvPr>
            <p:ph idx="1"/>
          </p:nvPr>
        </p:nvSpPr>
        <p:spPr/>
        <p:txBody>
          <a:bodyPr>
            <a:normAutofit/>
          </a:bodyPr>
          <a:lstStyle/>
          <a:p>
            <a:r>
              <a:rPr lang="en-US" b="1" dirty="0" smtClean="0"/>
              <a:t>Given</a:t>
            </a:r>
          </a:p>
          <a:p>
            <a:pPr lvl="1"/>
            <a:r>
              <a:rPr lang="en-US" dirty="0" smtClean="0"/>
              <a:t>A undirected graph G’=(V’,E’)</a:t>
            </a:r>
          </a:p>
          <a:p>
            <a:pPr lvl="2"/>
            <a:r>
              <a:rPr lang="en-US" dirty="0" smtClean="0"/>
              <a:t>V’ = { all cities }</a:t>
            </a:r>
          </a:p>
          <a:p>
            <a:pPr lvl="2"/>
            <a:r>
              <a:rPr lang="en-US" dirty="0" smtClean="0"/>
              <a:t>E’ = { weighted </a:t>
            </a:r>
            <a:r>
              <a:rPr lang="en-US" dirty="0" err="1" smtClean="0"/>
              <a:t>postive</a:t>
            </a:r>
            <a:r>
              <a:rPr lang="en-US" dirty="0" smtClean="0"/>
              <a:t> cost between any two distinct v’ ∈ V’ }</a:t>
            </a:r>
          </a:p>
          <a:p>
            <a:pPr lvl="2"/>
            <a:r>
              <a:rPr lang="en-US" dirty="0" smtClean="0"/>
              <a:t>W(e’), is the weight for edge ‘e ∈ E’</a:t>
            </a:r>
          </a:p>
          <a:p>
            <a:pPr lvl="2"/>
            <a:r>
              <a:rPr lang="en-US" b="1" dirty="0" smtClean="0"/>
              <a:t>Question</a:t>
            </a:r>
          </a:p>
          <a:p>
            <a:pPr lvl="1"/>
            <a:r>
              <a:rPr lang="en-US" dirty="0" smtClean="0"/>
              <a:t> Is there a Hamiltonian Cycle C’ with sum { W(c’) }, c’ ∈ C’,  less than or equal to some k’?</a:t>
            </a:r>
          </a:p>
          <a:p>
            <a:endParaRPr lang="en-US" dirty="0"/>
          </a:p>
        </p:txBody>
      </p:sp>
      <p:sp>
        <p:nvSpPr>
          <p:cNvPr id="4" name="Footer Placeholder 3"/>
          <p:cNvSpPr>
            <a:spLocks noGrp="1"/>
          </p:cNvSpPr>
          <p:nvPr>
            <p:ph type="ftr" sz="quarter" idx="11"/>
          </p:nvPr>
        </p:nvSpPr>
        <p:spPr>
          <a:xfrm>
            <a:off x="2133600" y="6520942"/>
            <a:ext cx="5791200" cy="320040"/>
          </a:xfrm>
        </p:spPr>
        <p:txBody>
          <a:bodyPr/>
          <a:lstStyle/>
          <a:p>
            <a:r>
              <a:rPr lang="en-US" dirty="0" smtClean="0"/>
              <a:t>V corresponds with the cities, E corresponds with distances between cities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a:t>
            </a:r>
            <a:endParaRPr lang="en-US" dirty="0"/>
          </a:p>
        </p:txBody>
      </p:sp>
      <p:sp>
        <p:nvSpPr>
          <p:cNvPr id="3" name="Content Placeholder 2"/>
          <p:cNvSpPr>
            <a:spLocks noGrp="1"/>
          </p:cNvSpPr>
          <p:nvPr>
            <p:ph idx="1"/>
          </p:nvPr>
        </p:nvSpPr>
        <p:spPr/>
        <p:txBody>
          <a:bodyPr/>
          <a:lstStyle/>
          <a:p>
            <a:r>
              <a:rPr lang="en-US" dirty="0" smtClean="0"/>
              <a:t>Construct an instance of MDVRP for each instance of TSP such that</a:t>
            </a:r>
          </a:p>
          <a:p>
            <a:pPr lvl="1"/>
            <a:r>
              <a:rPr lang="en-US" dirty="0" smtClean="0"/>
              <a:t>MDVRP answers “yes” </a:t>
            </a:r>
            <a:r>
              <a:rPr lang="en-US" dirty="0" err="1" smtClean="0"/>
              <a:t>iff</a:t>
            </a:r>
            <a:r>
              <a:rPr lang="en-US" dirty="0" smtClean="0"/>
              <a:t> TSP answers “yes”</a:t>
            </a:r>
          </a:p>
          <a:p>
            <a:pPr lvl="1"/>
            <a:r>
              <a:rPr lang="en-US" dirty="0" smtClean="0"/>
              <a:t>MDVRP answers “no” </a:t>
            </a:r>
            <a:r>
              <a:rPr lang="en-US" dirty="0" err="1" smtClean="0"/>
              <a:t>iff</a:t>
            </a:r>
            <a:r>
              <a:rPr lang="en-US" dirty="0" smtClean="0"/>
              <a:t> TSP answers “no”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mtClean="0"/>
              <a:t>Transformation</a:t>
            </a:r>
          </a:p>
        </p:txBody>
      </p:sp>
      <p:sp>
        <p:nvSpPr>
          <p:cNvPr id="37890" name="Content Placeholder 2"/>
          <p:cNvSpPr>
            <a:spLocks noGrp="1"/>
          </p:cNvSpPr>
          <p:nvPr>
            <p:ph idx="1"/>
          </p:nvPr>
        </p:nvSpPr>
        <p:spPr/>
        <p:txBody>
          <a:bodyPr/>
          <a:lstStyle/>
          <a:p>
            <a:pPr eaLnBrk="1" hangingPunct="1"/>
            <a:r>
              <a:rPr lang="en-US" smtClean="0"/>
              <a:t>For an instance of TSP: G’=(V’,E’) and k’</a:t>
            </a:r>
          </a:p>
          <a:p>
            <a:pPr lvl="1" eaLnBrk="1" hangingPunct="1"/>
            <a:r>
              <a:rPr lang="en-US" smtClean="0">
                <a:sym typeface="Symbol" pitchFamily="18" charset="2"/>
              </a:rPr>
              <a:t> v’  V’ create v</a:t>
            </a:r>
            <a:r>
              <a:rPr lang="en-US" baseline="-25000" smtClean="0">
                <a:sym typeface="Symbol" pitchFamily="18" charset="2"/>
              </a:rPr>
              <a:t>in</a:t>
            </a:r>
            <a:r>
              <a:rPr lang="en-US" smtClean="0">
                <a:sym typeface="Symbol" pitchFamily="18" charset="2"/>
              </a:rPr>
              <a:t>  V</a:t>
            </a:r>
            <a:r>
              <a:rPr lang="en-US" baseline="-25000" smtClean="0">
                <a:sym typeface="Symbol" pitchFamily="18" charset="2"/>
              </a:rPr>
              <a:t>in</a:t>
            </a:r>
            <a:r>
              <a:rPr lang="en-US" smtClean="0">
                <a:sym typeface="Symbol" pitchFamily="18" charset="2"/>
              </a:rPr>
              <a:t> </a:t>
            </a:r>
            <a:r>
              <a:rPr lang="en-US" smtClean="0"/>
              <a:t>and </a:t>
            </a:r>
            <a:r>
              <a:rPr lang="en-US" smtClean="0">
                <a:sym typeface="Symbol" pitchFamily="18" charset="2"/>
              </a:rPr>
              <a:t>v</a:t>
            </a:r>
            <a:r>
              <a:rPr lang="en-US" baseline="-25000" smtClean="0">
                <a:sym typeface="Symbol" pitchFamily="18" charset="2"/>
              </a:rPr>
              <a:t>out</a:t>
            </a:r>
            <a:r>
              <a:rPr lang="en-US" smtClean="0">
                <a:sym typeface="Symbol" pitchFamily="18" charset="2"/>
              </a:rPr>
              <a:t>  V</a:t>
            </a:r>
            <a:r>
              <a:rPr lang="en-US" baseline="-25000" smtClean="0">
                <a:sym typeface="Symbol" pitchFamily="18" charset="2"/>
              </a:rPr>
              <a:t>out</a:t>
            </a:r>
            <a:endParaRPr lang="en-US" smtClean="0">
              <a:sym typeface="Symbol" pitchFamily="18" charset="2"/>
            </a:endParaRPr>
          </a:p>
          <a:p>
            <a:pPr lvl="1" eaLnBrk="1" hangingPunct="1"/>
            <a:r>
              <a:rPr lang="en-US" smtClean="0">
                <a:sym typeface="Symbol" pitchFamily="18" charset="2"/>
              </a:rPr>
              <a:t>V</a:t>
            </a:r>
            <a:r>
              <a:rPr lang="en-US" baseline="-25000" smtClean="0">
                <a:sym typeface="Symbol" pitchFamily="18" charset="2"/>
              </a:rPr>
              <a:t>in</a:t>
            </a:r>
            <a:r>
              <a:rPr lang="en-US" smtClean="0"/>
              <a:t> </a:t>
            </a:r>
            <a:r>
              <a:rPr lang="en-US" smtClean="0">
                <a:sym typeface="Symbol" pitchFamily="18" charset="2"/>
              </a:rPr>
              <a:t> V</a:t>
            </a:r>
            <a:r>
              <a:rPr lang="en-US" baseline="-25000" smtClean="0">
                <a:sym typeface="Symbol" pitchFamily="18" charset="2"/>
              </a:rPr>
              <a:t>out</a:t>
            </a:r>
            <a:r>
              <a:rPr lang="en-US" smtClean="0">
                <a:sym typeface="Symbol" pitchFamily="18" charset="2"/>
              </a:rPr>
              <a:t> = V</a:t>
            </a:r>
          </a:p>
          <a:p>
            <a:pPr lvl="1" eaLnBrk="1" hangingPunct="1"/>
            <a:r>
              <a:rPr lang="en-US" smtClean="0">
                <a:sym typeface="Symbol" pitchFamily="18" charset="2"/>
              </a:rPr>
              <a:t> e’ with endpoints v’</a:t>
            </a:r>
            <a:r>
              <a:rPr lang="en-US" baseline="-25000" smtClean="0">
                <a:sym typeface="Symbol" pitchFamily="18" charset="2"/>
              </a:rPr>
              <a:t>i </a:t>
            </a:r>
            <a:r>
              <a:rPr lang="en-US" smtClean="0"/>
              <a:t>and </a:t>
            </a:r>
            <a:r>
              <a:rPr lang="en-US" smtClean="0">
                <a:sym typeface="Symbol" pitchFamily="18" charset="2"/>
              </a:rPr>
              <a:t>v’</a:t>
            </a:r>
            <a:r>
              <a:rPr lang="en-US" baseline="-25000" smtClean="0">
                <a:sym typeface="Symbol" pitchFamily="18" charset="2"/>
              </a:rPr>
              <a:t>j</a:t>
            </a:r>
            <a:r>
              <a:rPr lang="en-US" smtClean="0"/>
              <a:t> create a directed edge from the corresponding </a:t>
            </a:r>
            <a:r>
              <a:rPr lang="en-US" smtClean="0">
                <a:sym typeface="Symbol" pitchFamily="18" charset="2"/>
              </a:rPr>
              <a:t>v</a:t>
            </a:r>
            <a:r>
              <a:rPr lang="en-US" baseline="-25000" smtClean="0">
                <a:sym typeface="Symbol" pitchFamily="18" charset="2"/>
              </a:rPr>
              <a:t>i out</a:t>
            </a:r>
            <a:r>
              <a:rPr lang="en-US" smtClean="0"/>
              <a:t> to </a:t>
            </a:r>
            <a:r>
              <a:rPr lang="en-US" smtClean="0">
                <a:sym typeface="Symbol" pitchFamily="18" charset="2"/>
              </a:rPr>
              <a:t>v</a:t>
            </a:r>
            <a:r>
              <a:rPr lang="en-US" baseline="-25000" smtClean="0">
                <a:sym typeface="Symbol" pitchFamily="18" charset="2"/>
              </a:rPr>
              <a:t>j in</a:t>
            </a:r>
            <a:r>
              <a:rPr lang="en-US" smtClean="0"/>
              <a:t> and a directed edge from   </a:t>
            </a:r>
            <a:r>
              <a:rPr lang="en-US" smtClean="0">
                <a:sym typeface="Symbol" pitchFamily="18" charset="2"/>
              </a:rPr>
              <a:t>v</a:t>
            </a:r>
            <a:r>
              <a:rPr lang="en-US" baseline="-25000" smtClean="0">
                <a:sym typeface="Symbol" pitchFamily="18" charset="2"/>
              </a:rPr>
              <a:t>j out</a:t>
            </a:r>
            <a:r>
              <a:rPr lang="en-US" smtClean="0"/>
              <a:t> to </a:t>
            </a:r>
            <a:r>
              <a:rPr lang="en-US" smtClean="0">
                <a:sym typeface="Symbol" pitchFamily="18" charset="2"/>
              </a:rPr>
              <a:t>v</a:t>
            </a:r>
            <a:r>
              <a:rPr lang="en-US" baseline="-25000" smtClean="0">
                <a:sym typeface="Symbol" pitchFamily="18" charset="2"/>
              </a:rPr>
              <a:t>i in</a:t>
            </a:r>
            <a:r>
              <a:rPr lang="en-US" smtClean="0"/>
              <a:t> such that |E| = 2|E’|</a:t>
            </a:r>
          </a:p>
          <a:p>
            <a:pPr lvl="1" eaLnBrk="1" hangingPunct="1"/>
            <a:r>
              <a:rPr lang="en-US" smtClean="0"/>
              <a:t>Now create |V’| edges with weight k’ going from each </a:t>
            </a:r>
            <a:r>
              <a:rPr lang="en-US" smtClean="0">
                <a:sym typeface="Symbol" pitchFamily="18" charset="2"/>
              </a:rPr>
              <a:t>v</a:t>
            </a:r>
            <a:r>
              <a:rPr lang="en-US" baseline="-25000" smtClean="0">
                <a:sym typeface="Symbol" pitchFamily="18" charset="2"/>
              </a:rPr>
              <a:t>in</a:t>
            </a:r>
            <a:r>
              <a:rPr lang="en-US" smtClean="0"/>
              <a:t> to its corresponding </a:t>
            </a:r>
            <a:r>
              <a:rPr lang="en-US" smtClean="0">
                <a:sym typeface="Symbol" pitchFamily="18" charset="2"/>
              </a:rPr>
              <a:t>v</a:t>
            </a:r>
            <a:r>
              <a:rPr lang="en-US" baseline="-25000" smtClean="0">
                <a:sym typeface="Symbol" pitchFamily="18" charset="2"/>
              </a:rPr>
              <a:t>out</a:t>
            </a:r>
            <a:r>
              <a:rPr lang="en-US" smtClean="0"/>
              <a:t> so the new |E| = 2|E’| + |V’|</a:t>
            </a:r>
          </a:p>
          <a:p>
            <a:pPr lvl="1" eaLnBrk="1" hangingPunct="1"/>
            <a:r>
              <a:rPr lang="en-US" smtClean="0"/>
              <a:t>k = k’(|V’| + 1)</a:t>
            </a:r>
          </a:p>
          <a:p>
            <a:pPr lvl="1" eaLnBrk="1" hangingPunct="1"/>
            <a:r>
              <a:rPr lang="en-US" smtClean="0"/>
              <a:t>Randomly select one element of V to be D so that |D| = 1 and all other elements of V are in the set S so S </a:t>
            </a:r>
            <a:r>
              <a:rPr lang="en-US" smtClean="0">
                <a:sym typeface="Symbol" pitchFamily="18" charset="2"/>
              </a:rPr>
              <a:t> D = V</a:t>
            </a:r>
          </a:p>
          <a:p>
            <a:pPr lvl="1" eaLnBrk="1" hangingPunct="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mtClean="0"/>
              <a:t>Polynomial Sized Reduction</a:t>
            </a:r>
          </a:p>
        </p:txBody>
      </p:sp>
      <p:sp>
        <p:nvSpPr>
          <p:cNvPr id="39938" name="Content Placeholder 2"/>
          <p:cNvSpPr>
            <a:spLocks noGrp="1"/>
          </p:cNvSpPr>
          <p:nvPr>
            <p:ph idx="1"/>
          </p:nvPr>
        </p:nvSpPr>
        <p:spPr/>
        <p:txBody>
          <a:bodyPr/>
          <a:lstStyle/>
          <a:p>
            <a:pPr eaLnBrk="1" hangingPunct="1"/>
            <a:r>
              <a:rPr lang="en-US" smtClean="0"/>
              <a:t>The G(V,E) and k are created from G(V’,E’) and k’</a:t>
            </a:r>
          </a:p>
          <a:p>
            <a:pPr eaLnBrk="1" hangingPunct="1"/>
            <a:r>
              <a:rPr lang="en-US" smtClean="0"/>
              <a:t>|V| = 2|V’| so vertex creation is polynomial with respect to V’</a:t>
            </a:r>
          </a:p>
          <a:p>
            <a:pPr eaLnBrk="1" hangingPunct="1"/>
            <a:r>
              <a:rPr lang="en-US" smtClean="0"/>
              <a:t>|E| = 2|E’| + |V’| and since the maximum number of edges in a TSP is limited by |V’|</a:t>
            </a:r>
            <a:r>
              <a:rPr lang="en-US" baseline="30000" smtClean="0"/>
              <a:t>2</a:t>
            </a:r>
            <a:r>
              <a:rPr lang="en-US" smtClean="0"/>
              <a:t>, |E| = 2|V’|</a:t>
            </a:r>
            <a:r>
              <a:rPr lang="en-US" baseline="30000" smtClean="0"/>
              <a:t>2 </a:t>
            </a:r>
            <a:r>
              <a:rPr lang="en-US" smtClean="0"/>
              <a:t>+ |V’| so edge creation is polynomial with respect to V’</a:t>
            </a:r>
          </a:p>
          <a:p>
            <a:pPr eaLnBrk="1" hangingPunct="1"/>
            <a:r>
              <a:rPr lang="en-US" smtClean="0"/>
              <a:t>k is created in linear time so the reduction is polynomial with respect to V’</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en-US" smtClean="0"/>
              <a:t>Yes Instances</a:t>
            </a:r>
          </a:p>
        </p:txBody>
      </p:sp>
      <p:sp>
        <p:nvSpPr>
          <p:cNvPr id="52227" name="Rectangle 3"/>
          <p:cNvSpPr>
            <a:spLocks noGrp="1"/>
          </p:cNvSpPr>
          <p:nvPr>
            <p:ph type="body" idx="1"/>
          </p:nvPr>
        </p:nvSpPr>
        <p:spPr/>
        <p:txBody>
          <a:bodyPr/>
          <a:lstStyle/>
          <a:p>
            <a:r>
              <a:rPr lang="en-US" dirty="0" smtClean="0"/>
              <a:t>If a TSP returns yes a Hamiltonian Circuit was found with weight less than k’</a:t>
            </a:r>
          </a:p>
          <a:p>
            <a:r>
              <a:rPr lang="en-US" dirty="0" smtClean="0"/>
              <a:t>The MDVRP is always capable of following the same graph as the TSP because the edges are identical whether the graph is Euclidian or not.</a:t>
            </a:r>
          </a:p>
        </p:txBody>
      </p:sp>
      <p:grpSp>
        <p:nvGrpSpPr>
          <p:cNvPr id="2" name="Group 79"/>
          <p:cNvGrpSpPr>
            <a:grpSpLocks noChangeAspect="1"/>
          </p:cNvGrpSpPr>
          <p:nvPr/>
        </p:nvGrpSpPr>
        <p:grpSpPr bwMode="auto">
          <a:xfrm>
            <a:off x="228600" y="1447800"/>
            <a:ext cx="8686800" cy="5062538"/>
            <a:chOff x="1590" y="-360"/>
            <a:chExt cx="7141" cy="4044"/>
          </a:xfrm>
        </p:grpSpPr>
        <p:sp>
          <p:nvSpPr>
            <p:cNvPr id="52304" name="AutoShape 80"/>
            <p:cNvSpPr>
              <a:spLocks noChangeAspect="1" noChangeArrowheads="1"/>
            </p:cNvSpPr>
            <p:nvPr/>
          </p:nvSpPr>
          <p:spPr bwMode="auto">
            <a:xfrm>
              <a:off x="1590" y="-360"/>
              <a:ext cx="7141" cy="4044"/>
            </a:xfrm>
            <a:prstGeom prst="rect">
              <a:avLst/>
            </a:prstGeom>
            <a:noFill/>
            <a:ln w="9525">
              <a:noFill/>
              <a:miter lim="800000"/>
              <a:headEnd/>
              <a:tailEnd/>
            </a:ln>
          </p:spPr>
          <p:txBody>
            <a:bodyPr/>
            <a:lstStyle/>
            <a:p>
              <a:endParaRPr lang="en-US"/>
            </a:p>
          </p:txBody>
        </p:sp>
        <p:sp>
          <p:nvSpPr>
            <p:cNvPr id="52305" name="Rectangle 81"/>
            <p:cNvSpPr>
              <a:spLocks noChangeArrowheads="1"/>
            </p:cNvSpPr>
            <p:nvPr/>
          </p:nvSpPr>
          <p:spPr bwMode="auto">
            <a:xfrm>
              <a:off x="4315" y="-268"/>
              <a:ext cx="3150" cy="1852"/>
            </a:xfrm>
            <a:prstGeom prst="rect">
              <a:avLst/>
            </a:prstGeom>
            <a:solidFill>
              <a:srgbClr val="FFFFFF"/>
            </a:solidFill>
            <a:ln w="9525">
              <a:solidFill>
                <a:srgbClr val="000000"/>
              </a:solidFill>
              <a:miter lim="800000"/>
              <a:headEnd/>
              <a:tailEnd/>
            </a:ln>
          </p:spPr>
          <p:txBody>
            <a:bodyPr/>
            <a:lstStyle/>
            <a:p>
              <a:endParaRPr lang="en-US"/>
            </a:p>
          </p:txBody>
        </p:sp>
        <p:sp>
          <p:nvSpPr>
            <p:cNvPr id="52306" name="Rectangle 82"/>
            <p:cNvSpPr>
              <a:spLocks noChangeArrowheads="1"/>
            </p:cNvSpPr>
            <p:nvPr/>
          </p:nvSpPr>
          <p:spPr bwMode="auto">
            <a:xfrm>
              <a:off x="2815" y="-266"/>
              <a:ext cx="1350" cy="1851"/>
            </a:xfrm>
            <a:prstGeom prst="rect">
              <a:avLst/>
            </a:prstGeom>
            <a:solidFill>
              <a:srgbClr val="FFFFFF"/>
            </a:solidFill>
            <a:ln w="9525">
              <a:solidFill>
                <a:srgbClr val="000000"/>
              </a:solidFill>
              <a:miter lim="800000"/>
              <a:headEnd/>
              <a:tailEnd/>
            </a:ln>
          </p:spPr>
          <p:txBody>
            <a:bodyPr/>
            <a:lstStyle/>
            <a:p>
              <a:endParaRPr lang="en-US"/>
            </a:p>
          </p:txBody>
        </p:sp>
        <p:sp>
          <p:nvSpPr>
            <p:cNvPr id="52307" name="Oval 83"/>
            <p:cNvSpPr>
              <a:spLocks noChangeArrowheads="1"/>
            </p:cNvSpPr>
            <p:nvPr/>
          </p:nvSpPr>
          <p:spPr bwMode="auto">
            <a:xfrm>
              <a:off x="3415" y="1277"/>
              <a:ext cx="150" cy="154"/>
            </a:xfrm>
            <a:prstGeom prst="ellipse">
              <a:avLst/>
            </a:prstGeom>
            <a:solidFill>
              <a:schemeClr val="hlink"/>
            </a:solidFill>
            <a:ln w="9525">
              <a:solidFill>
                <a:srgbClr val="000000"/>
              </a:solidFill>
              <a:round/>
              <a:headEnd/>
              <a:tailEnd/>
            </a:ln>
          </p:spPr>
          <p:txBody>
            <a:bodyPr/>
            <a:lstStyle/>
            <a:p>
              <a:endParaRPr lang="en-US"/>
            </a:p>
          </p:txBody>
        </p:sp>
        <p:sp>
          <p:nvSpPr>
            <p:cNvPr id="52308" name="Oval 84"/>
            <p:cNvSpPr>
              <a:spLocks noChangeArrowheads="1"/>
            </p:cNvSpPr>
            <p:nvPr/>
          </p:nvSpPr>
          <p:spPr bwMode="auto">
            <a:xfrm>
              <a:off x="3865" y="660"/>
              <a:ext cx="150" cy="154"/>
            </a:xfrm>
            <a:prstGeom prst="ellipse">
              <a:avLst/>
            </a:prstGeom>
            <a:solidFill>
              <a:srgbClr val="FFCC00"/>
            </a:solidFill>
            <a:ln w="9525">
              <a:solidFill>
                <a:srgbClr val="000000"/>
              </a:solidFill>
              <a:round/>
              <a:headEnd/>
              <a:tailEnd/>
            </a:ln>
          </p:spPr>
          <p:txBody>
            <a:bodyPr/>
            <a:lstStyle/>
            <a:p>
              <a:endParaRPr lang="en-US"/>
            </a:p>
          </p:txBody>
        </p:sp>
        <p:sp>
          <p:nvSpPr>
            <p:cNvPr id="52309" name="Oval 85"/>
            <p:cNvSpPr>
              <a:spLocks noChangeArrowheads="1"/>
            </p:cNvSpPr>
            <p:nvPr/>
          </p:nvSpPr>
          <p:spPr bwMode="auto">
            <a:xfrm>
              <a:off x="2965" y="660"/>
              <a:ext cx="150" cy="154"/>
            </a:xfrm>
            <a:prstGeom prst="ellipse">
              <a:avLst/>
            </a:prstGeom>
            <a:solidFill>
              <a:srgbClr val="FF0000"/>
            </a:solidFill>
            <a:ln w="9525">
              <a:solidFill>
                <a:srgbClr val="000000"/>
              </a:solidFill>
              <a:round/>
              <a:headEnd/>
              <a:tailEnd/>
            </a:ln>
          </p:spPr>
          <p:txBody>
            <a:bodyPr/>
            <a:lstStyle/>
            <a:p>
              <a:endParaRPr lang="en-US"/>
            </a:p>
          </p:txBody>
        </p:sp>
        <p:cxnSp>
          <p:nvCxnSpPr>
            <p:cNvPr id="52310" name="AutoShape 86"/>
            <p:cNvCxnSpPr>
              <a:cxnSpLocks noChangeShapeType="1"/>
              <a:stCxn id="52307" idx="7"/>
              <a:endCxn id="52308" idx="3"/>
            </p:cNvCxnSpPr>
            <p:nvPr/>
          </p:nvCxnSpPr>
          <p:spPr bwMode="auto">
            <a:xfrm flipV="1">
              <a:off x="3543" y="792"/>
              <a:ext cx="344" cy="507"/>
            </a:xfrm>
            <a:prstGeom prst="straightConnector1">
              <a:avLst/>
            </a:prstGeom>
            <a:noFill/>
            <a:ln w="9525">
              <a:solidFill>
                <a:srgbClr val="000000"/>
              </a:solidFill>
              <a:round/>
              <a:headEnd type="triangle" w="med" len="med"/>
              <a:tailEnd type="triangle" w="med" len="med"/>
            </a:ln>
          </p:spPr>
        </p:cxnSp>
        <p:cxnSp>
          <p:nvCxnSpPr>
            <p:cNvPr id="52311" name="AutoShape 87"/>
            <p:cNvCxnSpPr>
              <a:cxnSpLocks noChangeShapeType="1"/>
              <a:stCxn id="52307" idx="1"/>
              <a:endCxn id="52309" idx="5"/>
            </p:cNvCxnSpPr>
            <p:nvPr/>
          </p:nvCxnSpPr>
          <p:spPr bwMode="auto">
            <a:xfrm flipH="1" flipV="1">
              <a:off x="3093" y="792"/>
              <a:ext cx="344" cy="507"/>
            </a:xfrm>
            <a:prstGeom prst="straightConnector1">
              <a:avLst/>
            </a:prstGeom>
            <a:noFill/>
            <a:ln w="9525">
              <a:solidFill>
                <a:srgbClr val="000000"/>
              </a:solidFill>
              <a:round/>
              <a:headEnd type="triangle" w="med" len="med"/>
              <a:tailEnd type="triangle" w="med" len="med"/>
            </a:ln>
          </p:spPr>
        </p:cxnSp>
        <p:cxnSp>
          <p:nvCxnSpPr>
            <p:cNvPr id="52312" name="AutoShape 88"/>
            <p:cNvCxnSpPr>
              <a:cxnSpLocks noChangeShapeType="1"/>
              <a:stCxn id="52309" idx="6"/>
              <a:endCxn id="52308" idx="2"/>
            </p:cNvCxnSpPr>
            <p:nvPr/>
          </p:nvCxnSpPr>
          <p:spPr bwMode="auto">
            <a:xfrm>
              <a:off x="3115" y="737"/>
              <a:ext cx="750" cy="1"/>
            </a:xfrm>
            <a:prstGeom prst="straightConnector1">
              <a:avLst/>
            </a:prstGeom>
            <a:noFill/>
            <a:ln w="9525">
              <a:solidFill>
                <a:srgbClr val="000000"/>
              </a:solidFill>
              <a:round/>
              <a:headEnd type="triangle" w="med" len="med"/>
              <a:tailEnd type="triangle" w="med" len="med"/>
            </a:ln>
          </p:spPr>
        </p:cxnSp>
        <p:sp>
          <p:nvSpPr>
            <p:cNvPr id="52313" name="Text Box 89"/>
            <p:cNvSpPr txBox="1">
              <a:spLocks noChangeArrowheads="1"/>
            </p:cNvSpPr>
            <p:nvPr/>
          </p:nvSpPr>
          <p:spPr bwMode="auto">
            <a:xfrm>
              <a:off x="2965" y="969"/>
              <a:ext cx="300" cy="462"/>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52314" name="Text Box 90"/>
            <p:cNvSpPr txBox="1">
              <a:spLocks noChangeArrowheads="1"/>
            </p:cNvSpPr>
            <p:nvPr/>
          </p:nvSpPr>
          <p:spPr bwMode="auto">
            <a:xfrm>
              <a:off x="3715" y="969"/>
              <a:ext cx="300" cy="462"/>
            </a:xfrm>
            <a:prstGeom prst="rect">
              <a:avLst/>
            </a:prstGeom>
            <a:noFill/>
            <a:ln w="9525">
              <a:noFill/>
              <a:miter lim="800000"/>
              <a:headEnd/>
              <a:tailEnd/>
            </a:ln>
          </p:spPr>
          <p:txBody>
            <a:bodyPr/>
            <a:lstStyle/>
            <a:p>
              <a:r>
                <a:rPr lang="en-US" sz="1200">
                  <a:latin typeface="Times New Roman" pitchFamily="18" charset="0"/>
                </a:rPr>
                <a:t>6</a:t>
              </a:r>
              <a:endParaRPr lang="en-US"/>
            </a:p>
          </p:txBody>
        </p:sp>
        <p:sp>
          <p:nvSpPr>
            <p:cNvPr id="52315" name="Text Box 91"/>
            <p:cNvSpPr txBox="1">
              <a:spLocks noChangeArrowheads="1"/>
            </p:cNvSpPr>
            <p:nvPr/>
          </p:nvSpPr>
          <p:spPr bwMode="auto">
            <a:xfrm>
              <a:off x="3333" y="439"/>
              <a:ext cx="300" cy="462"/>
            </a:xfrm>
            <a:prstGeom prst="rect">
              <a:avLst/>
            </a:prstGeom>
            <a:noFill/>
            <a:ln w="9525">
              <a:noFill/>
              <a:miter lim="800000"/>
              <a:headEnd/>
              <a:tailEnd/>
            </a:ln>
          </p:spPr>
          <p:txBody>
            <a:bodyPr/>
            <a:lstStyle/>
            <a:p>
              <a:r>
                <a:rPr lang="en-US" sz="1200">
                  <a:latin typeface="Times New Roman" pitchFamily="18" charset="0"/>
                </a:rPr>
                <a:t>7</a:t>
              </a:r>
              <a:endParaRPr lang="en-US"/>
            </a:p>
          </p:txBody>
        </p:sp>
        <p:sp>
          <p:nvSpPr>
            <p:cNvPr id="52316" name="Text Box 92"/>
            <p:cNvSpPr txBox="1">
              <a:spLocks noChangeArrowheads="1"/>
            </p:cNvSpPr>
            <p:nvPr/>
          </p:nvSpPr>
          <p:spPr bwMode="auto">
            <a:xfrm>
              <a:off x="2815" y="-266"/>
              <a:ext cx="1350" cy="617"/>
            </a:xfrm>
            <a:prstGeom prst="rect">
              <a:avLst/>
            </a:prstGeom>
            <a:noFill/>
            <a:ln w="9525">
              <a:noFill/>
              <a:miter lim="800000"/>
              <a:headEnd/>
              <a:tailEnd/>
            </a:ln>
          </p:spPr>
          <p:txBody>
            <a:bodyPr/>
            <a:lstStyle/>
            <a:p>
              <a:pPr algn="ctr"/>
              <a:r>
                <a:rPr lang="en-US" sz="1200" b="1">
                  <a:latin typeface="Times New Roman" pitchFamily="18" charset="0"/>
                </a:rPr>
                <a:t>Euclidian</a:t>
              </a:r>
            </a:p>
            <a:p>
              <a:pPr algn="ctr"/>
              <a:r>
                <a:rPr lang="en-US" sz="1200" i="1">
                  <a:latin typeface="Times New Roman" pitchFamily="18" charset="0"/>
                </a:rPr>
                <a:t>i</a:t>
              </a:r>
              <a:r>
                <a:rPr lang="en-US" sz="1200">
                  <a:latin typeface="Times New Roman" pitchFamily="18" charset="0"/>
                </a:rPr>
                <a:t> = 19</a:t>
              </a:r>
              <a:endParaRPr lang="en-US"/>
            </a:p>
          </p:txBody>
        </p:sp>
        <p:sp>
          <p:nvSpPr>
            <p:cNvPr id="52317" name="Rectangle 93"/>
            <p:cNvSpPr>
              <a:spLocks noChangeArrowheads="1"/>
            </p:cNvSpPr>
            <p:nvPr/>
          </p:nvSpPr>
          <p:spPr bwMode="auto">
            <a:xfrm>
              <a:off x="2815" y="1738"/>
              <a:ext cx="1350" cy="1852"/>
            </a:xfrm>
            <a:prstGeom prst="rect">
              <a:avLst/>
            </a:prstGeom>
            <a:solidFill>
              <a:srgbClr val="FFFFFF"/>
            </a:solidFill>
            <a:ln w="9525">
              <a:solidFill>
                <a:srgbClr val="000000"/>
              </a:solidFill>
              <a:miter lim="800000"/>
              <a:headEnd/>
              <a:tailEnd/>
            </a:ln>
          </p:spPr>
          <p:txBody>
            <a:bodyPr/>
            <a:lstStyle/>
            <a:p>
              <a:endParaRPr lang="en-US"/>
            </a:p>
          </p:txBody>
        </p:sp>
        <p:sp>
          <p:nvSpPr>
            <p:cNvPr id="52318" name="Oval 94"/>
            <p:cNvSpPr>
              <a:spLocks noChangeArrowheads="1"/>
            </p:cNvSpPr>
            <p:nvPr/>
          </p:nvSpPr>
          <p:spPr bwMode="auto">
            <a:xfrm>
              <a:off x="3415" y="3280"/>
              <a:ext cx="150" cy="155"/>
            </a:xfrm>
            <a:prstGeom prst="ellipse">
              <a:avLst/>
            </a:prstGeom>
            <a:solidFill>
              <a:schemeClr val="hlink"/>
            </a:solidFill>
            <a:ln w="9525">
              <a:solidFill>
                <a:srgbClr val="000000"/>
              </a:solidFill>
              <a:round/>
              <a:headEnd/>
              <a:tailEnd/>
            </a:ln>
          </p:spPr>
          <p:txBody>
            <a:bodyPr/>
            <a:lstStyle/>
            <a:p>
              <a:endParaRPr lang="en-US"/>
            </a:p>
          </p:txBody>
        </p:sp>
        <p:sp>
          <p:nvSpPr>
            <p:cNvPr id="52319" name="Oval 95"/>
            <p:cNvSpPr>
              <a:spLocks noChangeArrowheads="1"/>
            </p:cNvSpPr>
            <p:nvPr/>
          </p:nvSpPr>
          <p:spPr bwMode="auto">
            <a:xfrm>
              <a:off x="3865" y="2663"/>
              <a:ext cx="150" cy="155"/>
            </a:xfrm>
            <a:prstGeom prst="ellipse">
              <a:avLst/>
            </a:prstGeom>
            <a:solidFill>
              <a:srgbClr val="FFCC00"/>
            </a:solidFill>
            <a:ln w="9525">
              <a:solidFill>
                <a:srgbClr val="000000"/>
              </a:solidFill>
              <a:round/>
              <a:headEnd/>
              <a:tailEnd/>
            </a:ln>
          </p:spPr>
          <p:txBody>
            <a:bodyPr/>
            <a:lstStyle/>
            <a:p>
              <a:endParaRPr lang="en-US"/>
            </a:p>
          </p:txBody>
        </p:sp>
        <p:sp>
          <p:nvSpPr>
            <p:cNvPr id="52320" name="Oval 96"/>
            <p:cNvSpPr>
              <a:spLocks noChangeArrowheads="1"/>
            </p:cNvSpPr>
            <p:nvPr/>
          </p:nvSpPr>
          <p:spPr bwMode="auto">
            <a:xfrm>
              <a:off x="2965" y="2663"/>
              <a:ext cx="150" cy="155"/>
            </a:xfrm>
            <a:prstGeom prst="ellipse">
              <a:avLst/>
            </a:prstGeom>
            <a:solidFill>
              <a:srgbClr val="FF0000"/>
            </a:solidFill>
            <a:ln w="9525">
              <a:solidFill>
                <a:srgbClr val="000000"/>
              </a:solidFill>
              <a:round/>
              <a:headEnd/>
              <a:tailEnd/>
            </a:ln>
          </p:spPr>
          <p:txBody>
            <a:bodyPr/>
            <a:lstStyle/>
            <a:p>
              <a:endParaRPr lang="en-US"/>
            </a:p>
          </p:txBody>
        </p:sp>
        <p:cxnSp>
          <p:nvCxnSpPr>
            <p:cNvPr id="52321" name="AutoShape 97"/>
            <p:cNvCxnSpPr>
              <a:cxnSpLocks noChangeShapeType="1"/>
              <a:stCxn id="52318" idx="7"/>
              <a:endCxn id="52319" idx="3"/>
            </p:cNvCxnSpPr>
            <p:nvPr/>
          </p:nvCxnSpPr>
          <p:spPr bwMode="auto">
            <a:xfrm flipV="1">
              <a:off x="3543" y="2795"/>
              <a:ext cx="344" cy="508"/>
            </a:xfrm>
            <a:prstGeom prst="straightConnector1">
              <a:avLst/>
            </a:prstGeom>
            <a:noFill/>
            <a:ln w="9525">
              <a:solidFill>
                <a:srgbClr val="000000"/>
              </a:solidFill>
              <a:round/>
              <a:headEnd type="triangle" w="med" len="med"/>
              <a:tailEnd type="triangle" w="med" len="med"/>
            </a:ln>
          </p:spPr>
        </p:cxnSp>
        <p:cxnSp>
          <p:nvCxnSpPr>
            <p:cNvPr id="52322" name="AutoShape 98"/>
            <p:cNvCxnSpPr>
              <a:cxnSpLocks noChangeShapeType="1"/>
              <a:stCxn id="52318" idx="1"/>
              <a:endCxn id="52320" idx="5"/>
            </p:cNvCxnSpPr>
            <p:nvPr/>
          </p:nvCxnSpPr>
          <p:spPr bwMode="auto">
            <a:xfrm flipH="1" flipV="1">
              <a:off x="3093" y="2795"/>
              <a:ext cx="344" cy="508"/>
            </a:xfrm>
            <a:prstGeom prst="straightConnector1">
              <a:avLst/>
            </a:prstGeom>
            <a:noFill/>
            <a:ln w="9525">
              <a:solidFill>
                <a:srgbClr val="000000"/>
              </a:solidFill>
              <a:round/>
              <a:headEnd type="triangle" w="med" len="med"/>
              <a:tailEnd type="triangle" w="med" len="med"/>
            </a:ln>
          </p:spPr>
        </p:cxnSp>
        <p:sp>
          <p:nvSpPr>
            <p:cNvPr id="52323" name="Text Box 99"/>
            <p:cNvSpPr txBox="1">
              <a:spLocks noChangeArrowheads="1"/>
            </p:cNvSpPr>
            <p:nvPr/>
          </p:nvSpPr>
          <p:spPr bwMode="auto">
            <a:xfrm>
              <a:off x="2965" y="2973"/>
              <a:ext cx="300" cy="462"/>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52324" name="Text Box 100"/>
            <p:cNvSpPr txBox="1">
              <a:spLocks noChangeArrowheads="1"/>
            </p:cNvSpPr>
            <p:nvPr/>
          </p:nvSpPr>
          <p:spPr bwMode="auto">
            <a:xfrm>
              <a:off x="3715" y="2973"/>
              <a:ext cx="300" cy="462"/>
            </a:xfrm>
            <a:prstGeom prst="rect">
              <a:avLst/>
            </a:prstGeom>
            <a:noFill/>
            <a:ln w="9525">
              <a:noFill/>
              <a:miter lim="800000"/>
              <a:headEnd/>
              <a:tailEnd/>
            </a:ln>
          </p:spPr>
          <p:txBody>
            <a:bodyPr/>
            <a:lstStyle/>
            <a:p>
              <a:r>
                <a:rPr lang="en-US" sz="1200">
                  <a:latin typeface="Times New Roman" pitchFamily="18" charset="0"/>
                </a:rPr>
                <a:t>6</a:t>
              </a:r>
              <a:endParaRPr lang="en-US"/>
            </a:p>
          </p:txBody>
        </p:sp>
        <p:sp>
          <p:nvSpPr>
            <p:cNvPr id="52325" name="Text Box 101"/>
            <p:cNvSpPr txBox="1">
              <a:spLocks noChangeArrowheads="1"/>
            </p:cNvSpPr>
            <p:nvPr/>
          </p:nvSpPr>
          <p:spPr bwMode="auto">
            <a:xfrm>
              <a:off x="3265" y="2442"/>
              <a:ext cx="450" cy="462"/>
            </a:xfrm>
            <a:prstGeom prst="rect">
              <a:avLst/>
            </a:prstGeom>
            <a:noFill/>
            <a:ln w="9525">
              <a:noFill/>
              <a:miter lim="800000"/>
              <a:headEnd/>
              <a:tailEnd/>
            </a:ln>
          </p:spPr>
          <p:txBody>
            <a:bodyPr/>
            <a:lstStyle/>
            <a:p>
              <a:r>
                <a:rPr lang="en-US" sz="1200">
                  <a:latin typeface="Times New Roman" pitchFamily="18" charset="0"/>
                </a:rPr>
                <a:t>12</a:t>
              </a:r>
              <a:endParaRPr lang="en-US"/>
            </a:p>
          </p:txBody>
        </p:sp>
        <p:sp>
          <p:nvSpPr>
            <p:cNvPr id="52326" name="Text Box 102"/>
            <p:cNvSpPr txBox="1">
              <a:spLocks noChangeArrowheads="1"/>
            </p:cNvSpPr>
            <p:nvPr/>
          </p:nvSpPr>
          <p:spPr bwMode="auto">
            <a:xfrm>
              <a:off x="2665" y="1738"/>
              <a:ext cx="1650" cy="617"/>
            </a:xfrm>
            <a:prstGeom prst="rect">
              <a:avLst/>
            </a:prstGeom>
            <a:noFill/>
            <a:ln w="9525">
              <a:noFill/>
              <a:miter lim="800000"/>
              <a:headEnd/>
              <a:tailEnd/>
            </a:ln>
          </p:spPr>
          <p:txBody>
            <a:bodyPr/>
            <a:lstStyle/>
            <a:p>
              <a:pPr algn="ctr"/>
              <a:r>
                <a:rPr lang="en-US" sz="1200" b="1">
                  <a:latin typeface="Times New Roman" pitchFamily="18" charset="0"/>
                </a:rPr>
                <a:t>non-Euclidian</a:t>
              </a:r>
            </a:p>
            <a:p>
              <a:pPr algn="ctr"/>
              <a:r>
                <a:rPr lang="en-US" sz="1200" i="1">
                  <a:latin typeface="Times New Roman" pitchFamily="18" charset="0"/>
                </a:rPr>
                <a:t>i</a:t>
              </a:r>
              <a:r>
                <a:rPr lang="en-US" sz="1200">
                  <a:latin typeface="Times New Roman" pitchFamily="18" charset="0"/>
                </a:rPr>
                <a:t> = 24</a:t>
              </a:r>
              <a:endParaRPr lang="en-US"/>
            </a:p>
          </p:txBody>
        </p:sp>
        <p:cxnSp>
          <p:nvCxnSpPr>
            <p:cNvPr id="52327" name="AutoShape 103"/>
            <p:cNvCxnSpPr>
              <a:cxnSpLocks noChangeShapeType="1"/>
              <a:stCxn id="52320" idx="7"/>
              <a:endCxn id="52319" idx="1"/>
            </p:cNvCxnSpPr>
            <p:nvPr/>
          </p:nvCxnSpPr>
          <p:spPr bwMode="auto">
            <a:xfrm rot="5400000" flipV="1">
              <a:off x="3489" y="2290"/>
              <a:ext cx="1" cy="794"/>
            </a:xfrm>
            <a:prstGeom prst="curvedConnector3">
              <a:avLst>
                <a:gd name="adj1" fmla="val -38700000"/>
              </a:avLst>
            </a:prstGeom>
            <a:noFill/>
            <a:ln w="9525">
              <a:solidFill>
                <a:srgbClr val="000000"/>
              </a:solidFill>
              <a:round/>
              <a:headEnd type="triangle" w="med" len="med"/>
              <a:tailEnd type="triangle" w="med" len="med"/>
            </a:ln>
          </p:spPr>
        </p:cxnSp>
        <p:sp>
          <p:nvSpPr>
            <p:cNvPr id="52328" name="Oval 104"/>
            <p:cNvSpPr>
              <a:spLocks noChangeArrowheads="1"/>
            </p:cNvSpPr>
            <p:nvPr/>
          </p:nvSpPr>
          <p:spPr bwMode="auto">
            <a:xfrm>
              <a:off x="4943" y="136"/>
              <a:ext cx="150" cy="153"/>
            </a:xfrm>
            <a:prstGeom prst="ellipse">
              <a:avLst/>
            </a:prstGeom>
            <a:solidFill>
              <a:srgbClr val="FF0000"/>
            </a:solidFill>
            <a:ln w="9525">
              <a:solidFill>
                <a:srgbClr val="000000"/>
              </a:solidFill>
              <a:round/>
              <a:headEnd/>
              <a:tailEnd/>
            </a:ln>
          </p:spPr>
          <p:txBody>
            <a:bodyPr/>
            <a:lstStyle/>
            <a:p>
              <a:endParaRPr lang="en-US"/>
            </a:p>
          </p:txBody>
        </p:sp>
        <p:sp>
          <p:nvSpPr>
            <p:cNvPr id="52329" name="Oval 105"/>
            <p:cNvSpPr>
              <a:spLocks noChangeArrowheads="1"/>
            </p:cNvSpPr>
            <p:nvPr/>
          </p:nvSpPr>
          <p:spPr bwMode="auto">
            <a:xfrm>
              <a:off x="5543" y="136"/>
              <a:ext cx="150" cy="153"/>
            </a:xfrm>
            <a:prstGeom prst="ellipse">
              <a:avLst/>
            </a:prstGeom>
            <a:solidFill>
              <a:srgbClr val="FF0000"/>
            </a:solidFill>
            <a:ln w="9525">
              <a:solidFill>
                <a:srgbClr val="000000"/>
              </a:solidFill>
              <a:round/>
              <a:headEnd/>
              <a:tailEnd/>
            </a:ln>
          </p:spPr>
          <p:txBody>
            <a:bodyPr/>
            <a:lstStyle/>
            <a:p>
              <a:endParaRPr lang="en-US"/>
            </a:p>
          </p:txBody>
        </p:sp>
        <p:sp>
          <p:nvSpPr>
            <p:cNvPr id="52330" name="Oval 106"/>
            <p:cNvSpPr>
              <a:spLocks noChangeArrowheads="1"/>
            </p:cNvSpPr>
            <p:nvPr/>
          </p:nvSpPr>
          <p:spPr bwMode="auto">
            <a:xfrm>
              <a:off x="6593" y="136"/>
              <a:ext cx="150" cy="153"/>
            </a:xfrm>
            <a:prstGeom prst="ellipse">
              <a:avLst/>
            </a:prstGeom>
            <a:solidFill>
              <a:srgbClr val="FFCC00"/>
            </a:solidFill>
            <a:ln w="9525">
              <a:solidFill>
                <a:srgbClr val="000000"/>
              </a:solidFill>
              <a:round/>
              <a:headEnd/>
              <a:tailEnd/>
            </a:ln>
          </p:spPr>
          <p:txBody>
            <a:bodyPr/>
            <a:lstStyle/>
            <a:p>
              <a:endParaRPr lang="en-US"/>
            </a:p>
          </p:txBody>
        </p:sp>
        <p:sp>
          <p:nvSpPr>
            <p:cNvPr id="52331" name="Oval 107"/>
            <p:cNvSpPr>
              <a:spLocks noChangeArrowheads="1"/>
            </p:cNvSpPr>
            <p:nvPr/>
          </p:nvSpPr>
          <p:spPr bwMode="auto">
            <a:xfrm>
              <a:off x="7193" y="136"/>
              <a:ext cx="150" cy="153"/>
            </a:xfrm>
            <a:prstGeom prst="ellipse">
              <a:avLst/>
            </a:prstGeom>
            <a:solidFill>
              <a:srgbClr val="FFCC00"/>
            </a:solidFill>
            <a:ln w="9525">
              <a:solidFill>
                <a:srgbClr val="000000"/>
              </a:solidFill>
              <a:round/>
              <a:headEnd/>
              <a:tailEnd/>
            </a:ln>
          </p:spPr>
          <p:txBody>
            <a:bodyPr/>
            <a:lstStyle/>
            <a:p>
              <a:endParaRPr lang="en-US"/>
            </a:p>
          </p:txBody>
        </p:sp>
        <p:sp>
          <p:nvSpPr>
            <p:cNvPr id="52332" name="Oval 108"/>
            <p:cNvSpPr>
              <a:spLocks noChangeArrowheads="1"/>
            </p:cNvSpPr>
            <p:nvPr/>
          </p:nvSpPr>
          <p:spPr bwMode="auto">
            <a:xfrm>
              <a:off x="5693" y="1062"/>
              <a:ext cx="150" cy="154"/>
            </a:xfrm>
            <a:prstGeom prst="ellipse">
              <a:avLst/>
            </a:prstGeom>
            <a:solidFill>
              <a:schemeClr val="hlink"/>
            </a:solidFill>
            <a:ln w="9525">
              <a:solidFill>
                <a:srgbClr val="000000"/>
              </a:solidFill>
              <a:round/>
              <a:headEnd/>
              <a:tailEnd/>
            </a:ln>
          </p:spPr>
          <p:txBody>
            <a:bodyPr/>
            <a:lstStyle/>
            <a:p>
              <a:endParaRPr lang="en-US"/>
            </a:p>
          </p:txBody>
        </p:sp>
        <p:sp>
          <p:nvSpPr>
            <p:cNvPr id="52333" name="Oval 109"/>
            <p:cNvSpPr>
              <a:spLocks noChangeArrowheads="1"/>
            </p:cNvSpPr>
            <p:nvPr/>
          </p:nvSpPr>
          <p:spPr bwMode="auto">
            <a:xfrm>
              <a:off x="6293" y="1062"/>
              <a:ext cx="150" cy="154"/>
            </a:xfrm>
            <a:prstGeom prst="ellipse">
              <a:avLst/>
            </a:prstGeom>
            <a:solidFill>
              <a:schemeClr val="hlink"/>
            </a:solidFill>
            <a:ln w="9525">
              <a:solidFill>
                <a:srgbClr val="000000"/>
              </a:solidFill>
              <a:round/>
              <a:headEnd/>
              <a:tailEnd/>
            </a:ln>
          </p:spPr>
          <p:txBody>
            <a:bodyPr/>
            <a:lstStyle/>
            <a:p>
              <a:endParaRPr lang="en-US"/>
            </a:p>
          </p:txBody>
        </p:sp>
        <p:cxnSp>
          <p:nvCxnSpPr>
            <p:cNvPr id="52334" name="AutoShape 110"/>
            <p:cNvCxnSpPr>
              <a:cxnSpLocks noChangeShapeType="1"/>
              <a:stCxn id="52332" idx="0"/>
              <a:endCxn id="52329" idx="4"/>
            </p:cNvCxnSpPr>
            <p:nvPr/>
          </p:nvCxnSpPr>
          <p:spPr bwMode="auto">
            <a:xfrm flipH="1" flipV="1">
              <a:off x="5618" y="289"/>
              <a:ext cx="150" cy="773"/>
            </a:xfrm>
            <a:prstGeom prst="straightConnector1">
              <a:avLst/>
            </a:prstGeom>
            <a:noFill/>
            <a:ln w="9525">
              <a:solidFill>
                <a:srgbClr val="000000"/>
              </a:solidFill>
              <a:round/>
              <a:headEnd/>
              <a:tailEnd type="triangle" w="med" len="med"/>
            </a:ln>
          </p:spPr>
        </p:cxnSp>
        <p:cxnSp>
          <p:nvCxnSpPr>
            <p:cNvPr id="52335" name="AutoShape 111"/>
            <p:cNvCxnSpPr>
              <a:cxnSpLocks noChangeShapeType="1"/>
              <a:stCxn id="52330" idx="2"/>
              <a:endCxn id="52329" idx="6"/>
            </p:cNvCxnSpPr>
            <p:nvPr/>
          </p:nvCxnSpPr>
          <p:spPr bwMode="auto">
            <a:xfrm flipH="1">
              <a:off x="5693" y="213"/>
              <a:ext cx="900" cy="1"/>
            </a:xfrm>
            <a:prstGeom prst="straightConnector1">
              <a:avLst/>
            </a:prstGeom>
            <a:noFill/>
            <a:ln w="9525">
              <a:solidFill>
                <a:srgbClr val="000000"/>
              </a:solidFill>
              <a:round/>
              <a:headEnd/>
              <a:tailEnd type="triangle" w="med" len="med"/>
            </a:ln>
          </p:spPr>
        </p:cxnSp>
        <p:cxnSp>
          <p:nvCxnSpPr>
            <p:cNvPr id="52336" name="AutoShape 112"/>
            <p:cNvCxnSpPr>
              <a:cxnSpLocks noChangeShapeType="1"/>
              <a:stCxn id="52330" idx="4"/>
              <a:endCxn id="52333" idx="0"/>
            </p:cNvCxnSpPr>
            <p:nvPr/>
          </p:nvCxnSpPr>
          <p:spPr bwMode="auto">
            <a:xfrm flipH="1">
              <a:off x="6368" y="289"/>
              <a:ext cx="300" cy="773"/>
            </a:xfrm>
            <a:prstGeom prst="straightConnector1">
              <a:avLst/>
            </a:prstGeom>
            <a:noFill/>
            <a:ln w="9525">
              <a:solidFill>
                <a:srgbClr val="000000"/>
              </a:solidFill>
              <a:round/>
              <a:headEnd/>
              <a:tailEnd type="triangle" w="med" len="med"/>
            </a:ln>
          </p:spPr>
        </p:cxnSp>
        <p:cxnSp>
          <p:nvCxnSpPr>
            <p:cNvPr id="52337" name="AutoShape 113"/>
            <p:cNvCxnSpPr>
              <a:cxnSpLocks noChangeShapeType="1"/>
              <a:stCxn id="52332" idx="7"/>
              <a:endCxn id="52331" idx="3"/>
            </p:cNvCxnSpPr>
            <p:nvPr/>
          </p:nvCxnSpPr>
          <p:spPr bwMode="auto">
            <a:xfrm flipV="1">
              <a:off x="5821" y="267"/>
              <a:ext cx="1393" cy="817"/>
            </a:xfrm>
            <a:prstGeom prst="straightConnector1">
              <a:avLst/>
            </a:prstGeom>
            <a:noFill/>
            <a:ln w="9525">
              <a:solidFill>
                <a:srgbClr val="000000"/>
              </a:solidFill>
              <a:round/>
              <a:headEnd/>
              <a:tailEnd type="triangle" w="med" len="med"/>
            </a:ln>
          </p:spPr>
        </p:cxnSp>
        <p:cxnSp>
          <p:nvCxnSpPr>
            <p:cNvPr id="52338" name="AutoShape 114"/>
            <p:cNvCxnSpPr>
              <a:cxnSpLocks noChangeShapeType="1"/>
              <a:stCxn id="52328" idx="4"/>
              <a:endCxn id="52333" idx="4"/>
            </p:cNvCxnSpPr>
            <p:nvPr/>
          </p:nvCxnSpPr>
          <p:spPr bwMode="auto">
            <a:xfrm rot="16200000" flipH="1">
              <a:off x="5229" y="78"/>
              <a:ext cx="927" cy="1350"/>
            </a:xfrm>
            <a:prstGeom prst="curvedConnector3">
              <a:avLst>
                <a:gd name="adj1" fmla="val 133273"/>
              </a:avLst>
            </a:prstGeom>
            <a:noFill/>
            <a:ln w="9525">
              <a:solidFill>
                <a:srgbClr val="000000"/>
              </a:solidFill>
              <a:round/>
              <a:headEnd/>
              <a:tailEnd type="triangle" w="med" len="med"/>
            </a:ln>
          </p:spPr>
        </p:cxnSp>
        <p:cxnSp>
          <p:nvCxnSpPr>
            <p:cNvPr id="52339" name="AutoShape 115"/>
            <p:cNvCxnSpPr>
              <a:cxnSpLocks noChangeShapeType="1"/>
              <a:stCxn id="52328" idx="0"/>
              <a:endCxn id="52331" idx="0"/>
            </p:cNvCxnSpPr>
            <p:nvPr/>
          </p:nvCxnSpPr>
          <p:spPr bwMode="auto">
            <a:xfrm rot="5400000" flipV="1">
              <a:off x="6142" y="-988"/>
              <a:ext cx="1" cy="2250"/>
            </a:xfrm>
            <a:prstGeom prst="curvedConnector3">
              <a:avLst>
                <a:gd name="adj1" fmla="val -36000000"/>
              </a:avLst>
            </a:prstGeom>
            <a:noFill/>
            <a:ln w="9525">
              <a:solidFill>
                <a:srgbClr val="000000"/>
              </a:solidFill>
              <a:round/>
              <a:headEnd/>
              <a:tailEnd type="triangle" w="med" len="med"/>
            </a:ln>
          </p:spPr>
        </p:cxnSp>
        <p:cxnSp>
          <p:nvCxnSpPr>
            <p:cNvPr id="52340" name="AutoShape 116"/>
            <p:cNvCxnSpPr>
              <a:cxnSpLocks noChangeShapeType="1"/>
              <a:stCxn id="52331" idx="2"/>
              <a:endCxn id="52330" idx="6"/>
            </p:cNvCxnSpPr>
            <p:nvPr/>
          </p:nvCxnSpPr>
          <p:spPr bwMode="auto">
            <a:xfrm flipH="1">
              <a:off x="6743" y="213"/>
              <a:ext cx="450" cy="1"/>
            </a:xfrm>
            <a:prstGeom prst="straightConnector1">
              <a:avLst/>
            </a:prstGeom>
            <a:noFill/>
            <a:ln w="9525">
              <a:solidFill>
                <a:srgbClr val="000000"/>
              </a:solidFill>
              <a:round/>
              <a:headEnd/>
              <a:tailEnd type="triangle" w="med" len="med"/>
            </a:ln>
          </p:spPr>
        </p:cxnSp>
        <p:cxnSp>
          <p:nvCxnSpPr>
            <p:cNvPr id="52341" name="AutoShape 117"/>
            <p:cNvCxnSpPr>
              <a:cxnSpLocks noChangeShapeType="1"/>
              <a:stCxn id="52333" idx="2"/>
              <a:endCxn id="52332" idx="6"/>
            </p:cNvCxnSpPr>
            <p:nvPr/>
          </p:nvCxnSpPr>
          <p:spPr bwMode="auto">
            <a:xfrm flipH="1">
              <a:off x="5843" y="1139"/>
              <a:ext cx="450" cy="1"/>
            </a:xfrm>
            <a:prstGeom prst="straightConnector1">
              <a:avLst/>
            </a:prstGeom>
            <a:noFill/>
            <a:ln w="9525">
              <a:solidFill>
                <a:srgbClr val="000000"/>
              </a:solidFill>
              <a:round/>
              <a:headEnd/>
              <a:tailEnd type="triangle" w="med" len="med"/>
            </a:ln>
          </p:spPr>
        </p:cxnSp>
        <p:cxnSp>
          <p:nvCxnSpPr>
            <p:cNvPr id="52342" name="AutoShape 118"/>
            <p:cNvCxnSpPr>
              <a:cxnSpLocks noChangeShapeType="1"/>
              <a:stCxn id="52329" idx="2"/>
              <a:endCxn id="52328" idx="6"/>
            </p:cNvCxnSpPr>
            <p:nvPr/>
          </p:nvCxnSpPr>
          <p:spPr bwMode="auto">
            <a:xfrm flipH="1">
              <a:off x="5093" y="213"/>
              <a:ext cx="450" cy="1"/>
            </a:xfrm>
            <a:prstGeom prst="straightConnector1">
              <a:avLst/>
            </a:prstGeom>
            <a:noFill/>
            <a:ln w="9525">
              <a:solidFill>
                <a:srgbClr val="000000"/>
              </a:solidFill>
              <a:round/>
              <a:headEnd/>
              <a:tailEnd type="triangle" w="med" len="med"/>
            </a:ln>
          </p:spPr>
        </p:cxnSp>
        <p:sp>
          <p:nvSpPr>
            <p:cNvPr id="52343" name="Text Box 119"/>
            <p:cNvSpPr txBox="1">
              <a:spLocks noChangeArrowheads="1"/>
            </p:cNvSpPr>
            <p:nvPr/>
          </p:nvSpPr>
          <p:spPr bwMode="auto">
            <a:xfrm>
              <a:off x="7043" y="-173"/>
              <a:ext cx="300" cy="462"/>
            </a:xfrm>
            <a:prstGeom prst="rect">
              <a:avLst/>
            </a:prstGeom>
            <a:noFill/>
            <a:ln w="9525">
              <a:noFill/>
              <a:miter lim="800000"/>
              <a:headEnd/>
              <a:tailEnd/>
            </a:ln>
          </p:spPr>
          <p:txBody>
            <a:bodyPr/>
            <a:lstStyle/>
            <a:p>
              <a:r>
                <a:rPr lang="en-US" sz="1200">
                  <a:latin typeface="Times New Roman" pitchFamily="18" charset="0"/>
                </a:rPr>
                <a:t>7</a:t>
              </a:r>
              <a:endParaRPr lang="en-US"/>
            </a:p>
          </p:txBody>
        </p:sp>
        <p:sp>
          <p:nvSpPr>
            <p:cNvPr id="52344" name="Text Box 120"/>
            <p:cNvSpPr txBox="1">
              <a:spLocks noChangeArrowheads="1"/>
            </p:cNvSpPr>
            <p:nvPr/>
          </p:nvSpPr>
          <p:spPr bwMode="auto">
            <a:xfrm>
              <a:off x="5693" y="-18"/>
              <a:ext cx="300" cy="462"/>
            </a:xfrm>
            <a:prstGeom prst="rect">
              <a:avLst/>
            </a:prstGeom>
            <a:noFill/>
            <a:ln w="9525">
              <a:noFill/>
              <a:miter lim="800000"/>
              <a:headEnd/>
              <a:tailEnd/>
            </a:ln>
          </p:spPr>
          <p:txBody>
            <a:bodyPr/>
            <a:lstStyle/>
            <a:p>
              <a:r>
                <a:rPr lang="en-US" sz="1200">
                  <a:latin typeface="Times New Roman" pitchFamily="18" charset="0"/>
                </a:rPr>
                <a:t>7</a:t>
              </a:r>
              <a:endParaRPr lang="en-US"/>
            </a:p>
          </p:txBody>
        </p:sp>
        <p:sp>
          <p:nvSpPr>
            <p:cNvPr id="52345" name="Text Box 121"/>
            <p:cNvSpPr txBox="1">
              <a:spLocks noChangeArrowheads="1"/>
            </p:cNvSpPr>
            <p:nvPr/>
          </p:nvSpPr>
          <p:spPr bwMode="auto">
            <a:xfrm>
              <a:off x="6743" y="289"/>
              <a:ext cx="300" cy="464"/>
            </a:xfrm>
            <a:prstGeom prst="rect">
              <a:avLst/>
            </a:prstGeom>
            <a:noFill/>
            <a:ln w="9525">
              <a:noFill/>
              <a:miter lim="800000"/>
              <a:headEnd/>
              <a:tailEnd/>
            </a:ln>
          </p:spPr>
          <p:txBody>
            <a:bodyPr/>
            <a:lstStyle/>
            <a:p>
              <a:r>
                <a:rPr lang="en-US" sz="1200">
                  <a:latin typeface="Times New Roman" pitchFamily="18" charset="0"/>
                </a:rPr>
                <a:t>6</a:t>
              </a:r>
              <a:endParaRPr lang="en-US"/>
            </a:p>
          </p:txBody>
        </p:sp>
        <p:sp>
          <p:nvSpPr>
            <p:cNvPr id="52346" name="Text Box 122"/>
            <p:cNvSpPr txBox="1">
              <a:spLocks noChangeArrowheads="1"/>
            </p:cNvSpPr>
            <p:nvPr/>
          </p:nvSpPr>
          <p:spPr bwMode="auto">
            <a:xfrm>
              <a:off x="6293" y="754"/>
              <a:ext cx="300" cy="462"/>
            </a:xfrm>
            <a:prstGeom prst="rect">
              <a:avLst/>
            </a:prstGeom>
            <a:noFill/>
            <a:ln w="9525">
              <a:noFill/>
              <a:miter lim="800000"/>
              <a:headEnd/>
              <a:tailEnd/>
            </a:ln>
          </p:spPr>
          <p:txBody>
            <a:bodyPr/>
            <a:lstStyle/>
            <a:p>
              <a:r>
                <a:rPr lang="en-US" sz="1200">
                  <a:latin typeface="Times New Roman" pitchFamily="18" charset="0"/>
                </a:rPr>
                <a:t>6</a:t>
              </a:r>
              <a:endParaRPr lang="en-US"/>
            </a:p>
          </p:txBody>
        </p:sp>
        <p:sp>
          <p:nvSpPr>
            <p:cNvPr id="52347" name="Text Box 123"/>
            <p:cNvSpPr txBox="1">
              <a:spLocks noChangeArrowheads="1"/>
            </p:cNvSpPr>
            <p:nvPr/>
          </p:nvSpPr>
          <p:spPr bwMode="auto">
            <a:xfrm>
              <a:off x="6143" y="1216"/>
              <a:ext cx="300" cy="462"/>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52348" name="Text Box 124"/>
            <p:cNvSpPr txBox="1">
              <a:spLocks noChangeArrowheads="1"/>
            </p:cNvSpPr>
            <p:nvPr/>
          </p:nvSpPr>
          <p:spPr bwMode="auto">
            <a:xfrm>
              <a:off x="5093" y="-18"/>
              <a:ext cx="450" cy="462"/>
            </a:xfrm>
            <a:prstGeom prst="rect">
              <a:avLst/>
            </a:prstGeom>
            <a:noFill/>
            <a:ln w="9525">
              <a:noFill/>
              <a:miter lim="800000"/>
              <a:headEnd/>
              <a:tailEnd/>
            </a:ln>
          </p:spPr>
          <p:txBody>
            <a:bodyPr/>
            <a:lstStyle/>
            <a:p>
              <a:r>
                <a:rPr lang="en-US" sz="1200">
                  <a:latin typeface="Times New Roman" pitchFamily="18" charset="0"/>
                </a:rPr>
                <a:t>19</a:t>
              </a:r>
              <a:endParaRPr lang="en-US"/>
            </a:p>
          </p:txBody>
        </p:sp>
        <p:sp>
          <p:nvSpPr>
            <p:cNvPr id="52349" name="Text Box 125"/>
            <p:cNvSpPr txBox="1">
              <a:spLocks noChangeArrowheads="1"/>
            </p:cNvSpPr>
            <p:nvPr/>
          </p:nvSpPr>
          <p:spPr bwMode="auto">
            <a:xfrm>
              <a:off x="5843" y="908"/>
              <a:ext cx="450" cy="462"/>
            </a:xfrm>
            <a:prstGeom prst="rect">
              <a:avLst/>
            </a:prstGeom>
            <a:noFill/>
            <a:ln w="9525">
              <a:noFill/>
              <a:miter lim="800000"/>
              <a:headEnd/>
              <a:tailEnd/>
            </a:ln>
          </p:spPr>
          <p:txBody>
            <a:bodyPr/>
            <a:lstStyle/>
            <a:p>
              <a:r>
                <a:rPr lang="en-US" sz="1200">
                  <a:latin typeface="Times New Roman" pitchFamily="18" charset="0"/>
                </a:rPr>
                <a:t>19</a:t>
              </a:r>
              <a:endParaRPr lang="en-US"/>
            </a:p>
          </p:txBody>
        </p:sp>
        <p:sp>
          <p:nvSpPr>
            <p:cNvPr id="52350" name="Text Box 126"/>
            <p:cNvSpPr txBox="1">
              <a:spLocks noChangeArrowheads="1"/>
            </p:cNvSpPr>
            <p:nvPr/>
          </p:nvSpPr>
          <p:spPr bwMode="auto">
            <a:xfrm>
              <a:off x="6743" y="-18"/>
              <a:ext cx="450" cy="462"/>
            </a:xfrm>
            <a:prstGeom prst="rect">
              <a:avLst/>
            </a:prstGeom>
            <a:noFill/>
            <a:ln w="9525">
              <a:noFill/>
              <a:miter lim="800000"/>
              <a:headEnd/>
              <a:tailEnd/>
            </a:ln>
          </p:spPr>
          <p:txBody>
            <a:bodyPr/>
            <a:lstStyle/>
            <a:p>
              <a:r>
                <a:rPr lang="en-US" sz="1200">
                  <a:latin typeface="Times New Roman" pitchFamily="18" charset="0"/>
                </a:rPr>
                <a:t>19</a:t>
              </a:r>
              <a:endParaRPr lang="en-US"/>
            </a:p>
          </p:txBody>
        </p:sp>
        <p:sp>
          <p:nvSpPr>
            <p:cNvPr id="52351" name="Text Box 127"/>
            <p:cNvSpPr txBox="1">
              <a:spLocks noChangeArrowheads="1"/>
            </p:cNvSpPr>
            <p:nvPr/>
          </p:nvSpPr>
          <p:spPr bwMode="auto">
            <a:xfrm>
              <a:off x="4315" y="-268"/>
              <a:ext cx="750" cy="1852"/>
            </a:xfrm>
            <a:prstGeom prst="rect">
              <a:avLst/>
            </a:prstGeom>
            <a:noFill/>
            <a:ln w="9525">
              <a:noFill/>
              <a:miter lim="800000"/>
              <a:headEnd/>
              <a:tailEnd/>
            </a:ln>
          </p:spPr>
          <p:txBody>
            <a:bodyPr/>
            <a:lstStyle/>
            <a:p>
              <a:pPr algn="ctr"/>
              <a:r>
                <a:rPr lang="en-US" sz="1200" b="1">
                  <a:latin typeface="Times New Roman" pitchFamily="18" charset="0"/>
                </a:rPr>
                <a:t>Euclidian</a:t>
              </a:r>
            </a:p>
            <a:p>
              <a:pPr algn="ctr"/>
              <a:r>
                <a:rPr lang="en-US" sz="1200" i="1">
                  <a:latin typeface="Times New Roman" pitchFamily="18" charset="0"/>
                </a:rPr>
                <a:t>k</a:t>
              </a:r>
              <a:r>
                <a:rPr lang="en-US" sz="1200">
                  <a:latin typeface="Times New Roman" pitchFamily="18" charset="0"/>
                </a:rPr>
                <a:t> = 76</a:t>
              </a:r>
              <a:endParaRPr lang="en-US"/>
            </a:p>
          </p:txBody>
        </p:sp>
        <p:sp>
          <p:nvSpPr>
            <p:cNvPr id="52352" name="Rectangle 128"/>
            <p:cNvSpPr>
              <a:spLocks noChangeArrowheads="1"/>
            </p:cNvSpPr>
            <p:nvPr/>
          </p:nvSpPr>
          <p:spPr bwMode="auto">
            <a:xfrm>
              <a:off x="4315" y="1738"/>
              <a:ext cx="3150" cy="1852"/>
            </a:xfrm>
            <a:prstGeom prst="rect">
              <a:avLst/>
            </a:prstGeom>
            <a:solidFill>
              <a:srgbClr val="FFFFFF"/>
            </a:solidFill>
            <a:ln w="9525">
              <a:solidFill>
                <a:srgbClr val="000000"/>
              </a:solidFill>
              <a:miter lim="800000"/>
              <a:headEnd/>
              <a:tailEnd/>
            </a:ln>
          </p:spPr>
          <p:txBody>
            <a:bodyPr/>
            <a:lstStyle/>
            <a:p>
              <a:endParaRPr lang="en-US"/>
            </a:p>
          </p:txBody>
        </p:sp>
        <p:sp>
          <p:nvSpPr>
            <p:cNvPr id="52353" name="Oval 129"/>
            <p:cNvSpPr>
              <a:spLocks noChangeArrowheads="1"/>
            </p:cNvSpPr>
            <p:nvPr/>
          </p:nvSpPr>
          <p:spPr bwMode="auto">
            <a:xfrm>
              <a:off x="4943" y="2142"/>
              <a:ext cx="150" cy="152"/>
            </a:xfrm>
            <a:prstGeom prst="ellipse">
              <a:avLst/>
            </a:prstGeom>
            <a:solidFill>
              <a:srgbClr val="FF0000"/>
            </a:solidFill>
            <a:ln w="9525">
              <a:solidFill>
                <a:srgbClr val="000000"/>
              </a:solidFill>
              <a:round/>
              <a:headEnd/>
              <a:tailEnd/>
            </a:ln>
          </p:spPr>
          <p:txBody>
            <a:bodyPr/>
            <a:lstStyle/>
            <a:p>
              <a:endParaRPr lang="en-US"/>
            </a:p>
          </p:txBody>
        </p:sp>
        <p:sp>
          <p:nvSpPr>
            <p:cNvPr id="52354" name="Oval 130"/>
            <p:cNvSpPr>
              <a:spLocks noChangeArrowheads="1"/>
            </p:cNvSpPr>
            <p:nvPr/>
          </p:nvSpPr>
          <p:spPr bwMode="auto">
            <a:xfrm>
              <a:off x="5543" y="2142"/>
              <a:ext cx="150" cy="152"/>
            </a:xfrm>
            <a:prstGeom prst="ellipse">
              <a:avLst/>
            </a:prstGeom>
            <a:solidFill>
              <a:srgbClr val="FF0000"/>
            </a:solidFill>
            <a:ln w="9525">
              <a:solidFill>
                <a:srgbClr val="000000"/>
              </a:solidFill>
              <a:round/>
              <a:headEnd/>
              <a:tailEnd/>
            </a:ln>
          </p:spPr>
          <p:txBody>
            <a:bodyPr/>
            <a:lstStyle/>
            <a:p>
              <a:endParaRPr lang="en-US"/>
            </a:p>
          </p:txBody>
        </p:sp>
        <p:sp>
          <p:nvSpPr>
            <p:cNvPr id="52355" name="Oval 131"/>
            <p:cNvSpPr>
              <a:spLocks noChangeArrowheads="1"/>
            </p:cNvSpPr>
            <p:nvPr/>
          </p:nvSpPr>
          <p:spPr bwMode="auto">
            <a:xfrm>
              <a:off x="6593" y="2142"/>
              <a:ext cx="150" cy="152"/>
            </a:xfrm>
            <a:prstGeom prst="ellipse">
              <a:avLst/>
            </a:prstGeom>
            <a:solidFill>
              <a:srgbClr val="FFCC00"/>
            </a:solidFill>
            <a:ln w="9525">
              <a:solidFill>
                <a:srgbClr val="000000"/>
              </a:solidFill>
              <a:round/>
              <a:headEnd/>
              <a:tailEnd/>
            </a:ln>
          </p:spPr>
          <p:txBody>
            <a:bodyPr/>
            <a:lstStyle/>
            <a:p>
              <a:endParaRPr lang="en-US"/>
            </a:p>
          </p:txBody>
        </p:sp>
        <p:sp>
          <p:nvSpPr>
            <p:cNvPr id="52356" name="Oval 132"/>
            <p:cNvSpPr>
              <a:spLocks noChangeArrowheads="1"/>
            </p:cNvSpPr>
            <p:nvPr/>
          </p:nvSpPr>
          <p:spPr bwMode="auto">
            <a:xfrm>
              <a:off x="7193" y="2142"/>
              <a:ext cx="150" cy="152"/>
            </a:xfrm>
            <a:prstGeom prst="ellipse">
              <a:avLst/>
            </a:prstGeom>
            <a:solidFill>
              <a:srgbClr val="FFCC00"/>
            </a:solidFill>
            <a:ln w="9525">
              <a:solidFill>
                <a:srgbClr val="000000"/>
              </a:solidFill>
              <a:round/>
              <a:headEnd/>
              <a:tailEnd/>
            </a:ln>
          </p:spPr>
          <p:txBody>
            <a:bodyPr/>
            <a:lstStyle/>
            <a:p>
              <a:endParaRPr lang="en-US"/>
            </a:p>
          </p:txBody>
        </p:sp>
        <p:sp>
          <p:nvSpPr>
            <p:cNvPr id="52357" name="Oval 133"/>
            <p:cNvSpPr>
              <a:spLocks noChangeArrowheads="1"/>
            </p:cNvSpPr>
            <p:nvPr/>
          </p:nvSpPr>
          <p:spPr bwMode="auto">
            <a:xfrm>
              <a:off x="5693" y="3068"/>
              <a:ext cx="150" cy="154"/>
            </a:xfrm>
            <a:prstGeom prst="ellipse">
              <a:avLst/>
            </a:prstGeom>
            <a:solidFill>
              <a:schemeClr val="hlink"/>
            </a:solidFill>
            <a:ln w="9525">
              <a:solidFill>
                <a:srgbClr val="000000"/>
              </a:solidFill>
              <a:round/>
              <a:headEnd/>
              <a:tailEnd/>
            </a:ln>
          </p:spPr>
          <p:txBody>
            <a:bodyPr/>
            <a:lstStyle/>
            <a:p>
              <a:endParaRPr lang="en-US"/>
            </a:p>
          </p:txBody>
        </p:sp>
        <p:sp>
          <p:nvSpPr>
            <p:cNvPr id="52358" name="Oval 134"/>
            <p:cNvSpPr>
              <a:spLocks noChangeArrowheads="1"/>
            </p:cNvSpPr>
            <p:nvPr/>
          </p:nvSpPr>
          <p:spPr bwMode="auto">
            <a:xfrm>
              <a:off x="6293" y="3068"/>
              <a:ext cx="150" cy="154"/>
            </a:xfrm>
            <a:prstGeom prst="ellipse">
              <a:avLst/>
            </a:prstGeom>
            <a:solidFill>
              <a:schemeClr val="hlink"/>
            </a:solidFill>
            <a:ln w="9525">
              <a:solidFill>
                <a:srgbClr val="000000"/>
              </a:solidFill>
              <a:round/>
              <a:headEnd/>
              <a:tailEnd/>
            </a:ln>
          </p:spPr>
          <p:txBody>
            <a:bodyPr/>
            <a:lstStyle/>
            <a:p>
              <a:endParaRPr lang="en-US"/>
            </a:p>
          </p:txBody>
        </p:sp>
        <p:cxnSp>
          <p:nvCxnSpPr>
            <p:cNvPr id="52359" name="AutoShape 135"/>
            <p:cNvCxnSpPr>
              <a:cxnSpLocks noChangeShapeType="1"/>
              <a:stCxn id="52357" idx="0"/>
              <a:endCxn id="52354" idx="4"/>
            </p:cNvCxnSpPr>
            <p:nvPr/>
          </p:nvCxnSpPr>
          <p:spPr bwMode="auto">
            <a:xfrm flipH="1" flipV="1">
              <a:off x="5618" y="2294"/>
              <a:ext cx="150" cy="774"/>
            </a:xfrm>
            <a:prstGeom prst="straightConnector1">
              <a:avLst/>
            </a:prstGeom>
            <a:noFill/>
            <a:ln w="9525">
              <a:solidFill>
                <a:srgbClr val="000000"/>
              </a:solidFill>
              <a:round/>
              <a:headEnd/>
              <a:tailEnd type="triangle" w="med" len="med"/>
            </a:ln>
          </p:spPr>
        </p:cxnSp>
        <p:cxnSp>
          <p:nvCxnSpPr>
            <p:cNvPr id="52360" name="AutoShape 136"/>
            <p:cNvCxnSpPr>
              <a:cxnSpLocks noChangeShapeType="1"/>
              <a:stCxn id="52355" idx="2"/>
              <a:endCxn id="52354" idx="6"/>
            </p:cNvCxnSpPr>
            <p:nvPr/>
          </p:nvCxnSpPr>
          <p:spPr bwMode="auto">
            <a:xfrm flipH="1">
              <a:off x="5693" y="2218"/>
              <a:ext cx="900" cy="1"/>
            </a:xfrm>
            <a:prstGeom prst="straightConnector1">
              <a:avLst/>
            </a:prstGeom>
            <a:noFill/>
            <a:ln w="9525">
              <a:solidFill>
                <a:srgbClr val="000000"/>
              </a:solidFill>
              <a:round/>
              <a:headEnd/>
              <a:tailEnd type="triangle" w="med" len="med"/>
            </a:ln>
          </p:spPr>
        </p:cxnSp>
        <p:cxnSp>
          <p:nvCxnSpPr>
            <p:cNvPr id="52361" name="AutoShape 137"/>
            <p:cNvCxnSpPr>
              <a:cxnSpLocks noChangeShapeType="1"/>
              <a:stCxn id="52355" idx="4"/>
              <a:endCxn id="52358" idx="0"/>
            </p:cNvCxnSpPr>
            <p:nvPr/>
          </p:nvCxnSpPr>
          <p:spPr bwMode="auto">
            <a:xfrm flipH="1">
              <a:off x="6368" y="2294"/>
              <a:ext cx="300" cy="774"/>
            </a:xfrm>
            <a:prstGeom prst="straightConnector1">
              <a:avLst/>
            </a:prstGeom>
            <a:noFill/>
            <a:ln w="9525">
              <a:solidFill>
                <a:srgbClr val="000000"/>
              </a:solidFill>
              <a:round/>
              <a:headEnd/>
              <a:tailEnd type="triangle" w="med" len="med"/>
            </a:ln>
          </p:spPr>
        </p:cxnSp>
        <p:cxnSp>
          <p:nvCxnSpPr>
            <p:cNvPr id="52362" name="AutoShape 138"/>
            <p:cNvCxnSpPr>
              <a:cxnSpLocks noChangeShapeType="1"/>
              <a:stCxn id="52357" idx="7"/>
              <a:endCxn id="52356" idx="3"/>
            </p:cNvCxnSpPr>
            <p:nvPr/>
          </p:nvCxnSpPr>
          <p:spPr bwMode="auto">
            <a:xfrm flipV="1">
              <a:off x="5821" y="2271"/>
              <a:ext cx="1393" cy="819"/>
            </a:xfrm>
            <a:prstGeom prst="straightConnector1">
              <a:avLst/>
            </a:prstGeom>
            <a:noFill/>
            <a:ln w="9525">
              <a:solidFill>
                <a:srgbClr val="000000"/>
              </a:solidFill>
              <a:round/>
              <a:headEnd/>
              <a:tailEnd type="triangle" w="med" len="med"/>
            </a:ln>
          </p:spPr>
        </p:cxnSp>
        <p:cxnSp>
          <p:nvCxnSpPr>
            <p:cNvPr id="52363" name="AutoShape 139"/>
            <p:cNvCxnSpPr>
              <a:cxnSpLocks noChangeShapeType="1"/>
              <a:stCxn id="52353" idx="4"/>
              <a:endCxn id="52358" idx="4"/>
            </p:cNvCxnSpPr>
            <p:nvPr/>
          </p:nvCxnSpPr>
          <p:spPr bwMode="auto">
            <a:xfrm rot="16200000" flipH="1">
              <a:off x="5229" y="2083"/>
              <a:ext cx="928" cy="1350"/>
            </a:xfrm>
            <a:prstGeom prst="curvedConnector3">
              <a:avLst>
                <a:gd name="adj1" fmla="val 133241"/>
              </a:avLst>
            </a:prstGeom>
            <a:noFill/>
            <a:ln w="9525">
              <a:solidFill>
                <a:srgbClr val="000000"/>
              </a:solidFill>
              <a:round/>
              <a:headEnd/>
              <a:tailEnd type="triangle" w="med" len="med"/>
            </a:ln>
          </p:spPr>
        </p:cxnSp>
        <p:cxnSp>
          <p:nvCxnSpPr>
            <p:cNvPr id="52364" name="AutoShape 140"/>
            <p:cNvCxnSpPr>
              <a:cxnSpLocks noChangeShapeType="1"/>
              <a:stCxn id="52353" idx="0"/>
              <a:endCxn id="52356" idx="0"/>
            </p:cNvCxnSpPr>
            <p:nvPr/>
          </p:nvCxnSpPr>
          <p:spPr bwMode="auto">
            <a:xfrm rot="5400000" flipV="1">
              <a:off x="6142" y="1018"/>
              <a:ext cx="1" cy="2250"/>
            </a:xfrm>
            <a:prstGeom prst="curvedConnector3">
              <a:avLst>
                <a:gd name="adj1" fmla="val -36000000"/>
              </a:avLst>
            </a:prstGeom>
            <a:noFill/>
            <a:ln w="9525">
              <a:solidFill>
                <a:srgbClr val="000000"/>
              </a:solidFill>
              <a:round/>
              <a:headEnd/>
              <a:tailEnd type="triangle" w="med" len="med"/>
            </a:ln>
          </p:spPr>
        </p:cxnSp>
        <p:cxnSp>
          <p:nvCxnSpPr>
            <p:cNvPr id="52365" name="AutoShape 141"/>
            <p:cNvCxnSpPr>
              <a:cxnSpLocks noChangeShapeType="1"/>
              <a:stCxn id="52356" idx="2"/>
              <a:endCxn id="52355" idx="6"/>
            </p:cNvCxnSpPr>
            <p:nvPr/>
          </p:nvCxnSpPr>
          <p:spPr bwMode="auto">
            <a:xfrm flipH="1">
              <a:off x="6743" y="2218"/>
              <a:ext cx="450" cy="1"/>
            </a:xfrm>
            <a:prstGeom prst="straightConnector1">
              <a:avLst/>
            </a:prstGeom>
            <a:noFill/>
            <a:ln w="9525">
              <a:solidFill>
                <a:srgbClr val="000000"/>
              </a:solidFill>
              <a:round/>
              <a:headEnd/>
              <a:tailEnd type="triangle" w="med" len="med"/>
            </a:ln>
          </p:spPr>
        </p:cxnSp>
        <p:cxnSp>
          <p:nvCxnSpPr>
            <p:cNvPr id="52366" name="AutoShape 142"/>
            <p:cNvCxnSpPr>
              <a:cxnSpLocks noChangeShapeType="1"/>
              <a:stCxn id="52358" idx="2"/>
              <a:endCxn id="52357" idx="6"/>
            </p:cNvCxnSpPr>
            <p:nvPr/>
          </p:nvCxnSpPr>
          <p:spPr bwMode="auto">
            <a:xfrm flipH="1">
              <a:off x="5843" y="3145"/>
              <a:ext cx="450" cy="1"/>
            </a:xfrm>
            <a:prstGeom prst="straightConnector1">
              <a:avLst/>
            </a:prstGeom>
            <a:noFill/>
            <a:ln w="9525">
              <a:solidFill>
                <a:srgbClr val="000000"/>
              </a:solidFill>
              <a:round/>
              <a:headEnd/>
              <a:tailEnd type="triangle" w="med" len="med"/>
            </a:ln>
          </p:spPr>
        </p:cxnSp>
        <p:cxnSp>
          <p:nvCxnSpPr>
            <p:cNvPr id="52367" name="AutoShape 143"/>
            <p:cNvCxnSpPr>
              <a:cxnSpLocks noChangeShapeType="1"/>
              <a:stCxn id="52354" idx="2"/>
              <a:endCxn id="52353" idx="6"/>
            </p:cNvCxnSpPr>
            <p:nvPr/>
          </p:nvCxnSpPr>
          <p:spPr bwMode="auto">
            <a:xfrm flipH="1">
              <a:off x="5093" y="2218"/>
              <a:ext cx="450" cy="1"/>
            </a:xfrm>
            <a:prstGeom prst="straightConnector1">
              <a:avLst/>
            </a:prstGeom>
            <a:noFill/>
            <a:ln w="9525">
              <a:solidFill>
                <a:srgbClr val="000000"/>
              </a:solidFill>
              <a:round/>
              <a:headEnd/>
              <a:tailEnd type="triangle" w="med" len="med"/>
            </a:ln>
          </p:spPr>
        </p:cxnSp>
        <p:sp>
          <p:nvSpPr>
            <p:cNvPr id="52368" name="Text Box 144"/>
            <p:cNvSpPr txBox="1">
              <a:spLocks noChangeArrowheads="1"/>
            </p:cNvSpPr>
            <p:nvPr/>
          </p:nvSpPr>
          <p:spPr bwMode="auto">
            <a:xfrm>
              <a:off x="6865" y="1738"/>
              <a:ext cx="628" cy="462"/>
            </a:xfrm>
            <a:prstGeom prst="rect">
              <a:avLst/>
            </a:prstGeom>
            <a:noFill/>
            <a:ln w="9525">
              <a:noFill/>
              <a:miter lim="800000"/>
              <a:headEnd/>
              <a:tailEnd/>
            </a:ln>
          </p:spPr>
          <p:txBody>
            <a:bodyPr/>
            <a:lstStyle/>
            <a:p>
              <a:r>
                <a:rPr lang="en-US" sz="1200">
                  <a:latin typeface="Times New Roman" pitchFamily="18" charset="0"/>
                </a:rPr>
                <a:t>12</a:t>
              </a:r>
              <a:endParaRPr lang="en-US"/>
            </a:p>
          </p:txBody>
        </p:sp>
        <p:sp>
          <p:nvSpPr>
            <p:cNvPr id="52369" name="Text Box 145"/>
            <p:cNvSpPr txBox="1">
              <a:spLocks noChangeArrowheads="1"/>
            </p:cNvSpPr>
            <p:nvPr/>
          </p:nvSpPr>
          <p:spPr bwMode="auto">
            <a:xfrm>
              <a:off x="5693" y="1988"/>
              <a:ext cx="572" cy="462"/>
            </a:xfrm>
            <a:prstGeom prst="rect">
              <a:avLst/>
            </a:prstGeom>
            <a:noFill/>
            <a:ln w="9525">
              <a:noFill/>
              <a:miter lim="800000"/>
              <a:headEnd/>
              <a:tailEnd/>
            </a:ln>
          </p:spPr>
          <p:txBody>
            <a:bodyPr/>
            <a:lstStyle/>
            <a:p>
              <a:r>
                <a:rPr lang="en-US" sz="1200">
                  <a:latin typeface="Times New Roman" pitchFamily="18" charset="0"/>
                </a:rPr>
                <a:t>12</a:t>
              </a:r>
              <a:endParaRPr lang="en-US"/>
            </a:p>
          </p:txBody>
        </p:sp>
        <p:sp>
          <p:nvSpPr>
            <p:cNvPr id="52370" name="Text Box 146"/>
            <p:cNvSpPr txBox="1">
              <a:spLocks noChangeArrowheads="1"/>
            </p:cNvSpPr>
            <p:nvPr/>
          </p:nvSpPr>
          <p:spPr bwMode="auto">
            <a:xfrm>
              <a:off x="6743" y="2294"/>
              <a:ext cx="300" cy="465"/>
            </a:xfrm>
            <a:prstGeom prst="rect">
              <a:avLst/>
            </a:prstGeom>
            <a:noFill/>
            <a:ln w="9525">
              <a:noFill/>
              <a:miter lim="800000"/>
              <a:headEnd/>
              <a:tailEnd/>
            </a:ln>
          </p:spPr>
          <p:txBody>
            <a:bodyPr/>
            <a:lstStyle/>
            <a:p>
              <a:r>
                <a:rPr lang="en-US" sz="1200">
                  <a:latin typeface="Times New Roman" pitchFamily="18" charset="0"/>
                </a:rPr>
                <a:t>6</a:t>
              </a:r>
              <a:endParaRPr lang="en-US"/>
            </a:p>
          </p:txBody>
        </p:sp>
        <p:sp>
          <p:nvSpPr>
            <p:cNvPr id="52371" name="Text Box 147"/>
            <p:cNvSpPr txBox="1">
              <a:spLocks noChangeArrowheads="1"/>
            </p:cNvSpPr>
            <p:nvPr/>
          </p:nvSpPr>
          <p:spPr bwMode="auto">
            <a:xfrm>
              <a:off x="6293" y="2760"/>
              <a:ext cx="300" cy="462"/>
            </a:xfrm>
            <a:prstGeom prst="rect">
              <a:avLst/>
            </a:prstGeom>
            <a:noFill/>
            <a:ln w="9525">
              <a:noFill/>
              <a:miter lim="800000"/>
              <a:headEnd/>
              <a:tailEnd/>
            </a:ln>
          </p:spPr>
          <p:txBody>
            <a:bodyPr/>
            <a:lstStyle/>
            <a:p>
              <a:r>
                <a:rPr lang="en-US" sz="1200">
                  <a:latin typeface="Times New Roman" pitchFamily="18" charset="0"/>
                </a:rPr>
                <a:t>6</a:t>
              </a:r>
              <a:endParaRPr lang="en-US"/>
            </a:p>
          </p:txBody>
        </p:sp>
        <p:sp>
          <p:nvSpPr>
            <p:cNvPr id="52372" name="Text Box 148"/>
            <p:cNvSpPr txBox="1">
              <a:spLocks noChangeArrowheads="1"/>
            </p:cNvSpPr>
            <p:nvPr/>
          </p:nvSpPr>
          <p:spPr bwMode="auto">
            <a:xfrm>
              <a:off x="6143" y="3222"/>
              <a:ext cx="300" cy="462"/>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52373" name="Text Box 149"/>
            <p:cNvSpPr txBox="1">
              <a:spLocks noChangeArrowheads="1"/>
            </p:cNvSpPr>
            <p:nvPr/>
          </p:nvSpPr>
          <p:spPr bwMode="auto">
            <a:xfrm>
              <a:off x="5093" y="1988"/>
              <a:ext cx="450" cy="462"/>
            </a:xfrm>
            <a:prstGeom prst="rect">
              <a:avLst/>
            </a:prstGeom>
            <a:noFill/>
            <a:ln w="9525">
              <a:noFill/>
              <a:miter lim="800000"/>
              <a:headEnd/>
              <a:tailEnd/>
            </a:ln>
          </p:spPr>
          <p:txBody>
            <a:bodyPr/>
            <a:lstStyle/>
            <a:p>
              <a:r>
                <a:rPr lang="en-US" sz="1200">
                  <a:latin typeface="Times New Roman" pitchFamily="18" charset="0"/>
                </a:rPr>
                <a:t>24</a:t>
              </a:r>
              <a:endParaRPr lang="en-US"/>
            </a:p>
          </p:txBody>
        </p:sp>
        <p:sp>
          <p:nvSpPr>
            <p:cNvPr id="52374" name="Text Box 150"/>
            <p:cNvSpPr txBox="1">
              <a:spLocks noChangeArrowheads="1"/>
            </p:cNvSpPr>
            <p:nvPr/>
          </p:nvSpPr>
          <p:spPr bwMode="auto">
            <a:xfrm>
              <a:off x="5843" y="2914"/>
              <a:ext cx="450" cy="462"/>
            </a:xfrm>
            <a:prstGeom prst="rect">
              <a:avLst/>
            </a:prstGeom>
            <a:noFill/>
            <a:ln w="9525">
              <a:noFill/>
              <a:miter lim="800000"/>
              <a:headEnd/>
              <a:tailEnd/>
            </a:ln>
          </p:spPr>
          <p:txBody>
            <a:bodyPr/>
            <a:lstStyle/>
            <a:p>
              <a:r>
                <a:rPr lang="en-US" sz="1200">
                  <a:latin typeface="Times New Roman" pitchFamily="18" charset="0"/>
                </a:rPr>
                <a:t>24</a:t>
              </a:r>
              <a:endParaRPr lang="en-US"/>
            </a:p>
          </p:txBody>
        </p:sp>
        <p:sp>
          <p:nvSpPr>
            <p:cNvPr id="52375" name="Text Box 151"/>
            <p:cNvSpPr txBox="1">
              <a:spLocks noChangeArrowheads="1"/>
            </p:cNvSpPr>
            <p:nvPr/>
          </p:nvSpPr>
          <p:spPr bwMode="auto">
            <a:xfrm>
              <a:off x="6743" y="1988"/>
              <a:ext cx="450" cy="462"/>
            </a:xfrm>
            <a:prstGeom prst="rect">
              <a:avLst/>
            </a:prstGeom>
            <a:noFill/>
            <a:ln w="9525">
              <a:noFill/>
              <a:miter lim="800000"/>
              <a:headEnd/>
              <a:tailEnd/>
            </a:ln>
          </p:spPr>
          <p:txBody>
            <a:bodyPr/>
            <a:lstStyle/>
            <a:p>
              <a:r>
                <a:rPr lang="en-US" sz="1200">
                  <a:latin typeface="Times New Roman" pitchFamily="18" charset="0"/>
                </a:rPr>
                <a:t>24</a:t>
              </a:r>
              <a:endParaRPr lang="en-US"/>
            </a:p>
          </p:txBody>
        </p:sp>
        <p:sp>
          <p:nvSpPr>
            <p:cNvPr id="52376" name="Text Box 152"/>
            <p:cNvSpPr txBox="1">
              <a:spLocks noChangeArrowheads="1"/>
            </p:cNvSpPr>
            <p:nvPr/>
          </p:nvSpPr>
          <p:spPr bwMode="auto">
            <a:xfrm>
              <a:off x="4315" y="1738"/>
              <a:ext cx="750" cy="1852"/>
            </a:xfrm>
            <a:prstGeom prst="rect">
              <a:avLst/>
            </a:prstGeom>
            <a:noFill/>
            <a:ln w="9525">
              <a:noFill/>
              <a:miter lim="800000"/>
              <a:headEnd/>
              <a:tailEnd/>
            </a:ln>
          </p:spPr>
          <p:txBody>
            <a:bodyPr/>
            <a:lstStyle/>
            <a:p>
              <a:pPr algn="ctr"/>
              <a:r>
                <a:rPr lang="en-US" sz="1200" b="1">
                  <a:latin typeface="Times New Roman" pitchFamily="18" charset="0"/>
                </a:rPr>
                <a:t>non-Euclidian</a:t>
              </a:r>
            </a:p>
            <a:p>
              <a:pPr algn="ctr"/>
              <a:r>
                <a:rPr lang="en-US" sz="1200" i="1">
                  <a:latin typeface="Times New Roman" pitchFamily="18" charset="0"/>
                </a:rPr>
                <a:t>k</a:t>
              </a:r>
              <a:r>
                <a:rPr lang="en-US" sz="1200">
                  <a:latin typeface="Times New Roman" pitchFamily="18" charset="0"/>
                </a:rPr>
                <a:t> = 96</a:t>
              </a: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t>No Instances</a:t>
            </a:r>
          </a:p>
        </p:txBody>
      </p:sp>
      <p:sp>
        <p:nvSpPr>
          <p:cNvPr id="40962" name="Content Placeholder 2"/>
          <p:cNvSpPr>
            <a:spLocks noGrp="1"/>
          </p:cNvSpPr>
          <p:nvPr>
            <p:ph idx="1"/>
          </p:nvPr>
        </p:nvSpPr>
        <p:spPr/>
        <p:txBody>
          <a:bodyPr/>
          <a:lstStyle/>
          <a:p>
            <a:pPr eaLnBrk="1" hangingPunct="1"/>
            <a:r>
              <a:rPr lang="en-US" smtClean="0"/>
              <a:t>The TSP yields a no if the instance requires a vertex to be visited more than once or if it cannot complete with a weight less than or equal to k’</a:t>
            </a:r>
          </a:p>
          <a:p>
            <a:pPr eaLnBrk="1" hangingPunct="1"/>
            <a:r>
              <a:rPr lang="en-US" smtClean="0"/>
              <a:t>In case a non-Hamiltonian cycle is required the MDVRP reduction will also fail because a </a:t>
            </a:r>
            <a:r>
              <a:rPr lang="en-US" smtClean="0">
                <a:sym typeface="Symbol" pitchFamily="18" charset="2"/>
              </a:rPr>
              <a:t>v</a:t>
            </a:r>
            <a:r>
              <a:rPr lang="en-US" baseline="-25000" smtClean="0">
                <a:sym typeface="Symbol" pitchFamily="18" charset="2"/>
              </a:rPr>
              <a:t>in</a:t>
            </a:r>
            <a:r>
              <a:rPr lang="en-US" smtClean="0"/>
              <a:t> to </a:t>
            </a:r>
            <a:r>
              <a:rPr lang="en-US" smtClean="0">
                <a:sym typeface="Symbol" pitchFamily="18" charset="2"/>
              </a:rPr>
              <a:t>v</a:t>
            </a:r>
            <a:r>
              <a:rPr lang="en-US" baseline="-25000" smtClean="0">
                <a:sym typeface="Symbol" pitchFamily="18" charset="2"/>
              </a:rPr>
              <a:t>out</a:t>
            </a:r>
            <a:r>
              <a:rPr lang="en-US" smtClean="0"/>
              <a:t> edge will be traversed more than once causing k to be exceeded.</a:t>
            </a:r>
          </a:p>
          <a:p>
            <a:pPr eaLnBrk="1" hangingPunct="1"/>
            <a:endParaRPr lang="en-US" smtClean="0"/>
          </a:p>
        </p:txBody>
      </p:sp>
      <p:grpSp>
        <p:nvGrpSpPr>
          <p:cNvPr id="2" name="Group 4"/>
          <p:cNvGrpSpPr>
            <a:grpSpLocks noChangeAspect="1"/>
          </p:cNvGrpSpPr>
          <p:nvPr/>
        </p:nvGrpSpPr>
        <p:grpSpPr bwMode="auto">
          <a:xfrm>
            <a:off x="2590800" y="4419600"/>
            <a:ext cx="6324600" cy="2206625"/>
            <a:chOff x="2455" y="4695"/>
            <a:chExt cx="5160" cy="1851"/>
          </a:xfrm>
        </p:grpSpPr>
        <p:sp>
          <p:nvSpPr>
            <p:cNvPr id="40965" name="AutoShape 5"/>
            <p:cNvSpPr>
              <a:spLocks noChangeAspect="1" noChangeArrowheads="1"/>
            </p:cNvSpPr>
            <p:nvPr/>
          </p:nvSpPr>
          <p:spPr bwMode="auto">
            <a:xfrm>
              <a:off x="2455" y="4695"/>
              <a:ext cx="5160" cy="1851"/>
            </a:xfrm>
            <a:prstGeom prst="rect">
              <a:avLst/>
            </a:prstGeom>
            <a:noFill/>
            <a:ln w="9525">
              <a:noFill/>
              <a:miter lim="800000"/>
              <a:headEnd/>
              <a:tailEnd/>
            </a:ln>
          </p:spPr>
          <p:txBody>
            <a:bodyPr/>
            <a:lstStyle/>
            <a:p>
              <a:endParaRPr lang="en-US"/>
            </a:p>
          </p:txBody>
        </p:sp>
        <p:sp>
          <p:nvSpPr>
            <p:cNvPr id="40966" name="Rectangle 6"/>
            <p:cNvSpPr>
              <a:spLocks noChangeArrowheads="1"/>
            </p:cNvSpPr>
            <p:nvPr/>
          </p:nvSpPr>
          <p:spPr bwMode="auto">
            <a:xfrm>
              <a:off x="4465" y="4849"/>
              <a:ext cx="3000" cy="1543"/>
            </a:xfrm>
            <a:prstGeom prst="rect">
              <a:avLst/>
            </a:prstGeom>
            <a:solidFill>
              <a:srgbClr val="FFFFFF"/>
            </a:solidFill>
            <a:ln w="9525">
              <a:solidFill>
                <a:srgbClr val="000000"/>
              </a:solidFill>
              <a:miter lim="800000"/>
              <a:headEnd/>
              <a:tailEnd/>
            </a:ln>
          </p:spPr>
          <p:txBody>
            <a:bodyPr/>
            <a:lstStyle/>
            <a:p>
              <a:endParaRPr lang="en-US"/>
            </a:p>
          </p:txBody>
        </p:sp>
        <p:sp>
          <p:nvSpPr>
            <p:cNvPr id="40967" name="Rectangle 7"/>
            <p:cNvSpPr>
              <a:spLocks noChangeArrowheads="1"/>
            </p:cNvSpPr>
            <p:nvPr/>
          </p:nvSpPr>
          <p:spPr bwMode="auto">
            <a:xfrm>
              <a:off x="2665" y="4849"/>
              <a:ext cx="1650" cy="1543"/>
            </a:xfrm>
            <a:prstGeom prst="rect">
              <a:avLst/>
            </a:prstGeom>
            <a:solidFill>
              <a:srgbClr val="FFFFFF"/>
            </a:solidFill>
            <a:ln w="9525">
              <a:solidFill>
                <a:srgbClr val="000000"/>
              </a:solidFill>
              <a:miter lim="800000"/>
              <a:headEnd/>
              <a:tailEnd/>
            </a:ln>
          </p:spPr>
          <p:txBody>
            <a:bodyPr/>
            <a:lstStyle/>
            <a:p>
              <a:endParaRPr lang="en-US"/>
            </a:p>
          </p:txBody>
        </p:sp>
        <p:sp>
          <p:nvSpPr>
            <p:cNvPr id="40968" name="Oval 8"/>
            <p:cNvSpPr>
              <a:spLocks noChangeArrowheads="1"/>
            </p:cNvSpPr>
            <p:nvPr/>
          </p:nvSpPr>
          <p:spPr bwMode="auto">
            <a:xfrm>
              <a:off x="4015" y="5775"/>
              <a:ext cx="150" cy="155"/>
            </a:xfrm>
            <a:prstGeom prst="ellipse">
              <a:avLst/>
            </a:prstGeom>
            <a:solidFill>
              <a:srgbClr val="FFCC00"/>
            </a:solidFill>
            <a:ln w="9525">
              <a:solidFill>
                <a:srgbClr val="000000"/>
              </a:solidFill>
              <a:round/>
              <a:headEnd/>
              <a:tailEnd/>
            </a:ln>
          </p:spPr>
          <p:txBody>
            <a:bodyPr/>
            <a:lstStyle/>
            <a:p>
              <a:endParaRPr lang="en-US"/>
            </a:p>
          </p:txBody>
        </p:sp>
        <p:sp>
          <p:nvSpPr>
            <p:cNvPr id="40969" name="Oval 9"/>
            <p:cNvSpPr>
              <a:spLocks noChangeArrowheads="1"/>
            </p:cNvSpPr>
            <p:nvPr/>
          </p:nvSpPr>
          <p:spPr bwMode="auto">
            <a:xfrm>
              <a:off x="3415" y="5775"/>
              <a:ext cx="150" cy="155"/>
            </a:xfrm>
            <a:prstGeom prst="ellipse">
              <a:avLst/>
            </a:prstGeom>
            <a:solidFill>
              <a:schemeClr val="hlink"/>
            </a:solidFill>
            <a:ln w="9525">
              <a:solidFill>
                <a:srgbClr val="000000"/>
              </a:solidFill>
              <a:round/>
              <a:headEnd/>
              <a:tailEnd/>
            </a:ln>
          </p:spPr>
          <p:txBody>
            <a:bodyPr/>
            <a:lstStyle/>
            <a:p>
              <a:endParaRPr lang="en-US"/>
            </a:p>
          </p:txBody>
        </p:sp>
        <p:sp>
          <p:nvSpPr>
            <p:cNvPr id="40970" name="Oval 10"/>
            <p:cNvSpPr>
              <a:spLocks noChangeArrowheads="1"/>
            </p:cNvSpPr>
            <p:nvPr/>
          </p:nvSpPr>
          <p:spPr bwMode="auto">
            <a:xfrm>
              <a:off x="2815" y="5775"/>
              <a:ext cx="150" cy="155"/>
            </a:xfrm>
            <a:prstGeom prst="ellipse">
              <a:avLst/>
            </a:prstGeom>
            <a:solidFill>
              <a:srgbClr val="FF0000"/>
            </a:solidFill>
            <a:ln w="9525">
              <a:solidFill>
                <a:srgbClr val="000000"/>
              </a:solidFill>
              <a:round/>
              <a:headEnd/>
              <a:tailEnd/>
            </a:ln>
          </p:spPr>
          <p:txBody>
            <a:bodyPr/>
            <a:lstStyle/>
            <a:p>
              <a:endParaRPr lang="en-US"/>
            </a:p>
          </p:txBody>
        </p:sp>
        <p:cxnSp>
          <p:nvCxnSpPr>
            <p:cNvPr id="40971" name="AutoShape 11"/>
            <p:cNvCxnSpPr>
              <a:cxnSpLocks noChangeShapeType="1"/>
              <a:stCxn id="40968" idx="2"/>
              <a:endCxn id="40969" idx="6"/>
            </p:cNvCxnSpPr>
            <p:nvPr/>
          </p:nvCxnSpPr>
          <p:spPr bwMode="auto">
            <a:xfrm flipH="1">
              <a:off x="3565" y="5853"/>
              <a:ext cx="450" cy="1"/>
            </a:xfrm>
            <a:prstGeom prst="straightConnector1">
              <a:avLst/>
            </a:prstGeom>
            <a:noFill/>
            <a:ln w="9525">
              <a:solidFill>
                <a:srgbClr val="000000"/>
              </a:solidFill>
              <a:round/>
              <a:headEnd type="triangle" w="med" len="med"/>
              <a:tailEnd type="triangle" w="med" len="med"/>
            </a:ln>
          </p:spPr>
        </p:cxnSp>
        <p:cxnSp>
          <p:nvCxnSpPr>
            <p:cNvPr id="40972" name="AutoShape 12"/>
            <p:cNvCxnSpPr>
              <a:cxnSpLocks noChangeShapeType="1"/>
              <a:stCxn id="40969" idx="2"/>
              <a:endCxn id="40970" idx="6"/>
            </p:cNvCxnSpPr>
            <p:nvPr/>
          </p:nvCxnSpPr>
          <p:spPr bwMode="auto">
            <a:xfrm flipH="1">
              <a:off x="2965" y="5853"/>
              <a:ext cx="450" cy="1"/>
            </a:xfrm>
            <a:prstGeom prst="straightConnector1">
              <a:avLst/>
            </a:prstGeom>
            <a:noFill/>
            <a:ln w="9525">
              <a:solidFill>
                <a:srgbClr val="000000"/>
              </a:solidFill>
              <a:round/>
              <a:headEnd type="triangle" w="med" len="med"/>
              <a:tailEnd type="triangle" w="med" len="med"/>
            </a:ln>
          </p:spPr>
        </p:cxnSp>
        <p:sp>
          <p:nvSpPr>
            <p:cNvPr id="40973" name="Text Box 13"/>
            <p:cNvSpPr txBox="1">
              <a:spLocks noChangeArrowheads="1"/>
            </p:cNvSpPr>
            <p:nvPr/>
          </p:nvSpPr>
          <p:spPr bwMode="auto">
            <a:xfrm>
              <a:off x="2965" y="5621"/>
              <a:ext cx="300" cy="463"/>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40974" name="Text Box 14"/>
            <p:cNvSpPr txBox="1">
              <a:spLocks noChangeArrowheads="1"/>
            </p:cNvSpPr>
            <p:nvPr/>
          </p:nvSpPr>
          <p:spPr bwMode="auto">
            <a:xfrm>
              <a:off x="3565" y="5621"/>
              <a:ext cx="300" cy="463"/>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40975" name="Text Box 15"/>
            <p:cNvSpPr txBox="1">
              <a:spLocks noChangeArrowheads="1"/>
            </p:cNvSpPr>
            <p:nvPr/>
          </p:nvSpPr>
          <p:spPr bwMode="auto">
            <a:xfrm>
              <a:off x="2815" y="5004"/>
              <a:ext cx="1350" cy="462"/>
            </a:xfrm>
            <a:prstGeom prst="rect">
              <a:avLst/>
            </a:prstGeom>
            <a:solidFill>
              <a:srgbClr val="FFFFFF"/>
            </a:solidFill>
            <a:ln w="9525">
              <a:noFill/>
              <a:miter lim="800000"/>
              <a:headEnd/>
              <a:tailEnd/>
            </a:ln>
          </p:spPr>
          <p:txBody>
            <a:bodyPr/>
            <a:lstStyle/>
            <a:p>
              <a:pPr algn="ctr"/>
              <a:r>
                <a:rPr lang="en-US" sz="1200" i="1">
                  <a:latin typeface="Times New Roman" pitchFamily="18" charset="0"/>
                </a:rPr>
                <a:t>i</a:t>
              </a:r>
              <a:r>
                <a:rPr lang="en-US" sz="1200">
                  <a:latin typeface="Times New Roman" pitchFamily="18" charset="0"/>
                </a:rPr>
                <a:t> = 21</a:t>
              </a:r>
              <a:endParaRPr lang="en-US"/>
            </a:p>
          </p:txBody>
        </p:sp>
        <p:sp>
          <p:nvSpPr>
            <p:cNvPr id="40976" name="Oval 16"/>
            <p:cNvSpPr>
              <a:spLocks noChangeArrowheads="1"/>
            </p:cNvSpPr>
            <p:nvPr/>
          </p:nvSpPr>
          <p:spPr bwMode="auto">
            <a:xfrm>
              <a:off x="5665" y="5158"/>
              <a:ext cx="150" cy="156"/>
            </a:xfrm>
            <a:prstGeom prst="ellipse">
              <a:avLst/>
            </a:prstGeom>
            <a:solidFill>
              <a:srgbClr val="FF0000"/>
            </a:solidFill>
            <a:ln w="9525">
              <a:solidFill>
                <a:srgbClr val="000000"/>
              </a:solidFill>
              <a:round/>
              <a:headEnd/>
              <a:tailEnd/>
            </a:ln>
          </p:spPr>
          <p:txBody>
            <a:bodyPr/>
            <a:lstStyle/>
            <a:p>
              <a:endParaRPr lang="en-US"/>
            </a:p>
          </p:txBody>
        </p:sp>
        <p:sp>
          <p:nvSpPr>
            <p:cNvPr id="40977" name="Oval 17"/>
            <p:cNvSpPr>
              <a:spLocks noChangeArrowheads="1"/>
            </p:cNvSpPr>
            <p:nvPr/>
          </p:nvSpPr>
          <p:spPr bwMode="auto">
            <a:xfrm>
              <a:off x="5665" y="5776"/>
              <a:ext cx="150" cy="154"/>
            </a:xfrm>
            <a:prstGeom prst="ellipse">
              <a:avLst/>
            </a:prstGeom>
            <a:solidFill>
              <a:srgbClr val="FF0000"/>
            </a:solidFill>
            <a:ln w="9525">
              <a:solidFill>
                <a:srgbClr val="000000"/>
              </a:solidFill>
              <a:round/>
              <a:headEnd/>
              <a:tailEnd/>
            </a:ln>
          </p:spPr>
          <p:txBody>
            <a:bodyPr/>
            <a:lstStyle/>
            <a:p>
              <a:endParaRPr lang="en-US"/>
            </a:p>
          </p:txBody>
        </p:sp>
        <p:sp>
          <p:nvSpPr>
            <p:cNvPr id="40978" name="Oval 18"/>
            <p:cNvSpPr>
              <a:spLocks noChangeArrowheads="1"/>
            </p:cNvSpPr>
            <p:nvPr/>
          </p:nvSpPr>
          <p:spPr bwMode="auto">
            <a:xfrm>
              <a:off x="6265" y="5158"/>
              <a:ext cx="150" cy="154"/>
            </a:xfrm>
            <a:prstGeom prst="ellipse">
              <a:avLst/>
            </a:prstGeom>
            <a:solidFill>
              <a:schemeClr val="hlink"/>
            </a:solidFill>
            <a:ln w="9525">
              <a:solidFill>
                <a:srgbClr val="000000"/>
              </a:solidFill>
              <a:round/>
              <a:headEnd/>
              <a:tailEnd/>
            </a:ln>
          </p:spPr>
          <p:txBody>
            <a:bodyPr/>
            <a:lstStyle/>
            <a:p>
              <a:endParaRPr lang="en-US"/>
            </a:p>
          </p:txBody>
        </p:sp>
        <p:sp>
          <p:nvSpPr>
            <p:cNvPr id="40979" name="Oval 19"/>
            <p:cNvSpPr>
              <a:spLocks noChangeArrowheads="1"/>
            </p:cNvSpPr>
            <p:nvPr/>
          </p:nvSpPr>
          <p:spPr bwMode="auto">
            <a:xfrm>
              <a:off x="6265" y="5776"/>
              <a:ext cx="150" cy="153"/>
            </a:xfrm>
            <a:prstGeom prst="ellipse">
              <a:avLst/>
            </a:prstGeom>
            <a:solidFill>
              <a:schemeClr val="hlink"/>
            </a:solidFill>
            <a:ln w="9525">
              <a:solidFill>
                <a:srgbClr val="000000"/>
              </a:solidFill>
              <a:round/>
              <a:headEnd/>
              <a:tailEnd/>
            </a:ln>
          </p:spPr>
          <p:txBody>
            <a:bodyPr/>
            <a:lstStyle/>
            <a:p>
              <a:endParaRPr lang="en-US"/>
            </a:p>
          </p:txBody>
        </p:sp>
        <p:sp>
          <p:nvSpPr>
            <p:cNvPr id="40980" name="Oval 20"/>
            <p:cNvSpPr>
              <a:spLocks noChangeArrowheads="1"/>
            </p:cNvSpPr>
            <p:nvPr/>
          </p:nvSpPr>
          <p:spPr bwMode="auto">
            <a:xfrm>
              <a:off x="6865" y="5158"/>
              <a:ext cx="150" cy="154"/>
            </a:xfrm>
            <a:prstGeom prst="ellipse">
              <a:avLst/>
            </a:prstGeom>
            <a:solidFill>
              <a:srgbClr val="FFCC00"/>
            </a:solidFill>
            <a:ln w="9525">
              <a:solidFill>
                <a:srgbClr val="000000"/>
              </a:solidFill>
              <a:round/>
              <a:headEnd/>
              <a:tailEnd/>
            </a:ln>
          </p:spPr>
          <p:txBody>
            <a:bodyPr/>
            <a:lstStyle/>
            <a:p>
              <a:endParaRPr lang="en-US"/>
            </a:p>
          </p:txBody>
        </p:sp>
        <p:sp>
          <p:nvSpPr>
            <p:cNvPr id="40981" name="Oval 21"/>
            <p:cNvSpPr>
              <a:spLocks noChangeArrowheads="1"/>
            </p:cNvSpPr>
            <p:nvPr/>
          </p:nvSpPr>
          <p:spPr bwMode="auto">
            <a:xfrm>
              <a:off x="6865" y="5776"/>
              <a:ext cx="150" cy="152"/>
            </a:xfrm>
            <a:prstGeom prst="ellipse">
              <a:avLst/>
            </a:prstGeom>
            <a:solidFill>
              <a:srgbClr val="FFCC00"/>
            </a:solidFill>
            <a:ln w="9525">
              <a:solidFill>
                <a:srgbClr val="000000"/>
              </a:solidFill>
              <a:round/>
              <a:headEnd/>
              <a:tailEnd/>
            </a:ln>
          </p:spPr>
          <p:txBody>
            <a:bodyPr/>
            <a:lstStyle/>
            <a:p>
              <a:endParaRPr lang="en-US"/>
            </a:p>
          </p:txBody>
        </p:sp>
        <p:cxnSp>
          <p:nvCxnSpPr>
            <p:cNvPr id="40982" name="AutoShape 22"/>
            <p:cNvCxnSpPr>
              <a:cxnSpLocks noChangeShapeType="1"/>
              <a:stCxn id="40977" idx="7"/>
              <a:endCxn id="40978" idx="3"/>
            </p:cNvCxnSpPr>
            <p:nvPr/>
          </p:nvCxnSpPr>
          <p:spPr bwMode="auto">
            <a:xfrm flipV="1">
              <a:off x="5793" y="5290"/>
              <a:ext cx="494" cy="508"/>
            </a:xfrm>
            <a:prstGeom prst="straightConnector1">
              <a:avLst/>
            </a:prstGeom>
            <a:noFill/>
            <a:ln w="9525">
              <a:solidFill>
                <a:srgbClr val="000000"/>
              </a:solidFill>
              <a:round/>
              <a:headEnd/>
              <a:tailEnd type="triangle" w="med" len="med"/>
            </a:ln>
          </p:spPr>
        </p:cxnSp>
        <p:cxnSp>
          <p:nvCxnSpPr>
            <p:cNvPr id="40983" name="AutoShape 23"/>
            <p:cNvCxnSpPr>
              <a:cxnSpLocks noChangeShapeType="1"/>
              <a:stCxn id="40981" idx="1"/>
              <a:endCxn id="40978" idx="5"/>
            </p:cNvCxnSpPr>
            <p:nvPr/>
          </p:nvCxnSpPr>
          <p:spPr bwMode="auto">
            <a:xfrm flipH="1" flipV="1">
              <a:off x="6393" y="5290"/>
              <a:ext cx="494" cy="508"/>
            </a:xfrm>
            <a:prstGeom prst="straightConnector1">
              <a:avLst/>
            </a:prstGeom>
            <a:noFill/>
            <a:ln w="9525">
              <a:solidFill>
                <a:srgbClr val="000000"/>
              </a:solidFill>
              <a:round/>
              <a:headEnd/>
              <a:tailEnd type="triangle" w="med" len="med"/>
            </a:ln>
          </p:spPr>
        </p:cxnSp>
        <p:cxnSp>
          <p:nvCxnSpPr>
            <p:cNvPr id="40984" name="AutoShape 24"/>
            <p:cNvCxnSpPr>
              <a:cxnSpLocks noChangeShapeType="1"/>
              <a:stCxn id="40979" idx="4"/>
              <a:endCxn id="40980" idx="6"/>
            </p:cNvCxnSpPr>
            <p:nvPr/>
          </p:nvCxnSpPr>
          <p:spPr bwMode="auto">
            <a:xfrm rot="5400000" flipH="1" flipV="1">
              <a:off x="6331" y="5244"/>
              <a:ext cx="694" cy="675"/>
            </a:xfrm>
            <a:prstGeom prst="curvedConnector4">
              <a:avLst>
                <a:gd name="adj1" fmla="val -44319"/>
                <a:gd name="adj2" fmla="val 144444"/>
              </a:avLst>
            </a:prstGeom>
            <a:noFill/>
            <a:ln w="9525">
              <a:solidFill>
                <a:srgbClr val="000000"/>
              </a:solidFill>
              <a:round/>
              <a:headEnd/>
              <a:tailEnd type="triangle" w="med" len="med"/>
            </a:ln>
          </p:spPr>
        </p:cxnSp>
        <p:cxnSp>
          <p:nvCxnSpPr>
            <p:cNvPr id="40985" name="AutoShape 25"/>
            <p:cNvCxnSpPr>
              <a:cxnSpLocks noChangeShapeType="1"/>
              <a:stCxn id="40979" idx="4"/>
              <a:endCxn id="40976" idx="2"/>
            </p:cNvCxnSpPr>
            <p:nvPr/>
          </p:nvCxnSpPr>
          <p:spPr bwMode="auto">
            <a:xfrm rot="16200000" flipV="1">
              <a:off x="5656" y="5245"/>
              <a:ext cx="693" cy="675"/>
            </a:xfrm>
            <a:prstGeom prst="curvedConnector4">
              <a:avLst>
                <a:gd name="adj1" fmla="val -44375"/>
                <a:gd name="adj2" fmla="val 144444"/>
              </a:avLst>
            </a:prstGeom>
            <a:noFill/>
            <a:ln w="9525">
              <a:solidFill>
                <a:srgbClr val="000000"/>
              </a:solidFill>
              <a:round/>
              <a:headEnd/>
              <a:tailEnd type="triangle" w="med" len="med"/>
            </a:ln>
          </p:spPr>
        </p:cxnSp>
        <p:cxnSp>
          <p:nvCxnSpPr>
            <p:cNvPr id="40986" name="AutoShape 26"/>
            <p:cNvCxnSpPr>
              <a:cxnSpLocks noChangeShapeType="1"/>
              <a:stCxn id="40978" idx="4"/>
              <a:endCxn id="40979" idx="0"/>
            </p:cNvCxnSpPr>
            <p:nvPr/>
          </p:nvCxnSpPr>
          <p:spPr bwMode="auto">
            <a:xfrm>
              <a:off x="6340" y="5312"/>
              <a:ext cx="1" cy="464"/>
            </a:xfrm>
            <a:prstGeom prst="straightConnector1">
              <a:avLst/>
            </a:prstGeom>
            <a:noFill/>
            <a:ln w="9525">
              <a:solidFill>
                <a:srgbClr val="000000"/>
              </a:solidFill>
              <a:round/>
              <a:headEnd/>
              <a:tailEnd type="triangle" w="med" len="med"/>
            </a:ln>
          </p:spPr>
        </p:cxnSp>
        <p:cxnSp>
          <p:nvCxnSpPr>
            <p:cNvPr id="40987" name="AutoShape 27"/>
            <p:cNvCxnSpPr>
              <a:cxnSpLocks noChangeShapeType="1"/>
              <a:stCxn id="40980" idx="4"/>
              <a:endCxn id="40981" idx="0"/>
            </p:cNvCxnSpPr>
            <p:nvPr/>
          </p:nvCxnSpPr>
          <p:spPr bwMode="auto">
            <a:xfrm>
              <a:off x="6940" y="5312"/>
              <a:ext cx="1" cy="464"/>
            </a:xfrm>
            <a:prstGeom prst="straightConnector1">
              <a:avLst/>
            </a:prstGeom>
            <a:noFill/>
            <a:ln w="9525">
              <a:solidFill>
                <a:srgbClr val="000000"/>
              </a:solidFill>
              <a:round/>
              <a:headEnd/>
              <a:tailEnd type="triangle" w="med" len="med"/>
            </a:ln>
          </p:spPr>
        </p:cxnSp>
        <p:cxnSp>
          <p:nvCxnSpPr>
            <p:cNvPr id="40988" name="AutoShape 28"/>
            <p:cNvCxnSpPr>
              <a:cxnSpLocks noChangeShapeType="1"/>
              <a:stCxn id="40976" idx="4"/>
              <a:endCxn id="40977" idx="0"/>
            </p:cNvCxnSpPr>
            <p:nvPr/>
          </p:nvCxnSpPr>
          <p:spPr bwMode="auto">
            <a:xfrm>
              <a:off x="5740" y="5314"/>
              <a:ext cx="1" cy="462"/>
            </a:xfrm>
            <a:prstGeom prst="straightConnector1">
              <a:avLst/>
            </a:prstGeom>
            <a:noFill/>
            <a:ln w="9525">
              <a:solidFill>
                <a:srgbClr val="000000"/>
              </a:solidFill>
              <a:round/>
              <a:headEnd/>
              <a:tailEnd type="triangle" w="med" len="med"/>
            </a:ln>
          </p:spPr>
        </p:cxnSp>
        <p:sp>
          <p:nvSpPr>
            <p:cNvPr id="40989" name="Text Box 29"/>
            <p:cNvSpPr txBox="1">
              <a:spLocks noChangeArrowheads="1"/>
            </p:cNvSpPr>
            <p:nvPr/>
          </p:nvSpPr>
          <p:spPr bwMode="auto">
            <a:xfrm>
              <a:off x="5215" y="5158"/>
              <a:ext cx="300" cy="464"/>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40990" name="Text Box 30"/>
            <p:cNvSpPr txBox="1">
              <a:spLocks noChangeArrowheads="1"/>
            </p:cNvSpPr>
            <p:nvPr/>
          </p:nvSpPr>
          <p:spPr bwMode="auto">
            <a:xfrm>
              <a:off x="7165" y="5158"/>
              <a:ext cx="300" cy="464"/>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40991" name="Text Box 31"/>
            <p:cNvSpPr txBox="1">
              <a:spLocks noChangeArrowheads="1"/>
            </p:cNvSpPr>
            <p:nvPr/>
          </p:nvSpPr>
          <p:spPr bwMode="auto">
            <a:xfrm>
              <a:off x="6415" y="5158"/>
              <a:ext cx="300" cy="464"/>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40992" name="Text Box 32"/>
            <p:cNvSpPr txBox="1">
              <a:spLocks noChangeArrowheads="1"/>
            </p:cNvSpPr>
            <p:nvPr/>
          </p:nvSpPr>
          <p:spPr bwMode="auto">
            <a:xfrm>
              <a:off x="5965" y="5158"/>
              <a:ext cx="300" cy="464"/>
            </a:xfrm>
            <a:prstGeom prst="rect">
              <a:avLst/>
            </a:prstGeom>
            <a:noFill/>
            <a:ln w="9525">
              <a:noFill/>
              <a:miter lim="800000"/>
              <a:headEnd/>
              <a:tailEnd/>
            </a:ln>
          </p:spPr>
          <p:txBody>
            <a:bodyPr/>
            <a:lstStyle/>
            <a:p>
              <a:r>
                <a:rPr lang="en-US" sz="1200">
                  <a:latin typeface="Times New Roman" pitchFamily="18" charset="0"/>
                </a:rPr>
                <a:t>5</a:t>
              </a:r>
              <a:endParaRPr lang="en-US"/>
            </a:p>
          </p:txBody>
        </p:sp>
        <p:sp>
          <p:nvSpPr>
            <p:cNvPr id="40993" name="Text Box 33"/>
            <p:cNvSpPr txBox="1">
              <a:spLocks noChangeArrowheads="1"/>
            </p:cNvSpPr>
            <p:nvPr/>
          </p:nvSpPr>
          <p:spPr bwMode="auto">
            <a:xfrm>
              <a:off x="5365" y="5466"/>
              <a:ext cx="450" cy="464"/>
            </a:xfrm>
            <a:prstGeom prst="rect">
              <a:avLst/>
            </a:prstGeom>
            <a:noFill/>
            <a:ln w="9525">
              <a:noFill/>
              <a:miter lim="800000"/>
              <a:headEnd/>
              <a:tailEnd/>
            </a:ln>
          </p:spPr>
          <p:txBody>
            <a:bodyPr/>
            <a:lstStyle/>
            <a:p>
              <a:r>
                <a:rPr lang="en-US" sz="1200">
                  <a:latin typeface="Times New Roman" pitchFamily="18" charset="0"/>
                </a:rPr>
                <a:t>21</a:t>
              </a:r>
              <a:endParaRPr lang="en-US"/>
            </a:p>
          </p:txBody>
        </p:sp>
        <p:sp>
          <p:nvSpPr>
            <p:cNvPr id="40994" name="Text Box 34"/>
            <p:cNvSpPr txBox="1">
              <a:spLocks noChangeArrowheads="1"/>
            </p:cNvSpPr>
            <p:nvPr/>
          </p:nvSpPr>
          <p:spPr bwMode="auto">
            <a:xfrm>
              <a:off x="5965" y="5466"/>
              <a:ext cx="450" cy="464"/>
            </a:xfrm>
            <a:prstGeom prst="rect">
              <a:avLst/>
            </a:prstGeom>
            <a:noFill/>
            <a:ln w="9525">
              <a:noFill/>
              <a:miter lim="800000"/>
              <a:headEnd/>
              <a:tailEnd/>
            </a:ln>
          </p:spPr>
          <p:txBody>
            <a:bodyPr/>
            <a:lstStyle/>
            <a:p>
              <a:r>
                <a:rPr lang="en-US" sz="1200">
                  <a:latin typeface="Times New Roman" pitchFamily="18" charset="0"/>
                </a:rPr>
                <a:t>21</a:t>
              </a:r>
              <a:endParaRPr lang="en-US"/>
            </a:p>
          </p:txBody>
        </p:sp>
        <p:sp>
          <p:nvSpPr>
            <p:cNvPr id="40995" name="Text Box 35"/>
            <p:cNvSpPr txBox="1">
              <a:spLocks noChangeArrowheads="1"/>
            </p:cNvSpPr>
            <p:nvPr/>
          </p:nvSpPr>
          <p:spPr bwMode="auto">
            <a:xfrm>
              <a:off x="6865" y="5466"/>
              <a:ext cx="450" cy="464"/>
            </a:xfrm>
            <a:prstGeom prst="rect">
              <a:avLst/>
            </a:prstGeom>
            <a:noFill/>
            <a:ln w="9525">
              <a:noFill/>
              <a:miter lim="800000"/>
              <a:headEnd/>
              <a:tailEnd/>
            </a:ln>
          </p:spPr>
          <p:txBody>
            <a:bodyPr/>
            <a:lstStyle/>
            <a:p>
              <a:r>
                <a:rPr lang="en-US" sz="1200">
                  <a:latin typeface="Times New Roman" pitchFamily="18" charset="0"/>
                </a:rPr>
                <a:t>21</a:t>
              </a:r>
              <a:endParaRPr lang="en-US"/>
            </a:p>
          </p:txBody>
        </p:sp>
        <p:sp>
          <p:nvSpPr>
            <p:cNvPr id="40996" name="Text Box 36"/>
            <p:cNvSpPr txBox="1">
              <a:spLocks noChangeArrowheads="1"/>
            </p:cNvSpPr>
            <p:nvPr/>
          </p:nvSpPr>
          <p:spPr bwMode="auto">
            <a:xfrm>
              <a:off x="4615" y="4849"/>
              <a:ext cx="450" cy="1543"/>
            </a:xfrm>
            <a:prstGeom prst="rect">
              <a:avLst/>
            </a:prstGeom>
            <a:noFill/>
            <a:ln w="9525">
              <a:noFill/>
              <a:miter lim="800000"/>
              <a:headEnd/>
              <a:tailEnd/>
            </a:ln>
          </p:spPr>
          <p:txBody>
            <a:bodyPr/>
            <a:lstStyle/>
            <a:p>
              <a:pPr algn="ctr"/>
              <a:r>
                <a:rPr lang="en-US" sz="1200" i="1">
                  <a:latin typeface="Times New Roman" pitchFamily="18" charset="0"/>
                </a:rPr>
                <a:t>k</a:t>
              </a:r>
              <a:r>
                <a:rPr lang="en-US" sz="1200">
                  <a:latin typeface="Times New Roman" pitchFamily="18" charset="0"/>
                </a:rPr>
                <a:t> = 84</a:t>
              </a:r>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a:bodyPr>
          <a:lstStyle/>
          <a:p>
            <a:pPr marL="274320" lvl="1" indent="-274320">
              <a:buFont typeface="Wingdings 2" pitchFamily="18" charset="2"/>
              <a:buChar char=""/>
            </a:pPr>
            <a:r>
              <a:rPr lang="en-US" sz="2800" dirty="0" smtClean="0"/>
              <a:t>Where the Problem Comes From</a:t>
            </a:r>
          </a:p>
          <a:p>
            <a:r>
              <a:rPr lang="en-US" dirty="0" smtClean="0"/>
              <a:t>Introduction</a:t>
            </a:r>
          </a:p>
          <a:p>
            <a:pPr lvl="1"/>
            <a:r>
              <a:rPr lang="en-US" dirty="0" smtClean="0"/>
              <a:t>VRP Description</a:t>
            </a:r>
          </a:p>
          <a:p>
            <a:pPr lvl="1"/>
            <a:r>
              <a:rPr lang="en-US" dirty="0" smtClean="0"/>
              <a:t>MDVPR Description</a:t>
            </a:r>
          </a:p>
          <a:p>
            <a:pPr lvl="1"/>
            <a:r>
              <a:rPr lang="en-US" dirty="0" smtClean="0"/>
              <a:t>Motivation</a:t>
            </a:r>
          </a:p>
          <a:p>
            <a:r>
              <a:rPr lang="en-US" dirty="0" smtClean="0"/>
              <a:t>Abstraction (Problem Formulation)</a:t>
            </a:r>
          </a:p>
          <a:p>
            <a:r>
              <a:rPr lang="en-US" dirty="0" smtClean="0"/>
              <a:t>NP Proof</a:t>
            </a:r>
          </a:p>
          <a:p>
            <a:r>
              <a:rPr lang="en-US" dirty="0" smtClean="0"/>
              <a:t>NP-C Proof</a:t>
            </a:r>
          </a:p>
          <a:p>
            <a:r>
              <a:rPr lang="en-US" dirty="0" smtClean="0"/>
              <a:t>Strong or Weak?</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t>
            </a:r>
            <a:endParaRPr lang="en-US" dirty="0"/>
          </a:p>
        </p:txBody>
      </p:sp>
      <p:sp>
        <p:nvSpPr>
          <p:cNvPr id="3" name="Content Placeholder 2"/>
          <p:cNvSpPr>
            <a:spLocks noGrp="1"/>
          </p:cNvSpPr>
          <p:nvPr>
            <p:ph idx="1"/>
          </p:nvPr>
        </p:nvSpPr>
        <p:spPr/>
        <p:txBody>
          <a:bodyPr/>
          <a:lstStyle/>
          <a:p>
            <a:r>
              <a:rPr lang="en-US" dirty="0" smtClean="0"/>
              <a:t>Thanks for listening</a:t>
            </a:r>
          </a:p>
          <a:p>
            <a:r>
              <a:rPr lang="en-US" dirty="0" smtClean="0"/>
              <a:t>Question?</a:t>
            </a:r>
          </a:p>
          <a:p>
            <a:endParaRPr lang="en-US" dirty="0" smtClean="0"/>
          </a:p>
          <a:p>
            <a:endParaRPr lang="en-US" dirty="0" smtClean="0"/>
          </a:p>
          <a:p>
            <a:endParaRPr lang="en-US" dirty="0" smtClean="0"/>
          </a:p>
          <a:p>
            <a:endParaRPr lang="en-US" dirty="0" smtClean="0"/>
          </a:p>
          <a:p>
            <a:endParaRPr lang="en-US" dirty="0" smtClean="0"/>
          </a:p>
          <a:p>
            <a:r>
              <a:rPr lang="en-US" dirty="0" smtClean="0"/>
              <a:t>Bo Sun (</a:t>
            </a:r>
            <a:r>
              <a:rPr lang="en-US" dirty="0" smtClean="0">
                <a:hlinkClick r:id="rId3"/>
              </a:rPr>
              <a:t>obisunk@gmail.com</a:t>
            </a:r>
            <a:r>
              <a:rPr lang="en-US" dirty="0" smtClean="0"/>
              <a:t>)</a:t>
            </a:r>
          </a:p>
          <a:p>
            <a:r>
              <a:rPr lang="en-US" dirty="0" smtClean="0"/>
              <a:t>Jonathan </a:t>
            </a:r>
            <a:r>
              <a:rPr lang="en-US" dirty="0" err="1" smtClean="0"/>
              <a:t>Mee</a:t>
            </a:r>
            <a:r>
              <a:rPr lang="en-US" dirty="0" smtClean="0"/>
              <a:t> (howdyfromtn@hotmail.com)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74320" lvl="1" indent="-274320">
              <a:buFont typeface="Wingdings 2" pitchFamily="18" charset="2"/>
              <a:buChar char=""/>
            </a:pPr>
            <a:r>
              <a:rPr lang="en-US" sz="2800" dirty="0" smtClean="0"/>
              <a:t>[1]	G. B. </a:t>
            </a:r>
            <a:r>
              <a:rPr lang="en-US" sz="2800" dirty="0" err="1" smtClean="0"/>
              <a:t>Dantzig</a:t>
            </a:r>
            <a:r>
              <a:rPr lang="en-US" sz="2800" dirty="0" smtClean="0"/>
              <a:t> and R.H. </a:t>
            </a:r>
            <a:r>
              <a:rPr lang="en-US" sz="2800" dirty="0" err="1" smtClean="0"/>
              <a:t>Ramser</a:t>
            </a:r>
            <a:r>
              <a:rPr lang="en-US" sz="2800" dirty="0" smtClean="0"/>
              <a:t>. "The Truck 	Dispatching Problem". Management Science 	6, 80–91. 1959</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the Problem Comes From</a:t>
            </a:r>
            <a:endParaRPr lang="en-US" dirty="0"/>
          </a:p>
        </p:txBody>
      </p:sp>
      <p:sp>
        <p:nvSpPr>
          <p:cNvPr id="3" name="Content Placeholder 2"/>
          <p:cNvSpPr>
            <a:spLocks noGrp="1"/>
          </p:cNvSpPr>
          <p:nvPr>
            <p:ph idx="1"/>
          </p:nvPr>
        </p:nvSpPr>
        <p:spPr/>
        <p:txBody>
          <a:bodyPr/>
          <a:lstStyle/>
          <a:p>
            <a:r>
              <a:rPr lang="en-US" dirty="0" smtClean="0"/>
              <a:t>Each day at Sears Home Appliance Repair, a fleet of technicians must have routes made for them for the next day in order to service customers</a:t>
            </a:r>
            <a:endParaRPr lang="en-US" dirty="0"/>
          </a:p>
        </p:txBody>
      </p:sp>
      <p:pic>
        <p:nvPicPr>
          <p:cNvPr id="1026" name="Picture 2" descr="C:\Users\Sun\Desktop\742971541_7551564494.jpg"/>
          <p:cNvPicPr>
            <a:picLocks noChangeAspect="1" noChangeArrowheads="1"/>
          </p:cNvPicPr>
          <p:nvPr/>
        </p:nvPicPr>
        <p:blipFill>
          <a:blip r:embed="rId2"/>
          <a:srcRect/>
          <a:stretch>
            <a:fillRect/>
          </a:stretch>
        </p:blipFill>
        <p:spPr bwMode="auto">
          <a:xfrm>
            <a:off x="2362200" y="3048000"/>
            <a:ext cx="4419600" cy="33147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sz="3200" dirty="0" smtClean="0"/>
              <a:t>Vehicle Routing Problem (VRP)</a:t>
            </a:r>
          </a:p>
          <a:p>
            <a:pPr lvl="1"/>
            <a:r>
              <a:rPr lang="en-US" sz="2800" dirty="0" smtClean="0"/>
              <a:t>Originally formulated as “The Truck Dispatching Problem” by </a:t>
            </a:r>
            <a:r>
              <a:rPr lang="en-US" sz="2800" dirty="0" err="1" smtClean="0"/>
              <a:t>Dantzig</a:t>
            </a:r>
            <a:r>
              <a:rPr lang="en-US" sz="2800" dirty="0" smtClean="0"/>
              <a:t> and R.H. </a:t>
            </a:r>
            <a:r>
              <a:rPr lang="en-US" sz="2800" dirty="0" err="1" smtClean="0"/>
              <a:t>Ramser</a:t>
            </a:r>
            <a:r>
              <a:rPr lang="en-US" sz="2800" dirty="0" smtClean="0"/>
              <a:t>, 1959</a:t>
            </a:r>
          </a:p>
          <a:p>
            <a:pPr lvl="1"/>
            <a:r>
              <a:rPr lang="en-US" sz="2800" dirty="0" smtClean="0"/>
              <a:t>Routes must be made for multiple vehicles to drop off goods or services at multiple destinations, constrained on total distance (but could be some other “cost”).</a:t>
            </a:r>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VRP</a:t>
            </a:r>
            <a:endParaRPr lang="en-US" dirty="0"/>
          </a:p>
        </p:txBody>
      </p:sp>
      <p:sp>
        <p:nvSpPr>
          <p:cNvPr id="4" name="Rounded Rectangle 3"/>
          <p:cNvSpPr/>
          <p:nvPr/>
        </p:nvSpPr>
        <p:spPr>
          <a:xfrm>
            <a:off x="4114800" y="2743200"/>
            <a:ext cx="1447800" cy="6858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5" name="Oval 4"/>
          <p:cNvSpPr/>
          <p:nvPr/>
        </p:nvSpPr>
        <p:spPr>
          <a:xfrm>
            <a:off x="2133600" y="29718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429000" y="17526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524000" y="51054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477000" y="41910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229600" y="32766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705600" y="28956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38200" y="16764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315200" y="41148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743200" y="57912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5105400" y="5029200"/>
            <a:ext cx="3733800" cy="1295400"/>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Legend</a:t>
            </a:r>
          </a:p>
        </p:txBody>
      </p:sp>
      <p:sp>
        <p:nvSpPr>
          <p:cNvPr id="127" name="Oval 126"/>
          <p:cNvSpPr/>
          <p:nvPr/>
        </p:nvSpPr>
        <p:spPr>
          <a:xfrm>
            <a:off x="6172200" y="5334000"/>
            <a:ext cx="304800" cy="3048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TextBox 127"/>
          <p:cNvSpPr txBox="1"/>
          <p:nvPr/>
        </p:nvSpPr>
        <p:spPr>
          <a:xfrm>
            <a:off x="6477000" y="5334000"/>
            <a:ext cx="2362200" cy="369332"/>
          </a:xfrm>
          <a:prstGeom prst="rect">
            <a:avLst/>
          </a:prstGeom>
          <a:noFill/>
        </p:spPr>
        <p:txBody>
          <a:bodyPr wrap="square" rtlCol="0">
            <a:spAutoFit/>
          </a:bodyPr>
          <a:lstStyle/>
          <a:p>
            <a:r>
              <a:rPr lang="en-US" dirty="0" smtClean="0"/>
              <a:t>Service Destination</a:t>
            </a:r>
            <a:endParaRPr lang="en-US" dirty="0"/>
          </a:p>
        </p:txBody>
      </p:sp>
      <p:pic>
        <p:nvPicPr>
          <p:cNvPr id="2051" name="Picture 3" descr="C:\Program Files\Microsoft Office\MEDIA\CAGCAT10\j0211949.wmf"/>
          <p:cNvPicPr>
            <a:picLocks noChangeAspect="1" noChangeArrowheads="1"/>
          </p:cNvPicPr>
          <p:nvPr/>
        </p:nvPicPr>
        <p:blipFill>
          <a:blip r:embed="rId3"/>
          <a:srcRect/>
          <a:stretch>
            <a:fillRect/>
          </a:stretch>
        </p:blipFill>
        <p:spPr bwMode="auto">
          <a:xfrm>
            <a:off x="4114800" y="3352800"/>
            <a:ext cx="533400" cy="327279"/>
          </a:xfrm>
          <a:prstGeom prst="rect">
            <a:avLst/>
          </a:prstGeom>
          <a:noFill/>
        </p:spPr>
      </p:pic>
      <p:pic>
        <p:nvPicPr>
          <p:cNvPr id="131" name="Picture 3" descr="C:\Program Files\Microsoft Office\MEDIA\CAGCAT10\j0211949.wmf"/>
          <p:cNvPicPr>
            <a:picLocks noChangeAspect="1" noChangeArrowheads="1"/>
          </p:cNvPicPr>
          <p:nvPr/>
        </p:nvPicPr>
        <p:blipFill>
          <a:blip r:embed="rId3"/>
          <a:srcRect/>
          <a:stretch>
            <a:fillRect/>
          </a:stretch>
        </p:blipFill>
        <p:spPr bwMode="auto">
          <a:xfrm>
            <a:off x="4572000" y="3352800"/>
            <a:ext cx="533400" cy="327279"/>
          </a:xfrm>
          <a:prstGeom prst="rect">
            <a:avLst/>
          </a:prstGeom>
          <a:noFill/>
        </p:spPr>
      </p:pic>
      <p:pic>
        <p:nvPicPr>
          <p:cNvPr id="132" name="Picture 3" descr="C:\Program Files\Microsoft Office\MEDIA\CAGCAT10\j0211949.wmf"/>
          <p:cNvPicPr>
            <a:picLocks noChangeAspect="1" noChangeArrowheads="1"/>
          </p:cNvPicPr>
          <p:nvPr/>
        </p:nvPicPr>
        <p:blipFill>
          <a:blip r:embed="rId3"/>
          <a:srcRect/>
          <a:stretch>
            <a:fillRect/>
          </a:stretch>
        </p:blipFill>
        <p:spPr bwMode="auto">
          <a:xfrm>
            <a:off x="5029200" y="3352800"/>
            <a:ext cx="533400" cy="32727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VRP</a:t>
            </a:r>
            <a:endParaRPr lang="en-US" dirty="0"/>
          </a:p>
        </p:txBody>
      </p:sp>
      <p:sp>
        <p:nvSpPr>
          <p:cNvPr id="4" name="Rounded Rectangle 3"/>
          <p:cNvSpPr/>
          <p:nvPr/>
        </p:nvSpPr>
        <p:spPr>
          <a:xfrm>
            <a:off x="4114800" y="2743200"/>
            <a:ext cx="1447800" cy="6858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5" name="Oval 4"/>
          <p:cNvSpPr/>
          <p:nvPr/>
        </p:nvSpPr>
        <p:spPr>
          <a:xfrm>
            <a:off x="2133600" y="29718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429000" y="17526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524000" y="51054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477000" y="41910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229600" y="32766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705600" y="28956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38200" y="16764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315200" y="41148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743200" y="5791200"/>
            <a:ext cx="457200" cy="4572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4" idx="1"/>
            <a:endCxn id="5" idx="6"/>
          </p:cNvCxnSpPr>
          <p:nvPr/>
        </p:nvCxnSpPr>
        <p:spPr>
          <a:xfrm rot="10800000" flipV="1">
            <a:off x="2590800" y="3086100"/>
            <a:ext cx="1524000" cy="1143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7" idx="5"/>
            <a:endCxn id="4" idx="1"/>
          </p:cNvCxnSpPr>
          <p:nvPr/>
        </p:nvCxnSpPr>
        <p:spPr>
          <a:xfrm rot="16200000" flipH="1">
            <a:off x="3495395" y="2466694"/>
            <a:ext cx="943255" cy="2955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7" idx="2"/>
            <a:endCxn id="12" idx="6"/>
          </p:cNvCxnSpPr>
          <p:nvPr/>
        </p:nvCxnSpPr>
        <p:spPr>
          <a:xfrm rot="10800000">
            <a:off x="1295400" y="1905000"/>
            <a:ext cx="2133600" cy="762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5" idx="1"/>
          </p:cNvCxnSpPr>
          <p:nvPr/>
        </p:nvCxnSpPr>
        <p:spPr>
          <a:xfrm rot="16200000" flipV="1">
            <a:off x="1219202" y="2057402"/>
            <a:ext cx="981353" cy="98135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4" idx="2"/>
            <a:endCxn id="8" idx="7"/>
          </p:cNvCxnSpPr>
          <p:nvPr/>
        </p:nvCxnSpPr>
        <p:spPr>
          <a:xfrm rot="5400000">
            <a:off x="2504796" y="2838450"/>
            <a:ext cx="1743355" cy="29244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4" idx="2"/>
            <a:endCxn id="8" idx="5"/>
          </p:cNvCxnSpPr>
          <p:nvPr/>
        </p:nvCxnSpPr>
        <p:spPr>
          <a:xfrm rot="10800000">
            <a:off x="1914246" y="5495646"/>
            <a:ext cx="828955" cy="5241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4" idx="2"/>
            <a:endCxn id="14" idx="7"/>
          </p:cNvCxnSpPr>
          <p:nvPr/>
        </p:nvCxnSpPr>
        <p:spPr>
          <a:xfrm rot="5400000">
            <a:off x="2771496" y="3790950"/>
            <a:ext cx="2429155" cy="17052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4" idx="3"/>
            <a:endCxn id="11" idx="2"/>
          </p:cNvCxnSpPr>
          <p:nvPr/>
        </p:nvCxnSpPr>
        <p:spPr>
          <a:xfrm>
            <a:off x="5562600" y="3086100"/>
            <a:ext cx="1143000" cy="381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0" idx="0"/>
            <a:endCxn id="11" idx="6"/>
          </p:cNvCxnSpPr>
          <p:nvPr/>
        </p:nvCxnSpPr>
        <p:spPr>
          <a:xfrm rot="16200000" flipV="1">
            <a:off x="7734300" y="2552700"/>
            <a:ext cx="152400" cy="12954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10" idx="4"/>
            <a:endCxn id="13" idx="7"/>
          </p:cNvCxnSpPr>
          <p:nvPr/>
        </p:nvCxnSpPr>
        <p:spPr>
          <a:xfrm rot="5400000">
            <a:off x="7857846" y="3581400"/>
            <a:ext cx="447955" cy="7527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9" idx="6"/>
            <a:endCxn id="13" idx="2"/>
          </p:cNvCxnSpPr>
          <p:nvPr/>
        </p:nvCxnSpPr>
        <p:spPr>
          <a:xfrm flipV="1">
            <a:off x="6934200" y="4343400"/>
            <a:ext cx="381000" cy="762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4" idx="3"/>
            <a:endCxn id="9" idx="1"/>
          </p:cNvCxnSpPr>
          <p:nvPr/>
        </p:nvCxnSpPr>
        <p:spPr>
          <a:xfrm>
            <a:off x="5562600" y="3086100"/>
            <a:ext cx="981355" cy="117185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86000" y="2286000"/>
            <a:ext cx="990600" cy="369332"/>
          </a:xfrm>
          <a:prstGeom prst="rect">
            <a:avLst/>
          </a:prstGeom>
          <a:noFill/>
        </p:spPr>
        <p:txBody>
          <a:bodyPr wrap="square" rtlCol="0">
            <a:spAutoFit/>
          </a:bodyPr>
          <a:lstStyle/>
          <a:p>
            <a:r>
              <a:rPr lang="en-US" dirty="0" smtClean="0"/>
              <a:t>Route 1</a:t>
            </a:r>
            <a:endParaRPr lang="en-US" dirty="0"/>
          </a:p>
        </p:txBody>
      </p:sp>
      <p:sp>
        <p:nvSpPr>
          <p:cNvPr id="29" name="TextBox 28"/>
          <p:cNvSpPr txBox="1"/>
          <p:nvPr/>
        </p:nvSpPr>
        <p:spPr>
          <a:xfrm>
            <a:off x="6477000" y="3505200"/>
            <a:ext cx="990600" cy="369332"/>
          </a:xfrm>
          <a:prstGeom prst="rect">
            <a:avLst/>
          </a:prstGeom>
          <a:noFill/>
        </p:spPr>
        <p:txBody>
          <a:bodyPr wrap="square" rtlCol="0">
            <a:spAutoFit/>
          </a:bodyPr>
          <a:lstStyle/>
          <a:p>
            <a:r>
              <a:rPr lang="en-US" dirty="0" smtClean="0"/>
              <a:t>Route 3</a:t>
            </a:r>
            <a:endParaRPr lang="en-US" dirty="0"/>
          </a:p>
        </p:txBody>
      </p:sp>
      <p:sp>
        <p:nvSpPr>
          <p:cNvPr id="30" name="TextBox 29"/>
          <p:cNvSpPr txBox="1"/>
          <p:nvPr/>
        </p:nvSpPr>
        <p:spPr>
          <a:xfrm>
            <a:off x="2362200" y="5029200"/>
            <a:ext cx="990600" cy="369332"/>
          </a:xfrm>
          <a:prstGeom prst="rect">
            <a:avLst/>
          </a:prstGeom>
          <a:noFill/>
        </p:spPr>
        <p:txBody>
          <a:bodyPr wrap="square" rtlCol="0">
            <a:spAutoFit/>
          </a:bodyPr>
          <a:lstStyle/>
          <a:p>
            <a:r>
              <a:rPr lang="en-US" dirty="0" smtClean="0"/>
              <a:t>Route 2</a:t>
            </a:r>
            <a:endParaRPr lang="en-US" dirty="0"/>
          </a:p>
        </p:txBody>
      </p:sp>
      <p:sp>
        <p:nvSpPr>
          <p:cNvPr id="31" name="Rectangle 30"/>
          <p:cNvSpPr/>
          <p:nvPr/>
        </p:nvSpPr>
        <p:spPr>
          <a:xfrm>
            <a:off x="5105400" y="5029200"/>
            <a:ext cx="3733800" cy="1295400"/>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Legend</a:t>
            </a:r>
          </a:p>
        </p:txBody>
      </p:sp>
      <p:sp>
        <p:nvSpPr>
          <p:cNvPr id="32" name="Oval 31"/>
          <p:cNvSpPr/>
          <p:nvPr/>
        </p:nvSpPr>
        <p:spPr>
          <a:xfrm>
            <a:off x="6172200" y="5334000"/>
            <a:ext cx="304800" cy="3048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6477000" y="5334000"/>
            <a:ext cx="2362200" cy="369332"/>
          </a:xfrm>
          <a:prstGeom prst="rect">
            <a:avLst/>
          </a:prstGeom>
          <a:noFill/>
        </p:spPr>
        <p:txBody>
          <a:bodyPr wrap="square" rtlCol="0">
            <a:spAutoFit/>
          </a:bodyPr>
          <a:lstStyle/>
          <a:p>
            <a:r>
              <a:rPr lang="en-US" dirty="0" smtClean="0"/>
              <a:t>Service Destination</a:t>
            </a:r>
            <a:endParaRPr lang="en-US" dirty="0"/>
          </a:p>
        </p:txBody>
      </p:sp>
      <p:cxnSp>
        <p:nvCxnSpPr>
          <p:cNvPr id="36" name="Straight Connector 35"/>
          <p:cNvCxnSpPr/>
          <p:nvPr/>
        </p:nvCxnSpPr>
        <p:spPr>
          <a:xfrm rot="10800000">
            <a:off x="6172200" y="5943600"/>
            <a:ext cx="3048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477000" y="5791200"/>
            <a:ext cx="2362200" cy="369332"/>
          </a:xfrm>
          <a:prstGeom prst="rect">
            <a:avLst/>
          </a:prstGeom>
          <a:noFill/>
        </p:spPr>
        <p:txBody>
          <a:bodyPr wrap="square" rtlCol="0">
            <a:spAutoFit/>
          </a:bodyPr>
          <a:lstStyle/>
          <a:p>
            <a:r>
              <a:rPr lang="en-US" dirty="0" smtClean="0"/>
              <a:t>Route (Path)</a:t>
            </a:r>
            <a:endParaRPr lang="en-US" dirty="0"/>
          </a:p>
        </p:txBody>
      </p:sp>
      <p:pic>
        <p:nvPicPr>
          <p:cNvPr id="44" name="Picture 3" descr="C:\Program Files\Microsoft Office\MEDIA\CAGCAT10\j0211949.wmf"/>
          <p:cNvPicPr>
            <a:picLocks noChangeAspect="1" noChangeArrowheads="1"/>
          </p:cNvPicPr>
          <p:nvPr/>
        </p:nvPicPr>
        <p:blipFill>
          <a:blip r:embed="rId3"/>
          <a:srcRect/>
          <a:stretch>
            <a:fillRect/>
          </a:stretch>
        </p:blipFill>
        <p:spPr bwMode="auto">
          <a:xfrm>
            <a:off x="3962400" y="2209800"/>
            <a:ext cx="533400" cy="327279"/>
          </a:xfrm>
          <a:prstGeom prst="rect">
            <a:avLst/>
          </a:prstGeom>
          <a:noFill/>
        </p:spPr>
      </p:pic>
      <p:pic>
        <p:nvPicPr>
          <p:cNvPr id="45" name="Picture 3" descr="C:\Program Files\Microsoft Office\MEDIA\CAGCAT10\j0211949.wmf"/>
          <p:cNvPicPr>
            <a:picLocks noChangeAspect="1" noChangeArrowheads="1"/>
          </p:cNvPicPr>
          <p:nvPr/>
        </p:nvPicPr>
        <p:blipFill>
          <a:blip r:embed="rId3"/>
          <a:srcRect/>
          <a:stretch>
            <a:fillRect/>
          </a:stretch>
        </p:blipFill>
        <p:spPr bwMode="auto">
          <a:xfrm>
            <a:off x="5791200" y="3886200"/>
            <a:ext cx="533400" cy="327279"/>
          </a:xfrm>
          <a:prstGeom prst="rect">
            <a:avLst/>
          </a:prstGeom>
          <a:noFill/>
        </p:spPr>
      </p:pic>
      <p:pic>
        <p:nvPicPr>
          <p:cNvPr id="46" name="Picture 3" descr="C:\Program Files\Microsoft Office\MEDIA\CAGCAT10\j0211949.wmf"/>
          <p:cNvPicPr>
            <a:picLocks noChangeAspect="1" noChangeArrowheads="1"/>
          </p:cNvPicPr>
          <p:nvPr/>
        </p:nvPicPr>
        <p:blipFill>
          <a:blip r:embed="rId3"/>
          <a:srcRect/>
          <a:stretch>
            <a:fillRect/>
          </a:stretch>
        </p:blipFill>
        <p:spPr bwMode="auto">
          <a:xfrm>
            <a:off x="3810000" y="5105400"/>
            <a:ext cx="533400" cy="32727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MDVRP</a:t>
            </a:r>
            <a:endParaRPr lang="en-US" dirty="0"/>
          </a:p>
        </p:txBody>
      </p:sp>
      <p:sp>
        <p:nvSpPr>
          <p:cNvPr id="3" name="Content Placeholder 2"/>
          <p:cNvSpPr>
            <a:spLocks noGrp="1"/>
          </p:cNvSpPr>
          <p:nvPr>
            <p:ph idx="1"/>
          </p:nvPr>
        </p:nvSpPr>
        <p:spPr/>
        <p:txBody>
          <a:bodyPr/>
          <a:lstStyle/>
          <a:p>
            <a:r>
              <a:rPr lang="en-US" dirty="0" smtClean="0"/>
              <a:t>Multiple Depot Vehicle Routing Problem (MDVRP)</a:t>
            </a:r>
          </a:p>
          <a:p>
            <a:pPr lvl="1"/>
            <a:r>
              <a:rPr lang="en-US" dirty="0" smtClean="0"/>
              <a:t>Variant of VRP</a:t>
            </a:r>
          </a:p>
          <a:p>
            <a:pPr lvl="1"/>
            <a:r>
              <a:rPr lang="en-US" dirty="0" smtClean="0"/>
              <a:t>Same as VRP but with more than one depot</a:t>
            </a:r>
          </a:p>
          <a:p>
            <a:pPr lvl="1"/>
            <a:endParaRPr lang="en-US" dirty="0"/>
          </a:p>
        </p:txBody>
      </p:sp>
      <p:sp>
        <p:nvSpPr>
          <p:cNvPr id="4" name="Rounded Rectangle 3"/>
          <p:cNvSpPr/>
          <p:nvPr/>
        </p:nvSpPr>
        <p:spPr>
          <a:xfrm>
            <a:off x="1676400" y="49530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5" name="Rounded Rectangle 4"/>
          <p:cNvSpPr/>
          <p:nvPr/>
        </p:nvSpPr>
        <p:spPr>
          <a:xfrm>
            <a:off x="6248400" y="40386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6" name="Rounded Rectangle 5"/>
          <p:cNvSpPr/>
          <p:nvPr/>
        </p:nvSpPr>
        <p:spPr>
          <a:xfrm>
            <a:off x="3581400" y="54102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7" name="Rounded Rectangle 6"/>
          <p:cNvSpPr/>
          <p:nvPr/>
        </p:nvSpPr>
        <p:spPr>
          <a:xfrm>
            <a:off x="2895600" y="37338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8" name="Oval 7"/>
          <p:cNvSpPr/>
          <p:nvPr/>
        </p:nvSpPr>
        <p:spPr>
          <a:xfrm>
            <a:off x="2209800" y="3581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343400" y="4572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495800" y="3429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828800" y="55626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066800" y="4724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286000" y="4572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200400" y="55626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743200" y="5715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629400" y="4724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086600" y="3581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315200" y="3962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172200" y="37338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143000" y="3429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105400" y="5029200"/>
            <a:ext cx="3733800" cy="1295400"/>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Legend</a:t>
            </a:r>
          </a:p>
        </p:txBody>
      </p:sp>
      <p:sp>
        <p:nvSpPr>
          <p:cNvPr id="22" name="Oval 21"/>
          <p:cNvSpPr/>
          <p:nvPr/>
        </p:nvSpPr>
        <p:spPr>
          <a:xfrm>
            <a:off x="6172200" y="5334000"/>
            <a:ext cx="304800" cy="3048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477000" y="5334000"/>
            <a:ext cx="2362200" cy="369332"/>
          </a:xfrm>
          <a:prstGeom prst="rect">
            <a:avLst/>
          </a:prstGeom>
          <a:noFill/>
        </p:spPr>
        <p:txBody>
          <a:bodyPr wrap="square" rtlCol="0">
            <a:spAutoFit/>
          </a:bodyPr>
          <a:lstStyle/>
          <a:p>
            <a:r>
              <a:rPr lang="en-US" dirty="0" smtClean="0"/>
              <a:t>Service Destination</a:t>
            </a:r>
            <a:endParaRPr lang="en-US" dirty="0"/>
          </a:p>
        </p:txBody>
      </p:sp>
      <p:pic>
        <p:nvPicPr>
          <p:cNvPr id="24" name="Picture 3" descr="C:\Program Files\Microsoft Office\MEDIA\CAGCAT10\j0211949.wmf"/>
          <p:cNvPicPr>
            <a:picLocks noChangeAspect="1" noChangeArrowheads="1"/>
          </p:cNvPicPr>
          <p:nvPr/>
        </p:nvPicPr>
        <p:blipFill>
          <a:blip r:embed="rId3"/>
          <a:srcRect/>
          <a:stretch>
            <a:fillRect/>
          </a:stretch>
        </p:blipFill>
        <p:spPr bwMode="auto">
          <a:xfrm>
            <a:off x="2667000" y="3124200"/>
            <a:ext cx="533400" cy="327279"/>
          </a:xfrm>
          <a:prstGeom prst="rect">
            <a:avLst/>
          </a:prstGeom>
          <a:noFill/>
        </p:spPr>
      </p:pic>
      <p:pic>
        <p:nvPicPr>
          <p:cNvPr id="25" name="Picture 3" descr="C:\Program Files\Microsoft Office\MEDIA\CAGCAT10\j0211949.wmf"/>
          <p:cNvPicPr>
            <a:picLocks noChangeAspect="1" noChangeArrowheads="1"/>
          </p:cNvPicPr>
          <p:nvPr/>
        </p:nvPicPr>
        <p:blipFill>
          <a:blip r:embed="rId3"/>
          <a:srcRect/>
          <a:stretch>
            <a:fillRect/>
          </a:stretch>
        </p:blipFill>
        <p:spPr bwMode="auto">
          <a:xfrm>
            <a:off x="2590800" y="5181600"/>
            <a:ext cx="533400" cy="327279"/>
          </a:xfrm>
          <a:prstGeom prst="rect">
            <a:avLst/>
          </a:prstGeom>
          <a:noFill/>
        </p:spPr>
      </p:pic>
      <p:pic>
        <p:nvPicPr>
          <p:cNvPr id="26" name="Picture 3" descr="C:\Program Files\Microsoft Office\MEDIA\CAGCAT10\j0211949.wmf"/>
          <p:cNvPicPr>
            <a:picLocks noChangeAspect="1" noChangeArrowheads="1"/>
          </p:cNvPicPr>
          <p:nvPr/>
        </p:nvPicPr>
        <p:blipFill>
          <a:blip r:embed="rId3"/>
          <a:srcRect/>
          <a:stretch>
            <a:fillRect/>
          </a:stretch>
        </p:blipFill>
        <p:spPr bwMode="auto">
          <a:xfrm>
            <a:off x="7924800" y="3810000"/>
            <a:ext cx="533400" cy="32727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MDVRP</a:t>
            </a:r>
            <a:endParaRPr lang="en-US" dirty="0"/>
          </a:p>
        </p:txBody>
      </p:sp>
      <p:sp>
        <p:nvSpPr>
          <p:cNvPr id="3" name="Content Placeholder 2"/>
          <p:cNvSpPr>
            <a:spLocks noGrp="1"/>
          </p:cNvSpPr>
          <p:nvPr>
            <p:ph idx="1"/>
          </p:nvPr>
        </p:nvSpPr>
        <p:spPr/>
        <p:txBody>
          <a:bodyPr/>
          <a:lstStyle/>
          <a:p>
            <a:r>
              <a:rPr lang="en-US" dirty="0" smtClean="0"/>
              <a:t>A Solution might look something like this</a:t>
            </a:r>
          </a:p>
          <a:p>
            <a:pPr lvl="1"/>
            <a:r>
              <a:rPr lang="en-US" dirty="0" smtClean="0"/>
              <a:t>Notice that solutions allows revisiting depots</a:t>
            </a:r>
          </a:p>
          <a:p>
            <a:pPr lvl="1"/>
            <a:endParaRPr lang="en-US" dirty="0"/>
          </a:p>
        </p:txBody>
      </p:sp>
      <p:sp>
        <p:nvSpPr>
          <p:cNvPr id="4" name="Rounded Rectangle 3"/>
          <p:cNvSpPr/>
          <p:nvPr/>
        </p:nvSpPr>
        <p:spPr>
          <a:xfrm>
            <a:off x="1676400" y="49530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5" name="Rounded Rectangle 4"/>
          <p:cNvSpPr/>
          <p:nvPr/>
        </p:nvSpPr>
        <p:spPr>
          <a:xfrm>
            <a:off x="6248400" y="40386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6" name="Rounded Rectangle 5"/>
          <p:cNvSpPr/>
          <p:nvPr/>
        </p:nvSpPr>
        <p:spPr>
          <a:xfrm>
            <a:off x="3581400" y="54102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7" name="Rounded Rectangle 6"/>
          <p:cNvSpPr/>
          <p:nvPr/>
        </p:nvSpPr>
        <p:spPr>
          <a:xfrm>
            <a:off x="2895600" y="3733800"/>
            <a:ext cx="990600" cy="38100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Depot</a:t>
            </a:r>
            <a:endParaRPr lang="en-US" sz="2000" dirty="0">
              <a:solidFill>
                <a:schemeClr val="tx1"/>
              </a:solidFill>
            </a:endParaRPr>
          </a:p>
        </p:txBody>
      </p:sp>
      <p:sp>
        <p:nvSpPr>
          <p:cNvPr id="8" name="Oval 7"/>
          <p:cNvSpPr/>
          <p:nvPr/>
        </p:nvSpPr>
        <p:spPr>
          <a:xfrm>
            <a:off x="2209800" y="3200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343400" y="42672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495800" y="3429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828800" y="55626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066800" y="4724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286000" y="4572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124200" y="54102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743200" y="5715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629400" y="4724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086600" y="3581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315200" y="39624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096000" y="37338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143000" y="3429000"/>
            <a:ext cx="228600" cy="2286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105400" y="5029200"/>
            <a:ext cx="3733800" cy="1295400"/>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Legend</a:t>
            </a:r>
          </a:p>
        </p:txBody>
      </p:sp>
      <p:sp>
        <p:nvSpPr>
          <p:cNvPr id="22" name="Oval 21"/>
          <p:cNvSpPr/>
          <p:nvPr/>
        </p:nvSpPr>
        <p:spPr>
          <a:xfrm>
            <a:off x="6172200" y="5334000"/>
            <a:ext cx="304800" cy="304800"/>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6477000" y="5334000"/>
            <a:ext cx="2362200" cy="369332"/>
          </a:xfrm>
          <a:prstGeom prst="rect">
            <a:avLst/>
          </a:prstGeom>
          <a:noFill/>
        </p:spPr>
        <p:txBody>
          <a:bodyPr wrap="square" rtlCol="0">
            <a:spAutoFit/>
          </a:bodyPr>
          <a:lstStyle/>
          <a:p>
            <a:r>
              <a:rPr lang="en-US" dirty="0" smtClean="0"/>
              <a:t>Service Destination</a:t>
            </a:r>
            <a:endParaRPr lang="en-US" dirty="0"/>
          </a:p>
        </p:txBody>
      </p:sp>
      <p:pic>
        <p:nvPicPr>
          <p:cNvPr id="24" name="Picture 3" descr="C:\Program Files\Microsoft Office\MEDIA\CAGCAT10\j0211949.wmf"/>
          <p:cNvPicPr>
            <a:picLocks noChangeAspect="1" noChangeArrowheads="1"/>
          </p:cNvPicPr>
          <p:nvPr/>
        </p:nvPicPr>
        <p:blipFill>
          <a:blip r:embed="rId3"/>
          <a:srcRect/>
          <a:stretch>
            <a:fillRect/>
          </a:stretch>
        </p:blipFill>
        <p:spPr bwMode="auto">
          <a:xfrm>
            <a:off x="4724400" y="3886200"/>
            <a:ext cx="533400" cy="327279"/>
          </a:xfrm>
          <a:prstGeom prst="rect">
            <a:avLst/>
          </a:prstGeom>
          <a:noFill/>
        </p:spPr>
      </p:pic>
      <p:pic>
        <p:nvPicPr>
          <p:cNvPr id="25" name="Picture 3" descr="C:\Program Files\Microsoft Office\MEDIA\CAGCAT10\j0211949.wmf"/>
          <p:cNvPicPr>
            <a:picLocks noChangeAspect="1" noChangeArrowheads="1"/>
          </p:cNvPicPr>
          <p:nvPr/>
        </p:nvPicPr>
        <p:blipFill>
          <a:blip r:embed="rId3"/>
          <a:srcRect/>
          <a:stretch>
            <a:fillRect/>
          </a:stretch>
        </p:blipFill>
        <p:spPr bwMode="auto">
          <a:xfrm>
            <a:off x="7543800" y="4343400"/>
            <a:ext cx="533400" cy="327279"/>
          </a:xfrm>
          <a:prstGeom prst="rect">
            <a:avLst/>
          </a:prstGeom>
          <a:noFill/>
        </p:spPr>
      </p:pic>
      <p:pic>
        <p:nvPicPr>
          <p:cNvPr id="26" name="Picture 3" descr="C:\Program Files\Microsoft Office\MEDIA\CAGCAT10\j0211949.wmf"/>
          <p:cNvPicPr>
            <a:picLocks noChangeAspect="1" noChangeArrowheads="1"/>
          </p:cNvPicPr>
          <p:nvPr/>
        </p:nvPicPr>
        <p:blipFill>
          <a:blip r:embed="rId3"/>
          <a:srcRect/>
          <a:stretch>
            <a:fillRect/>
          </a:stretch>
        </p:blipFill>
        <p:spPr bwMode="auto">
          <a:xfrm>
            <a:off x="762000" y="5181600"/>
            <a:ext cx="533400" cy="327279"/>
          </a:xfrm>
          <a:prstGeom prst="rect">
            <a:avLst/>
          </a:prstGeom>
          <a:noFill/>
        </p:spPr>
      </p:pic>
      <p:pic>
        <p:nvPicPr>
          <p:cNvPr id="27" name="Picture 3" descr="C:\Program Files\Microsoft Office\MEDIA\CAGCAT10\j0211949.wmf"/>
          <p:cNvPicPr>
            <a:picLocks noChangeAspect="1" noChangeArrowheads="1"/>
          </p:cNvPicPr>
          <p:nvPr/>
        </p:nvPicPr>
        <p:blipFill>
          <a:blip r:embed="rId3"/>
          <a:srcRect/>
          <a:stretch>
            <a:fillRect/>
          </a:stretch>
        </p:blipFill>
        <p:spPr bwMode="auto">
          <a:xfrm>
            <a:off x="3048000" y="6019800"/>
            <a:ext cx="533400" cy="327279"/>
          </a:xfrm>
          <a:prstGeom prst="rect">
            <a:avLst/>
          </a:prstGeom>
          <a:noFill/>
        </p:spPr>
      </p:pic>
      <p:cxnSp>
        <p:nvCxnSpPr>
          <p:cNvPr id="29" name="Straight Connector 28"/>
          <p:cNvCxnSpPr>
            <a:stCxn id="6" idx="1"/>
            <a:endCxn id="14" idx="6"/>
          </p:cNvCxnSpPr>
          <p:nvPr/>
        </p:nvCxnSpPr>
        <p:spPr>
          <a:xfrm rot="10800000">
            <a:off x="3352800" y="5524500"/>
            <a:ext cx="228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7" idx="3"/>
            <a:endCxn id="19" idx="6"/>
          </p:cNvCxnSpPr>
          <p:nvPr/>
        </p:nvCxnSpPr>
        <p:spPr>
          <a:xfrm rot="5400000">
            <a:off x="6686550" y="3414572"/>
            <a:ext cx="71578" cy="7954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6" idx="2"/>
            <a:endCxn id="15" idx="4"/>
          </p:cNvCxnSpPr>
          <p:nvPr/>
        </p:nvCxnSpPr>
        <p:spPr>
          <a:xfrm rot="5400000">
            <a:off x="3390900" y="5257800"/>
            <a:ext cx="15240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7" idx="0"/>
            <a:endCxn id="8" idx="6"/>
          </p:cNvCxnSpPr>
          <p:nvPr/>
        </p:nvCxnSpPr>
        <p:spPr>
          <a:xfrm rot="16200000" flipV="1">
            <a:off x="2705100" y="3048000"/>
            <a:ext cx="419100" cy="952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8" idx="2"/>
          </p:cNvCxnSpPr>
          <p:nvPr/>
        </p:nvCxnSpPr>
        <p:spPr>
          <a:xfrm rot="10800000" flipV="1">
            <a:off x="1295400" y="3314700"/>
            <a:ext cx="91440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7" idx="1"/>
          </p:cNvCxnSpPr>
          <p:nvPr/>
        </p:nvCxnSpPr>
        <p:spPr>
          <a:xfrm>
            <a:off x="1252678" y="3657600"/>
            <a:ext cx="1642922" cy="266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13" idx="4"/>
            <a:endCxn id="4" idx="0"/>
          </p:cNvCxnSpPr>
          <p:nvPr/>
        </p:nvCxnSpPr>
        <p:spPr>
          <a:xfrm rot="5400000">
            <a:off x="2209800" y="4762500"/>
            <a:ext cx="1524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13" idx="2"/>
            <a:endCxn id="12" idx="6"/>
          </p:cNvCxnSpPr>
          <p:nvPr/>
        </p:nvCxnSpPr>
        <p:spPr>
          <a:xfrm rot="10800000" flipV="1">
            <a:off x="1295400" y="4686300"/>
            <a:ext cx="990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2" idx="4"/>
            <a:endCxn id="11" idx="2"/>
          </p:cNvCxnSpPr>
          <p:nvPr/>
        </p:nvCxnSpPr>
        <p:spPr>
          <a:xfrm rot="16200000" flipH="1">
            <a:off x="1143000" y="4991100"/>
            <a:ext cx="723900" cy="647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11" idx="0"/>
            <a:endCxn id="4" idx="2"/>
          </p:cNvCxnSpPr>
          <p:nvPr/>
        </p:nvCxnSpPr>
        <p:spPr>
          <a:xfrm rot="5400000" flipH="1" flipV="1">
            <a:off x="1943100" y="5334000"/>
            <a:ext cx="2286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0" idx="1"/>
            <a:endCxn id="7" idx="3"/>
          </p:cNvCxnSpPr>
          <p:nvPr/>
        </p:nvCxnSpPr>
        <p:spPr>
          <a:xfrm rot="16200000" flipH="1" flipV="1">
            <a:off x="3976828" y="3371850"/>
            <a:ext cx="461822" cy="643078"/>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0" idx="4"/>
            <a:endCxn id="9" idx="0"/>
          </p:cNvCxnSpPr>
          <p:nvPr/>
        </p:nvCxnSpPr>
        <p:spPr>
          <a:xfrm rot="5400000">
            <a:off x="4229100" y="3886200"/>
            <a:ext cx="609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9" idx="1"/>
            <a:endCxn id="7" idx="3"/>
          </p:cNvCxnSpPr>
          <p:nvPr/>
        </p:nvCxnSpPr>
        <p:spPr>
          <a:xfrm rot="16200000" flipV="1">
            <a:off x="3943350" y="3867150"/>
            <a:ext cx="376378" cy="490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9" idx="3"/>
            <a:endCxn id="5" idx="0"/>
          </p:cNvCxnSpPr>
          <p:nvPr/>
        </p:nvCxnSpPr>
        <p:spPr>
          <a:xfrm rot="16200000" flipH="1">
            <a:off x="6381750" y="3676650"/>
            <a:ext cx="109678" cy="614222"/>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14" idx="4"/>
            <a:endCxn id="15" idx="7"/>
          </p:cNvCxnSpPr>
          <p:nvPr/>
        </p:nvCxnSpPr>
        <p:spPr>
          <a:xfrm rot="5400000">
            <a:off x="3033572" y="5543550"/>
            <a:ext cx="109678" cy="300178"/>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18" idx="0"/>
            <a:endCxn id="17" idx="6"/>
          </p:cNvCxnSpPr>
          <p:nvPr/>
        </p:nvCxnSpPr>
        <p:spPr>
          <a:xfrm rot="16200000" flipV="1">
            <a:off x="7239000" y="3771900"/>
            <a:ext cx="266700" cy="114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8" idx="5"/>
            <a:endCxn id="16" idx="4"/>
          </p:cNvCxnSpPr>
          <p:nvPr/>
        </p:nvCxnSpPr>
        <p:spPr>
          <a:xfrm rot="5400000">
            <a:off x="6729272" y="4171950"/>
            <a:ext cx="795478" cy="76662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16" idx="2"/>
          </p:cNvCxnSpPr>
          <p:nvPr/>
        </p:nvCxnSpPr>
        <p:spPr>
          <a:xfrm rot="10800000" flipH="1">
            <a:off x="6629400" y="4419600"/>
            <a:ext cx="76200" cy="419100"/>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3124200" y="3124200"/>
            <a:ext cx="990600" cy="369332"/>
          </a:xfrm>
          <a:prstGeom prst="rect">
            <a:avLst/>
          </a:prstGeom>
          <a:noFill/>
        </p:spPr>
        <p:txBody>
          <a:bodyPr wrap="square" rtlCol="0">
            <a:spAutoFit/>
          </a:bodyPr>
          <a:lstStyle/>
          <a:p>
            <a:r>
              <a:rPr lang="en-US" dirty="0" smtClean="0"/>
              <a:t>Route 1</a:t>
            </a:r>
            <a:endParaRPr lang="en-US" dirty="0"/>
          </a:p>
        </p:txBody>
      </p:sp>
      <p:sp>
        <p:nvSpPr>
          <p:cNvPr id="93" name="TextBox 92"/>
          <p:cNvSpPr txBox="1"/>
          <p:nvPr/>
        </p:nvSpPr>
        <p:spPr>
          <a:xfrm>
            <a:off x="7772400" y="3581400"/>
            <a:ext cx="990600" cy="369332"/>
          </a:xfrm>
          <a:prstGeom prst="rect">
            <a:avLst/>
          </a:prstGeom>
          <a:noFill/>
        </p:spPr>
        <p:txBody>
          <a:bodyPr wrap="square" rtlCol="0">
            <a:spAutoFit/>
          </a:bodyPr>
          <a:lstStyle/>
          <a:p>
            <a:r>
              <a:rPr lang="en-US" dirty="0" smtClean="0"/>
              <a:t>Route 2</a:t>
            </a:r>
            <a:endParaRPr lang="en-US" dirty="0"/>
          </a:p>
        </p:txBody>
      </p:sp>
      <p:sp>
        <p:nvSpPr>
          <p:cNvPr id="94" name="TextBox 93"/>
          <p:cNvSpPr txBox="1"/>
          <p:nvPr/>
        </p:nvSpPr>
        <p:spPr>
          <a:xfrm>
            <a:off x="381000" y="5715000"/>
            <a:ext cx="990600" cy="369332"/>
          </a:xfrm>
          <a:prstGeom prst="rect">
            <a:avLst/>
          </a:prstGeom>
          <a:noFill/>
        </p:spPr>
        <p:txBody>
          <a:bodyPr wrap="square" rtlCol="0">
            <a:spAutoFit/>
          </a:bodyPr>
          <a:lstStyle/>
          <a:p>
            <a:r>
              <a:rPr lang="en-US" dirty="0" smtClean="0"/>
              <a:t>Route 3</a:t>
            </a:r>
            <a:endParaRPr lang="en-US" dirty="0"/>
          </a:p>
        </p:txBody>
      </p:sp>
      <p:sp>
        <p:nvSpPr>
          <p:cNvPr id="95" name="TextBox 94"/>
          <p:cNvSpPr txBox="1"/>
          <p:nvPr/>
        </p:nvSpPr>
        <p:spPr>
          <a:xfrm>
            <a:off x="3733800" y="6019800"/>
            <a:ext cx="990600" cy="369332"/>
          </a:xfrm>
          <a:prstGeom prst="rect">
            <a:avLst/>
          </a:prstGeom>
          <a:noFill/>
        </p:spPr>
        <p:txBody>
          <a:bodyPr wrap="square" rtlCol="0">
            <a:spAutoFit/>
          </a:bodyPr>
          <a:lstStyle/>
          <a:p>
            <a:r>
              <a:rPr lang="en-US" dirty="0" smtClean="0"/>
              <a:t>Route 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sz="3200" dirty="0" smtClean="0"/>
              <a:t>“Real-world” applicable: transportation, distribution, and logistics [1]</a:t>
            </a:r>
          </a:p>
          <a:p>
            <a:pPr lvl="1"/>
            <a:r>
              <a:rPr lang="en-US" sz="2800" dirty="0" smtClean="0"/>
              <a:t>Appliance Repair</a:t>
            </a:r>
          </a:p>
          <a:p>
            <a:pPr lvl="1"/>
            <a:r>
              <a:rPr lang="en-US" sz="2800" dirty="0" smtClean="0"/>
              <a:t>Parcel Delivery</a:t>
            </a:r>
            <a:endParaRPr lang="en-US" sz="3200" dirty="0" smtClean="0"/>
          </a:p>
          <a:p>
            <a:r>
              <a:rPr lang="en-US" sz="3200" dirty="0" smtClean="0"/>
              <a:t>Good routes save money</a:t>
            </a:r>
          </a:p>
          <a:p>
            <a:pPr lvl="1"/>
            <a:r>
              <a:rPr lang="en-US" dirty="0" smtClean="0"/>
              <a:t>More competitive businesses</a:t>
            </a:r>
          </a:p>
          <a:p>
            <a:pPr lvl="1"/>
            <a:r>
              <a:rPr lang="en-US" dirty="0" smtClean="0"/>
              <a:t>Savings passed down to the buyer</a:t>
            </a:r>
          </a:p>
          <a:p>
            <a:pPr lvl="1"/>
            <a:r>
              <a:rPr lang="en-US" dirty="0" smtClean="0"/>
              <a:t>Morally, we should save resources</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Prefab">
      <a:dk1>
        <a:sysClr val="windowText" lastClr="000000"/>
      </a:dk1>
      <a:lt1>
        <a:sysClr val="window" lastClr="FFFFFF"/>
      </a:lt1>
      <a:dk2>
        <a:srgbClr val="5D5C64"/>
      </a:dk2>
      <a:lt2>
        <a:srgbClr val="E4D9BE"/>
      </a:lt2>
      <a:accent1>
        <a:srgbClr val="E0B62E"/>
      </a:accent1>
      <a:accent2>
        <a:srgbClr val="E6632E"/>
      </a:accent2>
      <a:accent3>
        <a:srgbClr val="73C1C7"/>
      </a:accent3>
      <a:accent4>
        <a:srgbClr val="75964C"/>
      </a:accent4>
      <a:accent5>
        <a:srgbClr val="C78C45"/>
      </a:accent5>
      <a:accent6>
        <a:srgbClr val="BCA076"/>
      </a:accent6>
      <a:hlink>
        <a:srgbClr val="CF3B0D"/>
      </a:hlink>
      <a:folHlink>
        <a:srgbClr val="7E756C"/>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Prefab</Template>
  <TotalTime>524</TotalTime>
  <Words>1874</Words>
  <Application>Microsoft Office PowerPoint</Application>
  <PresentationFormat>On-screen Show (4:3)</PresentationFormat>
  <Paragraphs>235</Paragraphs>
  <Slides>21</Slides>
  <Notes>13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Prefab</vt:lpstr>
      <vt:lpstr>Multiple Depot Vehicle Routing Problem</vt:lpstr>
      <vt:lpstr>Contents</vt:lpstr>
      <vt:lpstr>Where the Problem Comes From</vt:lpstr>
      <vt:lpstr>Introduction</vt:lpstr>
      <vt:lpstr>VRP</vt:lpstr>
      <vt:lpstr>VRP</vt:lpstr>
      <vt:lpstr>MDVRP</vt:lpstr>
      <vt:lpstr>MDVRP</vt:lpstr>
      <vt:lpstr>Motivation</vt:lpstr>
      <vt:lpstr>Abstraction</vt:lpstr>
      <vt:lpstr>MDVRP Problem Formulation</vt:lpstr>
      <vt:lpstr>NP Proof</vt:lpstr>
      <vt:lpstr>NP-Complete Proof</vt:lpstr>
      <vt:lpstr>TSP</vt:lpstr>
      <vt:lpstr>Construction</vt:lpstr>
      <vt:lpstr>Transformation</vt:lpstr>
      <vt:lpstr>Polynomial Sized Reduction</vt:lpstr>
      <vt:lpstr>Yes Instances</vt:lpstr>
      <vt:lpstr>No Instances</vt:lpstr>
      <vt:lpstr>End</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Depot Vehicle Routing Problem</dc:title>
  <dc:creator>Sun</dc:creator>
  <cp:lastModifiedBy>Faculty</cp:lastModifiedBy>
  <cp:revision>67</cp:revision>
  <dcterms:created xsi:type="dcterms:W3CDTF">2009-04-05T20:35:16Z</dcterms:created>
  <dcterms:modified xsi:type="dcterms:W3CDTF">2009-04-07T17:27:12Z</dcterms:modified>
</cp:coreProperties>
</file>