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22"/>
  </p:notesMasterIdLst>
  <p:sldIdLst>
    <p:sldId id="256" r:id="rId2"/>
    <p:sldId id="257" r:id="rId3"/>
    <p:sldId id="278" r:id="rId4"/>
    <p:sldId id="279" r:id="rId5"/>
    <p:sldId id="280" r:id="rId6"/>
    <p:sldId id="271" r:id="rId7"/>
    <p:sldId id="266" r:id="rId8"/>
    <p:sldId id="282" r:id="rId9"/>
    <p:sldId id="259" r:id="rId10"/>
    <p:sldId id="269" r:id="rId11"/>
    <p:sldId id="270" r:id="rId12"/>
    <p:sldId id="260" r:id="rId13"/>
    <p:sldId id="277" r:id="rId14"/>
    <p:sldId id="274" r:id="rId15"/>
    <p:sldId id="262" r:id="rId16"/>
    <p:sldId id="273" r:id="rId17"/>
    <p:sldId id="275" r:id="rId18"/>
    <p:sldId id="276" r:id="rId19"/>
    <p:sldId id="283" r:id="rId20"/>
    <p:sldId id="263" r:id="rId2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2F4E50-FB57-45A2-B922-2B5A8DCBF8B0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9D066C1-741D-4F1B-BCB5-A4628C6E6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3A6F1A5-9F4D-46D5-9B62-043D561634C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0B5E8-ABB1-4BFD-91AC-986C767F8B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824B8-ED2F-4979-A919-107E97A5EC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58D3-93EF-4067-A986-0E189AA0BE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59D6C9E-F619-4A5A-8973-0BD13A32FD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9113-B27F-4105-8DCA-20B98642F7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C592-C0D6-4576-B37F-7AD89174CAF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6E43-F197-4B42-B1F9-8C0CAE851B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CABC9-A9BF-4C87-9B5F-120D835FE0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9598-40F1-43DA-92DD-2015D4942A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72484EB-BBFE-470E-9162-CF98E014D8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5D49952-D279-4CAD-8436-3DBFC84A1F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Salman Cheema</a:t>
            </a:r>
          </a:p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April 2009</a:t>
            </a:r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Integer </a:t>
            </a:r>
            <a:r>
              <a:rPr lang="en-US" dirty="0" smtClean="0"/>
              <a:t>Factorization Problem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Encryption/Decryption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Encryption (raise M to the e</a:t>
            </a:r>
            <a:r>
              <a:rPr lang="en-US" baseline="30000" dirty="0" smtClean="0"/>
              <a:t>th</a:t>
            </a:r>
            <a:r>
              <a:rPr lang="en-US" dirty="0" smtClean="0"/>
              <a:t> power in mod n)</a:t>
            </a:r>
            <a:endParaRPr lang="en-US" dirty="0"/>
          </a:p>
          <a:p>
            <a:pPr lvl="1"/>
            <a:r>
              <a:rPr lang="en-US" dirty="0"/>
              <a:t> </a:t>
            </a:r>
            <a:r>
              <a:rPr lang="en-US" dirty="0" smtClean="0"/>
              <a:t>C </a:t>
            </a:r>
            <a:r>
              <a:rPr lang="en-US" dirty="0"/>
              <a:t>= </a:t>
            </a:r>
            <a:r>
              <a:rPr lang="en-US" dirty="0" smtClean="0"/>
              <a:t>M</a:t>
            </a:r>
            <a:r>
              <a:rPr lang="en-US" baseline="30000" dirty="0" smtClean="0"/>
              <a:t>e</a:t>
            </a:r>
            <a:r>
              <a:rPr lang="en-US" dirty="0" smtClean="0"/>
              <a:t> </a:t>
            </a:r>
            <a:r>
              <a:rPr lang="en-US" dirty="0"/>
              <a:t>mod </a:t>
            </a:r>
            <a:r>
              <a:rPr lang="en-US" dirty="0" smtClean="0"/>
              <a:t>n</a:t>
            </a:r>
          </a:p>
          <a:p>
            <a:r>
              <a:rPr lang="en-US" dirty="0" smtClean="0"/>
              <a:t>Decryption (raise C to the d</a:t>
            </a:r>
            <a:r>
              <a:rPr lang="en-US" baseline="30000" dirty="0" smtClean="0"/>
              <a:t>th</a:t>
            </a:r>
            <a:r>
              <a:rPr lang="en-US" dirty="0" smtClean="0"/>
              <a:t> power in mod n)</a:t>
            </a:r>
            <a:endParaRPr lang="en-US" dirty="0"/>
          </a:p>
          <a:p>
            <a:pPr lvl="1"/>
            <a:r>
              <a:rPr lang="en-US" dirty="0" smtClean="0"/>
              <a:t>M </a:t>
            </a:r>
            <a:r>
              <a:rPr lang="en-US" dirty="0"/>
              <a:t>= </a:t>
            </a:r>
            <a:r>
              <a:rPr lang="en-US" dirty="0" smtClean="0"/>
              <a:t>C</a:t>
            </a:r>
            <a:r>
              <a:rPr lang="en-US" baseline="30000" dirty="0" smtClean="0"/>
              <a:t>d</a:t>
            </a:r>
            <a:r>
              <a:rPr lang="en-US" dirty="0" smtClean="0"/>
              <a:t> </a:t>
            </a:r>
            <a:r>
              <a:rPr lang="en-US" dirty="0"/>
              <a:t>mod </a:t>
            </a:r>
            <a:r>
              <a:rPr lang="en-US" dirty="0" smtClean="0"/>
              <a:t>n</a:t>
            </a:r>
          </a:p>
          <a:p>
            <a:pPr lvl="1"/>
            <a:endParaRPr lang="en-US" dirty="0"/>
          </a:p>
          <a:p>
            <a:r>
              <a:rPr lang="en-US" dirty="0" smtClean="0"/>
              <a:t>Works because e &amp; d are inverses </a:t>
            </a:r>
          </a:p>
          <a:p>
            <a:pPr lvl="1"/>
            <a:r>
              <a:rPr lang="en-US" dirty="0" smtClean="0"/>
              <a:t>e.d = 1 mod ɸ(n) =&gt; e.d = 1 + k.ɸ(n)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(M</a:t>
            </a:r>
            <a:r>
              <a:rPr lang="en-US" baseline="30000" dirty="0"/>
              <a:t>e</a:t>
            </a:r>
            <a:r>
              <a:rPr lang="en-US" dirty="0"/>
              <a:t>)</a:t>
            </a:r>
            <a:r>
              <a:rPr lang="en-US" baseline="30000" dirty="0"/>
              <a:t>d</a:t>
            </a:r>
            <a:r>
              <a:rPr lang="en-US" dirty="0"/>
              <a:t> </a:t>
            </a:r>
            <a:r>
              <a:rPr lang="en-US" dirty="0" smtClean="0"/>
              <a:t>mod n </a:t>
            </a:r>
          </a:p>
          <a:p>
            <a:pPr lvl="1"/>
            <a:r>
              <a:rPr lang="en-US" dirty="0" smtClean="0"/>
              <a:t>= (M)</a:t>
            </a:r>
            <a:r>
              <a:rPr lang="en-US" baseline="30000" dirty="0" smtClean="0"/>
              <a:t>1+ k.ɸ(n) </a:t>
            </a:r>
            <a:r>
              <a:rPr lang="en-US" dirty="0" smtClean="0"/>
              <a:t>mod n </a:t>
            </a:r>
          </a:p>
          <a:p>
            <a:pPr lvl="1"/>
            <a:r>
              <a:rPr lang="en-US" dirty="0" smtClean="0"/>
              <a:t>= M(M</a:t>
            </a:r>
            <a:r>
              <a:rPr lang="en-US" baseline="30000" dirty="0" smtClean="0"/>
              <a:t>k</a:t>
            </a:r>
            <a:r>
              <a:rPr lang="en-US" dirty="0" smtClean="0"/>
              <a:t>)</a:t>
            </a:r>
            <a:r>
              <a:rPr lang="en-US" baseline="30000" dirty="0" smtClean="0"/>
              <a:t>ɸ(n)</a:t>
            </a:r>
            <a:r>
              <a:rPr lang="en-US" dirty="0" smtClean="0"/>
              <a:t> mod n = M mod 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58D3-93EF-4067-A986-0E189AA0BEA9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Breaking RSA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Public </a:t>
            </a:r>
            <a:r>
              <a:rPr lang="en-US" dirty="0"/>
              <a:t>knowledge = (n</a:t>
            </a:r>
            <a:r>
              <a:rPr lang="en-US" dirty="0" smtClean="0"/>
              <a:t>, e</a:t>
            </a:r>
            <a:r>
              <a:rPr lang="en-US" dirty="0"/>
              <a:t>)</a:t>
            </a:r>
          </a:p>
          <a:p>
            <a:r>
              <a:rPr lang="en-US" dirty="0"/>
              <a:t>Secret knowledge = </a:t>
            </a:r>
            <a:r>
              <a:rPr lang="en-US" dirty="0" smtClean="0"/>
              <a:t>(ɸ(n), </a:t>
            </a:r>
            <a:r>
              <a:rPr lang="en-US" dirty="0"/>
              <a:t>d</a:t>
            </a:r>
            <a:r>
              <a:rPr lang="en-US" dirty="0" smtClean="0"/>
              <a:t>) </a:t>
            </a:r>
          </a:p>
          <a:p>
            <a:endParaRPr lang="en-US" dirty="0" smtClean="0"/>
          </a:p>
          <a:p>
            <a:r>
              <a:rPr lang="en-US" dirty="0" smtClean="0"/>
              <a:t>d cannot be computed without knowing ɸ(n).</a:t>
            </a:r>
          </a:p>
          <a:p>
            <a:pPr lvl="1"/>
            <a:r>
              <a:rPr lang="en-US" dirty="0" smtClean="0"/>
              <a:t>Recall that 	d=e</a:t>
            </a:r>
            <a:r>
              <a:rPr lang="en-US" baseline="30000" dirty="0" smtClean="0"/>
              <a:t>-1 </a:t>
            </a:r>
            <a:r>
              <a:rPr lang="en-US" dirty="0" smtClean="0"/>
              <a:t>mod ɸ(n)</a:t>
            </a:r>
          </a:p>
          <a:p>
            <a:endParaRPr lang="en-US" dirty="0"/>
          </a:p>
          <a:p>
            <a:r>
              <a:rPr lang="en-US" dirty="0" smtClean="0"/>
              <a:t>An attacker must </a:t>
            </a:r>
            <a:r>
              <a:rPr lang="en-US" dirty="0"/>
              <a:t>compute </a:t>
            </a:r>
            <a:r>
              <a:rPr lang="en-US" dirty="0" smtClean="0"/>
              <a:t>ɸ(n</a:t>
            </a:r>
            <a:r>
              <a:rPr lang="en-US" dirty="0"/>
              <a:t>) given only </a:t>
            </a:r>
            <a:r>
              <a:rPr lang="en-US" dirty="0" smtClean="0"/>
              <a:t>n.</a:t>
            </a:r>
          </a:p>
          <a:p>
            <a:pPr lvl="1"/>
            <a:r>
              <a:rPr lang="en-US" u="sng" dirty="0" smtClean="0"/>
              <a:t>Need to factorize n into its prime factors.</a:t>
            </a:r>
            <a:endParaRPr lang="en-US" u="sng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58D3-93EF-4067-A986-0E189AA0BEA9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Factorization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Stated as a search problem</a:t>
            </a:r>
            <a:endParaRPr lang="en-US" dirty="0"/>
          </a:p>
          <a:p>
            <a:pPr lvl="1"/>
            <a:r>
              <a:rPr lang="en-US" dirty="0"/>
              <a:t>Given an integer </a:t>
            </a:r>
            <a:r>
              <a:rPr lang="en-US" dirty="0" smtClean="0"/>
              <a:t>n, find its prime factors.</a:t>
            </a:r>
          </a:p>
          <a:p>
            <a:r>
              <a:rPr lang="en-US" dirty="0" smtClean="0"/>
              <a:t>Brute-force approach</a:t>
            </a:r>
          </a:p>
          <a:p>
            <a:pPr lvl="1"/>
            <a:r>
              <a:rPr lang="en-US" dirty="0" smtClean="0"/>
              <a:t>For ∀ 2 ≤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 ≤ √n, 	Verify if s</a:t>
            </a:r>
            <a:r>
              <a:rPr lang="en-US" baseline="-25000" dirty="0" smtClean="0"/>
              <a:t>i</a:t>
            </a:r>
            <a:r>
              <a:rPr lang="en-US" dirty="0" smtClean="0"/>
              <a:t> divides n.</a:t>
            </a:r>
          </a:p>
          <a:p>
            <a:r>
              <a:rPr lang="en-US" dirty="0" smtClean="0"/>
              <a:t>Need to consider at most √n numbers for division.</a:t>
            </a:r>
          </a:p>
          <a:p>
            <a:r>
              <a:rPr lang="en-US" dirty="0" smtClean="0"/>
              <a:t>Using k-bits =&gt; 2</a:t>
            </a:r>
            <a:r>
              <a:rPr lang="en-US" baseline="30000" dirty="0" smtClean="0"/>
              <a:t>k/2</a:t>
            </a:r>
            <a:r>
              <a:rPr lang="en-US" dirty="0" smtClean="0"/>
              <a:t> possibilities.</a:t>
            </a:r>
          </a:p>
          <a:p>
            <a:r>
              <a:rPr lang="en-US" dirty="0" smtClean="0"/>
              <a:t>Given a 150-bit number and a PFLOPS capable supercomputer, time needed ≈ 1 year</a:t>
            </a:r>
          </a:p>
          <a:p>
            <a:endParaRPr lang="en-US" dirty="0" smtClean="0"/>
          </a:p>
          <a:p>
            <a:r>
              <a:rPr lang="en-US" dirty="0" smtClean="0"/>
              <a:t>RSA typically uses  ~ 1000 bits for its numbers.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58D3-93EF-4067-A986-0E189AA0BEA9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Congruence of Squares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factorize N, choose numbers a, b that satisfy</a:t>
            </a:r>
          </a:p>
          <a:p>
            <a:pPr lvl="1"/>
            <a:r>
              <a:rPr lang="en-US" dirty="0" smtClean="0"/>
              <a:t>a</a:t>
            </a:r>
            <a:r>
              <a:rPr lang="en-US" baseline="30000" dirty="0" smtClean="0"/>
              <a:t>2</a:t>
            </a:r>
            <a:r>
              <a:rPr lang="en-US" dirty="0" smtClean="0"/>
              <a:t> ≡ b</a:t>
            </a:r>
            <a:r>
              <a:rPr lang="en-US" baseline="30000" dirty="0" smtClean="0"/>
              <a:t>2</a:t>
            </a:r>
            <a:r>
              <a:rPr lang="en-US" dirty="0" smtClean="0"/>
              <a:t> mod N</a:t>
            </a:r>
          </a:p>
          <a:p>
            <a:pPr lvl="1"/>
            <a:r>
              <a:rPr lang="en-US" dirty="0" smtClean="0"/>
              <a:t>a ≢ ±b mod N</a:t>
            </a:r>
          </a:p>
          <a:p>
            <a:r>
              <a:rPr lang="en-US" dirty="0" smtClean="0"/>
              <a:t>N divides (a-b)(a+b) but neither (a-b) nor (a+b)</a:t>
            </a:r>
          </a:p>
          <a:p>
            <a:pPr lvl="1"/>
            <a:r>
              <a:rPr lang="en-US" dirty="0" smtClean="0"/>
              <a:t>either (a+b) or (a-b) should have a factor in common with N.</a:t>
            </a:r>
          </a:p>
          <a:p>
            <a:r>
              <a:rPr lang="en-US" dirty="0" smtClean="0"/>
              <a:t>Compute GCD(a±b, N) to find factor.</a:t>
            </a:r>
          </a:p>
          <a:p>
            <a:endParaRPr lang="en-US" dirty="0" smtClean="0"/>
          </a:p>
          <a:p>
            <a:r>
              <a:rPr lang="en-US" dirty="0" smtClean="0"/>
              <a:t>The trick is how to quickly come up with suitable a,b.</a:t>
            </a:r>
          </a:p>
          <a:p>
            <a:r>
              <a:rPr lang="en-US" dirty="0" smtClean="0"/>
              <a:t>Most efficient known algorithm is General Number Field Sieve. </a:t>
            </a:r>
          </a:p>
          <a:p>
            <a:r>
              <a:rPr lang="en-US" dirty="0" smtClean="0"/>
              <a:t>For a b-bit integer, runtime is O(e</a:t>
            </a:r>
            <a:r>
              <a:rPr lang="en-US" baseline="30000" dirty="0" smtClean="0"/>
              <a:t>(c(∛b)(∛(log b)²)</a:t>
            </a:r>
            <a:r>
              <a:rPr lang="en-US" dirty="0" smtClean="0"/>
              <a:t>)</a:t>
            </a:r>
          </a:p>
          <a:p>
            <a:r>
              <a:rPr lang="en-US" u="sng" dirty="0" smtClean="0"/>
              <a:t>Current Record</a:t>
            </a:r>
            <a:r>
              <a:rPr lang="en-US" dirty="0" smtClean="0"/>
              <a:t>: in November 2005, a 640-bit integer was factored in 5 months. (www.rsalabs.com)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58D3-93EF-4067-A986-0E189AA0BEA9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Factorization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Integer Factorization as a Decision Problem, </a:t>
            </a:r>
          </a:p>
          <a:p>
            <a:pPr lvl="1"/>
            <a:r>
              <a:rPr lang="en-US" dirty="0" smtClean="0"/>
              <a:t>Given two integers A, k</a:t>
            </a:r>
          </a:p>
          <a:p>
            <a:pPr lvl="1"/>
            <a:r>
              <a:rPr lang="en-US" dirty="0" smtClean="0"/>
              <a:t>Does there exist a prime number p  such that</a:t>
            </a:r>
          </a:p>
          <a:p>
            <a:pPr lvl="2"/>
            <a:r>
              <a:rPr lang="en-US" dirty="0" smtClean="0"/>
              <a:t>2 ≤ p ≤ k</a:t>
            </a:r>
          </a:p>
          <a:p>
            <a:pPr lvl="2"/>
            <a:r>
              <a:rPr lang="en-US" dirty="0" smtClean="0"/>
              <a:t>p completely divides A.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“YES” instance =&gt; we can find a prime number p that satisfies the above requirements</a:t>
            </a:r>
          </a:p>
          <a:p>
            <a:endParaRPr lang="en-US" dirty="0" smtClean="0"/>
          </a:p>
          <a:p>
            <a:r>
              <a:rPr lang="en-US" dirty="0" smtClean="0"/>
              <a:t>“NO”  instance =&gt; we cannot find any prime number that satisfies above requirements.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58D3-93EF-4067-A986-0E189AA0BEA9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Clearly </a:t>
            </a:r>
            <a:r>
              <a:rPr lang="en-US" dirty="0"/>
              <a:t>Integer Factorization is in </a:t>
            </a:r>
            <a:r>
              <a:rPr lang="en-US" dirty="0" smtClean="0"/>
              <a:t>NP.</a:t>
            </a:r>
          </a:p>
          <a:p>
            <a:pPr lvl="1"/>
            <a:r>
              <a:rPr lang="en-US" dirty="0" smtClean="0"/>
              <a:t>Witness: An Oracle provides the factor p.</a:t>
            </a:r>
          </a:p>
          <a:p>
            <a:pPr lvl="2"/>
            <a:r>
              <a:rPr lang="en-US" dirty="0" smtClean="0"/>
              <a:t>Verify that p is prime AND 2 ≤ p ≤ k</a:t>
            </a:r>
          </a:p>
          <a:p>
            <a:pPr lvl="2"/>
            <a:r>
              <a:rPr lang="en-US" dirty="0" smtClean="0"/>
              <a:t>Verify that </a:t>
            </a:r>
            <a:r>
              <a:rPr lang="en-US" dirty="0" smtClean="0"/>
              <a:t>p is </a:t>
            </a:r>
            <a:r>
              <a:rPr lang="en-US" smtClean="0"/>
              <a:t>a factor of  n.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Also in Co-NP</a:t>
            </a:r>
          </a:p>
          <a:p>
            <a:pPr lvl="1"/>
            <a:r>
              <a:rPr lang="en-US" dirty="0" smtClean="0"/>
              <a:t>Witness: An Oracle provides all prime numbers &lt; k </a:t>
            </a:r>
          </a:p>
          <a:p>
            <a:pPr lvl="2"/>
            <a:r>
              <a:rPr lang="en-US" dirty="0" smtClean="0"/>
              <a:t>Verify that each is indeed prime.</a:t>
            </a:r>
          </a:p>
          <a:p>
            <a:pPr lvl="2"/>
            <a:r>
              <a:rPr lang="en-US" dirty="0" smtClean="0"/>
              <a:t>Verify that none of them completely divide n.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Integers can be tested for </a:t>
            </a:r>
            <a:r>
              <a:rPr lang="en-US" dirty="0" err="1" smtClean="0"/>
              <a:t>primality</a:t>
            </a:r>
            <a:r>
              <a:rPr lang="en-US" dirty="0" smtClean="0"/>
              <a:t> in polynomial time. [</a:t>
            </a:r>
            <a:r>
              <a:rPr lang="en-US" dirty="0" err="1" smtClean="0"/>
              <a:t>Agarwal</a:t>
            </a:r>
            <a:r>
              <a:rPr lang="en-US" dirty="0" smtClean="0"/>
              <a:t> et al 2002]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58D3-93EF-4067-A986-0E189AA0BEA9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it NP-Complete?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Unknown</a:t>
            </a:r>
          </a:p>
          <a:p>
            <a:endParaRPr lang="en-US" dirty="0" smtClean="0"/>
          </a:p>
          <a:p>
            <a:r>
              <a:rPr lang="en-US" dirty="0" smtClean="0"/>
              <a:t>What if it is NP-Complete?</a:t>
            </a:r>
          </a:p>
          <a:p>
            <a:pPr lvl="1"/>
            <a:r>
              <a:rPr lang="en-US" dirty="0" smtClean="0"/>
              <a:t>Its complement will be Co-NP Complete.</a:t>
            </a:r>
          </a:p>
          <a:p>
            <a:pPr lvl="1"/>
            <a:r>
              <a:rPr lang="en-US" dirty="0" smtClean="0">
                <a:latin typeface="Lucida Sans Unicode"/>
                <a:cs typeface="Lucida Sans Unicode"/>
              </a:rPr>
              <a:t>∀p ∈ NP, p ⇨ Integer Factorization </a:t>
            </a:r>
          </a:p>
          <a:p>
            <a:pPr lvl="1"/>
            <a:r>
              <a:rPr lang="en-US" dirty="0" smtClean="0"/>
              <a:t>Therefore NP ⊆ Co-NP</a:t>
            </a:r>
          </a:p>
          <a:p>
            <a:pPr lvl="1"/>
            <a:r>
              <a:rPr lang="en-US" dirty="0" smtClean="0">
                <a:latin typeface="Lucida Sans Unicode"/>
                <a:cs typeface="Lucida Sans Unicode"/>
              </a:rPr>
              <a:t>∀p</a:t>
            </a:r>
            <a:r>
              <a:rPr lang="en-US" baseline="-25000" dirty="0" smtClean="0">
                <a:latin typeface="Lucida Sans Unicode"/>
                <a:cs typeface="Lucida Sans Unicode"/>
              </a:rPr>
              <a:t>c</a:t>
            </a:r>
            <a:r>
              <a:rPr lang="en-US" dirty="0" smtClean="0">
                <a:latin typeface="Lucida Sans Unicode"/>
                <a:cs typeface="Lucida Sans Unicode"/>
              </a:rPr>
              <a:t> ∈ Co-NP, p</a:t>
            </a:r>
            <a:r>
              <a:rPr lang="en-US" baseline="-25000" dirty="0" smtClean="0">
                <a:latin typeface="Lucida Sans Unicode"/>
                <a:cs typeface="Lucida Sans Unicode"/>
              </a:rPr>
              <a:t>c</a:t>
            </a:r>
            <a:r>
              <a:rPr lang="en-US" dirty="0" smtClean="0">
                <a:latin typeface="Lucida Sans Unicode"/>
                <a:cs typeface="Lucida Sans Unicode"/>
              </a:rPr>
              <a:t> ⇨ (Integer Factorization)</a:t>
            </a:r>
            <a:r>
              <a:rPr lang="en-US" baseline="-25000" dirty="0" smtClean="0">
                <a:latin typeface="Lucida Sans Unicode"/>
                <a:cs typeface="Lucida Sans Unicode"/>
              </a:rPr>
              <a:t>c</a:t>
            </a:r>
            <a:r>
              <a:rPr lang="en-US" dirty="0" smtClean="0">
                <a:latin typeface="Lucida Sans Unicode"/>
                <a:cs typeface="Lucida Sans Unicode"/>
              </a:rPr>
              <a:t> </a:t>
            </a:r>
          </a:p>
          <a:p>
            <a:pPr lvl="1"/>
            <a:r>
              <a:rPr lang="en-US" dirty="0" smtClean="0"/>
              <a:t>Therefore Co-NP ⊆ NP</a:t>
            </a:r>
          </a:p>
          <a:p>
            <a:r>
              <a:rPr lang="en-US" dirty="0" smtClean="0"/>
              <a:t>ergo Co-NP = NP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58D3-93EF-4067-A986-0E189AA0BEA9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it’s not polynomial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the best possible algorithm for Integer Factorization is exponential.</a:t>
            </a:r>
          </a:p>
          <a:p>
            <a:endParaRPr lang="en-US" dirty="0" smtClean="0"/>
          </a:p>
          <a:p>
            <a:r>
              <a:rPr lang="en-US" dirty="0" smtClean="0"/>
              <a:t>It follows that P != NP</a:t>
            </a:r>
          </a:p>
          <a:p>
            <a:pPr lvl="1"/>
            <a:r>
              <a:rPr lang="en-US" dirty="0" smtClean="0"/>
              <a:t>A problem exists in NP that does not have a polynomial algorithm.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But if it is polynomial, tough luck</a:t>
            </a:r>
          </a:p>
          <a:p>
            <a:pPr lvl="1"/>
            <a:r>
              <a:rPr lang="en-US" dirty="0" smtClean="0"/>
              <a:t>Cannot say anything about “P=NP?”</a:t>
            </a:r>
          </a:p>
          <a:p>
            <a:pPr lvl="1"/>
            <a:r>
              <a:rPr lang="en-US" dirty="0" smtClean="0"/>
              <a:t>Will break RSA in its current form though.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58D3-93EF-4067-A986-0E189AA0BEA9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Integer Factorization lies in NP, but we don’t know exactly how hard it is.</a:t>
            </a:r>
          </a:p>
          <a:p>
            <a:r>
              <a:rPr lang="en-US" dirty="0" smtClean="0"/>
              <a:t>The best known algorithm (given classical computers) runs in exponential time. </a:t>
            </a:r>
          </a:p>
          <a:p>
            <a:endParaRPr lang="en-US" dirty="0" smtClean="0"/>
          </a:p>
          <a:p>
            <a:r>
              <a:rPr lang="en-US" dirty="0" smtClean="0"/>
              <a:t>In 1994, Peter Shor invented a Quantum Computing Algorithm for factorization.</a:t>
            </a:r>
          </a:p>
          <a:p>
            <a:r>
              <a:rPr lang="en-US" dirty="0" smtClean="0"/>
              <a:t>Runs in O(b</a:t>
            </a:r>
            <a:r>
              <a:rPr lang="en-US" baseline="30000" dirty="0" smtClean="0"/>
              <a:t>3</a:t>
            </a:r>
            <a:r>
              <a:rPr lang="en-US" dirty="0" smtClean="0"/>
              <a:t>) time and needs O(b) storage for a b-bit integer.</a:t>
            </a:r>
          </a:p>
          <a:p>
            <a:r>
              <a:rPr lang="en-US" dirty="0" smtClean="0"/>
              <a:t>Tested in 2001 using Quantum Computer with 7 q-bits. Factorized 15 into 3 and 5. </a:t>
            </a:r>
            <a:r>
              <a:rPr lang="en-US" dirty="0" smtClean="0">
                <a:sym typeface="Wingdings" pitchFamily="2" charset="2"/>
              </a:rPr>
              <a:t> (Wikipedia)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58D3-93EF-4067-A986-0E189AA0BEA9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Arjen K Lenstra, Integer Factoring, Designs, Codes and Cryptography, 19, 101–128 (2000)</a:t>
            </a:r>
          </a:p>
          <a:p>
            <a:r>
              <a:rPr lang="en-US" dirty="0" smtClean="0"/>
              <a:t>Jorg Rothe, Some Facets of Complexity Theory and Cryptography: A Five Lecture Tutorial, ACM Computing Surveys, Vol. 34, No. 4, December 2002, pp. 504–549</a:t>
            </a:r>
          </a:p>
          <a:p>
            <a:r>
              <a:rPr lang="en-US" dirty="0" smtClean="0"/>
              <a:t>Manindra Agrawal, Neeraj Kayal, Nitin Saxena, "PRIMES is in P", </a:t>
            </a:r>
            <a:r>
              <a:rPr lang="en-US" i="1" dirty="0" smtClean="0"/>
              <a:t>Annals of Mathematics</a:t>
            </a:r>
            <a:r>
              <a:rPr lang="en-US" dirty="0" smtClean="0"/>
              <a:t> 160 (2004), no. 2</a:t>
            </a:r>
          </a:p>
          <a:p>
            <a:r>
              <a:rPr lang="en-US" dirty="0" smtClean="0"/>
              <a:t>RIVEST, R., SHAMIR, A., AND ADLEMAN, L. 1978. A method for obtaining digital signature and public-key cryptosystems. </a:t>
            </a:r>
            <a:r>
              <a:rPr lang="en-US" i="1" dirty="0" smtClean="0"/>
              <a:t>Commun. ACM, 21, 2 </a:t>
            </a:r>
            <a:r>
              <a:rPr lang="en-US" dirty="0" smtClean="0"/>
              <a:t>(Feb.), 120–126, pp. 781–793</a:t>
            </a:r>
          </a:p>
          <a:p>
            <a:r>
              <a:rPr lang="en-US" dirty="0" smtClean="0"/>
              <a:t>Neal Koblitz, A Course in Number Theory and Cryptography, 2</a:t>
            </a:r>
            <a:r>
              <a:rPr lang="en-US" baseline="30000" dirty="0" smtClean="0"/>
              <a:t>nd</a:t>
            </a:r>
            <a:r>
              <a:rPr lang="en-US" dirty="0" smtClean="0"/>
              <a:t> Edition, Springer-Verlag 1994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58D3-93EF-4067-A986-0E189AA0BEA9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Cryptography &amp; Number Theory</a:t>
            </a:r>
            <a:endParaRPr lang="en-US" dirty="0"/>
          </a:p>
          <a:p>
            <a:r>
              <a:rPr lang="en-US" dirty="0" smtClean="0"/>
              <a:t>RSA</a:t>
            </a:r>
            <a:endParaRPr lang="en-US" dirty="0"/>
          </a:p>
          <a:p>
            <a:r>
              <a:rPr lang="en-US" dirty="0"/>
              <a:t>Integer </a:t>
            </a:r>
            <a:r>
              <a:rPr lang="en-US" dirty="0" smtClean="0"/>
              <a:t>Factorization Problem</a:t>
            </a:r>
          </a:p>
          <a:p>
            <a:r>
              <a:rPr lang="en-US" dirty="0" smtClean="0"/>
              <a:t>Complexity</a:t>
            </a:r>
            <a:endParaRPr lang="en-US" dirty="0"/>
          </a:p>
          <a:p>
            <a:r>
              <a:rPr lang="en-US" dirty="0"/>
              <a:t>Q&amp;A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58D3-93EF-4067-A986-0E189AA0BEA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58D3-93EF-4067-A986-0E189AA0BEA9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Key Cryptography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Been in use for the last few thousand years.</a:t>
            </a:r>
          </a:p>
          <a:p>
            <a:endParaRPr lang="en-US" u="sng" dirty="0" smtClean="0"/>
          </a:p>
          <a:p>
            <a:r>
              <a:rPr lang="en-US" u="sng" dirty="0" smtClean="0"/>
              <a:t>Everyone uses the same secret </a:t>
            </a:r>
            <a:r>
              <a:rPr lang="en-US" u="sng" dirty="0"/>
              <a:t>key </a:t>
            </a:r>
            <a:r>
              <a:rPr lang="en-US" u="sng" dirty="0" smtClean="0"/>
              <a:t>for encryption and decryption.</a:t>
            </a:r>
            <a:endParaRPr lang="en-US" u="sng" dirty="0"/>
          </a:p>
          <a:p>
            <a:r>
              <a:rPr lang="en-US" dirty="0" smtClean="0"/>
              <a:t>Issues</a:t>
            </a:r>
          </a:p>
          <a:p>
            <a:pPr lvl="1"/>
            <a:r>
              <a:rPr lang="en-US" dirty="0" smtClean="0"/>
              <a:t>Key leaked =&gt; broken security.</a:t>
            </a:r>
          </a:p>
          <a:p>
            <a:pPr lvl="1"/>
            <a:r>
              <a:rPr lang="en-US" dirty="0" smtClean="0"/>
              <a:t>Impersonation is possible.</a:t>
            </a:r>
            <a:endParaRPr lang="en-US" dirty="0"/>
          </a:p>
          <a:p>
            <a:pPr lvl="1"/>
            <a:r>
              <a:rPr lang="en-US" dirty="0"/>
              <a:t>How to distribute the key </a:t>
            </a:r>
            <a:r>
              <a:rPr lang="en-US" dirty="0" smtClean="0"/>
              <a:t>securely?</a:t>
            </a:r>
          </a:p>
          <a:p>
            <a:pPr lvl="1"/>
            <a:r>
              <a:rPr lang="en-US" dirty="0" smtClean="0"/>
              <a:t>Knowledge of the algorithm usually allows an attacker to guess the key.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58D3-93EF-4067-A986-0E189AA0BEA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Key Cryptography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Introduced by Diffie &amp; Hellman in 1976.</a:t>
            </a:r>
          </a:p>
          <a:p>
            <a:r>
              <a:rPr lang="en-US" dirty="0" smtClean="0"/>
              <a:t>Most significant paradigm shift in a few thousand years.</a:t>
            </a:r>
          </a:p>
          <a:p>
            <a:endParaRPr lang="en-US" dirty="0" smtClean="0"/>
          </a:p>
          <a:p>
            <a:r>
              <a:rPr lang="en-US" dirty="0" smtClean="0"/>
              <a:t>Features</a:t>
            </a:r>
          </a:p>
          <a:p>
            <a:pPr lvl="1"/>
            <a:r>
              <a:rPr lang="en-US" dirty="0" smtClean="0"/>
              <a:t>Each user has two keys (a public key and a private key)</a:t>
            </a:r>
          </a:p>
          <a:p>
            <a:pPr lvl="1"/>
            <a:r>
              <a:rPr lang="en-US" dirty="0" smtClean="0"/>
              <a:t>The algorithm is public knowledge.</a:t>
            </a:r>
          </a:p>
          <a:p>
            <a:pPr lvl="1"/>
            <a:r>
              <a:rPr lang="en-US" dirty="0" smtClean="0"/>
              <a:t>Knowledge of the algorithm does not help an attacker.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58D3-93EF-4067-A986-0E189AA0BEA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PKC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76072" indent="-457200">
              <a:buFont typeface="+mj-lt"/>
              <a:buAutoNum type="arabicPeriod"/>
            </a:pPr>
            <a:r>
              <a:rPr lang="en-US" dirty="0" smtClean="0"/>
              <a:t>Anyone can quickly encrypt messages for A using his public key.</a:t>
            </a:r>
          </a:p>
          <a:p>
            <a:pPr marL="576072" indent="-457200">
              <a:buFont typeface="+mj-lt"/>
              <a:buAutoNum type="arabicPeriod"/>
            </a:pPr>
            <a:r>
              <a:rPr lang="en-US" u="sng" dirty="0" smtClean="0"/>
              <a:t>Only</a:t>
            </a:r>
            <a:r>
              <a:rPr lang="en-US" dirty="0" smtClean="0"/>
              <a:t> A can quickly decrypt messages. </a:t>
            </a:r>
          </a:p>
          <a:p>
            <a:pPr marL="576072" indent="-457200">
              <a:buFont typeface="+mj-lt"/>
              <a:buAutoNum type="arabicPeriod"/>
            </a:pPr>
            <a:r>
              <a:rPr lang="en-US" dirty="0" smtClean="0"/>
              <a:t>It </a:t>
            </a:r>
            <a:r>
              <a:rPr lang="en-US" u="sng" dirty="0" smtClean="0"/>
              <a:t>must</a:t>
            </a:r>
            <a:r>
              <a:rPr lang="en-US" dirty="0" smtClean="0"/>
              <a:t> be hard for anyone else to decrypt messages intended for A in a reasonable amount of time.</a:t>
            </a:r>
          </a:p>
          <a:p>
            <a:pPr marL="576072" indent="-457200">
              <a:buFont typeface="+mj-lt"/>
              <a:buAutoNum type="arabicPeriod"/>
            </a:pPr>
            <a:endParaRPr lang="en-US" dirty="0" smtClean="0"/>
          </a:p>
          <a:p>
            <a:r>
              <a:rPr lang="en-US" dirty="0" smtClean="0"/>
              <a:t>(3) guarantees security. </a:t>
            </a:r>
          </a:p>
          <a:p>
            <a:r>
              <a:rPr lang="en-US" dirty="0" smtClean="0"/>
              <a:t>Also implies the need for computationally hard problems.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58D3-93EF-4067-A986-0E189AA0BEA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Theory Stuff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Prime Numbers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Integers that have </a:t>
            </a:r>
            <a:r>
              <a:rPr lang="en-US" dirty="0"/>
              <a:t>no positive </a:t>
            </a:r>
            <a:r>
              <a:rPr lang="en-US" dirty="0" smtClean="0"/>
              <a:t>factors except </a:t>
            </a:r>
            <a:r>
              <a:rPr lang="en-US" dirty="0"/>
              <a:t>themselves and 1.</a:t>
            </a:r>
          </a:p>
          <a:p>
            <a:pPr>
              <a:lnSpc>
                <a:spcPct val="90000"/>
              </a:lnSpc>
            </a:pPr>
            <a:r>
              <a:rPr lang="en-US" dirty="0"/>
              <a:t>Composite Numbers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Integers that </a:t>
            </a:r>
            <a:r>
              <a:rPr lang="en-US" dirty="0"/>
              <a:t>have at least one non-trivial </a:t>
            </a:r>
            <a:r>
              <a:rPr lang="en-US" dirty="0" smtClean="0"/>
              <a:t>factor except </a:t>
            </a:r>
            <a:r>
              <a:rPr lang="en-US" dirty="0"/>
              <a:t>themselves and </a:t>
            </a:r>
            <a:r>
              <a:rPr lang="en-US" dirty="0" smtClean="0"/>
              <a:t>1.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Co-prime </a:t>
            </a:r>
            <a:r>
              <a:rPr lang="en-US" dirty="0"/>
              <a:t>or Relatively Prime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Two integers a and b are </a:t>
            </a:r>
            <a:r>
              <a:rPr lang="en-US" dirty="0" smtClean="0"/>
              <a:t>co-prime </a:t>
            </a:r>
            <a:r>
              <a:rPr lang="en-US" dirty="0"/>
              <a:t>iff </a:t>
            </a:r>
            <a:r>
              <a:rPr lang="en-US" dirty="0" smtClean="0"/>
              <a:t>GCD(a, b</a:t>
            </a:r>
            <a:r>
              <a:rPr lang="en-US" dirty="0"/>
              <a:t>)=</a:t>
            </a:r>
            <a:r>
              <a:rPr lang="en-US" dirty="0" smtClean="0"/>
              <a:t>1.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GCD(a, b) = Largest integer that completely divides both a and b.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Euclid’s algorithm can be used to compute GCD.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58D3-93EF-4067-A986-0E189AA0BEA9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shade val="40000"/>
                <a:satMod val="165000"/>
              </a:schemeClr>
            </a:gs>
            <a:gs pos="50000">
              <a:schemeClr val="bg1">
                <a:shade val="80000"/>
                <a:satMod val="155000"/>
              </a:schemeClr>
            </a:gs>
            <a:gs pos="100000">
              <a:schemeClr val="bg1">
                <a:tint val="95000"/>
                <a:satMod val="2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Number Theory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Euler’s Totient function</a:t>
            </a:r>
          </a:p>
          <a:p>
            <a:pPr lvl="1"/>
            <a:r>
              <a:rPr lang="en-US" dirty="0" smtClean="0"/>
              <a:t>ɸ(n</a:t>
            </a:r>
            <a:r>
              <a:rPr lang="en-US" dirty="0"/>
              <a:t>) = </a:t>
            </a:r>
            <a:r>
              <a:rPr lang="en-US" dirty="0" smtClean="0"/>
              <a:t>Count of </a:t>
            </a:r>
            <a:r>
              <a:rPr lang="en-US" dirty="0"/>
              <a:t>numbers &lt; n that are </a:t>
            </a:r>
            <a:r>
              <a:rPr lang="en-US" dirty="0" smtClean="0"/>
              <a:t>co-prime </a:t>
            </a:r>
            <a:r>
              <a:rPr lang="en-US" dirty="0"/>
              <a:t>to n</a:t>
            </a:r>
          </a:p>
          <a:p>
            <a:r>
              <a:rPr lang="en-US" dirty="0"/>
              <a:t>If n is </a:t>
            </a:r>
            <a:r>
              <a:rPr lang="en-US" dirty="0" smtClean="0"/>
              <a:t>prime </a:t>
            </a:r>
          </a:p>
          <a:p>
            <a:pPr lvl="1"/>
            <a:r>
              <a:rPr lang="en-US" dirty="0" smtClean="0"/>
              <a:t>ɸ(n</a:t>
            </a:r>
            <a:r>
              <a:rPr lang="en-US" dirty="0"/>
              <a:t>) = </a:t>
            </a:r>
            <a:r>
              <a:rPr lang="en-US" dirty="0" smtClean="0"/>
              <a:t>n-1</a:t>
            </a:r>
            <a:endParaRPr lang="en-US" dirty="0"/>
          </a:p>
          <a:p>
            <a:r>
              <a:rPr lang="en-US" dirty="0"/>
              <a:t>If n is composite </a:t>
            </a:r>
            <a:r>
              <a:rPr lang="en-US" dirty="0" smtClean="0"/>
              <a:t>(e.g.  n=p . q)</a:t>
            </a:r>
            <a:endParaRPr lang="en-US" dirty="0"/>
          </a:p>
          <a:p>
            <a:pPr lvl="1"/>
            <a:r>
              <a:rPr lang="en-US" dirty="0" smtClean="0"/>
              <a:t>ɸ(n</a:t>
            </a:r>
            <a:r>
              <a:rPr lang="en-US" dirty="0"/>
              <a:t>) = </a:t>
            </a:r>
            <a:r>
              <a:rPr lang="en-US" dirty="0" smtClean="0"/>
              <a:t>ɸ(p . q) = ɸ(p).ɸ(q) =  (</a:t>
            </a:r>
            <a:r>
              <a:rPr lang="en-US" dirty="0"/>
              <a:t>p-1</a:t>
            </a:r>
            <a:r>
              <a:rPr lang="en-US" dirty="0" smtClean="0"/>
              <a:t>).(</a:t>
            </a:r>
            <a:r>
              <a:rPr lang="en-US" dirty="0"/>
              <a:t>q-1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 and q must be co-prime.</a:t>
            </a:r>
            <a:endParaRPr lang="en-US" dirty="0"/>
          </a:p>
          <a:p>
            <a:r>
              <a:rPr lang="en-US" dirty="0" smtClean="0"/>
              <a:t>Euler’s Theorem </a:t>
            </a:r>
            <a:endParaRPr lang="en-US" dirty="0"/>
          </a:p>
          <a:p>
            <a:pPr lvl="1"/>
            <a:r>
              <a:rPr lang="en-US" dirty="0" smtClean="0"/>
              <a:t>Given a number n, ∀a ∈ {1, 2, 3,…., n-1}</a:t>
            </a:r>
          </a:p>
          <a:p>
            <a:pPr lvl="1"/>
            <a:r>
              <a:rPr lang="en-US" dirty="0" smtClean="0"/>
              <a:t>GCD(a, n)=1 	=&gt;	 a</a:t>
            </a:r>
            <a:r>
              <a:rPr lang="en-US" baseline="30000" dirty="0" smtClean="0"/>
              <a:t>ɸ(n</a:t>
            </a:r>
            <a:r>
              <a:rPr lang="en-US" baseline="30000" dirty="0"/>
              <a:t>)</a:t>
            </a:r>
            <a:r>
              <a:rPr lang="en-US" dirty="0"/>
              <a:t> mod n = </a:t>
            </a:r>
            <a:r>
              <a:rPr lang="en-US" dirty="0" smtClean="0"/>
              <a:t>1	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58D3-93EF-4067-A986-0E189AA0BEA9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Invented by Rivest, Shamir &amp; Adleman in 1978.</a:t>
            </a:r>
          </a:p>
          <a:p>
            <a:endParaRPr lang="en-US" dirty="0" smtClean="0"/>
          </a:p>
          <a:p>
            <a:r>
              <a:rPr lang="en-US" dirty="0" smtClean="0"/>
              <a:t>Public key cryptosystem based on the Integer Factorization problem.</a:t>
            </a:r>
          </a:p>
          <a:p>
            <a:endParaRPr lang="en-US" dirty="0" smtClean="0"/>
          </a:p>
          <a:p>
            <a:r>
              <a:rPr lang="en-US" dirty="0" smtClean="0"/>
              <a:t>Very Popular</a:t>
            </a:r>
          </a:p>
          <a:p>
            <a:endParaRPr lang="en-US" dirty="0" smtClean="0"/>
          </a:p>
          <a:p>
            <a:r>
              <a:rPr lang="en-US" dirty="0" smtClean="0"/>
              <a:t>One of the first to support Digital Signatures.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58D3-93EF-4067-A986-0E189AA0BEA9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RSA – Key Generation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Every user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Picks </a:t>
            </a:r>
            <a:r>
              <a:rPr lang="en-US" dirty="0" smtClean="0"/>
              <a:t>two large </a:t>
            </a:r>
            <a:r>
              <a:rPr lang="en-US" dirty="0"/>
              <a:t>random prime numbers (p</a:t>
            </a:r>
            <a:r>
              <a:rPr lang="en-US" dirty="0" smtClean="0"/>
              <a:t>, q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Computes </a:t>
            </a:r>
            <a:r>
              <a:rPr lang="en-US" dirty="0" smtClean="0"/>
              <a:t>n = p . q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Computes </a:t>
            </a:r>
            <a:r>
              <a:rPr lang="en-US" dirty="0" smtClean="0"/>
              <a:t>ɸ(n</a:t>
            </a:r>
            <a:r>
              <a:rPr lang="en-US" dirty="0"/>
              <a:t>) = (p-1</a:t>
            </a:r>
            <a:r>
              <a:rPr lang="en-US" dirty="0" smtClean="0"/>
              <a:t>).(</a:t>
            </a:r>
            <a:r>
              <a:rPr lang="en-US" dirty="0"/>
              <a:t>q-1)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Picks </a:t>
            </a:r>
            <a:r>
              <a:rPr lang="en-US" dirty="0"/>
              <a:t>a random integer </a:t>
            </a:r>
            <a:r>
              <a:rPr lang="en-US" dirty="0" smtClean="0"/>
              <a:t>e 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1 &lt; e &lt; ɸ(n)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GCD(ɸ(n</a:t>
            </a:r>
            <a:r>
              <a:rPr lang="en-US" dirty="0"/>
              <a:t>),e) = </a:t>
            </a:r>
            <a:r>
              <a:rPr lang="en-US" dirty="0" smtClean="0"/>
              <a:t>1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Computes d = e</a:t>
            </a:r>
            <a:r>
              <a:rPr lang="en-US" baseline="30000" dirty="0"/>
              <a:t>-1</a:t>
            </a:r>
            <a:r>
              <a:rPr lang="en-US" dirty="0"/>
              <a:t>mod </a:t>
            </a:r>
            <a:r>
              <a:rPr lang="en-US" dirty="0" smtClean="0"/>
              <a:t>ɸ(n)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Public Key </a:t>
            </a:r>
            <a:r>
              <a:rPr lang="en-US" dirty="0" smtClean="0"/>
              <a:t>= </a:t>
            </a:r>
            <a:r>
              <a:rPr lang="en-US" dirty="0"/>
              <a:t>(n, e)</a:t>
            </a:r>
          </a:p>
          <a:p>
            <a:pPr>
              <a:lnSpc>
                <a:spcPct val="90000"/>
              </a:lnSpc>
            </a:pPr>
            <a:r>
              <a:rPr lang="en-US" dirty="0"/>
              <a:t>Secret Key </a:t>
            </a:r>
            <a:r>
              <a:rPr lang="en-US" dirty="0" smtClean="0"/>
              <a:t>= (ɸ(n),</a:t>
            </a:r>
            <a:r>
              <a:rPr lang="en-US" dirty="0"/>
              <a:t>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58D3-93EF-4067-A986-0E189AA0BEA9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1001</TotalTime>
  <Words>1198</Words>
  <Application>Microsoft PowerPoint</Application>
  <PresentationFormat>On-screen Show (4:3)</PresentationFormat>
  <Paragraphs>198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Equity</vt:lpstr>
      <vt:lpstr>Integer Factorization Problem</vt:lpstr>
      <vt:lpstr>Outline</vt:lpstr>
      <vt:lpstr>Private Key Cryptography</vt:lpstr>
      <vt:lpstr>Public Key Cryptography</vt:lpstr>
      <vt:lpstr>Requirements for PKC</vt:lpstr>
      <vt:lpstr>Number Theory Stuff</vt:lpstr>
      <vt:lpstr>More Number Theory</vt:lpstr>
      <vt:lpstr>RSA</vt:lpstr>
      <vt:lpstr>RSA – Key Generation</vt:lpstr>
      <vt:lpstr>Encryption/Decryption</vt:lpstr>
      <vt:lpstr>Breaking RSA</vt:lpstr>
      <vt:lpstr>Integer Factorization</vt:lpstr>
      <vt:lpstr>Congruence of Squares</vt:lpstr>
      <vt:lpstr>Integer Factorization</vt:lpstr>
      <vt:lpstr>Complexity</vt:lpstr>
      <vt:lpstr>Is it NP-Complete?</vt:lpstr>
      <vt:lpstr>What if it’s not polynomial</vt:lpstr>
      <vt:lpstr>Conclusion</vt:lpstr>
      <vt:lpstr>References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666</dc:creator>
  <cp:lastModifiedBy>Salman Cheema</cp:lastModifiedBy>
  <cp:revision>1163</cp:revision>
  <cp:lastPrinted>1601-01-01T00:00:00Z</cp:lastPrinted>
  <dcterms:created xsi:type="dcterms:W3CDTF">1601-01-01T00:00:00Z</dcterms:created>
  <dcterms:modified xsi:type="dcterms:W3CDTF">2009-04-16T09:36:06Z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