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7" r:id="rId4"/>
    <p:sldId id="266" r:id="rId5"/>
    <p:sldId id="265" r:id="rId6"/>
    <p:sldId id="258" r:id="rId7"/>
    <p:sldId id="263" r:id="rId8"/>
    <p:sldId id="257" r:id="rId9"/>
    <p:sldId id="268" r:id="rId10"/>
    <p:sldId id="262" r:id="rId11"/>
    <p:sldId id="261" r:id="rId12"/>
    <p:sldId id="269" r:id="rId13"/>
    <p:sldId id="2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4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069992-0B13-4BAC-9167-ABD1A60FD313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0AD2F3-3FC9-4BB8-A470-56DBE48F12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069992-0B13-4BAC-9167-ABD1A60FD313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0AD2F3-3FC9-4BB8-A470-56DBE48F12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069992-0B13-4BAC-9167-ABD1A60FD313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0AD2F3-3FC9-4BB8-A470-56DBE48F12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069992-0B13-4BAC-9167-ABD1A60FD313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0AD2F3-3FC9-4BB8-A470-56DBE48F12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069992-0B13-4BAC-9167-ABD1A60FD313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0AD2F3-3FC9-4BB8-A470-56DBE48F12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069992-0B13-4BAC-9167-ABD1A60FD313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0AD2F3-3FC9-4BB8-A470-56DBE48F12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069992-0B13-4BAC-9167-ABD1A60FD313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0AD2F3-3FC9-4BB8-A470-56DBE48F12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069992-0B13-4BAC-9167-ABD1A60FD313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0AD2F3-3FC9-4BB8-A470-56DBE48F12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069992-0B13-4BAC-9167-ABD1A60FD313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0AD2F3-3FC9-4BB8-A470-56DBE48F12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069992-0B13-4BAC-9167-ABD1A60FD313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0AD2F3-3FC9-4BB8-A470-56DBE48F12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32069992-0B13-4BAC-9167-ABD1A60FD313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F80AD2F3-3FC9-4BB8-A470-56DBE48F12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2069992-0B13-4BAC-9167-ABD1A60FD313}" type="datetimeFigureOut">
              <a:rPr lang="en-US" smtClean="0"/>
              <a:pPr/>
              <a:t>4/13/2009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F80AD2F3-3FC9-4BB8-A470-56DBE48F12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Bounded-skew Steiner tree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Michael Do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NP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witness containing a tree with a root:</a:t>
            </a:r>
          </a:p>
          <a:p>
            <a:pPr lvl="1"/>
            <a:r>
              <a:rPr lang="en-US" dirty="0" smtClean="0"/>
              <a:t>Check the sum of the length of all edges do not exceed </a:t>
            </a:r>
            <a:r>
              <a:rPr lang="en-US" i="1" dirty="0" smtClean="0"/>
              <a:t>l</a:t>
            </a:r>
            <a:endParaRPr lang="en-US" dirty="0" smtClean="0"/>
          </a:p>
          <a:p>
            <a:pPr lvl="1"/>
            <a:r>
              <a:rPr lang="en-US" dirty="0" smtClean="0"/>
              <a:t>The difference in the length between any two root-to-leaf paths do not exceed </a:t>
            </a:r>
            <a:r>
              <a:rPr lang="en-US" i="1" dirty="0" smtClean="0"/>
              <a:t>b</a:t>
            </a:r>
          </a:p>
          <a:p>
            <a:r>
              <a:rPr lang="en-US" dirty="0" smtClean="0"/>
              <a:t>Can be verified in polynomial time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NP-Complete</a:t>
            </a:r>
            <a:r>
              <a:rPr lang="en-US" dirty="0" smtClean="0"/>
              <a:t>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Restriction</a:t>
            </a:r>
          </a:p>
          <a:p>
            <a:pPr lvl="1"/>
            <a:r>
              <a:rPr lang="en-US" dirty="0" smtClean="0"/>
              <a:t>Restrict the problem to cases </a:t>
            </a:r>
            <a:r>
              <a:rPr lang="en-US" dirty="0" smtClean="0"/>
              <a:t>where the bound </a:t>
            </a:r>
            <a:r>
              <a:rPr lang="en-US" i="1" dirty="0" smtClean="0"/>
              <a:t>b</a:t>
            </a:r>
            <a:r>
              <a:rPr lang="en-US" dirty="0" smtClean="0"/>
              <a:t> is infinity</a:t>
            </a:r>
          </a:p>
          <a:p>
            <a:pPr lvl="1"/>
            <a:r>
              <a:rPr lang="en-US" dirty="0" smtClean="0"/>
              <a:t>Can be </a:t>
            </a:r>
            <a:r>
              <a:rPr lang="en-US" dirty="0" smtClean="0"/>
              <a:t>solved </a:t>
            </a:r>
            <a:r>
              <a:rPr lang="en-US" dirty="0" smtClean="0"/>
              <a:t>using the Steiner Tree </a:t>
            </a:r>
            <a:r>
              <a:rPr lang="en-US" dirty="0" smtClean="0"/>
              <a:t>problem</a:t>
            </a:r>
          </a:p>
          <a:p>
            <a:pPr lvl="1"/>
            <a:r>
              <a:rPr lang="en-US" dirty="0" smtClean="0"/>
              <a:t>Steiner Tree to Bounded-skew Steiner tree</a:t>
            </a:r>
          </a:p>
          <a:p>
            <a:pPr lvl="2"/>
            <a:r>
              <a:rPr lang="en-US" dirty="0" smtClean="0"/>
              <a:t>From the list of nodes to be spanned, arbitrarily choose one to be the source and let the others be the terminals</a:t>
            </a:r>
          </a:p>
          <a:p>
            <a:pPr lvl="2"/>
            <a:r>
              <a:rPr lang="en-US" dirty="0" smtClean="0"/>
              <a:t>Set the bound to infinity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NP-Complete</a:t>
            </a:r>
            <a:r>
              <a:rPr lang="en-US" dirty="0" smtClean="0"/>
              <a:t>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Restriction</a:t>
            </a:r>
          </a:p>
          <a:p>
            <a:pPr lvl="1"/>
            <a:r>
              <a:rPr lang="en-US" dirty="0" smtClean="0"/>
              <a:t>Bounded-skew Steiner Tree to Steiner tree</a:t>
            </a:r>
          </a:p>
          <a:p>
            <a:pPr lvl="2"/>
            <a:r>
              <a:rPr lang="en-US" dirty="0" smtClean="0"/>
              <a:t>Let the union of the source and the terminals be the nodes</a:t>
            </a:r>
          </a:p>
          <a:p>
            <a:pPr lvl="2"/>
            <a:r>
              <a:rPr lang="en-US" dirty="0" smtClean="0"/>
              <a:t>Disregard the bound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Jason Cong and Cheng-</a:t>
            </a:r>
            <a:r>
              <a:rPr lang="en-US" dirty="0" err="1" smtClean="0"/>
              <a:t>Kok</a:t>
            </a:r>
            <a:r>
              <a:rPr lang="en-US" dirty="0" smtClean="0"/>
              <a:t> </a:t>
            </a:r>
            <a:r>
              <a:rPr lang="en-US" dirty="0" err="1" smtClean="0"/>
              <a:t>Koh</a:t>
            </a:r>
            <a:r>
              <a:rPr lang="en-US" dirty="0" smtClean="0"/>
              <a:t>. Minimum-Cost Bounded-Skew Clock Routing. Circuits and Systems</a:t>
            </a:r>
            <a:r>
              <a:rPr lang="en-US" b="1" dirty="0" smtClean="0"/>
              <a:t> </a:t>
            </a:r>
            <a:r>
              <a:rPr lang="en-US" dirty="0" smtClean="0"/>
              <a:t>1 (1995)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Steiner Tree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Given:</a:t>
            </a:r>
          </a:p>
          <a:p>
            <a:pPr lvl="1"/>
            <a:r>
              <a:rPr lang="en-US" dirty="0" smtClean="0"/>
              <a:t>A graph </a:t>
            </a:r>
            <a:r>
              <a:rPr lang="en-US" i="1" dirty="0" smtClean="0"/>
              <a:t>G</a:t>
            </a:r>
            <a:r>
              <a:rPr lang="en-US" dirty="0" smtClean="0"/>
              <a:t> = </a:t>
            </a:r>
            <a:r>
              <a:rPr lang="en-US" i="1" dirty="0" smtClean="0"/>
              <a:t>(V, E)</a:t>
            </a:r>
            <a:endParaRPr lang="en-US" dirty="0" smtClean="0"/>
          </a:p>
          <a:p>
            <a:pPr lvl="1"/>
            <a:r>
              <a:rPr lang="en-US" dirty="0" smtClean="0"/>
              <a:t>A list </a:t>
            </a:r>
            <a:r>
              <a:rPr lang="en-US" dirty="0" smtClean="0"/>
              <a:t>of nodes </a:t>
            </a:r>
            <a:r>
              <a:rPr lang="en-US" i="1" dirty="0" smtClean="0"/>
              <a:t>N</a:t>
            </a:r>
            <a:r>
              <a:rPr lang="en-US" dirty="0" smtClean="0"/>
              <a:t> that is a subset of </a:t>
            </a:r>
            <a:r>
              <a:rPr lang="en-US" i="1" dirty="0" smtClean="0"/>
              <a:t>V</a:t>
            </a:r>
            <a:endParaRPr lang="en-US" dirty="0" smtClean="0"/>
          </a:p>
          <a:p>
            <a:pPr lvl="1"/>
            <a:r>
              <a:rPr lang="en-US" dirty="0" smtClean="0"/>
              <a:t>A length </a:t>
            </a:r>
            <a:r>
              <a:rPr lang="en-US" i="1" dirty="0" smtClean="0"/>
              <a:t>l</a:t>
            </a:r>
            <a:endParaRPr lang="en-US" dirty="0" smtClean="0"/>
          </a:p>
          <a:p>
            <a:r>
              <a:rPr lang="en-US" dirty="0" smtClean="0"/>
              <a:t>Question:</a:t>
            </a:r>
          </a:p>
          <a:p>
            <a:pPr lvl="1"/>
            <a:r>
              <a:rPr lang="en-US" dirty="0" smtClean="0"/>
              <a:t>Does there exists a sub-tree </a:t>
            </a:r>
            <a:r>
              <a:rPr lang="en-US" i="1" dirty="0" smtClean="0"/>
              <a:t>T </a:t>
            </a:r>
            <a:r>
              <a:rPr lang="en-US" dirty="0" smtClean="0"/>
              <a:t>that connects all the nodes </a:t>
            </a:r>
            <a:r>
              <a:rPr lang="en-US" i="1" dirty="0" smtClean="0"/>
              <a:t>N</a:t>
            </a:r>
            <a:r>
              <a:rPr lang="en-US" dirty="0" smtClean="0"/>
              <a:t> such that the sum of the length of all the edges in </a:t>
            </a:r>
            <a:r>
              <a:rPr lang="en-US" i="1" dirty="0" smtClean="0"/>
              <a:t>T </a:t>
            </a:r>
            <a:r>
              <a:rPr lang="en-US" dirty="0" smtClean="0"/>
              <a:t>is less than </a:t>
            </a:r>
            <a:r>
              <a:rPr lang="en-US" i="1" dirty="0" smtClean="0"/>
              <a:t>l?</a:t>
            </a:r>
            <a:endParaRPr lang="en-US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Steiner Tree</a:t>
            </a:r>
            <a:endParaRPr lang="en-US" dirty="0"/>
          </a:p>
        </p:txBody>
      </p:sp>
      <p:pic>
        <p:nvPicPr>
          <p:cNvPr id="5" name="Content Placeholder 4" descr="180px-Steiner_3_points.svg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0" y="2326005"/>
            <a:ext cx="3600450" cy="316039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cxnSp>
        <p:nvCxnSpPr>
          <p:cNvPr id="7" name="Straight Connector 6"/>
          <p:cNvCxnSpPr/>
          <p:nvPr/>
        </p:nvCxnSpPr>
        <p:spPr>
          <a:xfrm rot="16200000" flipH="1">
            <a:off x="3009900" y="3238500"/>
            <a:ext cx="2362200" cy="13716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505200" y="2743200"/>
            <a:ext cx="2667000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4076700" y="4305300"/>
            <a:ext cx="1600200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 flipV="1">
            <a:off x="4876800" y="2743200"/>
            <a:ext cx="1295400" cy="762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05200" y="2743200"/>
            <a:ext cx="1295400" cy="762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Steiner Tree</a:t>
            </a:r>
            <a:endParaRPr lang="en-US" dirty="0"/>
          </a:p>
        </p:txBody>
      </p:sp>
      <p:pic>
        <p:nvPicPr>
          <p:cNvPr id="5" name="Content Placeholder 4" descr="180px-Steiner_3_points.svg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0" y="2326005"/>
            <a:ext cx="3600450" cy="316039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cxnSp>
        <p:nvCxnSpPr>
          <p:cNvPr id="7" name="Straight Connector 6"/>
          <p:cNvCxnSpPr/>
          <p:nvPr/>
        </p:nvCxnSpPr>
        <p:spPr>
          <a:xfrm rot="16200000" flipH="1">
            <a:off x="3009900" y="3238500"/>
            <a:ext cx="2362200" cy="13716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505200" y="2743200"/>
            <a:ext cx="26670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4076700" y="4305300"/>
            <a:ext cx="1600200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 flipV="1">
            <a:off x="4876800" y="2743200"/>
            <a:ext cx="1295400" cy="762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05200" y="2743200"/>
            <a:ext cx="1295400" cy="7620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Steiner Tree</a:t>
            </a:r>
            <a:endParaRPr lang="en-US" dirty="0"/>
          </a:p>
        </p:txBody>
      </p:sp>
      <p:pic>
        <p:nvPicPr>
          <p:cNvPr id="5" name="Content Placeholder 4" descr="180px-Steiner_3_points.svg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0" y="2326005"/>
            <a:ext cx="3600450" cy="316039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cxnSp>
        <p:nvCxnSpPr>
          <p:cNvPr id="7" name="Straight Connector 6"/>
          <p:cNvCxnSpPr/>
          <p:nvPr/>
        </p:nvCxnSpPr>
        <p:spPr>
          <a:xfrm rot="16200000" flipH="1">
            <a:off x="3009900" y="3238500"/>
            <a:ext cx="2362200" cy="13716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505200" y="2743200"/>
            <a:ext cx="2667000" cy="1588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rot="5400000">
            <a:off x="4076700" y="4305300"/>
            <a:ext cx="160020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10800000" flipV="1">
            <a:off x="4876800" y="2743200"/>
            <a:ext cx="1295400" cy="762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505200" y="2743200"/>
            <a:ext cx="1295400" cy="7620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[1]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Usage in VLSI design in clock routing</a:t>
            </a:r>
          </a:p>
          <a:p>
            <a:r>
              <a:rPr lang="en-US" dirty="0" smtClean="0"/>
              <a:t>Distribution of clock signals such that they arrive at elements simultaneously</a:t>
            </a:r>
          </a:p>
          <a:p>
            <a:r>
              <a:rPr lang="en-US" dirty="0" smtClean="0"/>
              <a:t>Originally dealt with creating a Zero-skew tree</a:t>
            </a:r>
          </a:p>
          <a:p>
            <a:r>
              <a:rPr lang="en-US" dirty="0" smtClean="0"/>
              <a:t>Circuits could still operate with minor timing differences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VLSI Steiner Tree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90762" y="1884216"/>
            <a:ext cx="4719638" cy="43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Given:</a:t>
            </a:r>
          </a:p>
          <a:p>
            <a:pPr lvl="1"/>
            <a:r>
              <a:rPr lang="en-US" dirty="0" smtClean="0"/>
              <a:t>A graph </a:t>
            </a:r>
            <a:r>
              <a:rPr lang="en-US" i="1" dirty="0" smtClean="0"/>
              <a:t>G</a:t>
            </a:r>
            <a:r>
              <a:rPr lang="en-US" dirty="0" smtClean="0"/>
              <a:t> = </a:t>
            </a:r>
            <a:r>
              <a:rPr lang="en-US" i="1" dirty="0" smtClean="0"/>
              <a:t>(V, E)</a:t>
            </a:r>
          </a:p>
          <a:p>
            <a:pPr lvl="1"/>
            <a:r>
              <a:rPr lang="en-US" dirty="0" smtClean="0"/>
              <a:t>A node </a:t>
            </a:r>
            <a:r>
              <a:rPr lang="en-US" i="1" dirty="0" smtClean="0"/>
              <a:t>r</a:t>
            </a:r>
            <a:r>
              <a:rPr lang="en-US" dirty="0" smtClean="0"/>
              <a:t> and set of nodes </a:t>
            </a:r>
            <a:r>
              <a:rPr lang="en-US" i="1" dirty="0" smtClean="0"/>
              <a:t>N</a:t>
            </a:r>
            <a:r>
              <a:rPr lang="en-US" dirty="0" smtClean="0"/>
              <a:t> such that </a:t>
            </a:r>
            <a:r>
              <a:rPr lang="en-US" i="1" dirty="0" smtClean="0"/>
              <a:t>r</a:t>
            </a:r>
            <a:r>
              <a:rPr lang="en-US" dirty="0" smtClean="0"/>
              <a:t> is not in </a:t>
            </a:r>
            <a:r>
              <a:rPr lang="en-US" i="1" dirty="0" smtClean="0"/>
              <a:t>N</a:t>
            </a:r>
            <a:r>
              <a:rPr lang="en-US" dirty="0" smtClean="0"/>
              <a:t> and </a:t>
            </a:r>
            <a:r>
              <a:rPr lang="en-US" i="1" dirty="0" smtClean="0"/>
              <a:t>r</a:t>
            </a:r>
            <a:r>
              <a:rPr lang="en-US" dirty="0" smtClean="0"/>
              <a:t> and </a:t>
            </a:r>
            <a:r>
              <a:rPr lang="en-US" i="1" dirty="0" smtClean="0"/>
              <a:t>N</a:t>
            </a:r>
            <a:r>
              <a:rPr lang="en-US" dirty="0" smtClean="0"/>
              <a:t> are in </a:t>
            </a:r>
            <a:r>
              <a:rPr lang="en-US" i="1" dirty="0" smtClean="0"/>
              <a:t>V</a:t>
            </a:r>
            <a:endParaRPr lang="en-US" dirty="0" smtClean="0"/>
          </a:p>
          <a:p>
            <a:pPr lvl="1"/>
            <a:r>
              <a:rPr lang="en-US" dirty="0" smtClean="0"/>
              <a:t>A bound </a:t>
            </a:r>
            <a:r>
              <a:rPr lang="en-US" i="1" dirty="0" smtClean="0"/>
              <a:t>b</a:t>
            </a:r>
            <a:endParaRPr lang="en-US" dirty="0" smtClean="0"/>
          </a:p>
          <a:p>
            <a:r>
              <a:rPr lang="en-US" dirty="0" smtClean="0"/>
              <a:t>Question:</a:t>
            </a:r>
          </a:p>
          <a:p>
            <a:pPr lvl="1"/>
            <a:r>
              <a:rPr lang="en-US" dirty="0" smtClean="0"/>
              <a:t>What is the minimum length of a Steiner tree </a:t>
            </a:r>
            <a:r>
              <a:rPr lang="en-US" i="1" dirty="0" smtClean="0"/>
              <a:t>T</a:t>
            </a:r>
            <a:r>
              <a:rPr lang="en-US" dirty="0" smtClean="0"/>
              <a:t>  of G that connects </a:t>
            </a:r>
            <a:r>
              <a:rPr lang="en-US" i="1" dirty="0" smtClean="0"/>
              <a:t>r</a:t>
            </a:r>
            <a:r>
              <a:rPr lang="en-US" dirty="0" smtClean="0"/>
              <a:t> to all nodes </a:t>
            </a:r>
            <a:r>
              <a:rPr lang="en-US" i="1" dirty="0" smtClean="0"/>
              <a:t>N</a:t>
            </a:r>
            <a:r>
              <a:rPr lang="en-US" dirty="0" smtClean="0"/>
              <a:t>, such that the skew of </a:t>
            </a:r>
            <a:r>
              <a:rPr lang="en-US" i="1" dirty="0" smtClean="0"/>
              <a:t>T</a:t>
            </a:r>
            <a:r>
              <a:rPr lang="en-US" dirty="0" smtClean="0"/>
              <a:t> does not exceed </a:t>
            </a:r>
            <a:r>
              <a:rPr lang="en-US" i="1" dirty="0" smtClean="0"/>
              <a:t>b</a:t>
            </a:r>
            <a:r>
              <a:rPr lang="en-US" dirty="0" smtClean="0"/>
              <a:t>?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Given:</a:t>
            </a:r>
          </a:p>
          <a:p>
            <a:pPr lvl="1"/>
            <a:r>
              <a:rPr lang="en-US" dirty="0" smtClean="0"/>
              <a:t>A graph </a:t>
            </a:r>
            <a:r>
              <a:rPr lang="en-US" i="1" dirty="0" smtClean="0"/>
              <a:t>G</a:t>
            </a:r>
            <a:r>
              <a:rPr lang="en-US" dirty="0" smtClean="0"/>
              <a:t> = </a:t>
            </a:r>
            <a:r>
              <a:rPr lang="en-US" i="1" dirty="0" smtClean="0"/>
              <a:t>(V, E)</a:t>
            </a:r>
          </a:p>
          <a:p>
            <a:pPr lvl="1"/>
            <a:r>
              <a:rPr lang="en-US" dirty="0" smtClean="0"/>
              <a:t>A node </a:t>
            </a:r>
            <a:r>
              <a:rPr lang="en-US" i="1" dirty="0" smtClean="0"/>
              <a:t>r</a:t>
            </a:r>
            <a:r>
              <a:rPr lang="en-US" dirty="0" smtClean="0"/>
              <a:t> and set of nodes </a:t>
            </a:r>
            <a:r>
              <a:rPr lang="en-US" i="1" dirty="0" smtClean="0"/>
              <a:t>N</a:t>
            </a:r>
            <a:r>
              <a:rPr lang="en-US" dirty="0" smtClean="0"/>
              <a:t> such that </a:t>
            </a:r>
            <a:r>
              <a:rPr lang="en-US" i="1" dirty="0" smtClean="0"/>
              <a:t>r</a:t>
            </a:r>
            <a:r>
              <a:rPr lang="en-US" dirty="0" smtClean="0"/>
              <a:t> is not in </a:t>
            </a:r>
            <a:r>
              <a:rPr lang="en-US" i="1" dirty="0" smtClean="0"/>
              <a:t>N</a:t>
            </a:r>
            <a:r>
              <a:rPr lang="en-US" dirty="0" smtClean="0"/>
              <a:t> and </a:t>
            </a:r>
            <a:r>
              <a:rPr lang="en-US" i="1" dirty="0" smtClean="0"/>
              <a:t>r</a:t>
            </a:r>
            <a:r>
              <a:rPr lang="en-US" dirty="0" smtClean="0"/>
              <a:t> and </a:t>
            </a:r>
            <a:r>
              <a:rPr lang="en-US" i="1" dirty="0" smtClean="0"/>
              <a:t>N</a:t>
            </a:r>
            <a:r>
              <a:rPr lang="en-US" dirty="0" smtClean="0"/>
              <a:t> are in </a:t>
            </a:r>
            <a:r>
              <a:rPr lang="en-US" i="1" dirty="0" smtClean="0"/>
              <a:t>V</a:t>
            </a:r>
            <a:endParaRPr lang="en-US" dirty="0" smtClean="0"/>
          </a:p>
          <a:p>
            <a:pPr lvl="1"/>
            <a:r>
              <a:rPr lang="en-US" dirty="0" smtClean="0"/>
              <a:t>A bound </a:t>
            </a:r>
            <a:r>
              <a:rPr lang="en-US" i="1" dirty="0" smtClean="0"/>
              <a:t>b</a:t>
            </a:r>
          </a:p>
          <a:p>
            <a:pPr lvl="1"/>
            <a:r>
              <a:rPr lang="en-US" dirty="0" smtClean="0"/>
              <a:t>A length </a:t>
            </a:r>
            <a:r>
              <a:rPr lang="en-US" i="1" dirty="0" smtClean="0"/>
              <a:t>l</a:t>
            </a:r>
            <a:endParaRPr lang="en-US" dirty="0" smtClean="0"/>
          </a:p>
          <a:p>
            <a:r>
              <a:rPr lang="en-US" dirty="0" smtClean="0"/>
              <a:t>Question:</a:t>
            </a:r>
          </a:p>
          <a:p>
            <a:pPr lvl="1"/>
            <a:r>
              <a:rPr lang="en-US" dirty="0" smtClean="0"/>
              <a:t>Does there exist a </a:t>
            </a:r>
            <a:r>
              <a:rPr lang="en-US" dirty="0" smtClean="0"/>
              <a:t>Steiner tree </a:t>
            </a:r>
            <a:r>
              <a:rPr lang="en-US" i="1" dirty="0" smtClean="0"/>
              <a:t>T</a:t>
            </a:r>
            <a:r>
              <a:rPr lang="en-US" dirty="0" smtClean="0"/>
              <a:t> of </a:t>
            </a:r>
            <a:r>
              <a:rPr lang="en-US" i="1" dirty="0" smtClean="0"/>
              <a:t>G</a:t>
            </a:r>
            <a:r>
              <a:rPr lang="en-US" dirty="0" smtClean="0"/>
              <a:t> that </a:t>
            </a:r>
            <a:r>
              <a:rPr lang="en-US" dirty="0" smtClean="0"/>
              <a:t>connects </a:t>
            </a:r>
            <a:r>
              <a:rPr lang="en-US" i="1" dirty="0" smtClean="0"/>
              <a:t>r</a:t>
            </a:r>
            <a:r>
              <a:rPr lang="en-US" dirty="0" smtClean="0"/>
              <a:t> to all the nodes in </a:t>
            </a:r>
            <a:r>
              <a:rPr lang="en-US" i="1" dirty="0" smtClean="0"/>
              <a:t>N</a:t>
            </a:r>
            <a:r>
              <a:rPr lang="en-US" dirty="0" smtClean="0"/>
              <a:t>, such that </a:t>
            </a:r>
            <a:r>
              <a:rPr lang="en-US" dirty="0" smtClean="0"/>
              <a:t>skew of </a:t>
            </a:r>
            <a:r>
              <a:rPr lang="en-US" i="1" dirty="0" smtClean="0"/>
              <a:t>T </a:t>
            </a:r>
            <a:r>
              <a:rPr lang="en-US" dirty="0" smtClean="0"/>
              <a:t>does not exceed </a:t>
            </a:r>
            <a:r>
              <a:rPr lang="en-US" i="1" dirty="0" smtClean="0"/>
              <a:t>b</a:t>
            </a:r>
            <a:r>
              <a:rPr lang="en-US" dirty="0" smtClean="0"/>
              <a:t> </a:t>
            </a:r>
            <a:r>
              <a:rPr lang="en-US" dirty="0" smtClean="0"/>
              <a:t>and </a:t>
            </a:r>
            <a:r>
              <a:rPr lang="en-US" dirty="0" smtClean="0"/>
              <a:t>the sum of all the edges in the </a:t>
            </a:r>
            <a:r>
              <a:rPr lang="en-US" dirty="0" smtClean="0"/>
              <a:t>Steiner tree </a:t>
            </a:r>
            <a:r>
              <a:rPr lang="en-US" dirty="0" smtClean="0"/>
              <a:t>does not exceed</a:t>
            </a:r>
            <a:r>
              <a:rPr lang="en-US" i="1" dirty="0" smtClean="0"/>
              <a:t> l</a:t>
            </a:r>
            <a:r>
              <a:rPr lang="en-US" dirty="0" smtClean="0"/>
              <a:t>?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7319</TotalTime>
  <Words>415</Words>
  <Application>Microsoft Office PowerPoint</Application>
  <PresentationFormat>On-screen Show (4:3)</PresentationFormat>
  <Paragraphs>52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Metro</vt:lpstr>
      <vt:lpstr>Bounded-skew Steiner tree</vt:lpstr>
      <vt:lpstr>Steiner Tree Problem</vt:lpstr>
      <vt:lpstr>Steiner Tree</vt:lpstr>
      <vt:lpstr>Steiner Tree</vt:lpstr>
      <vt:lpstr>Steiner Tree</vt:lpstr>
      <vt:lpstr>Application [1]</vt:lpstr>
      <vt:lpstr>VLSI Steiner Tree</vt:lpstr>
      <vt:lpstr>Problem</vt:lpstr>
      <vt:lpstr>Problem</vt:lpstr>
      <vt:lpstr>In NP</vt:lpstr>
      <vt:lpstr>Proof of NP-Completeness</vt:lpstr>
      <vt:lpstr>Proof of NP-Completeness</vt:lpstr>
      <vt:lpstr>Reference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Bounded-skew Steiner tree</dc:title>
  <dc:creator>Turkey3</dc:creator>
  <cp:lastModifiedBy>Turkey3</cp:lastModifiedBy>
  <cp:revision>285</cp:revision>
  <dcterms:created xsi:type="dcterms:W3CDTF">2009-03-31T23:29:04Z</dcterms:created>
  <dcterms:modified xsi:type="dcterms:W3CDTF">2009-04-14T15:53:18Z</dcterms:modified>
</cp:coreProperties>
</file>