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94" r:id="rId5"/>
    <p:sldId id="296" r:id="rId6"/>
    <p:sldId id="263" r:id="rId7"/>
    <p:sldId id="259" r:id="rId8"/>
    <p:sldId id="260" r:id="rId9"/>
    <p:sldId id="261" r:id="rId10"/>
    <p:sldId id="262" r:id="rId11"/>
    <p:sldId id="264" r:id="rId12"/>
    <p:sldId id="265" r:id="rId13"/>
    <p:sldId id="267" r:id="rId14"/>
    <p:sldId id="287" r:id="rId15"/>
    <p:sldId id="288" r:id="rId16"/>
    <p:sldId id="289" r:id="rId17"/>
    <p:sldId id="290" r:id="rId18"/>
    <p:sldId id="291" r:id="rId19"/>
    <p:sldId id="268" r:id="rId20"/>
    <p:sldId id="269" r:id="rId21"/>
    <p:sldId id="270" r:id="rId22"/>
    <p:sldId id="293" r:id="rId23"/>
    <p:sldId id="271" r:id="rId24"/>
    <p:sldId id="297" r:id="rId25"/>
    <p:sldId id="272" r:id="rId26"/>
    <p:sldId id="292" r:id="rId27"/>
    <p:sldId id="274" r:id="rId28"/>
    <p:sldId id="275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6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4" autoAdjust="0"/>
    <p:restoredTop sz="94665" autoAdjust="0"/>
  </p:normalViewPr>
  <p:slideViewPr>
    <p:cSldViewPr snapToGrid="0" snapToObjects="1">
      <p:cViewPr varScale="1">
        <p:scale>
          <a:sx n="136" d="100"/>
          <a:sy n="136" d="100"/>
        </p:scale>
        <p:origin x="-6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0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ableStyles" Target="tableStyle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esProps" Target="pres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heme" Target="theme/theme1.xml"/><Relationship Id="rId41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D7BC-8426-46EF-BAFE-BD8004054DBF}" type="datetimeFigureOut">
              <a:rPr lang="en-US" smtClean="0"/>
              <a:pPr/>
              <a:t>10/15/09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3E546-D5FF-4E10-BE3F-75B446542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8FF5B-2311-45ED-BC7B-2A55A1D7A5D5}" type="datetimeFigureOut">
              <a:rPr lang="en-US" smtClean="0"/>
              <a:pPr/>
              <a:t>10/15/09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8B59A-20A9-4673-8560-0C7E5E7667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E8B5-BC45-4894-93D1-093DB57A9914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2E30-30E4-4992-9A87-78435BEDCB1F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BA9A-C790-4055-9137-5A00CF45BBA9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D364-C3B1-4DCA-B3C0-7698D55267B7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BD7A-A3C2-425F-A414-F3105EA21E6B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FE23-6C49-464B-A32A-D8FF3F4392E7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AD40-59A0-415E-84B3-FBE8BF7F2BD6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02CA-BA20-4A40-ADA5-618A72F61326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7588-6A1B-48B6-A597-DA4CA4CB12B9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AB45-6388-41C5-87B6-9038313B59EE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881-6FD6-4E27-BF0C-8F2B8905F6C3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EF4E-EBE3-4B91-A06E-0FCEF096A0F7}" type="datetime1">
              <a:rPr lang="en-US" smtClean="0"/>
              <a:pPr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B2D34-623A-47E2-B19C-3F49A2EF6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Evolution of a Hard Graph Theory Problem – Secure Sets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Ron Dutton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Computer Science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University of Central Florida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 = V is always secure. So, there is always a smallest secure set.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security number</a:t>
            </a:r>
            <a:r>
              <a:rPr lang="en-US" dirty="0" smtClean="0"/>
              <a:t> of G, </a:t>
            </a:r>
            <a:r>
              <a:rPr lang="en-US" dirty="0" err="1" smtClean="0"/>
              <a:t>s(G</a:t>
            </a:r>
            <a:r>
              <a:rPr lang="en-US" dirty="0" smtClean="0"/>
              <a:t>), is the number of vertices in a smallest secure set in G.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4306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Every secure set is a defensive alliance. Therefore, </a:t>
            </a:r>
            <a:r>
              <a:rPr lang="en-US" dirty="0" err="1"/>
              <a:t>da(G</a:t>
            </a:r>
            <a:r>
              <a:rPr lang="en-US" dirty="0"/>
              <a:t>) ≤ </a:t>
            </a:r>
            <a:r>
              <a:rPr lang="en-US" dirty="0" err="1"/>
              <a:t>s(G</a:t>
            </a:r>
            <a:r>
              <a:rPr lang="en-US" dirty="0"/>
              <a:t>).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But, not </a:t>
            </a:r>
            <a:r>
              <a:rPr lang="en-US" dirty="0"/>
              <a:t>all defensive alliances are secure.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graphs for which </a:t>
            </a:r>
            <a:r>
              <a:rPr lang="en-US" dirty="0" err="1"/>
              <a:t>s(G</a:t>
            </a:r>
            <a:r>
              <a:rPr lang="en-US" dirty="0"/>
              <a:t>) = </a:t>
            </a:r>
            <a:r>
              <a:rPr lang="en-US" dirty="0">
                <a:sym typeface="Symbol"/>
              </a:rPr>
              <a:t></a:t>
            </a:r>
            <a:r>
              <a:rPr lang="en-US" dirty="0"/>
              <a:t>(n+1)/2</a:t>
            </a:r>
            <a:r>
              <a:rPr lang="en-US" dirty="0">
                <a:sym typeface="Symbol"/>
              </a:rPr>
              <a:t></a:t>
            </a:r>
            <a:r>
              <a:rPr lang="en-US" dirty="0"/>
              <a:t> &gt; </a:t>
            </a:r>
            <a:r>
              <a:rPr lang="en-US" dirty="0">
                <a:sym typeface="Symbol"/>
              </a:rPr>
              <a:t></a:t>
            </a:r>
            <a:r>
              <a:rPr lang="en-US" dirty="0"/>
              <a:t>n/2</a:t>
            </a:r>
            <a:r>
              <a:rPr lang="en-US" dirty="0" smtClean="0">
                <a:sym typeface="Symbol"/>
              </a:rPr>
              <a:t></a:t>
            </a:r>
          </a:p>
          <a:p>
            <a:pPr lvl="2">
              <a:buNone/>
            </a:pPr>
            <a:r>
              <a:rPr lang="en-US" dirty="0" smtClean="0">
                <a:sym typeface="Symbol"/>
              </a:rPr>
              <a:t>		(one of the classes of </a:t>
            </a:r>
            <a:r>
              <a:rPr lang="en-US" dirty="0" err="1" smtClean="0">
                <a:sym typeface="Symbol"/>
              </a:rPr>
              <a:t>Kneser</a:t>
            </a:r>
            <a:r>
              <a:rPr lang="en-US" dirty="0" smtClean="0">
                <a:sym typeface="Symbol"/>
              </a:rPr>
              <a:t> Graphs)</a:t>
            </a:r>
            <a:r>
              <a:rPr lang="en-US" dirty="0" smtClean="0"/>
              <a:t> 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</a:t>
            </a:r>
            <a:r>
              <a:rPr lang="en-US" dirty="0"/>
              <a:t>(n+1)/2</a:t>
            </a:r>
            <a:r>
              <a:rPr lang="en-US" dirty="0">
                <a:sym typeface="Symbol"/>
              </a:rPr>
              <a:t></a:t>
            </a:r>
            <a:r>
              <a:rPr lang="en-US" dirty="0"/>
              <a:t> has been conjectured to be an upper bound for</a:t>
            </a:r>
            <a:r>
              <a:rPr lang="en-US" dirty="0" smtClean="0"/>
              <a:t> </a:t>
            </a:r>
            <a:r>
              <a:rPr lang="en-US" dirty="0" err="1" smtClean="0"/>
              <a:t>s(G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graph theoretic characterization </a:t>
            </a:r>
            <a:r>
              <a:rPr lang="en-US" dirty="0"/>
              <a:t>of secure </a:t>
            </a:r>
            <a:r>
              <a:rPr lang="en-US" dirty="0" smtClean="0"/>
              <a:t>sets: </a:t>
            </a:r>
          </a:p>
          <a:p>
            <a:endParaRPr lang="en-US" dirty="0" smtClean="0"/>
          </a:p>
          <a:p>
            <a:r>
              <a:rPr lang="en-US" b="1" dirty="0" smtClean="0"/>
              <a:t>Theorem.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 is secure if and only if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            |</a:t>
            </a:r>
            <a:r>
              <a:rPr lang="en-US" dirty="0"/>
              <a:t>N[X]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≥ |N[X]–S| for all X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</a:t>
            </a:r>
            <a:r>
              <a:rPr lang="en-US" dirty="0"/>
              <a:t>whether</a:t>
            </a:r>
            <a:r>
              <a:rPr lang="en-US" dirty="0" smtClean="0"/>
              <a:t> a graph G </a:t>
            </a:r>
            <a:r>
              <a:rPr lang="en-US" dirty="0"/>
              <a:t>has a defensive alliance with no more than </a:t>
            </a:r>
            <a:r>
              <a:rPr lang="en-US" dirty="0" err="1"/>
              <a:t>k</a:t>
            </a:r>
            <a:r>
              <a:rPr lang="en-US" dirty="0"/>
              <a:t> vertices has been shown to be NP–</a:t>
            </a:r>
            <a:r>
              <a:rPr lang="en-US" dirty="0" smtClean="0"/>
              <a:t>Complete.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similar problem for secure sets remains open and may not even be in the set </a:t>
            </a:r>
            <a:r>
              <a:rPr lang="en-US" dirty="0" smtClean="0"/>
              <a:t>NP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see what that means:</a:t>
            </a:r>
          </a:p>
          <a:p>
            <a:endParaRPr lang="en-US" dirty="0" smtClean="0"/>
          </a:p>
          <a:p>
            <a:r>
              <a:rPr lang="en-US" dirty="0" smtClean="0"/>
              <a:t>The set NP is the set of </a:t>
            </a:r>
            <a:r>
              <a:rPr lang="en-US" i="1" dirty="0" smtClean="0"/>
              <a:t>Decision Problems</a:t>
            </a:r>
            <a:r>
              <a:rPr lang="en-US" dirty="0" smtClean="0"/>
              <a:t> whose </a:t>
            </a:r>
            <a:r>
              <a:rPr lang="en-US" i="1" dirty="0" smtClean="0"/>
              <a:t>Yes </a:t>
            </a:r>
            <a:r>
              <a:rPr lang="en-US" dirty="0" smtClean="0"/>
              <a:t>instances can – with a little help –  be verified to be Yes instances in polynomial time.</a:t>
            </a:r>
          </a:p>
          <a:p>
            <a:endParaRPr lang="en-US" dirty="0" smtClean="0"/>
          </a:p>
          <a:p>
            <a:r>
              <a:rPr lang="en-US" dirty="0" smtClean="0"/>
              <a:t>"Little Help"? Actually, a lot of help!!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Given a graph G and an integer </a:t>
            </a:r>
            <a:r>
              <a:rPr lang="en-US" dirty="0" err="1" smtClean="0"/>
              <a:t>k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Does G have a clique with at least </a:t>
            </a:r>
            <a:r>
              <a:rPr lang="en-US" dirty="0" err="1" smtClean="0"/>
              <a:t>k</a:t>
            </a:r>
            <a:r>
              <a:rPr lang="en-US" dirty="0" smtClean="0"/>
              <a:t> vertices?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If the answer is Yes, then there is a set of </a:t>
            </a:r>
            <a:r>
              <a:rPr lang="en-US" dirty="0" err="1" smtClean="0"/>
              <a:t>k</a:t>
            </a:r>
            <a:r>
              <a:rPr lang="en-US" dirty="0" smtClean="0"/>
              <a:t> vertices that induce a complete </a:t>
            </a:r>
            <a:r>
              <a:rPr lang="en-US" dirty="0" err="1" smtClean="0"/>
              <a:t>subgraph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Suppose someone (??) GAVE you that set. Then we could verify it's correctness very easily (O(n</a:t>
            </a:r>
            <a:r>
              <a:rPr lang="en-US" baseline="30000" dirty="0" smtClean="0"/>
              <a:t>2</a:t>
            </a:r>
            <a:r>
              <a:rPr lang="en-US" dirty="0" smtClean="0"/>
              <a:t>) time at most).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proves Clique is in NP.</a:t>
            </a:r>
          </a:p>
          <a:p>
            <a:endParaRPr lang="en-US" dirty="0" smtClean="0"/>
          </a:p>
          <a:p>
            <a:r>
              <a:rPr lang="en-US" dirty="0" smtClean="0"/>
              <a:t>Similarly, Defensive Alliance can be shown to  be in NP.</a:t>
            </a:r>
          </a:p>
          <a:p>
            <a:endParaRPr lang="en-US" dirty="0" smtClean="0"/>
          </a:p>
          <a:p>
            <a:r>
              <a:rPr lang="en-US" dirty="0" smtClean="0"/>
              <a:t>But, how about </a:t>
            </a:r>
            <a:r>
              <a:rPr lang="en-US" dirty="0" err="1" smtClean="0"/>
              <a:t>SecureSet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Suppose you have a YES instance of </a:t>
            </a:r>
            <a:r>
              <a:rPr lang="en-US" dirty="0" err="1" smtClean="0"/>
              <a:t>SecureSet</a:t>
            </a:r>
            <a:r>
              <a:rPr lang="en-US" dirty="0" smtClean="0"/>
              <a:t> and someone gave you the correct set of vertices. </a:t>
            </a:r>
          </a:p>
          <a:p>
            <a:endParaRPr lang="en-US" dirty="0" smtClean="0"/>
          </a:p>
          <a:p>
            <a:r>
              <a:rPr lang="en-US" dirty="0" smtClean="0"/>
              <a:t>How can you, in polynomial time, check that they really are a Secure Set?</a:t>
            </a:r>
          </a:p>
          <a:p>
            <a:endParaRPr lang="en-US" dirty="0" smtClean="0"/>
          </a:p>
          <a:p>
            <a:r>
              <a:rPr lang="en-US" dirty="0" smtClean="0"/>
              <a:t>We don't know!! The characterization theorem</a:t>
            </a:r>
            <a:r>
              <a:rPr lang="en-US" dirty="0" smtClean="0"/>
              <a:t> </a:t>
            </a:r>
            <a:r>
              <a:rPr lang="en-US" smtClean="0"/>
              <a:t>suggests that we </a:t>
            </a:r>
            <a:r>
              <a:rPr lang="en-US" dirty="0" smtClean="0"/>
              <a:t>must check all subsets of S. There are 2</a:t>
            </a:r>
            <a:r>
              <a:rPr lang="en-US" baseline="30000" dirty="0" smtClean="0"/>
              <a:t>k</a:t>
            </a:r>
            <a:r>
              <a:rPr lang="en-US" dirty="0" smtClean="0"/>
              <a:t> subsets that must be checked, and </a:t>
            </a:r>
            <a:r>
              <a:rPr lang="en-US" dirty="0" err="1" smtClean="0"/>
              <a:t>k</a:t>
            </a:r>
            <a:r>
              <a:rPr lang="en-US" dirty="0" smtClean="0"/>
              <a:t> can itself be </a:t>
            </a:r>
            <a:r>
              <a:rPr lang="en-US" dirty="0" err="1" smtClean="0"/>
              <a:t>O(n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does not mean </a:t>
            </a:r>
            <a:r>
              <a:rPr lang="en-US" dirty="0" err="1" smtClean="0"/>
              <a:t>SecureSet</a:t>
            </a:r>
            <a:r>
              <a:rPr lang="en-US" dirty="0" smtClean="0"/>
              <a:t> is NOT in NP. We may just not know what "help" is needed. </a:t>
            </a:r>
          </a:p>
          <a:p>
            <a:endParaRPr lang="en-US" dirty="0" smtClean="0"/>
          </a:p>
          <a:p>
            <a:r>
              <a:rPr lang="en-US" dirty="0" smtClean="0"/>
              <a:t>But, it's pretty good evidence. </a:t>
            </a:r>
          </a:p>
          <a:p>
            <a:endParaRPr lang="en-US" dirty="0" smtClean="0"/>
          </a:p>
          <a:p>
            <a:r>
              <a:rPr lang="en-US" dirty="0" smtClean="0"/>
              <a:t>So, what now?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b="1" dirty="0" smtClean="0"/>
              <a:t>                              </a:t>
            </a:r>
            <a:r>
              <a:rPr lang="en-US" b="1" dirty="0" err="1" smtClean="0"/>
              <a:t>SecureSet</a:t>
            </a:r>
            <a:r>
              <a:rPr lang="en-US" b="1" dirty="0" smtClean="0"/>
              <a:t> Problem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Given</a:t>
            </a:r>
            <a:r>
              <a:rPr lang="en-US" dirty="0"/>
              <a:t>: A graph G = (V, E) and an integer </a:t>
            </a:r>
            <a:r>
              <a:rPr lang="en-US" dirty="0" err="1"/>
              <a:t>k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</a:t>
            </a:r>
            <a:r>
              <a:rPr lang="en-US" dirty="0"/>
              <a:t>: Does G have a secure set S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 with |S| ≤ </a:t>
            </a:r>
            <a:r>
              <a:rPr lang="en-US" dirty="0" err="1"/>
              <a:t>k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Many real world problems involve a collection of </a:t>
            </a:r>
            <a:r>
              <a:rPr lang="en-US" dirty="0" smtClean="0"/>
              <a:t>entities (e.g., individuals</a:t>
            </a:r>
            <a:r>
              <a:rPr lang="en-US" dirty="0"/>
              <a:t>, businesses, or </a:t>
            </a:r>
            <a:r>
              <a:rPr lang="en-US" dirty="0" smtClean="0"/>
              <a:t>countries) </a:t>
            </a:r>
            <a:r>
              <a:rPr lang="en-US" dirty="0"/>
              <a:t>that compete for</a:t>
            </a:r>
            <a:r>
              <a:rPr lang="en-US" dirty="0" smtClean="0"/>
              <a:t> each others resources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group of these entities can reach mutual agreements, or pacts, to</a:t>
            </a:r>
            <a:r>
              <a:rPr lang="en-US" dirty="0" smtClean="0"/>
              <a:t> defend themselves against </a:t>
            </a:r>
            <a:r>
              <a:rPr lang="en-US" dirty="0"/>
              <a:t>a common adversary.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Often, we can model such problems as a graph to more easily study properties and algorithms related to these problems.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                           </a:t>
            </a:r>
            <a:r>
              <a:rPr lang="en-US" b="1" dirty="0" err="1" smtClean="0"/>
              <a:t>IsSecure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Given</a:t>
            </a:r>
            <a:r>
              <a:rPr lang="en-US" dirty="0"/>
              <a:t>: A graph G = (V, E) and a set S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</a:t>
            </a:r>
            <a:r>
              <a:rPr lang="en-US" dirty="0"/>
              <a:t>: Is S a secure set?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{</a:t>
            </a:r>
            <a:r>
              <a:rPr lang="en-US" dirty="0"/>
              <a:t>That is, </a:t>
            </a:r>
            <a:r>
              <a:rPr lang="en-US" dirty="0" err="1">
                <a:sym typeface="Symbol"/>
              </a:rPr>
              <a:t></a:t>
            </a:r>
            <a:r>
              <a:rPr lang="en-US" dirty="0"/>
              <a:t> X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S is |N[X]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≥ |N[X]–S|?}</a:t>
            </a:r>
            <a:r>
              <a:rPr lang="en-US" dirty="0" smtClean="0"/>
              <a:t> 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This problem doesn't seem to be in NP either!!!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1151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			</a:t>
            </a:r>
            <a:r>
              <a:rPr lang="en-US" b="1" dirty="0" err="1" smtClean="0"/>
              <a:t>IsNotSecure</a:t>
            </a:r>
            <a:r>
              <a:rPr lang="en-US" b="1" dirty="0" smtClean="0"/>
              <a:t> </a:t>
            </a:r>
            <a:r>
              <a:rPr lang="en-US" b="1" dirty="0"/>
              <a:t>(Co–</a:t>
            </a:r>
            <a:r>
              <a:rPr lang="en-US" b="1" dirty="0" err="1"/>
              <a:t>IsSecure</a:t>
            </a:r>
            <a:r>
              <a:rPr lang="en-US" b="1" dirty="0"/>
              <a:t>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Given</a:t>
            </a:r>
            <a:r>
              <a:rPr lang="en-US" dirty="0"/>
              <a:t>: A graph G = (V, E) and a set S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</a:t>
            </a:r>
            <a:r>
              <a:rPr lang="en-US" dirty="0"/>
              <a:t>: Does there exist W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S such that |N[W]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&lt; |N[W]–S|?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Theorem. </a:t>
            </a:r>
            <a:r>
              <a:rPr lang="en-US" dirty="0" err="1" smtClean="0"/>
              <a:t>IsNotSecure</a:t>
            </a:r>
            <a:r>
              <a:rPr lang="en-US" dirty="0" smtClean="0"/>
              <a:t> is in the set NP.</a:t>
            </a:r>
          </a:p>
          <a:p>
            <a:endParaRPr lang="en-US" dirty="0" smtClean="0"/>
          </a:p>
          <a:p>
            <a:r>
              <a:rPr lang="en-US" dirty="0" smtClean="0"/>
              <a:t>Given a Yes instance and a set W </a:t>
            </a:r>
            <a:r>
              <a:rPr lang="en-US" dirty="0" err="1" smtClean="0">
                <a:sym typeface="Symbol"/>
              </a:rPr>
              <a:t></a:t>
            </a:r>
            <a:r>
              <a:rPr lang="en-US" dirty="0" smtClean="0"/>
              <a:t> S that makes it a Yes instance, we can verify W is not a secure subset in polynomial time.</a:t>
            </a:r>
          </a:p>
          <a:p>
            <a:endParaRPr lang="en-US" dirty="0" smtClean="0"/>
          </a:p>
          <a:p>
            <a:r>
              <a:rPr lang="en-US" dirty="0" smtClean="0"/>
              <a:t>That's enough, and proves the claim.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now show </a:t>
            </a:r>
            <a:r>
              <a:rPr lang="en-US" b="1" dirty="0" err="1" smtClean="0"/>
              <a:t>IsNotSecure</a:t>
            </a:r>
            <a:r>
              <a:rPr lang="en-US" b="1" dirty="0" smtClean="0"/>
              <a:t> </a:t>
            </a:r>
            <a:r>
              <a:rPr lang="en-US" dirty="0" smtClean="0"/>
              <a:t>is NP–Complete</a:t>
            </a:r>
          </a:p>
          <a:p>
            <a:endParaRPr lang="en-US" dirty="0" smtClean="0"/>
          </a:p>
          <a:p>
            <a:r>
              <a:rPr lang="en-US" dirty="0" smtClean="0"/>
              <a:t>We need to show </a:t>
            </a:r>
            <a:r>
              <a:rPr lang="en-US" dirty="0" err="1" smtClean="0"/>
              <a:t>IsNotSecure</a:t>
            </a:r>
            <a:r>
              <a:rPr lang="en-US" dirty="0" smtClean="0"/>
              <a:t> is as "hard" as some (any) known NP–Complete problem. </a:t>
            </a:r>
          </a:p>
          <a:p>
            <a:endParaRPr lang="en-US" dirty="0" smtClean="0"/>
          </a:p>
          <a:p>
            <a:r>
              <a:rPr lang="en-US" dirty="0" smtClean="0"/>
              <a:t>That is, for some problem X in NP–Complete, design a polynomial time "conversion" algorithm that transforms any instance of X into an instance of </a:t>
            </a:r>
            <a:r>
              <a:rPr lang="en-US" dirty="0" err="1" smtClean="0"/>
              <a:t>IsNotSecure</a:t>
            </a:r>
            <a:r>
              <a:rPr lang="en-US" dirty="0" smtClean="0"/>
              <a:t>, which "preserves" Yes/No answers.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known NP–Complete problem: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						Domination</a:t>
            </a:r>
            <a:endParaRPr lang="en-US" dirty="0" smtClean="0"/>
          </a:p>
          <a:p>
            <a:r>
              <a:rPr lang="en-US" b="1" dirty="0" smtClean="0"/>
              <a:t>Given:</a:t>
            </a:r>
            <a:r>
              <a:rPr lang="en-US" dirty="0" smtClean="0"/>
              <a:t> A graph G = (V, E) and an integer </a:t>
            </a:r>
            <a:r>
              <a:rPr lang="en-US" dirty="0" err="1" smtClean="0"/>
              <a:t>k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Question:</a:t>
            </a:r>
            <a:r>
              <a:rPr lang="en-US" dirty="0" smtClean="0"/>
              <a:t> Is there a set D </a:t>
            </a:r>
            <a:r>
              <a:rPr lang="en-US" dirty="0" err="1" smtClean="0">
                <a:sym typeface="Symbol"/>
              </a:rPr>
              <a:t></a:t>
            </a:r>
            <a:r>
              <a:rPr lang="en-US" dirty="0" smtClean="0"/>
              <a:t> V such that |D| ≤ </a:t>
            </a:r>
            <a:r>
              <a:rPr lang="en-US" dirty="0" err="1" smtClean="0"/>
              <a:t>k</a:t>
            </a:r>
            <a:r>
              <a:rPr lang="en-US" dirty="0" smtClean="0"/>
              <a:t> and N[D] = V?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Theorem</a:t>
            </a:r>
            <a:r>
              <a:rPr lang="en-US" b="1" dirty="0"/>
              <a:t>.</a:t>
            </a:r>
            <a:r>
              <a:rPr lang="en-US" dirty="0" smtClean="0"/>
              <a:t> </a:t>
            </a:r>
            <a:r>
              <a:rPr lang="en-US" dirty="0" err="1"/>
              <a:t>IsNotSecure</a:t>
            </a:r>
            <a:r>
              <a:rPr lang="en-US" dirty="0"/>
              <a:t> is NP–Complete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Proof:</a:t>
            </a:r>
            <a:r>
              <a:rPr lang="en-US" dirty="0" smtClean="0"/>
              <a:t> Let </a:t>
            </a:r>
            <a:r>
              <a:rPr lang="en-US" dirty="0"/>
              <a:t>G' = (V', E') and an integer </a:t>
            </a:r>
            <a:r>
              <a:rPr lang="en-US" dirty="0" err="1" smtClean="0"/>
              <a:t>k</a:t>
            </a:r>
            <a:r>
              <a:rPr lang="en-US" dirty="0" smtClean="0"/>
              <a:t>' </a:t>
            </a:r>
            <a:r>
              <a:rPr lang="en-US" dirty="0"/>
              <a:t>be an arbitrary instance of Domination. We may assume 1 ≤ </a:t>
            </a:r>
            <a:r>
              <a:rPr lang="en-US" dirty="0" err="1" smtClean="0"/>
              <a:t>k</a:t>
            </a:r>
            <a:r>
              <a:rPr lang="en-US" dirty="0" smtClean="0"/>
              <a:t>' </a:t>
            </a:r>
            <a:r>
              <a:rPr lang="en-US" dirty="0"/>
              <a:t>&lt; </a:t>
            </a:r>
            <a:r>
              <a:rPr lang="en-US" dirty="0" err="1"/>
              <a:t>n</a:t>
            </a:r>
            <a:r>
              <a:rPr lang="en-US" dirty="0"/>
              <a:t> = |V'|, otherwise the conclusion is immediate.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task: Provide a way to convert an arbitrary instance I of Domination into an instance, </a:t>
            </a:r>
            <a:r>
              <a:rPr lang="en-US" dirty="0" err="1" smtClean="0"/>
              <a:t>p(I</a:t>
            </a:r>
            <a:r>
              <a:rPr lang="en-US" dirty="0" smtClean="0"/>
              <a:t>), of </a:t>
            </a:r>
            <a:r>
              <a:rPr lang="en-US" dirty="0" err="1" smtClean="0"/>
              <a:t>IsNotSecure</a:t>
            </a:r>
            <a:r>
              <a:rPr lang="en-US" dirty="0" smtClean="0"/>
              <a:t> in such a way that</a:t>
            </a:r>
          </a:p>
          <a:p>
            <a:endParaRPr lang="en-US" dirty="0" smtClean="0"/>
          </a:p>
          <a:p>
            <a:pPr lvl="2">
              <a:buNone/>
            </a:pPr>
            <a:r>
              <a:rPr lang="en-US" dirty="0" smtClean="0"/>
              <a:t>(1) I is a Yes instance (in Domination) if and only if </a:t>
            </a:r>
            <a:r>
              <a:rPr lang="en-US" dirty="0" err="1" smtClean="0"/>
              <a:t>p(I</a:t>
            </a:r>
            <a:r>
              <a:rPr lang="en-US" dirty="0" smtClean="0"/>
              <a:t>) is a Yes instance (in </a:t>
            </a:r>
            <a:r>
              <a:rPr lang="en-US" dirty="0" err="1" smtClean="0"/>
              <a:t>IsNotSecure</a:t>
            </a:r>
            <a:r>
              <a:rPr lang="en-US" dirty="0" smtClean="0"/>
              <a:t>), 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and</a:t>
            </a:r>
          </a:p>
          <a:p>
            <a:endParaRPr lang="en-US" dirty="0" smtClean="0"/>
          </a:p>
          <a:p>
            <a:pPr lvl="2">
              <a:buNone/>
            </a:pPr>
            <a:r>
              <a:rPr lang="en-US" dirty="0" smtClean="0"/>
              <a:t>(2) Do it in polynomial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Vertices: V = V' </a:t>
            </a:r>
            <a:r>
              <a:rPr lang="en-US" dirty="0" err="1">
                <a:sym typeface="Symbol"/>
              </a:rPr>
              <a:t></a:t>
            </a:r>
            <a:r>
              <a:rPr lang="en-US" dirty="0"/>
              <a:t> X </a:t>
            </a:r>
            <a:r>
              <a:rPr lang="en-US" dirty="0" err="1">
                <a:sym typeface="Symbol"/>
              </a:rPr>
              <a:t></a:t>
            </a:r>
            <a:r>
              <a:rPr lang="en-US" dirty="0"/>
              <a:t> Y, where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X is an introduced set of n</a:t>
            </a:r>
            <a:r>
              <a:rPr lang="en-US" baseline="30000" dirty="0" smtClean="0"/>
              <a:t>2</a:t>
            </a:r>
            <a:r>
              <a:rPr lang="en-US" dirty="0" smtClean="0"/>
              <a:t> vertices partitioned into sets A, B, and C so that |A| = n</a:t>
            </a:r>
            <a:r>
              <a:rPr lang="en-US" baseline="30000" dirty="0" smtClean="0"/>
              <a:t>2</a:t>
            </a:r>
            <a:r>
              <a:rPr lang="en-US" dirty="0" smtClean="0"/>
              <a:t>–</a:t>
            </a:r>
            <a:r>
              <a:rPr lang="en-US" dirty="0" err="1" smtClean="0"/>
              <a:t>n</a:t>
            </a:r>
            <a:r>
              <a:rPr lang="en-US" dirty="0" smtClean="0"/>
              <a:t>–</a:t>
            </a:r>
            <a:r>
              <a:rPr lang="en-US" dirty="0" err="1" smtClean="0"/>
              <a:t>k</a:t>
            </a:r>
            <a:r>
              <a:rPr lang="en-US" dirty="0" smtClean="0"/>
              <a:t>'–1, B = {b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en-US" dirty="0" smtClean="0"/>
              <a:t>}, and |C| = k'+1, and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(ii) Y is an introduced set of n</a:t>
            </a:r>
            <a:r>
              <a:rPr lang="en-US" baseline="30000" dirty="0" smtClean="0"/>
              <a:t>2</a:t>
            </a:r>
            <a:r>
              <a:rPr lang="en-US" dirty="0" smtClean="0"/>
              <a:t> vertices partitioned into </a:t>
            </a:r>
            <a:r>
              <a:rPr lang="en-US" dirty="0" err="1" smtClean="0"/>
              <a:t>n</a:t>
            </a:r>
            <a:r>
              <a:rPr lang="en-US" dirty="0" smtClean="0"/>
              <a:t> sets Y</a:t>
            </a:r>
            <a:r>
              <a:rPr lang="en-US" baseline="-25000" dirty="0" smtClean="0"/>
              <a:t>1</a:t>
            </a:r>
            <a:r>
              <a:rPr lang="en-US" dirty="0" smtClean="0"/>
              <a:t>, Y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 where Y</a:t>
            </a:r>
            <a:r>
              <a:rPr lang="en-US" baseline="-25000" dirty="0" smtClean="0"/>
              <a:t>i</a:t>
            </a:r>
            <a:r>
              <a:rPr lang="en-US" dirty="0" smtClean="0"/>
              <a:t> = {y</a:t>
            </a:r>
            <a:r>
              <a:rPr lang="en-US" baseline="-25000" dirty="0" smtClean="0"/>
              <a:t>i,1</a:t>
            </a:r>
            <a:r>
              <a:rPr lang="en-US" dirty="0" smtClean="0"/>
              <a:t>, y</a:t>
            </a:r>
            <a:r>
              <a:rPr lang="en-US" baseline="-25000" dirty="0" smtClean="0"/>
              <a:t>i,2</a:t>
            </a:r>
            <a:r>
              <a:rPr lang="en-US" dirty="0" smtClean="0"/>
              <a:t>, …,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i,n</a:t>
            </a:r>
            <a:r>
              <a:rPr lang="en-US" dirty="0" smtClean="0"/>
              <a:t>}, for 1 ≤ </a:t>
            </a:r>
            <a:r>
              <a:rPr lang="en-US" dirty="0" err="1" smtClean="0"/>
              <a:t>i</a:t>
            </a:r>
            <a:r>
              <a:rPr lang="en-US" dirty="0" smtClean="0"/>
              <a:t> ≤ </a:t>
            </a:r>
            <a:r>
              <a:rPr lang="en-US" dirty="0" err="1" smtClean="0"/>
              <a:t>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2) Edges: E is defined by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V' induces G', X induces a complete </a:t>
            </a:r>
            <a:r>
              <a:rPr lang="en-US" dirty="0" err="1"/>
              <a:t>subgraph</a:t>
            </a:r>
            <a:r>
              <a:rPr lang="en-US" dirty="0"/>
              <a:t>, and</a:t>
            </a:r>
          </a:p>
          <a:p>
            <a:pPr lvl="1"/>
            <a:r>
              <a:rPr lang="en-US" dirty="0"/>
              <a:t>(ii) for each vertex </a:t>
            </a:r>
            <a:r>
              <a:rPr lang="en-US" dirty="0" err="1"/>
              <a:t>v</a:t>
            </a:r>
            <a:r>
              <a:rPr lang="en-US" baseline="-25000" dirty="0" err="1"/>
              <a:t>t</a:t>
            </a:r>
            <a:r>
              <a:rPr lang="en-US" dirty="0"/>
              <a:t> </a:t>
            </a:r>
            <a:r>
              <a:rPr lang="en-US" dirty="0" err="1">
                <a:sym typeface="Symbol"/>
              </a:rPr>
              <a:t></a:t>
            </a:r>
            <a:r>
              <a:rPr lang="en-US" dirty="0"/>
              <a:t> V', </a:t>
            </a:r>
            <a:r>
              <a:rPr lang="en-US" dirty="0" err="1"/>
              <a:t>v</a:t>
            </a:r>
            <a:r>
              <a:rPr lang="en-US" baseline="-25000" dirty="0" err="1"/>
              <a:t>t</a:t>
            </a:r>
            <a:r>
              <a:rPr lang="en-US" dirty="0"/>
              <a:t> is also adjacent to</a:t>
            </a:r>
          </a:p>
          <a:p>
            <a:pPr lvl="2"/>
            <a:r>
              <a:rPr lang="en-US" dirty="0"/>
              <a:t>a) all vertices in A,</a:t>
            </a:r>
          </a:p>
          <a:p>
            <a:pPr lvl="2"/>
            <a:r>
              <a:rPr lang="en-US" dirty="0" err="1"/>
              <a:t>b</a:t>
            </a:r>
            <a:r>
              <a:rPr lang="en-US" dirty="0"/>
              <a:t>) </a:t>
            </a:r>
            <a:r>
              <a:rPr lang="en-US" dirty="0" err="1"/>
              <a:t>b</a:t>
            </a:r>
            <a:r>
              <a:rPr lang="en-US" baseline="-25000" dirty="0" err="1"/>
              <a:t>t</a:t>
            </a:r>
            <a:r>
              <a:rPr lang="en-US" dirty="0"/>
              <a:t> </a:t>
            </a:r>
            <a:r>
              <a:rPr lang="en-US" dirty="0" err="1">
                <a:sym typeface="Symbol"/>
              </a:rPr>
              <a:t></a:t>
            </a:r>
            <a:r>
              <a:rPr lang="en-US" dirty="0"/>
              <a:t> B, and</a:t>
            </a:r>
          </a:p>
          <a:p>
            <a:pPr lvl="2"/>
            <a:r>
              <a:rPr lang="en-US" dirty="0" err="1"/>
              <a:t>c</a:t>
            </a:r>
            <a:r>
              <a:rPr lang="en-US" dirty="0"/>
              <a:t>) for 1 ≤ </a:t>
            </a:r>
            <a:r>
              <a:rPr lang="en-US" dirty="0" err="1"/>
              <a:t>i</a:t>
            </a:r>
            <a:r>
              <a:rPr lang="en-US" dirty="0"/>
              <a:t> ≤ </a:t>
            </a:r>
            <a:r>
              <a:rPr lang="en-US" dirty="0" err="1"/>
              <a:t>n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i,j</a:t>
            </a:r>
            <a:r>
              <a:rPr lang="en-US" dirty="0"/>
              <a:t> </a:t>
            </a:r>
            <a:r>
              <a:rPr lang="en-US" dirty="0" err="1">
                <a:sym typeface="Symbol"/>
              </a:rPr>
              <a:t></a:t>
            </a:r>
            <a:r>
              <a:rPr lang="en-US" dirty="0"/>
              <a:t> V</a:t>
            </a:r>
            <a:r>
              <a:rPr lang="en-US" baseline="-25000" dirty="0"/>
              <a:t>i</a:t>
            </a:r>
            <a:r>
              <a:rPr lang="en-US" dirty="0"/>
              <a:t>, when 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err="1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err="1"/>
              <a:t>N</a:t>
            </a:r>
            <a:r>
              <a:rPr lang="en-US" baseline="-25000" dirty="0" err="1"/>
              <a:t>G'</a:t>
            </a:r>
            <a:r>
              <a:rPr lang="en-US" dirty="0" err="1"/>
              <a:t>[v</a:t>
            </a:r>
            <a:r>
              <a:rPr lang="en-US" baseline="-25000" dirty="0" err="1"/>
              <a:t>t</a:t>
            </a:r>
            <a:r>
              <a:rPr lang="en-US" dirty="0" smtClean="0"/>
              <a:t>]</a:t>
            </a:r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3) Finally, let S = X </a:t>
            </a:r>
            <a:r>
              <a:rPr lang="en-US" dirty="0" err="1" smtClean="0">
                <a:sym typeface="Symbol"/>
              </a:rPr>
              <a:t></a:t>
            </a:r>
            <a:r>
              <a:rPr lang="en-US" dirty="0" smtClean="0"/>
              <a:t> V'.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91310" cy="4525963"/>
          </a:xfrm>
        </p:spPr>
        <p:txBody>
          <a:bodyPr>
            <a:normAutofit/>
          </a:bodyPr>
          <a:lstStyle/>
          <a:p>
            <a:r>
              <a:rPr lang="en-US" dirty="0"/>
              <a:t>Vertices in A and C are unlabeled and there are no edges between vertices of Y.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</a:t>
            </a:r>
            <a:r>
              <a:rPr lang="en-US" dirty="0"/>
              <a:t>any W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S, |N[W] – S| ≤ |V – S| = n</a:t>
            </a:r>
            <a:r>
              <a:rPr lang="en-US" baseline="30000" dirty="0"/>
              <a:t>2</a:t>
            </a:r>
            <a:r>
              <a:rPr lang="en-US" dirty="0"/>
              <a:t> and, for every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>
                <a:sym typeface="Symbol"/>
              </a:rPr>
              <a:t></a:t>
            </a:r>
            <a:r>
              <a:rPr lang="en-US" dirty="0"/>
              <a:t> X, |</a:t>
            </a:r>
            <a:r>
              <a:rPr lang="en-US" dirty="0" err="1"/>
              <a:t>N[x</a:t>
            </a:r>
            <a:r>
              <a:rPr lang="en-US" dirty="0"/>
              <a:t>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≥ n</a:t>
            </a:r>
            <a:r>
              <a:rPr lang="en-US" baseline="30000" dirty="0"/>
              <a:t>2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Therefore</a:t>
            </a:r>
            <a:r>
              <a:rPr lang="en-US" dirty="0"/>
              <a:t>, if there exists a set W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S for which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|</a:t>
            </a:r>
            <a:r>
              <a:rPr lang="en-US" dirty="0"/>
              <a:t>N[W]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&lt; |N[W]–S|, W cannot contain any vertex in X.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Hence</a:t>
            </a:r>
            <a:r>
              <a:rPr lang="en-US" dirty="0"/>
              <a:t>, candidate sets W must be subsets of V'.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94373" cy="4525963"/>
          </a:xfrm>
        </p:spPr>
        <p:txBody>
          <a:bodyPr/>
          <a:lstStyle/>
          <a:p>
            <a:r>
              <a:rPr lang="en-US" dirty="0"/>
              <a:t>Throughout, assume G = (V, E) is a connected graph. For a set S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V, a vertex in N[S]–S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V–S can "attack" any one of it's neighbors in S, while a vertex in S can "defend" itself or any one of its neighbors in S.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N[S]–S is sometimes called the "boundary" of 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12429" cy="4525963"/>
          </a:xfrm>
        </p:spPr>
        <p:txBody>
          <a:bodyPr/>
          <a:lstStyle/>
          <a:p>
            <a:r>
              <a:rPr lang="en-US" dirty="0"/>
              <a:t>When W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V', the number of vertices in the closed neighborhood of W in V – S is exactly |N[W]–S| = </a:t>
            </a:r>
            <a:r>
              <a:rPr lang="en-US" dirty="0" err="1"/>
              <a:t>n|N[W</a:t>
            </a:r>
            <a:r>
              <a:rPr lang="en-US" dirty="0"/>
              <a:t>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V'| ≤ n</a:t>
            </a:r>
            <a:r>
              <a:rPr lang="en-US" baseline="30000" dirty="0"/>
              <a:t>2</a:t>
            </a:r>
            <a:r>
              <a:rPr lang="en-US" dirty="0"/>
              <a:t>,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Equality holds </a:t>
            </a:r>
            <a:r>
              <a:rPr lang="en-US" dirty="0"/>
              <a:t>if and only if W dominates G'.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Two </a:t>
            </a:r>
            <a:r>
              <a:rPr lang="en-US" dirty="0"/>
              <a:t>cases to consider for</a:t>
            </a:r>
            <a:r>
              <a:rPr lang="en-US" dirty="0" smtClean="0"/>
              <a:t> the set </a:t>
            </a:r>
            <a:r>
              <a:rPr lang="en-US" dirty="0"/>
              <a:t>W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V'.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Case </a:t>
            </a:r>
            <a:r>
              <a:rPr lang="en-US" b="1" dirty="0"/>
              <a:t>1: </a:t>
            </a:r>
            <a:r>
              <a:rPr lang="en-US" dirty="0"/>
              <a:t>W dominates V'.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Then</a:t>
            </a:r>
            <a:r>
              <a:rPr lang="en-US" dirty="0"/>
              <a:t>, |N[W]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= |A|+|V'|+|W| = n</a:t>
            </a:r>
            <a:r>
              <a:rPr lang="en-US" baseline="30000" dirty="0"/>
              <a:t>2</a:t>
            </a:r>
            <a:r>
              <a:rPr lang="en-US" dirty="0"/>
              <a:t>–</a:t>
            </a:r>
            <a:r>
              <a:rPr lang="en-US" dirty="0" err="1"/>
              <a:t>n</a:t>
            </a:r>
            <a:r>
              <a:rPr lang="en-US" dirty="0"/>
              <a:t>–</a:t>
            </a:r>
            <a:r>
              <a:rPr lang="en-US" dirty="0" err="1" smtClean="0"/>
              <a:t>k</a:t>
            </a:r>
            <a:r>
              <a:rPr lang="en-US" dirty="0" smtClean="0"/>
              <a:t>'–</a:t>
            </a:r>
            <a:r>
              <a:rPr lang="en-US" dirty="0"/>
              <a:t>1+n+|W| = n</a:t>
            </a:r>
            <a:r>
              <a:rPr lang="en-US" baseline="30000" dirty="0"/>
              <a:t>2</a:t>
            </a:r>
            <a:r>
              <a:rPr lang="en-US" dirty="0"/>
              <a:t>–</a:t>
            </a:r>
            <a:r>
              <a:rPr lang="en-US" dirty="0" err="1" smtClean="0"/>
              <a:t>k</a:t>
            </a:r>
            <a:r>
              <a:rPr lang="en-US" dirty="0" smtClean="0"/>
              <a:t>'–</a:t>
            </a:r>
            <a:r>
              <a:rPr lang="en-US" dirty="0"/>
              <a:t>1+|W|. From the previous comments, |N[W]–S| = n</a:t>
            </a:r>
            <a:r>
              <a:rPr lang="en-US" baseline="30000" dirty="0"/>
              <a:t>2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Therefore</a:t>
            </a:r>
            <a:r>
              <a:rPr lang="en-US" dirty="0"/>
              <a:t>, |N[W]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&lt; |N[W]–S| if and only if n</a:t>
            </a:r>
            <a:r>
              <a:rPr lang="en-US" baseline="30000" dirty="0"/>
              <a:t>2</a:t>
            </a:r>
            <a:r>
              <a:rPr lang="en-US" dirty="0"/>
              <a:t>–</a:t>
            </a:r>
            <a:r>
              <a:rPr lang="en-US" dirty="0" err="1" smtClean="0"/>
              <a:t>k</a:t>
            </a:r>
            <a:r>
              <a:rPr lang="en-US" dirty="0" smtClean="0"/>
              <a:t>'–</a:t>
            </a:r>
            <a:r>
              <a:rPr lang="en-US" dirty="0"/>
              <a:t>1+|W| &lt; n</a:t>
            </a:r>
            <a:r>
              <a:rPr lang="en-US" baseline="30000" dirty="0"/>
              <a:t>2</a:t>
            </a:r>
            <a:r>
              <a:rPr lang="en-US" dirty="0"/>
              <a:t>, or |W| ≤ </a:t>
            </a:r>
            <a:r>
              <a:rPr lang="en-US" dirty="0" err="1" smtClean="0"/>
              <a:t>k</a:t>
            </a:r>
            <a:r>
              <a:rPr lang="en-US" dirty="0" smtClean="0"/>
              <a:t>'.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b="1" dirty="0"/>
              <a:t>Case 2:</a:t>
            </a:r>
            <a:r>
              <a:rPr lang="en-US" dirty="0"/>
              <a:t> W dominates </a:t>
            </a:r>
            <a:r>
              <a:rPr lang="en-US" dirty="0" err="1"/>
              <a:t>n</a:t>
            </a:r>
            <a:r>
              <a:rPr lang="en-US" dirty="0"/>
              <a:t>–</a:t>
            </a:r>
            <a:r>
              <a:rPr lang="en-US" dirty="0" err="1"/>
              <a:t>t</a:t>
            </a:r>
            <a:r>
              <a:rPr lang="en-US" dirty="0"/>
              <a:t> &lt; </a:t>
            </a:r>
            <a:r>
              <a:rPr lang="en-US" dirty="0" err="1"/>
              <a:t>n</a:t>
            </a:r>
            <a:r>
              <a:rPr lang="en-US" dirty="0"/>
              <a:t> vertices of V'. Then, |N[W]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= |</a:t>
            </a:r>
            <a:r>
              <a:rPr lang="en-US" dirty="0" err="1"/>
              <a:t>A|+n</a:t>
            </a:r>
            <a:r>
              <a:rPr lang="en-US" dirty="0"/>
              <a:t>–</a:t>
            </a:r>
            <a:r>
              <a:rPr lang="en-US" dirty="0" err="1"/>
              <a:t>t+|W</a:t>
            </a:r>
            <a:r>
              <a:rPr lang="en-US" dirty="0"/>
              <a:t>| = n</a:t>
            </a:r>
            <a:r>
              <a:rPr lang="en-US" baseline="30000" dirty="0"/>
              <a:t>2</a:t>
            </a:r>
            <a:r>
              <a:rPr lang="en-US" dirty="0"/>
              <a:t>–</a:t>
            </a:r>
            <a:r>
              <a:rPr lang="en-US" dirty="0" err="1" smtClean="0"/>
              <a:t>k</a:t>
            </a:r>
            <a:r>
              <a:rPr lang="en-US" dirty="0" smtClean="0"/>
              <a:t>'–</a:t>
            </a:r>
            <a:r>
              <a:rPr lang="en-US" dirty="0"/>
              <a:t>1–</a:t>
            </a:r>
            <a:r>
              <a:rPr lang="en-US" dirty="0" err="1"/>
              <a:t>t+|W</a:t>
            </a:r>
            <a:r>
              <a:rPr lang="en-US" dirty="0"/>
              <a:t>|.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Again</a:t>
            </a:r>
            <a:r>
              <a:rPr lang="en-US" dirty="0"/>
              <a:t>, since |N[W]–S| = </a:t>
            </a:r>
            <a:r>
              <a:rPr lang="en-US" dirty="0" err="1"/>
              <a:t>n(n</a:t>
            </a:r>
            <a:r>
              <a:rPr lang="en-US" dirty="0"/>
              <a:t>–</a:t>
            </a:r>
            <a:r>
              <a:rPr lang="en-US" dirty="0" err="1"/>
              <a:t>t</a:t>
            </a:r>
            <a:r>
              <a:rPr lang="en-US" dirty="0"/>
              <a:t>) = n</a:t>
            </a:r>
            <a:r>
              <a:rPr lang="en-US" baseline="30000" dirty="0"/>
              <a:t>2</a:t>
            </a:r>
            <a:r>
              <a:rPr lang="en-US" dirty="0"/>
              <a:t>–</a:t>
            </a:r>
            <a:r>
              <a:rPr lang="en-US" dirty="0" err="1"/>
              <a:t>nt</a:t>
            </a:r>
            <a:r>
              <a:rPr lang="en-US" dirty="0"/>
              <a:t>, |N[W]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&lt; |N[W]–S| if and only if (</a:t>
            </a:r>
            <a:r>
              <a:rPr lang="en-US" dirty="0" err="1"/>
              <a:t>n</a:t>
            </a:r>
            <a:r>
              <a:rPr lang="en-US" dirty="0"/>
              <a:t>–1)t &lt; </a:t>
            </a:r>
            <a:r>
              <a:rPr lang="en-US" dirty="0" smtClean="0"/>
              <a:t>k'+</a:t>
            </a:r>
            <a:r>
              <a:rPr lang="en-US" dirty="0"/>
              <a:t>1–|W|.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Since </a:t>
            </a:r>
            <a:r>
              <a:rPr lang="en-US" dirty="0" err="1"/>
              <a:t>t</a:t>
            </a:r>
            <a:r>
              <a:rPr lang="en-US" dirty="0"/>
              <a:t> ≥ 1 and |W| ≥ 1, we must have </a:t>
            </a:r>
            <a:r>
              <a:rPr lang="en-US" dirty="0" err="1" smtClean="0"/>
              <a:t>k</a:t>
            </a:r>
            <a:r>
              <a:rPr lang="en-US" dirty="0" smtClean="0"/>
              <a:t>' </a:t>
            </a:r>
            <a:r>
              <a:rPr lang="en-US" dirty="0"/>
              <a:t>≥ </a:t>
            </a:r>
            <a:r>
              <a:rPr lang="en-US" dirty="0" err="1"/>
              <a:t>n</a:t>
            </a:r>
            <a:r>
              <a:rPr lang="en-US" dirty="0"/>
              <a:t>, contradicting the assumption that </a:t>
            </a:r>
            <a:r>
              <a:rPr lang="en-US" dirty="0" err="1" smtClean="0"/>
              <a:t>k</a:t>
            </a:r>
            <a:r>
              <a:rPr lang="en-US" dirty="0" smtClean="0"/>
              <a:t>' </a:t>
            </a:r>
            <a:r>
              <a:rPr lang="en-US" dirty="0"/>
              <a:t>&lt; </a:t>
            </a:r>
            <a:r>
              <a:rPr lang="en-US" dirty="0" err="1"/>
              <a:t>n</a:t>
            </a:r>
            <a:r>
              <a:rPr lang="en-US" dirty="0"/>
              <a:t>. Thus, in this case, N[W]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≥ |N[W]–S|.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Therefore, W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V' is a dominating set of G' and |W| ≤ </a:t>
            </a:r>
            <a:r>
              <a:rPr lang="en-US" dirty="0" err="1" smtClean="0"/>
              <a:t>k</a:t>
            </a:r>
            <a:r>
              <a:rPr lang="en-US" dirty="0" smtClean="0"/>
              <a:t>' </a:t>
            </a:r>
            <a:r>
              <a:rPr lang="en-US" dirty="0"/>
              <a:t>if and only if, in the constructed graph G, |N[W] </a:t>
            </a:r>
            <a:r>
              <a:rPr lang="en-US" dirty="0" err="1">
                <a:sym typeface="Symbol"/>
              </a:rPr>
              <a:t></a:t>
            </a:r>
            <a:r>
              <a:rPr lang="en-US" dirty="0"/>
              <a:t> S| &lt; |N[W]–S|.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Thus</a:t>
            </a:r>
            <a:r>
              <a:rPr lang="en-US" dirty="0"/>
              <a:t>, </a:t>
            </a:r>
            <a:r>
              <a:rPr lang="en-US" dirty="0" err="1"/>
              <a:t>IsNotSecure</a:t>
            </a:r>
            <a:r>
              <a:rPr lang="en-US" dirty="0"/>
              <a:t> is NP–Complete.    </a:t>
            </a:r>
            <a:r>
              <a:rPr lang="en-US" dirty="0" err="1">
                <a:sym typeface="Zapf Dingbats"/>
              </a:rPr>
              <a:t>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follows that </a:t>
            </a:r>
            <a:r>
              <a:rPr lang="en-US" dirty="0" err="1" smtClean="0"/>
              <a:t>IsSecure</a:t>
            </a:r>
            <a:r>
              <a:rPr lang="en-US" dirty="0" smtClean="0"/>
              <a:t> (the </a:t>
            </a:r>
            <a:r>
              <a:rPr lang="en-US" dirty="0"/>
              <a:t>complement problem of </a:t>
            </a:r>
            <a:r>
              <a:rPr lang="en-US" dirty="0" err="1" smtClean="0"/>
              <a:t>IsNotSecure</a:t>
            </a:r>
            <a:r>
              <a:rPr lang="en-US" dirty="0" smtClean="0"/>
              <a:t>) </a:t>
            </a:r>
            <a:r>
              <a:rPr lang="en-US" dirty="0"/>
              <a:t>is in Co–NP Complete.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/>
              <a:t>Therefore, if P ≠ NP, to verify a "yes" instance of </a:t>
            </a:r>
            <a:r>
              <a:rPr lang="en-US" dirty="0" err="1"/>
              <a:t>SecureSet</a:t>
            </a:r>
            <a:r>
              <a:rPr lang="en-US" dirty="0"/>
              <a:t> would seem to require an oracle to first determine the set S, and then a nondeterministic algorithm to verify that S is secure.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/>
              <a:t>On the other hand, a quite different result holds when P = NP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Theorem. </a:t>
            </a:r>
            <a:r>
              <a:rPr lang="en-US" dirty="0" smtClean="0"/>
              <a:t> If P = NP, there is a deterministic polynomial algorithm for </a:t>
            </a:r>
            <a:r>
              <a:rPr lang="en-US" dirty="0" err="1" smtClean="0"/>
              <a:t>SecureSet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b="1" dirty="0"/>
              <a:t>Proof:</a:t>
            </a:r>
            <a:r>
              <a:rPr lang="en-US" dirty="0" smtClean="0"/>
              <a:t> When P </a:t>
            </a:r>
            <a:r>
              <a:rPr lang="en-US" dirty="0"/>
              <a:t>= NP,</a:t>
            </a:r>
            <a:r>
              <a:rPr lang="en-US" dirty="0" smtClean="0"/>
              <a:t> then </a:t>
            </a:r>
            <a:r>
              <a:rPr lang="en-US" dirty="0" err="1" smtClean="0"/>
              <a:t>IsNotSecure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IsSecure</a:t>
            </a:r>
            <a:r>
              <a:rPr lang="en-US" dirty="0"/>
              <a:t> are both in </a:t>
            </a:r>
            <a:r>
              <a:rPr lang="en-US" dirty="0" smtClean="0"/>
              <a:t>P. </a:t>
            </a:r>
          </a:p>
          <a:p>
            <a:pPr>
              <a:buNone/>
            </a:pPr>
            <a:r>
              <a:rPr lang="en-US" dirty="0" smtClean="0"/>
              <a:t>	Thus, </a:t>
            </a:r>
            <a:r>
              <a:rPr lang="en-US" dirty="0"/>
              <a:t>there would be a deterministic polynomial verifier for </a:t>
            </a:r>
            <a:r>
              <a:rPr lang="en-US" dirty="0" err="1"/>
              <a:t>SecureSet</a:t>
            </a:r>
            <a:r>
              <a:rPr lang="en-US" dirty="0"/>
              <a:t> and, hence, </a:t>
            </a:r>
            <a:r>
              <a:rPr lang="en-US" dirty="0" err="1"/>
              <a:t>SecureSet</a:t>
            </a:r>
            <a:r>
              <a:rPr lang="en-US" dirty="0"/>
              <a:t> would be in NP.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But, if P = NP, and </a:t>
            </a:r>
            <a:r>
              <a:rPr lang="en-US" dirty="0" err="1" smtClean="0"/>
              <a:t>SecureSet</a:t>
            </a:r>
            <a:r>
              <a:rPr lang="en-US" dirty="0" smtClean="0"/>
              <a:t> is in NP, then </a:t>
            </a:r>
            <a:r>
              <a:rPr lang="en-US" dirty="0" err="1" smtClean="0"/>
              <a:t>SecureSet</a:t>
            </a:r>
            <a:r>
              <a:rPr lang="en-US" dirty="0" smtClean="0"/>
              <a:t> is in P.      </a:t>
            </a:r>
            <a:r>
              <a:rPr lang="en-US" dirty="0" err="1" smtClean="0">
                <a:sym typeface="Zapf Dingbats"/>
              </a:rPr>
              <a:t>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/>
              <a:t>4. </a:t>
            </a:r>
            <a:r>
              <a:rPr lang="en-US" b="1" dirty="0" smtClean="0"/>
              <a:t>References/Bibliography</a:t>
            </a:r>
            <a:endParaRPr lang="en-US" dirty="0" smtClean="0"/>
          </a:p>
          <a:p>
            <a:r>
              <a:rPr lang="en-US" dirty="0"/>
              <a:t>[1]  Robert C. Brigham, Ronald D. Dutton, and Stephen T. </a:t>
            </a:r>
            <a:r>
              <a:rPr lang="en-US" dirty="0" err="1"/>
              <a:t>Hedetniemi</a:t>
            </a:r>
            <a:r>
              <a:rPr lang="en-US" dirty="0"/>
              <a:t>, </a:t>
            </a:r>
            <a:r>
              <a:rPr lang="en-US" i="1" dirty="0"/>
              <a:t>Security in graphs</a:t>
            </a:r>
            <a:r>
              <a:rPr lang="en-US" dirty="0"/>
              <a:t>, Discrete Applied Mathematics, 155 (2007), no. 13, pp. 1708-1714.</a:t>
            </a:r>
          </a:p>
          <a:p>
            <a:r>
              <a:rPr lang="en-US" dirty="0"/>
              <a:t>[2]  R. D. Dutton, R. Lee, and R. C. Brigham, </a:t>
            </a:r>
            <a:r>
              <a:rPr lang="en-US" i="1" dirty="0"/>
              <a:t>Bounds on a graph's security number</a:t>
            </a:r>
            <a:r>
              <a:rPr lang="en-US" dirty="0"/>
              <a:t>, Discrete Applied Mathematics 156 (2008), no. 5, pp. 695-704.</a:t>
            </a:r>
          </a:p>
          <a:p>
            <a:r>
              <a:rPr lang="en-US" dirty="0"/>
              <a:t>[3]  Ronald D. Dutton, </a:t>
            </a:r>
            <a:r>
              <a:rPr lang="en-US" i="1" dirty="0"/>
              <a:t>On a graph's security number</a:t>
            </a:r>
            <a:r>
              <a:rPr lang="en-US" dirty="0"/>
              <a:t>, Discrete Mathematics, 309 (2009), pp. 4443-4447.</a:t>
            </a:r>
          </a:p>
          <a:p>
            <a:r>
              <a:rPr lang="en-US" dirty="0"/>
              <a:t>[4]  Ronald Dutton, </a:t>
            </a:r>
            <a:r>
              <a:rPr lang="en-US" i="1" dirty="0"/>
              <a:t>Secure set algorithms and complexity</a:t>
            </a:r>
            <a:r>
              <a:rPr lang="en-US" dirty="0"/>
              <a:t>, </a:t>
            </a:r>
            <a:r>
              <a:rPr lang="en-US" dirty="0" err="1"/>
              <a:t>Congressus</a:t>
            </a:r>
            <a:r>
              <a:rPr lang="en-US" dirty="0"/>
              <a:t> </a:t>
            </a:r>
            <a:r>
              <a:rPr lang="en-US" dirty="0" err="1"/>
              <a:t>Numerantium</a:t>
            </a:r>
            <a:r>
              <a:rPr lang="en-US" dirty="0"/>
              <a:t> 180 (2006), pp. 115-121</a:t>
            </a:r>
            <a:r>
              <a:rPr lang="en-US" dirty="0" smtClean="0"/>
              <a:t>.</a:t>
            </a:r>
          </a:p>
          <a:p>
            <a:r>
              <a:rPr lang="en-US" dirty="0" smtClean="0"/>
              <a:t>[5 ] Rosa I. </a:t>
            </a:r>
            <a:r>
              <a:rPr lang="en-US" dirty="0" err="1" smtClean="0"/>
              <a:t>Enciso</a:t>
            </a:r>
            <a:r>
              <a:rPr lang="en-US" dirty="0" smtClean="0"/>
              <a:t> and Ronald D. Dutton, </a:t>
            </a:r>
            <a:r>
              <a:rPr lang="en-US" i="1" dirty="0" smtClean="0"/>
              <a:t>Parameterized complexity of secure sets</a:t>
            </a:r>
            <a:r>
              <a:rPr lang="en-US" dirty="0" smtClean="0"/>
              <a:t>, </a:t>
            </a:r>
            <a:r>
              <a:rPr lang="en-US" dirty="0" err="1" smtClean="0"/>
              <a:t>Congressus</a:t>
            </a:r>
            <a:r>
              <a:rPr lang="en-US" dirty="0" smtClean="0"/>
              <a:t> </a:t>
            </a:r>
            <a:r>
              <a:rPr lang="en-US" dirty="0" err="1" smtClean="0"/>
              <a:t>Numerantium</a:t>
            </a:r>
            <a:r>
              <a:rPr lang="en-US" dirty="0" smtClean="0"/>
              <a:t> 189 (2008), pp. 161-168.</a:t>
            </a:r>
          </a:p>
          <a:p>
            <a:r>
              <a:rPr lang="en-US" dirty="0" smtClean="0"/>
              <a:t>[6] </a:t>
            </a:r>
            <a:r>
              <a:rPr lang="en-US" dirty="0"/>
              <a:t>M. </a:t>
            </a:r>
            <a:r>
              <a:rPr lang="en-US" dirty="0" err="1"/>
              <a:t>Garey</a:t>
            </a:r>
            <a:r>
              <a:rPr lang="en-US" dirty="0"/>
              <a:t> and D. Johnson, Computers and Intractability: the Theory of NP-</a:t>
            </a:r>
            <a:r>
              <a:rPr lang="en-US" dirty="0" smtClean="0"/>
              <a:t>Complete, (1979) W H. Freeman and Co. NY.</a:t>
            </a:r>
          </a:p>
          <a:p>
            <a:r>
              <a:rPr lang="en-US" dirty="0" smtClean="0"/>
              <a:t>[7] </a:t>
            </a:r>
            <a:r>
              <a:rPr lang="en-US" dirty="0" err="1" smtClean="0"/>
              <a:t>Yiu</a:t>
            </a:r>
            <a:r>
              <a:rPr lang="en-US" dirty="0" smtClean="0"/>
              <a:t> Yu Ho and Ronald Dutton, </a:t>
            </a:r>
            <a:r>
              <a:rPr lang="en-US" i="1" dirty="0" smtClean="0"/>
              <a:t>Rooted secure sets of trees</a:t>
            </a:r>
            <a:r>
              <a:rPr lang="en-US" dirty="0" smtClean="0"/>
              <a:t>, AKCE, J. Graphs </a:t>
            </a:r>
            <a:r>
              <a:rPr lang="en-US" dirty="0" err="1" smtClean="0"/>
              <a:t>Combin</a:t>
            </a:r>
            <a:r>
              <a:rPr lang="en-US" dirty="0" smtClean="0"/>
              <a:t>, 6, No. 3 (2009), pp. 373-392. .</a:t>
            </a:r>
          </a:p>
          <a:p>
            <a:r>
              <a:rPr lang="en-US" dirty="0" smtClean="0"/>
              <a:t>[8] K. </a:t>
            </a:r>
            <a:r>
              <a:rPr lang="en-US" dirty="0" err="1" smtClean="0"/>
              <a:t>Kozawa</a:t>
            </a:r>
            <a:r>
              <a:rPr lang="en-US" dirty="0" smtClean="0"/>
              <a:t>, Y. </a:t>
            </a:r>
            <a:r>
              <a:rPr lang="en-US" dirty="0" err="1" smtClean="0"/>
              <a:t>Otachi</a:t>
            </a:r>
            <a:r>
              <a:rPr lang="en-US" dirty="0" smtClean="0"/>
              <a:t>, and K. Yamazaki, </a:t>
            </a:r>
            <a:r>
              <a:rPr lang="en-US" i="1" dirty="0" smtClean="0"/>
              <a:t>Security number of grid-like graphs</a:t>
            </a:r>
            <a:r>
              <a:rPr lang="en-US" dirty="0" smtClean="0"/>
              <a:t>, Discrete Applied Mathematics, 157 (2009), pp 2555-61.</a:t>
            </a:r>
          </a:p>
          <a:p>
            <a:r>
              <a:rPr lang="en-US" dirty="0" smtClean="0"/>
              <a:t>[9] </a:t>
            </a:r>
            <a:r>
              <a:rPr lang="en-US" dirty="0"/>
              <a:t>P. Kristiansen, S. M. </a:t>
            </a:r>
            <a:r>
              <a:rPr lang="en-US" dirty="0" err="1"/>
              <a:t>Hedetniemi</a:t>
            </a:r>
            <a:r>
              <a:rPr lang="en-US" dirty="0"/>
              <a:t>, and, S. T. </a:t>
            </a:r>
            <a:r>
              <a:rPr lang="en-US" dirty="0" err="1"/>
              <a:t>Hedetniemi</a:t>
            </a:r>
            <a:r>
              <a:rPr lang="en-US" dirty="0"/>
              <a:t>, </a:t>
            </a:r>
            <a:r>
              <a:rPr lang="en-US" i="1" dirty="0"/>
              <a:t>Alliances in</a:t>
            </a:r>
            <a:r>
              <a:rPr lang="en-US" i="1" dirty="0" smtClean="0"/>
              <a:t> graphs</a:t>
            </a:r>
            <a:r>
              <a:rPr lang="en-US" dirty="0"/>
              <a:t>, J</a:t>
            </a:r>
            <a:r>
              <a:rPr lang="en-US" dirty="0" smtClean="0"/>
              <a:t>. </a:t>
            </a:r>
            <a:r>
              <a:rPr lang="en-US" dirty="0" err="1" smtClean="0"/>
              <a:t>Combin</a:t>
            </a:r>
            <a:r>
              <a:rPr lang="en-US" dirty="0"/>
              <a:t>. Math. </a:t>
            </a:r>
            <a:r>
              <a:rPr lang="en-US" dirty="0" err="1"/>
              <a:t>Combin</a:t>
            </a:r>
            <a:r>
              <a:rPr lang="en-US" dirty="0"/>
              <a:t>. </a:t>
            </a:r>
            <a:r>
              <a:rPr lang="en-US" dirty="0" err="1"/>
              <a:t>Comput</a:t>
            </a:r>
            <a:r>
              <a:rPr lang="en-US" dirty="0"/>
              <a:t>. </a:t>
            </a:r>
            <a:r>
              <a:rPr lang="en-US" b="1" dirty="0"/>
              <a:t>48</a:t>
            </a:r>
            <a:r>
              <a:rPr lang="en-US" dirty="0"/>
              <a:t> (2004), pp. 155-177.</a:t>
            </a:r>
          </a:p>
          <a:p>
            <a:r>
              <a:rPr lang="en-US" dirty="0" smtClean="0"/>
              <a:t>[10] </a:t>
            </a:r>
            <a:r>
              <a:rPr lang="en-US" dirty="0" err="1"/>
              <a:t>Khurram</a:t>
            </a:r>
            <a:r>
              <a:rPr lang="en-US" dirty="0"/>
              <a:t> H. </a:t>
            </a:r>
            <a:r>
              <a:rPr lang="en-US" dirty="0" err="1"/>
              <a:t>Shafique</a:t>
            </a:r>
            <a:r>
              <a:rPr lang="en-US" dirty="0"/>
              <a:t> and R. D. Dutton, </a:t>
            </a:r>
            <a:r>
              <a:rPr lang="en-US" i="1" dirty="0"/>
              <a:t>On satisfactory partitioning of graphs,</a:t>
            </a:r>
            <a:r>
              <a:rPr lang="en-US" dirty="0"/>
              <a:t> </a:t>
            </a:r>
            <a:r>
              <a:rPr lang="en-US" dirty="0" err="1"/>
              <a:t>Congressus</a:t>
            </a:r>
            <a:r>
              <a:rPr lang="en-US" dirty="0"/>
              <a:t> </a:t>
            </a:r>
            <a:r>
              <a:rPr lang="en-US" dirty="0" err="1"/>
              <a:t>Numerantium</a:t>
            </a:r>
            <a:r>
              <a:rPr lang="en-US" dirty="0"/>
              <a:t> 154 (2002), pp. 183-194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ways we can define these sets. We will discuss two.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u="sng" dirty="0" smtClean="0"/>
              <a:t>Secure Sets</a:t>
            </a:r>
            <a:r>
              <a:rPr lang="en-US" dirty="0" smtClean="0"/>
              <a:t> and </a:t>
            </a:r>
            <a:r>
              <a:rPr lang="en-US" u="sng" dirty="0" smtClean="0"/>
              <a:t>Defensive Alliances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			</a:t>
            </a:r>
            <a:r>
              <a:rPr lang="en-US" b="1" dirty="0" smtClean="0"/>
              <a:t>Defensive Alliances</a:t>
            </a:r>
          </a:p>
          <a:p>
            <a:pPr lvl="1">
              <a:buNone/>
            </a:pPr>
            <a:r>
              <a:rPr lang="en-US" dirty="0" smtClean="0"/>
              <a:t>	A set</a:t>
            </a:r>
            <a:r>
              <a:rPr lang="en-US" b="1" dirty="0" smtClean="0"/>
              <a:t> </a:t>
            </a:r>
            <a:r>
              <a:rPr lang="en-US" dirty="0" smtClean="0"/>
              <a:t>S </a:t>
            </a:r>
            <a:r>
              <a:rPr lang="en-US" dirty="0" err="1" smtClean="0">
                <a:sym typeface="Symbol"/>
              </a:rPr>
              <a:t></a:t>
            </a:r>
            <a:r>
              <a:rPr lang="en-US" dirty="0" smtClean="0"/>
              <a:t> V is a </a:t>
            </a:r>
            <a:r>
              <a:rPr lang="en-US" i="1" dirty="0" smtClean="0"/>
              <a:t>defensive alliance </a:t>
            </a:r>
            <a:r>
              <a:rPr lang="en-US" dirty="0" smtClean="0"/>
              <a:t>when every vertex in S has, with itself, as many neighbors in  the set as outside the set – Every vertex in  the alliance can be "protected." Formally,</a:t>
            </a:r>
            <a:endParaRPr lang="en-US" b="1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Definition:</a:t>
            </a:r>
            <a:r>
              <a:rPr lang="en-US" dirty="0" smtClean="0"/>
              <a:t> S </a:t>
            </a:r>
            <a:r>
              <a:rPr lang="en-US" dirty="0" err="1" smtClean="0">
                <a:sym typeface="Symbol"/>
              </a:rPr>
              <a:t></a:t>
            </a:r>
            <a:r>
              <a:rPr lang="en-US" dirty="0" smtClean="0"/>
              <a:t> V is a </a:t>
            </a:r>
            <a:r>
              <a:rPr lang="en-US" i="1" dirty="0" smtClean="0"/>
              <a:t>defensive alliance </a:t>
            </a:r>
            <a:r>
              <a:rPr lang="en-US" dirty="0" smtClean="0"/>
              <a:t>when </a:t>
            </a:r>
          </a:p>
          <a:p>
            <a:pPr>
              <a:buNone/>
            </a:pPr>
            <a:r>
              <a:rPr lang="en-US" dirty="0" smtClean="0"/>
              <a:t>			|</a:t>
            </a:r>
            <a:r>
              <a:rPr lang="en-US" dirty="0" err="1" smtClean="0"/>
              <a:t>N[x</a:t>
            </a:r>
            <a:r>
              <a:rPr lang="en-US" dirty="0" smtClean="0"/>
              <a:t>] </a:t>
            </a:r>
            <a:r>
              <a:rPr lang="en-US" dirty="0" err="1" smtClean="0">
                <a:sym typeface="Symbol"/>
              </a:rPr>
              <a:t></a:t>
            </a:r>
            <a:r>
              <a:rPr lang="en-US" dirty="0" smtClean="0"/>
              <a:t> S| ≥ |</a:t>
            </a:r>
            <a:r>
              <a:rPr lang="en-US" dirty="0" err="1" smtClean="0"/>
              <a:t>N[x</a:t>
            </a:r>
            <a:r>
              <a:rPr lang="en-US" dirty="0" smtClean="0"/>
              <a:t>]–S|, for every 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smtClean="0"/>
              <a:t> 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Defensive </a:t>
            </a:r>
            <a:r>
              <a:rPr lang="en-US" dirty="0" smtClean="0"/>
              <a:t>alliances </a:t>
            </a:r>
            <a:r>
              <a:rPr lang="en-US" dirty="0"/>
              <a:t>have been used to model a variety of real world applications and requires only that each individual vertex in a set S be</a:t>
            </a:r>
            <a:r>
              <a:rPr lang="en-US" dirty="0" smtClean="0"/>
              <a:t> </a:t>
            </a:r>
            <a:r>
              <a:rPr lang="en-US" i="1" dirty="0" smtClean="0"/>
              <a:t>defendable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defensive alliance number, </a:t>
            </a:r>
            <a:r>
              <a:rPr lang="en-US" dirty="0" err="1"/>
              <a:t>da(G</a:t>
            </a:r>
            <a:r>
              <a:rPr lang="en-US" dirty="0"/>
              <a:t>), satisfies </a:t>
            </a:r>
            <a:r>
              <a:rPr lang="en-US" dirty="0">
                <a:sym typeface="Symbol"/>
              </a:rPr>
              <a:t>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</a:t>
            </a:r>
            <a:r>
              <a:rPr lang="en-US" dirty="0"/>
              <a:t>(G)+1)/2</a:t>
            </a:r>
            <a:r>
              <a:rPr lang="en-US" dirty="0">
                <a:sym typeface="Symbol"/>
              </a:rPr>
              <a:t></a:t>
            </a:r>
            <a:r>
              <a:rPr lang="en-US" dirty="0"/>
              <a:t> ≤ </a:t>
            </a:r>
            <a:r>
              <a:rPr lang="en-US" dirty="0" err="1"/>
              <a:t>da(G</a:t>
            </a:r>
            <a:r>
              <a:rPr lang="en-US" dirty="0"/>
              <a:t>) ≤ </a:t>
            </a:r>
            <a:r>
              <a:rPr lang="en-US" dirty="0">
                <a:sym typeface="Symbol"/>
              </a:rPr>
              <a:t></a:t>
            </a:r>
            <a:r>
              <a:rPr lang="en-US" dirty="0"/>
              <a:t>n/2</a:t>
            </a:r>
            <a:r>
              <a:rPr lang="en-US" dirty="0">
                <a:sym typeface="Symbol"/>
              </a:rPr>
              <a:t>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						</a:t>
            </a:r>
            <a:r>
              <a:rPr lang="en-US" b="1" dirty="0" smtClean="0"/>
              <a:t>Secure Sets	</a:t>
            </a:r>
          </a:p>
          <a:p>
            <a:pPr lvl="1">
              <a:buNone/>
            </a:pPr>
            <a:r>
              <a:rPr lang="en-US" dirty="0" smtClean="0"/>
              <a:t>Any and all vertices in S can be attacked simultaneously.</a:t>
            </a:r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An </a:t>
            </a:r>
            <a:r>
              <a:rPr lang="en-US" i="1" dirty="0" smtClean="0"/>
              <a:t>attack</a:t>
            </a:r>
            <a:r>
              <a:rPr lang="en-US" dirty="0" smtClean="0"/>
              <a:t> on S is an assignment for each vertex in N[S]–S to attack exactly one of its neighbors in S.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For a given attack, a </a:t>
            </a:r>
            <a:r>
              <a:rPr lang="en-US" i="1" dirty="0"/>
              <a:t>defense</a:t>
            </a:r>
            <a:r>
              <a:rPr lang="en-US" dirty="0"/>
              <a:t> by S is an assignment for each vertex in S to defend either itself or a</a:t>
            </a:r>
            <a:r>
              <a:rPr lang="en-US" dirty="0" smtClean="0"/>
              <a:t> neighbor </a:t>
            </a:r>
            <a:r>
              <a:rPr lang="en-US" dirty="0"/>
              <a:t>in 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given attack and defense, a</a:t>
            </a:r>
            <a:r>
              <a:rPr lang="en-US" dirty="0" smtClean="0"/>
              <a:t> single vertex </a:t>
            </a:r>
            <a:r>
              <a:rPr lang="en-US" dirty="0" err="1"/>
              <a:t>v</a:t>
            </a:r>
            <a:r>
              <a:rPr lang="en-US" dirty="0"/>
              <a:t> </a:t>
            </a:r>
            <a:r>
              <a:rPr lang="en-US" dirty="0" err="1">
                <a:sym typeface="Symbol"/>
              </a:rPr>
              <a:t></a:t>
            </a:r>
            <a:r>
              <a:rPr lang="en-US" dirty="0"/>
              <a:t> S is</a:t>
            </a:r>
            <a:r>
              <a:rPr lang="en-US" dirty="0" smtClean="0"/>
              <a:t> </a:t>
            </a:r>
            <a:r>
              <a:rPr lang="en-US" i="1" dirty="0" smtClean="0"/>
              <a:t>defended</a:t>
            </a:r>
            <a:r>
              <a:rPr lang="en-US" dirty="0" smtClean="0"/>
              <a:t> </a:t>
            </a:r>
            <a:r>
              <a:rPr lang="en-US" dirty="0"/>
              <a:t>if the number of defenders assigned to </a:t>
            </a:r>
            <a:r>
              <a:rPr lang="en-US" dirty="0" err="1"/>
              <a:t>v</a:t>
            </a:r>
            <a:r>
              <a:rPr lang="en-US" dirty="0"/>
              <a:t> is at least that of the number of attackers assigned to </a:t>
            </a:r>
            <a:r>
              <a:rPr lang="en-US" dirty="0" err="1"/>
              <a:t>v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attack is </a:t>
            </a:r>
            <a:r>
              <a:rPr lang="en-US" i="1" dirty="0"/>
              <a:t>defendable</a:t>
            </a:r>
            <a:r>
              <a:rPr lang="en-US" dirty="0"/>
              <a:t> if there is a defense in which all vertices of S are simultaneously defended.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Informally, a group (set) is </a:t>
            </a:r>
            <a:r>
              <a:rPr lang="en-US" i="1" dirty="0" smtClean="0"/>
              <a:t>secure </a:t>
            </a:r>
            <a:r>
              <a:rPr lang="en-US" dirty="0" smtClean="0"/>
              <a:t>when it can successfully defend itself against any possible take-over or attack. </a:t>
            </a:r>
          </a:p>
          <a:p>
            <a:endParaRPr lang="en-US" b="1" dirty="0" smtClean="0"/>
          </a:p>
          <a:p>
            <a:r>
              <a:rPr lang="en-US" b="1" dirty="0" smtClean="0"/>
              <a:t>Definition: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>
                <a:sym typeface="Symbol"/>
              </a:rPr>
              <a:t></a:t>
            </a:r>
            <a:r>
              <a:rPr lang="en-US" dirty="0"/>
              <a:t> V is </a:t>
            </a:r>
            <a:r>
              <a:rPr lang="en-US" i="1" dirty="0"/>
              <a:t>secure</a:t>
            </a:r>
            <a:r>
              <a:rPr lang="en-US" dirty="0"/>
              <a:t> when all possible attacks by N[S]–S are defendable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D34-623A-47E2-B19C-3F49A2EF696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2738</Words>
  <Application>Microsoft Macintosh PowerPoint</Application>
  <PresentationFormat>On-screen Show (4:3)</PresentationFormat>
  <Paragraphs>212</Paragraphs>
  <Slides>37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The Evolution of a Hard Graph Theory Problem – Secure Sets   Ron Dutton Computer Science University of Central Florida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Example: Clique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Evolution of a Hard Graph Theory Problem – Secure Sets   Ron Dutton Computer Science University of Central Florida </dc:title>
  <dc:creator>Ronald Dutton</dc:creator>
  <cp:lastModifiedBy>Ronald Dutton</cp:lastModifiedBy>
  <cp:revision>16</cp:revision>
  <cp:lastPrinted>2009-10-08T02:44:04Z</cp:lastPrinted>
  <dcterms:created xsi:type="dcterms:W3CDTF">2009-10-15T21:05:44Z</dcterms:created>
  <dcterms:modified xsi:type="dcterms:W3CDTF">2009-10-15T21:06:21Z</dcterms:modified>
</cp:coreProperties>
</file>