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8"/>
  </p:notesMasterIdLst>
  <p:handoutMasterIdLst>
    <p:handoutMasterId r:id="rId49"/>
  </p:handoutMasterIdLst>
  <p:sldIdLst>
    <p:sldId id="256" r:id="rId2"/>
    <p:sldId id="2430" r:id="rId3"/>
    <p:sldId id="2426" r:id="rId4"/>
    <p:sldId id="2427" r:id="rId5"/>
    <p:sldId id="3427" r:id="rId6"/>
    <p:sldId id="3432" r:id="rId7"/>
    <p:sldId id="3428" r:id="rId8"/>
    <p:sldId id="3425" r:id="rId9"/>
    <p:sldId id="2428" r:id="rId10"/>
    <p:sldId id="3433" r:id="rId11"/>
    <p:sldId id="3435" r:id="rId12"/>
    <p:sldId id="3426" r:id="rId13"/>
    <p:sldId id="3429" r:id="rId14"/>
    <p:sldId id="3436" r:id="rId15"/>
    <p:sldId id="3437" r:id="rId16"/>
    <p:sldId id="2505" r:id="rId17"/>
    <p:sldId id="2500" r:id="rId18"/>
    <p:sldId id="2501" r:id="rId19"/>
    <p:sldId id="2502" r:id="rId20"/>
    <p:sldId id="2503" r:id="rId21"/>
    <p:sldId id="2504" r:id="rId22"/>
    <p:sldId id="3374" r:id="rId23"/>
    <p:sldId id="3375" r:id="rId24"/>
    <p:sldId id="3438" r:id="rId25"/>
    <p:sldId id="3439" r:id="rId26"/>
    <p:sldId id="3440" r:id="rId27"/>
    <p:sldId id="3442" r:id="rId28"/>
    <p:sldId id="3430" r:id="rId29"/>
    <p:sldId id="3065" r:id="rId30"/>
    <p:sldId id="3066" r:id="rId31"/>
    <p:sldId id="3062" r:id="rId32"/>
    <p:sldId id="3443" r:id="rId33"/>
    <p:sldId id="3059" r:id="rId34"/>
    <p:sldId id="3063" r:id="rId35"/>
    <p:sldId id="3064" r:id="rId36"/>
    <p:sldId id="3441" r:id="rId37"/>
    <p:sldId id="3376" r:id="rId38"/>
    <p:sldId id="3377" r:id="rId39"/>
    <p:sldId id="3378" r:id="rId40"/>
    <p:sldId id="3379" r:id="rId41"/>
    <p:sldId id="3380" r:id="rId42"/>
    <p:sldId id="3381" r:id="rId43"/>
    <p:sldId id="3382" r:id="rId44"/>
    <p:sldId id="3383" r:id="rId45"/>
    <p:sldId id="3384" r:id="rId46"/>
    <p:sldId id="3385" r:id="rId47"/>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3300"/>
    <a:srgbClr val="CC9900"/>
    <a:srgbClr val="0099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14" autoAdjust="0"/>
    <p:restoredTop sz="94422"/>
  </p:normalViewPr>
  <p:slideViewPr>
    <p:cSldViewPr>
      <p:cViewPr varScale="1">
        <p:scale>
          <a:sx n="116" d="100"/>
          <a:sy n="116" d="100"/>
        </p:scale>
        <p:origin x="1392"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7"/>
          <p:cNvSpPr>
            <a:spLocks noGrp="1" noChangeArrowheads="1"/>
          </p:cNvSpPr>
          <p:nvPr>
            <p:ph type="sldNum" sz="quarter" idx="5"/>
          </p:nvPr>
        </p:nvSpPr>
        <p:spPr>
          <a:noFill/>
        </p:spPr>
        <p:txBody>
          <a:bodyPr/>
          <a:lstStyle/>
          <a:p>
            <a:fld id="{DEE08863-47BD-B440-AF4A-9EAF30014FF2}"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632835" name="Rectangle 2"/>
          <p:cNvSpPr>
            <a:spLocks noGrp="1" noRot="1" noChangeAspect="1" noChangeArrowheads="1" noTextEdit="1"/>
          </p:cNvSpPr>
          <p:nvPr>
            <p:ph type="sldImg"/>
          </p:nvPr>
        </p:nvSpPr>
        <p:spPr>
          <a:xfrm>
            <a:off x="2971800" y="547688"/>
            <a:ext cx="3659188" cy="2744787"/>
          </a:xfrm>
          <a:ln/>
        </p:spPr>
      </p:sp>
      <p:sp>
        <p:nvSpPr>
          <p:cNvPr id="63283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95117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7"/>
          <p:cNvSpPr>
            <a:spLocks noGrp="1" noChangeArrowheads="1"/>
          </p:cNvSpPr>
          <p:nvPr>
            <p:ph type="sldNum" sz="quarter" idx="5"/>
          </p:nvPr>
        </p:nvSpPr>
        <p:spPr>
          <a:noFill/>
        </p:spPr>
        <p:txBody>
          <a:bodyPr/>
          <a:lstStyle/>
          <a:p>
            <a:fld id="{11A98D30-B64B-4948-B8A8-05A1F86B0B2D}"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634883" name="Rectangle 2"/>
          <p:cNvSpPr>
            <a:spLocks noGrp="1" noRot="1" noChangeAspect="1" noChangeArrowheads="1" noTextEdit="1"/>
          </p:cNvSpPr>
          <p:nvPr>
            <p:ph type="sldImg"/>
          </p:nvPr>
        </p:nvSpPr>
        <p:spPr>
          <a:xfrm>
            <a:off x="2971800" y="547688"/>
            <a:ext cx="3659188" cy="2744787"/>
          </a:xfrm>
          <a:ln/>
        </p:spPr>
      </p:sp>
      <p:sp>
        <p:nvSpPr>
          <p:cNvPr id="63488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1848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616B48E3-85A3-9B48-BC06-7A50D39EF48C}"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
        <p:nvSpPr>
          <p:cNvPr id="614403" name="Rectangle 2"/>
          <p:cNvSpPr>
            <a:spLocks noGrp="1" noRot="1" noChangeAspect="1" noChangeArrowheads="1" noTextEdit="1"/>
          </p:cNvSpPr>
          <p:nvPr>
            <p:ph type="sldImg"/>
          </p:nvPr>
        </p:nvSpPr>
        <p:spPr>
          <a:xfrm>
            <a:off x="2971800" y="547688"/>
            <a:ext cx="3659188" cy="2744787"/>
          </a:xfrm>
          <a:ln/>
        </p:spPr>
      </p:sp>
      <p:sp>
        <p:nvSpPr>
          <p:cNvPr id="61440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35314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8544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58173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8661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7"/>
          <p:cNvSpPr>
            <a:spLocks noGrp="1" noChangeArrowheads="1"/>
          </p:cNvSpPr>
          <p:nvPr>
            <p:ph type="sldNum" sz="quarter" idx="5"/>
          </p:nvPr>
        </p:nvSpPr>
        <p:spPr>
          <a:noFill/>
        </p:spPr>
        <p:txBody>
          <a:bodyPr/>
          <a:lstStyle/>
          <a:p>
            <a:fld id="{0D687089-D049-634F-8842-323D93CE246E}"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
        <p:nvSpPr>
          <p:cNvPr id="550915" name="Rectangle 2"/>
          <p:cNvSpPr>
            <a:spLocks noGrp="1" noRot="1" noChangeAspect="1" noChangeArrowheads="1" noTextEdit="1"/>
          </p:cNvSpPr>
          <p:nvPr>
            <p:ph type="sldImg"/>
          </p:nvPr>
        </p:nvSpPr>
        <p:spPr>
          <a:ln/>
        </p:spPr>
      </p:sp>
      <p:sp>
        <p:nvSpPr>
          <p:cNvPr id="550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98038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7"/>
          <p:cNvSpPr>
            <a:spLocks noGrp="1" noChangeArrowheads="1"/>
          </p:cNvSpPr>
          <p:nvPr>
            <p:ph type="sldNum" sz="quarter" idx="5"/>
          </p:nvPr>
        </p:nvSpPr>
        <p:spPr>
          <a:noFill/>
        </p:spPr>
        <p:txBody>
          <a:bodyPr/>
          <a:lstStyle/>
          <a:p>
            <a:fld id="{A93E4761-8ECF-154D-A735-FACDB8E0F3FF}"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
        <p:nvSpPr>
          <p:cNvPr id="559107" name="Rectangle 2"/>
          <p:cNvSpPr>
            <a:spLocks noGrp="1" noRot="1" noChangeAspect="1" noChangeArrowheads="1" noTextEdit="1"/>
          </p:cNvSpPr>
          <p:nvPr>
            <p:ph type="sldImg"/>
          </p:nvPr>
        </p:nvSpPr>
        <p:spPr>
          <a:ln/>
        </p:spPr>
      </p:sp>
      <p:sp>
        <p:nvSpPr>
          <p:cNvPr id="55910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80405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7"/>
          <p:cNvSpPr>
            <a:spLocks noGrp="1" noChangeArrowheads="1"/>
          </p:cNvSpPr>
          <p:nvPr>
            <p:ph type="sldNum" sz="quarter" idx="5"/>
          </p:nvPr>
        </p:nvSpPr>
        <p:spPr>
          <a:noFill/>
        </p:spPr>
        <p:txBody>
          <a:bodyPr/>
          <a:lstStyle/>
          <a:p>
            <a:fld id="{F3CB84A0-15C5-ED45-ADDB-E07D475783CB}"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
        <p:nvSpPr>
          <p:cNvPr id="561155" name="Rectangle 2"/>
          <p:cNvSpPr>
            <a:spLocks noGrp="1" noRot="1" noChangeAspect="1" noChangeArrowheads="1" noTextEdit="1"/>
          </p:cNvSpPr>
          <p:nvPr>
            <p:ph type="sldImg"/>
          </p:nvPr>
        </p:nvSpPr>
        <p:spPr>
          <a:ln/>
        </p:spPr>
      </p:sp>
      <p:sp>
        <p:nvSpPr>
          <p:cNvPr id="56115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93898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36</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60792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Slide Image Placeholder 1"/>
          <p:cNvSpPr>
            <a:spLocks noGrp="1" noRot="1" noChangeAspect="1" noTextEdit="1"/>
          </p:cNvSpPr>
          <p:nvPr>
            <p:ph type="sldImg"/>
          </p:nvPr>
        </p:nvSpPr>
        <p:spPr>
          <a:ln/>
        </p:spPr>
      </p:sp>
      <p:sp>
        <p:nvSpPr>
          <p:cNvPr id="472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472068" name="Slide Number Placeholder 3"/>
          <p:cNvSpPr>
            <a:spLocks noGrp="1"/>
          </p:cNvSpPr>
          <p:nvPr>
            <p:ph type="sldNum" sz="quarter" idx="5"/>
          </p:nvPr>
        </p:nvSpPr>
        <p:spPr>
          <a:noFill/>
        </p:spPr>
        <p:txBody>
          <a:bodyPr/>
          <a:lstStyle/>
          <a:p>
            <a:fld id="{B45736EE-F701-2742-9C40-A7A708605B2D}"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55662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0A6DF51C-E9AA-9B49-9D60-3534405FE348}" type="slidenum">
              <a:rPr lang="en-US">
                <a:latin typeface="Arial" pitchFamily="-111" charset="0"/>
                <a:ea typeface="ＭＳ Ｐゴシック" pitchFamily="-111" charset="-128"/>
                <a:cs typeface="ＭＳ Ｐゴシック" pitchFamily="-111" charset="-128"/>
              </a:rPr>
              <a:pPr/>
              <a:t>37</a:t>
            </a:fld>
            <a:endParaRPr lang="en-US">
              <a:latin typeface="Arial" pitchFamily="-111" charset="0"/>
              <a:ea typeface="ＭＳ Ｐゴシック" pitchFamily="-111" charset="-128"/>
              <a:cs typeface="ＭＳ Ｐゴシック" pitchFamily="-111" charset="-128"/>
            </a:endParaRPr>
          </a:p>
        </p:txBody>
      </p:sp>
      <p:sp>
        <p:nvSpPr>
          <p:cNvPr id="604163" name="Rectangle 2"/>
          <p:cNvSpPr>
            <a:spLocks noGrp="1" noRot="1" noChangeAspect="1" noChangeArrowheads="1" noTextEdit="1"/>
          </p:cNvSpPr>
          <p:nvPr>
            <p:ph type="sldImg"/>
          </p:nvPr>
        </p:nvSpPr>
        <p:spPr>
          <a:xfrm>
            <a:off x="2971800" y="547688"/>
            <a:ext cx="3659188" cy="2744787"/>
          </a:xfrm>
          <a:ln/>
        </p:spPr>
      </p:sp>
      <p:sp>
        <p:nvSpPr>
          <p:cNvPr id="60416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31405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p:spPr>
        <p:txBody>
          <a:bodyPr/>
          <a:lstStyle/>
          <a:p>
            <a:fld id="{D95C6EF3-5CF2-D54E-97E1-EF6373AD2976}"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
        <p:nvSpPr>
          <p:cNvPr id="606211" name="Rectangle 2"/>
          <p:cNvSpPr>
            <a:spLocks noGrp="1" noRot="1" noChangeAspect="1" noChangeArrowheads="1" noTextEdit="1"/>
          </p:cNvSpPr>
          <p:nvPr>
            <p:ph type="sldImg"/>
          </p:nvPr>
        </p:nvSpPr>
        <p:spPr>
          <a:xfrm>
            <a:off x="2971800" y="547688"/>
            <a:ext cx="3659188" cy="2744787"/>
          </a:xfrm>
          <a:ln/>
        </p:spPr>
      </p:sp>
      <p:sp>
        <p:nvSpPr>
          <p:cNvPr id="60621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55927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404CD863-FE1E-264A-83DC-24536959AFEC}"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
        <p:nvSpPr>
          <p:cNvPr id="608259" name="Rectangle 2"/>
          <p:cNvSpPr>
            <a:spLocks noGrp="1" noRot="1" noChangeAspect="1" noChangeArrowheads="1" noTextEdit="1"/>
          </p:cNvSpPr>
          <p:nvPr>
            <p:ph type="sldImg"/>
          </p:nvPr>
        </p:nvSpPr>
        <p:spPr>
          <a:xfrm>
            <a:off x="2971800" y="547688"/>
            <a:ext cx="3659188" cy="2744787"/>
          </a:xfrm>
          <a:ln/>
        </p:spPr>
      </p:sp>
      <p:sp>
        <p:nvSpPr>
          <p:cNvPr id="60826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901767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7"/>
          <p:cNvSpPr>
            <a:spLocks noGrp="1" noChangeArrowheads="1"/>
          </p:cNvSpPr>
          <p:nvPr>
            <p:ph type="sldNum" sz="quarter" idx="5"/>
          </p:nvPr>
        </p:nvSpPr>
        <p:spPr>
          <a:noFill/>
        </p:spPr>
        <p:txBody>
          <a:bodyPr/>
          <a:lstStyle/>
          <a:p>
            <a:fld id="{9B7EAB7D-C08C-9648-BECA-DECA9820D777}" type="slidenum">
              <a:rPr lang="en-US">
                <a:latin typeface="Arial" pitchFamily="-111" charset="0"/>
                <a:ea typeface="ＭＳ Ｐゴシック" pitchFamily="-111" charset="-128"/>
                <a:cs typeface="ＭＳ Ｐゴシック" pitchFamily="-111" charset="-128"/>
              </a:rPr>
              <a:pPr/>
              <a:t>40</a:t>
            </a:fld>
            <a:endParaRPr lang="en-US">
              <a:latin typeface="Arial" pitchFamily="-111" charset="0"/>
              <a:ea typeface="ＭＳ Ｐゴシック" pitchFamily="-111" charset="-128"/>
              <a:cs typeface="ＭＳ Ｐゴシック" pitchFamily="-111" charset="-128"/>
            </a:endParaRPr>
          </a:p>
        </p:txBody>
      </p:sp>
      <p:sp>
        <p:nvSpPr>
          <p:cNvPr id="610307" name="Rectangle 2"/>
          <p:cNvSpPr>
            <a:spLocks noGrp="1" noRot="1" noChangeAspect="1" noChangeArrowheads="1" noTextEdit="1"/>
          </p:cNvSpPr>
          <p:nvPr>
            <p:ph type="sldImg"/>
          </p:nvPr>
        </p:nvSpPr>
        <p:spPr>
          <a:xfrm>
            <a:off x="2971800" y="547688"/>
            <a:ext cx="3659188" cy="2744787"/>
          </a:xfrm>
          <a:ln/>
        </p:spPr>
      </p:sp>
      <p:sp>
        <p:nvSpPr>
          <p:cNvPr id="61030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9139664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p:spPr>
        <p:txBody>
          <a:bodyPr/>
          <a:lstStyle/>
          <a:p>
            <a:fld id="{614B7041-34D7-8B48-B8CF-DC2B52061783}" type="slidenum">
              <a:rPr lang="en-US">
                <a:latin typeface="Arial" pitchFamily="-111" charset="0"/>
                <a:ea typeface="ＭＳ Ｐゴシック" pitchFamily="-111" charset="-128"/>
                <a:cs typeface="ＭＳ Ｐゴシック" pitchFamily="-111" charset="-128"/>
              </a:rPr>
              <a:pPr/>
              <a:t>41</a:t>
            </a:fld>
            <a:endParaRPr lang="en-US">
              <a:latin typeface="Arial" pitchFamily="-111" charset="0"/>
              <a:ea typeface="ＭＳ Ｐゴシック" pitchFamily="-111" charset="-128"/>
              <a:cs typeface="ＭＳ Ｐゴシック" pitchFamily="-111" charset="-128"/>
            </a:endParaRPr>
          </a:p>
        </p:txBody>
      </p:sp>
      <p:sp>
        <p:nvSpPr>
          <p:cNvPr id="612355" name="Rectangle 2"/>
          <p:cNvSpPr>
            <a:spLocks noGrp="1" noRot="1" noChangeAspect="1" noChangeArrowheads="1" noTextEdit="1"/>
          </p:cNvSpPr>
          <p:nvPr>
            <p:ph type="sldImg"/>
          </p:nvPr>
        </p:nvSpPr>
        <p:spPr>
          <a:xfrm>
            <a:off x="2971800" y="547688"/>
            <a:ext cx="3659188" cy="2744787"/>
          </a:xfrm>
          <a:ln/>
        </p:spPr>
      </p:sp>
      <p:sp>
        <p:nvSpPr>
          <p:cNvPr id="61235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998321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616B48E3-85A3-9B48-BC06-7A50D39EF48C}" type="slidenum">
              <a:rPr lang="en-US">
                <a:latin typeface="Arial" pitchFamily="-111" charset="0"/>
                <a:ea typeface="ＭＳ Ｐゴシック" pitchFamily="-111" charset="-128"/>
                <a:cs typeface="ＭＳ Ｐゴシック" pitchFamily="-111" charset="-128"/>
              </a:rPr>
              <a:pPr/>
              <a:t>42</a:t>
            </a:fld>
            <a:endParaRPr lang="en-US">
              <a:latin typeface="Arial" pitchFamily="-111" charset="0"/>
              <a:ea typeface="ＭＳ Ｐゴシック" pitchFamily="-111" charset="-128"/>
              <a:cs typeface="ＭＳ Ｐゴシック" pitchFamily="-111" charset="-128"/>
            </a:endParaRPr>
          </a:p>
        </p:txBody>
      </p:sp>
      <p:sp>
        <p:nvSpPr>
          <p:cNvPr id="614403" name="Rectangle 2"/>
          <p:cNvSpPr>
            <a:spLocks noGrp="1" noRot="1" noChangeAspect="1" noChangeArrowheads="1" noTextEdit="1"/>
          </p:cNvSpPr>
          <p:nvPr>
            <p:ph type="sldImg"/>
          </p:nvPr>
        </p:nvSpPr>
        <p:spPr>
          <a:xfrm>
            <a:off x="2971800" y="547688"/>
            <a:ext cx="3659188" cy="2744787"/>
          </a:xfrm>
          <a:ln/>
        </p:spPr>
      </p:sp>
      <p:sp>
        <p:nvSpPr>
          <p:cNvPr id="61440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73048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a:spLocks noGrp="1" noChangeArrowheads="1"/>
          </p:cNvSpPr>
          <p:nvPr>
            <p:ph type="sldNum" sz="quarter" idx="5"/>
          </p:nvPr>
        </p:nvSpPr>
        <p:spPr>
          <a:noFill/>
        </p:spPr>
        <p:txBody>
          <a:bodyPr/>
          <a:lstStyle/>
          <a:p>
            <a:fld id="{1FFCCFA0-4BB7-D345-AECA-B045D23B4AD5}" type="slidenum">
              <a:rPr lang="en-US">
                <a:latin typeface="Arial" pitchFamily="-111" charset="0"/>
                <a:ea typeface="ＭＳ Ｐゴシック" pitchFamily="-111" charset="-128"/>
                <a:cs typeface="ＭＳ Ｐゴシック" pitchFamily="-111" charset="-128"/>
              </a:rPr>
              <a:pPr/>
              <a:t>43</a:t>
            </a:fld>
            <a:endParaRPr lang="en-US">
              <a:latin typeface="Arial" pitchFamily="-111" charset="0"/>
              <a:ea typeface="ＭＳ Ｐゴシック" pitchFamily="-111" charset="-128"/>
              <a:cs typeface="ＭＳ Ｐゴシック" pitchFamily="-111" charset="-128"/>
            </a:endParaRPr>
          </a:p>
        </p:txBody>
      </p:sp>
      <p:sp>
        <p:nvSpPr>
          <p:cNvPr id="616451" name="Rectangle 2"/>
          <p:cNvSpPr>
            <a:spLocks noGrp="1" noRot="1" noChangeAspect="1" noChangeArrowheads="1" noTextEdit="1"/>
          </p:cNvSpPr>
          <p:nvPr>
            <p:ph type="sldImg"/>
          </p:nvPr>
        </p:nvSpPr>
        <p:spPr>
          <a:xfrm>
            <a:off x="2971800" y="547688"/>
            <a:ext cx="3659188" cy="2744787"/>
          </a:xfrm>
          <a:ln/>
        </p:spPr>
      </p:sp>
      <p:sp>
        <p:nvSpPr>
          <p:cNvPr id="61645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17324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a:spLocks noGrp="1" noChangeArrowheads="1"/>
          </p:cNvSpPr>
          <p:nvPr>
            <p:ph type="sldNum" sz="quarter" idx="5"/>
          </p:nvPr>
        </p:nvSpPr>
        <p:spPr>
          <a:noFill/>
        </p:spPr>
        <p:txBody>
          <a:bodyPr/>
          <a:lstStyle/>
          <a:p>
            <a:fld id="{3EDC74D0-5DE3-204E-8A2B-D4A1C0A243CE}" type="slidenum">
              <a:rPr lang="en-US">
                <a:latin typeface="Arial" pitchFamily="-111" charset="0"/>
                <a:ea typeface="ＭＳ Ｐゴシック" pitchFamily="-111" charset="-128"/>
                <a:cs typeface="ＭＳ Ｐゴシック" pitchFamily="-111" charset="-128"/>
              </a:rPr>
              <a:pPr/>
              <a:t>44</a:t>
            </a:fld>
            <a:endParaRPr lang="en-US">
              <a:latin typeface="Arial" pitchFamily="-111" charset="0"/>
              <a:ea typeface="ＭＳ Ｐゴシック" pitchFamily="-111" charset="-128"/>
              <a:cs typeface="ＭＳ Ｐゴシック" pitchFamily="-111" charset="-128"/>
            </a:endParaRPr>
          </a:p>
        </p:txBody>
      </p:sp>
      <p:sp>
        <p:nvSpPr>
          <p:cNvPr id="618499" name="Rectangle 2"/>
          <p:cNvSpPr>
            <a:spLocks noGrp="1" noRot="1" noChangeAspect="1" noChangeArrowheads="1" noTextEdit="1"/>
          </p:cNvSpPr>
          <p:nvPr>
            <p:ph type="sldImg"/>
          </p:nvPr>
        </p:nvSpPr>
        <p:spPr>
          <a:xfrm>
            <a:off x="2971800" y="547688"/>
            <a:ext cx="3659188" cy="2744787"/>
          </a:xfrm>
          <a:ln/>
        </p:spPr>
      </p:sp>
      <p:sp>
        <p:nvSpPr>
          <p:cNvPr id="61850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83572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a:spLocks noGrp="1" noChangeArrowheads="1"/>
          </p:cNvSpPr>
          <p:nvPr>
            <p:ph type="sldNum" sz="quarter" idx="5"/>
          </p:nvPr>
        </p:nvSpPr>
        <p:spPr>
          <a:noFill/>
        </p:spPr>
        <p:txBody>
          <a:bodyPr/>
          <a:lstStyle/>
          <a:p>
            <a:fld id="{5FFE6147-D6F7-EE43-8A30-2DCA92441171}" type="slidenum">
              <a:rPr lang="en-US">
                <a:latin typeface="Arial" pitchFamily="-111" charset="0"/>
                <a:ea typeface="ＭＳ Ｐゴシック" pitchFamily="-111" charset="-128"/>
                <a:cs typeface="ＭＳ Ｐゴシック" pitchFamily="-111" charset="-128"/>
              </a:rPr>
              <a:pPr/>
              <a:t>45</a:t>
            </a:fld>
            <a:endParaRPr lang="en-US">
              <a:latin typeface="Arial" pitchFamily="-111" charset="0"/>
              <a:ea typeface="ＭＳ Ｐゴシック" pitchFamily="-111" charset="-128"/>
              <a:cs typeface="ＭＳ Ｐゴシック" pitchFamily="-111" charset="-128"/>
            </a:endParaRPr>
          </a:p>
        </p:txBody>
      </p:sp>
      <p:sp>
        <p:nvSpPr>
          <p:cNvPr id="620547" name="Rectangle 2"/>
          <p:cNvSpPr>
            <a:spLocks noGrp="1" noRot="1" noChangeAspect="1" noChangeArrowheads="1" noTextEdit="1"/>
          </p:cNvSpPr>
          <p:nvPr>
            <p:ph type="sldImg"/>
          </p:nvPr>
        </p:nvSpPr>
        <p:spPr>
          <a:xfrm>
            <a:off x="2971800" y="547688"/>
            <a:ext cx="3659188" cy="2744787"/>
          </a:xfrm>
          <a:ln/>
        </p:spPr>
      </p:sp>
      <p:sp>
        <p:nvSpPr>
          <p:cNvPr id="62054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64719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6CF22603-E444-0848-9C0A-BB1B5AA3E06A}" type="slidenum">
              <a:rPr lang="en-US">
                <a:latin typeface="Arial" pitchFamily="-111" charset="0"/>
                <a:ea typeface="ＭＳ Ｐゴシック" pitchFamily="-111" charset="-128"/>
                <a:cs typeface="ＭＳ Ｐゴシック" pitchFamily="-111" charset="-128"/>
              </a:rPr>
              <a:pPr/>
              <a:t>46</a:t>
            </a:fld>
            <a:endParaRPr lang="en-US">
              <a:latin typeface="Arial" pitchFamily="-111" charset="0"/>
              <a:ea typeface="ＭＳ Ｐゴシック" pitchFamily="-111" charset="-128"/>
              <a:cs typeface="ＭＳ Ｐゴシック" pitchFamily="-111" charset="-128"/>
            </a:endParaRPr>
          </a:p>
        </p:txBody>
      </p:sp>
      <p:sp>
        <p:nvSpPr>
          <p:cNvPr id="622595" name="Rectangle 2"/>
          <p:cNvSpPr>
            <a:spLocks noGrp="1" noRot="1" noChangeAspect="1" noChangeArrowheads="1" noTextEdit="1"/>
          </p:cNvSpPr>
          <p:nvPr>
            <p:ph type="sldImg"/>
          </p:nvPr>
        </p:nvSpPr>
        <p:spPr>
          <a:xfrm>
            <a:off x="2971800" y="547688"/>
            <a:ext cx="3659188" cy="2744787"/>
          </a:xfrm>
          <a:ln/>
        </p:spPr>
      </p:sp>
      <p:sp>
        <p:nvSpPr>
          <p:cNvPr id="62259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27101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16</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928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Slide Image Placeholder 1"/>
          <p:cNvSpPr>
            <a:spLocks noGrp="1" noRot="1" noChangeAspect="1" noTextEdit="1"/>
          </p:cNvSpPr>
          <p:nvPr>
            <p:ph type="sldImg"/>
          </p:nvPr>
        </p:nvSpPr>
        <p:spPr>
          <a:ln/>
        </p:spPr>
      </p:sp>
      <p:sp>
        <p:nvSpPr>
          <p:cNvPr id="59494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94948" name="Slide Number Placeholder 3"/>
          <p:cNvSpPr>
            <a:spLocks noGrp="1"/>
          </p:cNvSpPr>
          <p:nvPr>
            <p:ph type="sldNum" sz="quarter" idx="5"/>
          </p:nvPr>
        </p:nvSpPr>
        <p:spPr>
          <a:noFill/>
        </p:spPr>
        <p:txBody>
          <a:bodyPr/>
          <a:lstStyle/>
          <a:p>
            <a:pPr eaLnBrk="0" hangingPunct="0"/>
            <a:fld id="{1B259898-1D5E-C94A-8265-356C5DF147F5}" type="slidenum">
              <a:rPr lang="en-US" sz="1200" baseline="30000">
                <a:latin typeface="Arial" pitchFamily="-111" charset="0"/>
                <a:ea typeface="Osaka" pitchFamily="-111" charset="-128"/>
                <a:cs typeface="Osaka" pitchFamily="-111" charset="-128"/>
              </a:rPr>
              <a:pPr eaLnBrk="0" hangingPunct="0"/>
              <a:t>18</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116464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Slide Image Placeholder 1"/>
          <p:cNvSpPr>
            <a:spLocks noGrp="1" noRot="1" noChangeAspect="1" noTextEdit="1"/>
          </p:cNvSpPr>
          <p:nvPr>
            <p:ph type="sldImg"/>
          </p:nvPr>
        </p:nvSpPr>
        <p:spPr>
          <a:ln/>
        </p:spPr>
      </p:sp>
      <p:sp>
        <p:nvSpPr>
          <p:cNvPr id="59699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96996" name="Slide Number Placeholder 3"/>
          <p:cNvSpPr>
            <a:spLocks noGrp="1"/>
          </p:cNvSpPr>
          <p:nvPr>
            <p:ph type="sldNum" sz="quarter" idx="5"/>
          </p:nvPr>
        </p:nvSpPr>
        <p:spPr>
          <a:noFill/>
        </p:spPr>
        <p:txBody>
          <a:bodyPr/>
          <a:lstStyle/>
          <a:p>
            <a:pPr eaLnBrk="0" hangingPunct="0"/>
            <a:fld id="{EBF6B0C2-FF08-9841-BCC2-43CAED810153}" type="slidenum">
              <a:rPr lang="en-US" sz="1200" baseline="30000">
                <a:latin typeface="Arial" pitchFamily="-111" charset="0"/>
                <a:ea typeface="Osaka" pitchFamily="-111" charset="-128"/>
                <a:cs typeface="Osaka" pitchFamily="-111" charset="-128"/>
              </a:rPr>
              <a:pPr eaLnBrk="0" hangingPunct="0"/>
              <a:t>19</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961302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Slide Image Placeholder 1"/>
          <p:cNvSpPr>
            <a:spLocks noGrp="1" noRot="1" noChangeAspect="1" noTextEdit="1"/>
          </p:cNvSpPr>
          <p:nvPr>
            <p:ph type="sldImg"/>
          </p:nvPr>
        </p:nvSpPr>
        <p:spPr>
          <a:ln/>
        </p:spPr>
      </p:sp>
      <p:sp>
        <p:nvSpPr>
          <p:cNvPr id="600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00068" name="Slide Number Placeholder 3"/>
          <p:cNvSpPr>
            <a:spLocks noGrp="1"/>
          </p:cNvSpPr>
          <p:nvPr>
            <p:ph type="sldNum" sz="quarter" idx="5"/>
          </p:nvPr>
        </p:nvSpPr>
        <p:spPr>
          <a:noFill/>
        </p:spPr>
        <p:txBody>
          <a:bodyPr/>
          <a:lstStyle/>
          <a:p>
            <a:pPr eaLnBrk="0" hangingPunct="0"/>
            <a:fld id="{DAEFB13C-F6D3-0847-AC61-30E7BDCFFF33}" type="slidenum">
              <a:rPr lang="en-US" sz="1200" baseline="30000">
                <a:latin typeface="Arial" pitchFamily="-111" charset="0"/>
                <a:ea typeface="Osaka" pitchFamily="-111" charset="-128"/>
                <a:cs typeface="Osaka" pitchFamily="-111" charset="-128"/>
              </a:rPr>
              <a:pPr eaLnBrk="0" hangingPunct="0"/>
              <a:t>21</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100080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25261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570DE30C-E287-1B46-9AA9-EC7EEAE0B2F0}"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602115" name="Rectangle 2"/>
          <p:cNvSpPr>
            <a:spLocks noGrp="1" noRot="1" noChangeAspect="1" noChangeArrowheads="1" noTextEdit="1"/>
          </p:cNvSpPr>
          <p:nvPr>
            <p:ph type="sldImg"/>
          </p:nvPr>
        </p:nvSpPr>
        <p:spPr>
          <a:xfrm>
            <a:off x="2971800" y="547688"/>
            <a:ext cx="3659188" cy="2744787"/>
          </a:xfrm>
          <a:ln/>
        </p:spPr>
      </p:sp>
      <p:sp>
        <p:nvSpPr>
          <p:cNvPr id="60211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78835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7"/>
          <p:cNvSpPr>
            <a:spLocks noGrp="1" noChangeArrowheads="1"/>
          </p:cNvSpPr>
          <p:nvPr>
            <p:ph type="sldNum" sz="quarter" idx="5"/>
          </p:nvPr>
        </p:nvSpPr>
        <p:spPr>
          <a:noFill/>
        </p:spPr>
        <p:txBody>
          <a:bodyPr/>
          <a:lstStyle/>
          <a:p>
            <a:fld id="{6E946FF9-A02B-AA46-915A-1C2AB48A714D}"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630787" name="Rectangle 2"/>
          <p:cNvSpPr>
            <a:spLocks noGrp="1" noRot="1" noChangeAspect="1" noChangeArrowheads="1" noTextEdit="1"/>
          </p:cNvSpPr>
          <p:nvPr>
            <p:ph type="sldImg"/>
          </p:nvPr>
        </p:nvSpPr>
        <p:spPr>
          <a:xfrm>
            <a:off x="2971800" y="547688"/>
            <a:ext cx="3659188" cy="2744787"/>
          </a:xfrm>
          <a:ln/>
        </p:spPr>
      </p:sp>
      <p:sp>
        <p:nvSpPr>
          <p:cNvPr id="63078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89170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4/10/23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4/10/23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4/10/23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4/10/23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4/10/23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4/10/23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4/10/23</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4/10/23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4/10/23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4/10/23</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4/10/23</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4/10/23</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4/10/23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4/10/23</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637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More Computability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2023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BB44-1A86-DB3F-3CEF-C77422B65FA1}"/>
              </a:ext>
            </a:extLst>
          </p:cNvPr>
          <p:cNvSpPr>
            <a:spLocks noGrp="1"/>
          </p:cNvSpPr>
          <p:nvPr>
            <p:ph type="title"/>
          </p:nvPr>
        </p:nvSpPr>
        <p:spPr/>
        <p:txBody>
          <a:bodyPr/>
          <a:lstStyle/>
          <a:p>
            <a:r>
              <a:rPr lang="en-US" dirty="0" err="1"/>
              <a:t>CTime</a:t>
            </a:r>
            <a:r>
              <a:rPr lang="en-US" dirty="0"/>
              <a:t> is RE</a:t>
            </a:r>
          </a:p>
        </p:txBody>
      </p:sp>
      <p:sp>
        <p:nvSpPr>
          <p:cNvPr id="3" name="Content Placeholder 2">
            <a:extLst>
              <a:ext uri="{FF2B5EF4-FFF2-40B4-BE49-F238E27FC236}">
                <a16:creationId xmlns:a16="http://schemas.microsoft.com/office/drawing/2014/main" id="{041CF4E0-D93B-ABB0-4672-08717301CFDC}"/>
              </a:ext>
            </a:extLst>
          </p:cNvPr>
          <p:cNvSpPr>
            <a:spLocks noGrp="1"/>
          </p:cNvSpPr>
          <p:nvPr>
            <p:ph idx="1"/>
          </p:nvPr>
        </p:nvSpPr>
        <p:spPr/>
        <p:txBody>
          <a:bodyPr/>
          <a:lstStyle/>
          <a:p>
            <a:pPr marL="0" indent="0">
              <a:buNone/>
            </a:pPr>
            <a:r>
              <a:rPr lang="en-US" sz="2000" b="1" dirty="0"/>
              <a:t>Theorem 1</a:t>
            </a:r>
            <a:r>
              <a:rPr lang="en-US" sz="2000" dirty="0"/>
              <a:t>. The set of Turing machines which uniformly halt in constant time (</a:t>
            </a:r>
            <a:r>
              <a:rPr lang="en-US" sz="2000" b="1" dirty="0" err="1"/>
              <a:t>CTime</a:t>
            </a:r>
            <a:r>
              <a:rPr lang="en-US" sz="2000" dirty="0"/>
              <a:t>) is recursively enumerable</a:t>
            </a:r>
          </a:p>
          <a:p>
            <a:pPr marL="0" indent="0">
              <a:buNone/>
            </a:pPr>
            <a:r>
              <a:rPr lang="en-US" sz="2000" b="1" dirty="0"/>
              <a:t>Proof</a:t>
            </a:r>
            <a:r>
              <a:rPr lang="en-US" sz="2000" dirty="0"/>
              <a:t>. Any TM which uniformly halts in at most </a:t>
            </a:r>
            <a:r>
              <a:rPr lang="en-US" sz="2000" b="1" i="1" dirty="0"/>
              <a:t>K</a:t>
            </a:r>
            <a:r>
              <a:rPr lang="en-US" sz="2000" dirty="0"/>
              <a:t> steps cannot scan a square more than </a:t>
            </a:r>
            <a:r>
              <a:rPr lang="en-US" sz="2000" b="1" i="1" dirty="0"/>
              <a:t>K</a:t>
            </a:r>
            <a:r>
              <a:rPr lang="en-US" sz="2000" dirty="0"/>
              <a:t> squares from the initial scanned square. Therefore, there exist only a finite number of ID’s to check in deciding if a TM halts in at most </a:t>
            </a:r>
            <a:r>
              <a:rPr lang="en-US" sz="2000" b="1" i="1" dirty="0"/>
              <a:t>K</a:t>
            </a:r>
            <a:r>
              <a:rPr lang="en-US" sz="2000" dirty="0"/>
              <a:t> steps, and the TM must be simulated for each such ID for at most </a:t>
            </a:r>
            <a:r>
              <a:rPr lang="en-US" sz="2000" b="1" i="1" dirty="0"/>
              <a:t>K</a:t>
            </a:r>
            <a:r>
              <a:rPr lang="en-US" sz="2000" dirty="0"/>
              <a:t> steps. We can use a dovetailing procedure which will simulate the enumerable set of TM’s to generate the subsets which uniformly halt in </a:t>
            </a:r>
            <a:r>
              <a:rPr lang="en-US" sz="2000" b="1" i="1" dirty="0"/>
              <a:t>K</a:t>
            </a:r>
            <a:r>
              <a:rPr lang="en-US" sz="2000" dirty="0"/>
              <a:t> steps, as </a:t>
            </a:r>
            <a:r>
              <a:rPr lang="en-US" sz="2000" b="1" i="1" dirty="0"/>
              <a:t>K</a:t>
            </a:r>
            <a:r>
              <a:rPr lang="en-US" sz="2000" dirty="0"/>
              <a:t> increases to infinity.</a:t>
            </a:r>
          </a:p>
          <a:p>
            <a:pPr marL="0" indent="0">
              <a:buNone/>
            </a:pPr>
            <a:endParaRPr lang="en-US" sz="2000" dirty="0"/>
          </a:p>
          <a:p>
            <a:pPr marL="0" indent="0">
              <a:buNone/>
            </a:pPr>
            <a:r>
              <a:rPr lang="en-US" sz="2000" b="1" dirty="0"/>
              <a:t>Theorem 2</a:t>
            </a:r>
            <a:r>
              <a:rPr lang="en-US" sz="2000" dirty="0"/>
              <a:t>. The set of Immortal TMs is re, non-recursive.</a:t>
            </a:r>
          </a:p>
          <a:p>
            <a:pPr marL="0" indent="0">
              <a:buNone/>
            </a:pPr>
            <a:r>
              <a:rPr lang="en-US" sz="2000" b="1" dirty="0"/>
              <a:t>Proof</a:t>
            </a:r>
            <a:r>
              <a:rPr lang="en-US" sz="2000" dirty="0"/>
              <a:t>. Shown by Hooper.</a:t>
            </a:r>
          </a:p>
          <a:p>
            <a:endParaRPr lang="en-US" sz="2000" dirty="0"/>
          </a:p>
        </p:txBody>
      </p:sp>
      <p:sp>
        <p:nvSpPr>
          <p:cNvPr id="4" name="Date Placeholder 3">
            <a:extLst>
              <a:ext uri="{FF2B5EF4-FFF2-40B4-BE49-F238E27FC236}">
                <a16:creationId xmlns:a16="http://schemas.microsoft.com/office/drawing/2014/main" id="{874854DC-447F-B8C7-E7B9-C1769792E902}"/>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27F50724-5087-E2C4-9A56-06F43A4A32E7}"/>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FE3F848E-DCF6-ADD0-70BF-95AEC70ACC0F}"/>
              </a:ext>
            </a:extLst>
          </p:cNvPr>
          <p:cNvSpPr>
            <a:spLocks noGrp="1"/>
          </p:cNvSpPr>
          <p:nvPr>
            <p:ph type="sldNum" sz="quarter" idx="12"/>
          </p:nvPr>
        </p:nvSpPr>
        <p:spPr/>
        <p:txBody>
          <a:bodyPr/>
          <a:lstStyle/>
          <a:p>
            <a:fld id="{F7F6C048-724C-A44D-A3A9-573A2C2F7973}" type="slidenum">
              <a:rPr lang="en-US" smtClean="0"/>
              <a:pPr/>
              <a:t>10</a:t>
            </a:fld>
            <a:endParaRPr lang="en-US"/>
          </a:p>
        </p:txBody>
      </p:sp>
    </p:spTree>
    <p:extLst>
      <p:ext uri="{BB962C8B-B14F-4D97-AF65-F5344CB8AC3E}">
        <p14:creationId xmlns:p14="http://schemas.microsoft.com/office/powerpoint/2010/main" val="1682707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a:t>
            </a:r>
            <a:r>
              <a:rPr lang="en-US" dirty="0" err="1"/>
              <a:t>CTime</a:t>
            </a:r>
            <a:r>
              <a:rPr lang="en-US" dirty="0"/>
              <a:t>⇒ T ∈ Mortal</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b="1" dirty="0"/>
              <a:t>Theorem 3</a:t>
            </a:r>
            <a:r>
              <a:rPr lang="en-US" sz="2000" dirty="0"/>
              <a:t>. Let </a:t>
            </a:r>
            <a:r>
              <a:rPr lang="en-US" sz="2000" b="1" i="1" dirty="0"/>
              <a:t>T </a:t>
            </a:r>
            <a:r>
              <a:rPr lang="en-US" sz="2000" dirty="0"/>
              <a:t>be a TM in </a:t>
            </a:r>
            <a:r>
              <a:rPr lang="en-US" sz="2000" b="1" dirty="0" err="1"/>
              <a:t>CTime</a:t>
            </a:r>
            <a:r>
              <a:rPr lang="en-US" sz="2000" b="1" dirty="0"/>
              <a:t> </a:t>
            </a:r>
            <a:r>
              <a:rPr lang="en-US" sz="2000" dirty="0"/>
              <a:t>then</a:t>
            </a:r>
            <a:r>
              <a:rPr lang="en-US" sz="2000" b="1" dirty="0"/>
              <a:t> </a:t>
            </a:r>
            <a:r>
              <a:rPr lang="en-US" sz="2000" b="1" i="1" dirty="0"/>
              <a:t>T </a:t>
            </a:r>
            <a:r>
              <a:rPr lang="en-US" sz="2000" dirty="0"/>
              <a:t>is </a:t>
            </a:r>
            <a:r>
              <a:rPr lang="en-US" sz="2000" b="1" dirty="0"/>
              <a:t>Mortal</a:t>
            </a:r>
            <a:r>
              <a:rPr lang="en-US" sz="2000" dirty="0"/>
              <a:t>.</a:t>
            </a:r>
          </a:p>
          <a:p>
            <a:pPr marL="0" indent="0">
              <a:buNone/>
            </a:pPr>
            <a:r>
              <a:rPr lang="en-US" sz="2000" b="1" dirty="0"/>
              <a:t>Proof</a:t>
            </a:r>
            <a:r>
              <a:rPr lang="en-US" sz="2000" dirty="0"/>
              <a:t>. This is obvious as</a:t>
            </a:r>
            <a:r>
              <a:rPr lang="en-US" sz="2000" b="1" dirty="0"/>
              <a:t> Mortality </a:t>
            </a:r>
            <a:r>
              <a:rPr lang="en-US" sz="2000" dirty="0"/>
              <a:t>includes TMs with finitely or infinitely marked tapes.</a:t>
            </a:r>
          </a:p>
          <a:p>
            <a:pPr marL="0" indent="0">
              <a:buNone/>
            </a:pPr>
            <a:endParaRPr lang="en-US" sz="2000" dirty="0"/>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11</a:t>
            </a:fld>
            <a:endParaRPr lang="en-US"/>
          </a:p>
        </p:txBody>
      </p:sp>
    </p:spTree>
    <p:extLst>
      <p:ext uri="{BB962C8B-B14F-4D97-AF65-F5344CB8AC3E}">
        <p14:creationId xmlns:p14="http://schemas.microsoft.com/office/powerpoint/2010/main" val="2084434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Mortal ⇒ T ∈ </a:t>
            </a:r>
            <a:r>
              <a:rPr lang="en-US" dirty="0" err="1"/>
              <a:t>CTime</a:t>
            </a:r>
            <a:r>
              <a:rPr lang="en-US" dirty="0"/>
              <a:t> #1</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b="1" dirty="0"/>
              <a:t>Theorem 4</a:t>
            </a:r>
            <a:r>
              <a:rPr lang="en-US" sz="2000" dirty="0"/>
              <a:t>. Let </a:t>
            </a:r>
            <a:r>
              <a:rPr lang="en-US" sz="2000" b="1" i="1" dirty="0"/>
              <a:t>T </a:t>
            </a:r>
            <a:r>
              <a:rPr lang="en-US" sz="2000" dirty="0"/>
              <a:t>be a TM in </a:t>
            </a:r>
            <a:r>
              <a:rPr lang="en-US" sz="2000" b="1" dirty="0"/>
              <a:t>Mortal </a:t>
            </a:r>
            <a:r>
              <a:rPr lang="en-US" sz="2000" dirty="0"/>
              <a:t>then</a:t>
            </a:r>
            <a:r>
              <a:rPr lang="en-US" sz="2000" b="1" dirty="0"/>
              <a:t> </a:t>
            </a:r>
            <a:r>
              <a:rPr lang="en-US" sz="2000" b="1" i="1" dirty="0"/>
              <a:t>T </a:t>
            </a:r>
            <a:r>
              <a:rPr lang="en-US" sz="2000" dirty="0"/>
              <a:t>is in </a:t>
            </a:r>
            <a:r>
              <a:rPr lang="en-US" sz="2000" b="1" dirty="0" err="1"/>
              <a:t>CTime</a:t>
            </a:r>
            <a:r>
              <a:rPr lang="en-US" sz="2000" dirty="0"/>
              <a:t>.</a:t>
            </a:r>
          </a:p>
          <a:p>
            <a:pPr marL="0" indent="0">
              <a:buNone/>
            </a:pPr>
            <a:r>
              <a:rPr lang="en-US" sz="2000" b="1" dirty="0"/>
              <a:t>Proof</a:t>
            </a:r>
            <a:r>
              <a:rPr lang="en-US" sz="2000" dirty="0"/>
              <a:t>: We approach this by contradiction (</a:t>
            </a:r>
            <a:r>
              <a:rPr lang="en-US" sz="2000" b="1" i="1" dirty="0"/>
              <a:t>T</a:t>
            </a:r>
            <a:r>
              <a:rPr lang="en-US" sz="2000" dirty="0"/>
              <a:t> </a:t>
            </a:r>
            <a:r>
              <a:rPr lang="en-US" sz="2000" b="1" dirty="0"/>
              <a:t>∉ </a:t>
            </a:r>
            <a:r>
              <a:rPr lang="en-US" sz="2000" b="1" dirty="0" err="1"/>
              <a:t>CTime</a:t>
            </a:r>
            <a:r>
              <a:rPr lang="en-US" sz="2000" b="1" dirty="0"/>
              <a:t> ⇒ </a:t>
            </a:r>
            <a:r>
              <a:rPr lang="en-US" sz="2000" b="1" i="1" dirty="0"/>
              <a:t>T</a:t>
            </a:r>
            <a:r>
              <a:rPr lang="en-US" sz="2000" b="1" dirty="0"/>
              <a:t> ∉ Mortal</a:t>
            </a:r>
            <a:r>
              <a:rPr lang="en-US" sz="2000" dirty="0"/>
              <a:t>).</a:t>
            </a:r>
          </a:p>
          <a:p>
            <a:pPr marL="0" indent="0">
              <a:buNone/>
            </a:pPr>
            <a:r>
              <a:rPr lang="en-US" sz="2000" dirty="0"/>
              <a:t>Assume </a:t>
            </a:r>
            <a:r>
              <a:rPr lang="en-US" sz="2000" b="1" i="1" dirty="0"/>
              <a:t>T</a:t>
            </a:r>
            <a:r>
              <a:rPr lang="en-US" sz="2000" dirty="0"/>
              <a:t> </a:t>
            </a:r>
            <a:r>
              <a:rPr lang="en-US" sz="2000" b="1" dirty="0"/>
              <a:t>∉ </a:t>
            </a:r>
            <a:r>
              <a:rPr lang="en-US" sz="2000" b="1" dirty="0" err="1"/>
              <a:t>CTime</a:t>
            </a:r>
            <a:r>
              <a:rPr lang="en-US" sz="2000" b="1" dirty="0"/>
              <a:t> </a:t>
            </a:r>
            <a:r>
              <a:rPr lang="en-US" sz="2000" dirty="0"/>
              <a:t>then there is either some finite ID that does not lead to a halt or some finite ID for which there is no a priori upper bound on the number of steps taken before halting. If any finite ID does not lead to a halt, then clearly </a:t>
            </a:r>
            <a:r>
              <a:rPr lang="en-US" sz="2000" b="1" i="1" dirty="0"/>
              <a:t>T</a:t>
            </a:r>
            <a:r>
              <a:rPr lang="en-US" sz="2000" dirty="0"/>
              <a:t> is immortal. We need then consider only infinite IDs and unbounded computations.</a:t>
            </a:r>
          </a:p>
          <a:p>
            <a:pPr marL="0" indent="0">
              <a:buNone/>
            </a:pPr>
            <a:r>
              <a:rPr lang="en-US" sz="2000" dirty="0"/>
              <a:t>Let </a:t>
            </a:r>
            <a:r>
              <a:rPr lang="en-US" sz="2000" dirty="0">
                <a:latin typeface="Script MT Bold" panose="03040602040607080904" pitchFamily="66" charset="0"/>
              </a:rPr>
              <a:t>I</a:t>
            </a:r>
            <a:r>
              <a:rPr lang="en-US" sz="2000" dirty="0"/>
              <a:t> be the set of all ID’s such that, for each </a:t>
            </a:r>
            <a:r>
              <a:rPr lang="en-US" sz="2000" b="1" i="1" dirty="0"/>
              <a:t>I</a:t>
            </a:r>
            <a:r>
              <a:rPr lang="en-US" sz="2000" dirty="0"/>
              <a:t> </a:t>
            </a:r>
            <a:r>
              <a:rPr lang="en-US" sz="2000" dirty="0">
                <a:sym typeface="Symbol" panose="05050102010706020507" pitchFamily="18" charset="2"/>
              </a:rPr>
              <a:t></a:t>
            </a:r>
            <a:r>
              <a:rPr lang="en-US" sz="2000" dirty="0"/>
              <a:t> </a:t>
            </a:r>
            <a:r>
              <a:rPr lang="en-US" sz="2000" dirty="0">
                <a:latin typeface="Script MT Bold" panose="03040602040607080904" pitchFamily="66" charset="0"/>
              </a:rPr>
              <a:t>I</a:t>
            </a:r>
            <a:r>
              <a:rPr lang="en-US" sz="2000" dirty="0"/>
              <a:t>, when </a:t>
            </a:r>
            <a:r>
              <a:rPr lang="en-US" sz="2000" b="1" i="1" dirty="0"/>
              <a:t>T</a:t>
            </a:r>
            <a:r>
              <a:rPr lang="en-US" sz="2000" i="1" dirty="0"/>
              <a:t> </a:t>
            </a:r>
            <a:r>
              <a:rPr lang="en-US" sz="2000" dirty="0"/>
              <a:t>starts in </a:t>
            </a:r>
            <a:r>
              <a:rPr lang="en-US" sz="2000" b="1" i="1" dirty="0"/>
              <a:t>I </a:t>
            </a:r>
            <a:r>
              <a:rPr lang="en-US" sz="2000" dirty="0"/>
              <a:t>it will eventually scan each square of the tape containing a symbol of </a:t>
            </a:r>
            <a:r>
              <a:rPr lang="en-US" sz="2000" b="1" i="1" dirty="0"/>
              <a:t>I</a:t>
            </a:r>
            <a:r>
              <a:rPr lang="en-US" sz="2000" dirty="0"/>
              <a:t> before it scans a square not containing a symbol of </a:t>
            </a:r>
            <a:r>
              <a:rPr lang="en-US" sz="2000" b="1" i="1" dirty="0"/>
              <a:t>I</a:t>
            </a:r>
            <a:r>
              <a:rPr lang="en-US" sz="2000" dirty="0"/>
              <a:t>. </a:t>
            </a:r>
          </a:p>
          <a:p>
            <a:pPr marL="0" indent="0">
              <a:buNone/>
            </a:pPr>
            <a:r>
              <a:rPr lang="en-US" sz="2000" dirty="0"/>
              <a:t>Let {</a:t>
            </a:r>
            <a:r>
              <a:rPr lang="en-US" sz="2000" b="1" dirty="0"/>
              <a:t>q</a:t>
            </a:r>
            <a:r>
              <a:rPr lang="en-US" sz="2000" b="1" baseline="-25000" dirty="0"/>
              <a:t>1</a:t>
            </a:r>
            <a:r>
              <a:rPr lang="en-US" sz="2000" dirty="0"/>
              <a:t>, … , </a:t>
            </a:r>
            <a:r>
              <a:rPr lang="en-US" sz="2000" b="1" dirty="0" err="1"/>
              <a:t>q</a:t>
            </a:r>
            <a:r>
              <a:rPr lang="en-US" sz="2000" b="1" baseline="-25000" dirty="0" err="1"/>
              <a:t>m</a:t>
            </a:r>
            <a:r>
              <a:rPr lang="en-US" sz="2000" dirty="0"/>
              <a:t>} be the states of </a:t>
            </a:r>
            <a:r>
              <a:rPr lang="en-US" sz="2000" b="1" i="1" dirty="0"/>
              <a:t>T</a:t>
            </a:r>
            <a:r>
              <a:rPr lang="en-US" sz="2000" dirty="0"/>
              <a:t>. We define a forest of </a:t>
            </a:r>
            <a:r>
              <a:rPr lang="en-US" sz="2000" b="1" dirty="0"/>
              <a:t>m</a:t>
            </a:r>
            <a:r>
              <a:rPr lang="en-US" sz="2000" dirty="0"/>
              <a:t> trees, one for each state of </a:t>
            </a:r>
            <a:r>
              <a:rPr lang="en-US" sz="2000" b="1" i="1" dirty="0"/>
              <a:t>T</a:t>
            </a:r>
            <a:r>
              <a:rPr lang="en-US" sz="2000" dirty="0"/>
              <a:t>, such that the </a:t>
            </a:r>
            <a:r>
              <a:rPr lang="en-US" sz="2000" b="1" dirty="0"/>
              <a:t>j</a:t>
            </a:r>
            <a:r>
              <a:rPr lang="en-US" sz="2000" dirty="0"/>
              <a:t>-</a:t>
            </a:r>
            <a:r>
              <a:rPr lang="en-US" sz="2000" dirty="0" err="1"/>
              <a:t>th</a:t>
            </a:r>
            <a:r>
              <a:rPr lang="en-US" sz="2000" dirty="0"/>
              <a:t> tree has root </a:t>
            </a:r>
            <a:r>
              <a:rPr lang="en-US" sz="2000" b="1" dirty="0" err="1"/>
              <a:t>q</a:t>
            </a:r>
            <a:r>
              <a:rPr lang="en-US" sz="2000" b="1" baseline="-25000" dirty="0" err="1"/>
              <a:t>j</a:t>
            </a:r>
            <a:r>
              <a:rPr lang="en-US" sz="2000" dirty="0"/>
              <a:t>. The direct descendants of </a:t>
            </a:r>
            <a:r>
              <a:rPr lang="en-US" sz="2000" b="1" dirty="0" err="1"/>
              <a:t>q</a:t>
            </a:r>
            <a:r>
              <a:rPr lang="en-US" sz="2000" b="1" baseline="-25000" dirty="0" err="1"/>
              <a:t>j</a:t>
            </a:r>
            <a:r>
              <a:rPr lang="en-US" sz="2000" dirty="0"/>
              <a:t> are </a:t>
            </a:r>
            <a:r>
              <a:rPr lang="en-US" sz="2000" b="1" dirty="0"/>
              <a:t>q</a:t>
            </a:r>
            <a:r>
              <a:rPr lang="en-US" sz="2000" b="1" baseline="-25000" dirty="0"/>
              <a:t>j</a:t>
            </a:r>
            <a:r>
              <a:rPr lang="en-US" sz="2000" b="1" dirty="0"/>
              <a:t>0</a:t>
            </a:r>
            <a:r>
              <a:rPr lang="en-US" sz="2000" dirty="0"/>
              <a:t> and </a:t>
            </a:r>
            <a:r>
              <a:rPr lang="en-US" sz="2000" b="1" dirty="0"/>
              <a:t>q</a:t>
            </a:r>
            <a:r>
              <a:rPr lang="en-US" sz="2000" b="1" baseline="-25000" dirty="0"/>
              <a:t>j</a:t>
            </a:r>
            <a:r>
              <a:rPr lang="en-US" sz="2000" b="1" dirty="0"/>
              <a:t>1</a:t>
            </a:r>
            <a:r>
              <a:rPr lang="en-US" sz="2000" dirty="0"/>
              <a:t>,</a:t>
            </a:r>
            <a:r>
              <a:rPr lang="en-US" sz="2000" b="1" dirty="0"/>
              <a:t> </a:t>
            </a:r>
            <a:r>
              <a:rPr lang="en-US" sz="2000" dirty="0"/>
              <a:t>representing the shortest IDs involving </a:t>
            </a:r>
            <a:r>
              <a:rPr lang="en-US" sz="2000" b="1" dirty="0" err="1"/>
              <a:t>q</a:t>
            </a:r>
            <a:r>
              <a:rPr lang="en-US" sz="2000" b="1" baseline="-25000" dirty="0" err="1"/>
              <a:t>j</a:t>
            </a:r>
            <a:r>
              <a:rPr lang="en-US" sz="2000" dirty="0"/>
              <a:t>.</a:t>
            </a:r>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12</a:t>
            </a:fld>
            <a:endParaRPr lang="en-US"/>
          </a:p>
        </p:txBody>
      </p:sp>
    </p:spTree>
    <p:extLst>
      <p:ext uri="{BB962C8B-B14F-4D97-AF65-F5344CB8AC3E}">
        <p14:creationId xmlns:p14="http://schemas.microsoft.com/office/powerpoint/2010/main" val="2820538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Mortal ⇒ T ∈ </a:t>
            </a:r>
            <a:r>
              <a:rPr lang="en-US" dirty="0" err="1"/>
              <a:t>CTime</a:t>
            </a:r>
            <a:r>
              <a:rPr lang="en-US" dirty="0"/>
              <a:t> #2</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200" dirty="0"/>
              <a:t>If </a:t>
            </a:r>
            <a:r>
              <a:rPr lang="en-US" sz="2200" b="1" i="1" dirty="0"/>
              <a:t>I</a:t>
            </a:r>
            <a:r>
              <a:rPr lang="en-US" sz="2200" b="1" i="1" baseline="-25000" dirty="0"/>
              <a:t>0</a:t>
            </a:r>
            <a:r>
              <a:rPr lang="en-US" sz="2200" dirty="0"/>
              <a:t>, </a:t>
            </a:r>
            <a:r>
              <a:rPr lang="en-US" sz="2200" b="1" i="1" dirty="0"/>
              <a:t>I</a:t>
            </a:r>
            <a:r>
              <a:rPr lang="en-US" sz="2200" b="1" i="1" baseline="-25000" dirty="0"/>
              <a:t>1</a:t>
            </a:r>
            <a:r>
              <a:rPr lang="en-US" sz="2200" dirty="0"/>
              <a:t> </a:t>
            </a:r>
            <a:r>
              <a:rPr lang="en-US" sz="2200" dirty="0">
                <a:sym typeface="Symbol" panose="05050102010706020507" pitchFamily="18" charset="2"/>
              </a:rPr>
              <a:t></a:t>
            </a:r>
            <a:r>
              <a:rPr lang="en-US" sz="2200" dirty="0"/>
              <a:t> </a:t>
            </a:r>
            <a:r>
              <a:rPr lang="en-US" sz="2200" dirty="0">
                <a:latin typeface="Script MT Bold" panose="03040602040607080904" pitchFamily="66" charset="0"/>
              </a:rPr>
              <a:t>I</a:t>
            </a:r>
            <a:r>
              <a:rPr lang="en-US" sz="2200" dirty="0"/>
              <a:t>, and </a:t>
            </a:r>
            <a:r>
              <a:rPr lang="en-US" sz="2200" b="1" dirty="0" err="1"/>
              <a:t>q</a:t>
            </a:r>
            <a:r>
              <a:rPr lang="en-US" sz="2200" b="1" baseline="-25000" dirty="0" err="1"/>
              <a:t>j</a:t>
            </a:r>
            <a:r>
              <a:rPr lang="en-US" sz="2200" dirty="0"/>
              <a:t> is a symbol of </a:t>
            </a:r>
            <a:r>
              <a:rPr lang="en-US" sz="2200" b="1" i="1" dirty="0"/>
              <a:t>I</a:t>
            </a:r>
            <a:r>
              <a:rPr lang="en-US" sz="2200" b="1" i="1" baseline="-25000" dirty="0"/>
              <a:t>0</a:t>
            </a:r>
            <a:r>
              <a:rPr lang="en-US" sz="2200" dirty="0"/>
              <a:t> and </a:t>
            </a:r>
            <a:r>
              <a:rPr lang="en-US" sz="2200" b="1" i="1" dirty="0"/>
              <a:t>I</a:t>
            </a:r>
            <a:r>
              <a:rPr lang="en-US" sz="2200" b="1" i="1" baseline="-25000" dirty="0"/>
              <a:t>1</a:t>
            </a:r>
            <a:r>
              <a:rPr lang="en-US" sz="2200" dirty="0"/>
              <a:t>, and </a:t>
            </a:r>
            <a:r>
              <a:rPr lang="en-US" sz="2200" b="1" i="1" dirty="0"/>
              <a:t>I</a:t>
            </a:r>
            <a:r>
              <a:rPr lang="en-US" sz="2200" b="1" i="1" baseline="-25000" dirty="0"/>
              <a:t>1</a:t>
            </a:r>
            <a:r>
              <a:rPr lang="en-US" sz="2200" dirty="0"/>
              <a:t> = </a:t>
            </a:r>
            <a:r>
              <a:rPr lang="en-US" sz="2200" b="1" i="1" dirty="0">
                <a:sym typeface="Symbol" panose="05050102010706020507" pitchFamily="18" charset="2"/>
              </a:rPr>
              <a:t> </a:t>
            </a:r>
            <a:r>
              <a:rPr lang="en-US" sz="2200" b="1" i="1" dirty="0"/>
              <a:t>I</a:t>
            </a:r>
            <a:r>
              <a:rPr lang="en-US" sz="2200" b="1" i="1" baseline="-25000" dirty="0"/>
              <a:t>0</a:t>
            </a:r>
            <a:r>
              <a:rPr lang="en-US" sz="2200" b="1" i="1" dirty="0"/>
              <a:t> </a:t>
            </a:r>
            <a:r>
              <a:rPr lang="en-US" sz="2200" dirty="0"/>
              <a:t>or </a:t>
            </a:r>
            <a:r>
              <a:rPr lang="en-US" sz="2200" b="1" i="1" dirty="0"/>
              <a:t>I</a:t>
            </a:r>
            <a:r>
              <a:rPr lang="en-US" sz="2200" b="1" i="1" baseline="-25000" dirty="0"/>
              <a:t>1</a:t>
            </a:r>
            <a:r>
              <a:rPr lang="en-US" sz="2200" dirty="0"/>
              <a:t> = </a:t>
            </a:r>
            <a:r>
              <a:rPr lang="en-US" sz="2200" b="1" i="1" dirty="0"/>
              <a:t>I</a:t>
            </a:r>
            <a:r>
              <a:rPr lang="en-US" sz="2200" b="1" i="1" baseline="-25000" dirty="0"/>
              <a:t>0</a:t>
            </a:r>
            <a:r>
              <a:rPr lang="en-US" sz="2200" dirty="0"/>
              <a:t> </a:t>
            </a:r>
            <a:r>
              <a:rPr lang="en-US" sz="2200" b="1" i="1" dirty="0">
                <a:sym typeface="Symbol" panose="05050102010706020507" pitchFamily="18" charset="2"/>
              </a:rPr>
              <a:t> </a:t>
            </a:r>
            <a:r>
              <a:rPr lang="en-US" sz="2200" dirty="0">
                <a:sym typeface="Symbol" panose="05050102010706020507" pitchFamily="18" charset="2"/>
              </a:rPr>
              <a:t>,</a:t>
            </a:r>
            <a:r>
              <a:rPr lang="en-US" sz="2200" b="1" i="1" dirty="0">
                <a:sym typeface="Symbol" panose="05050102010706020507" pitchFamily="18" charset="2"/>
              </a:rPr>
              <a:t> </a:t>
            </a:r>
            <a:r>
              <a:rPr lang="en-US" sz="2200" dirty="0"/>
              <a:t>where </a:t>
            </a:r>
            <a:r>
              <a:rPr lang="en-US" sz="2200" b="1" i="1" dirty="0">
                <a:sym typeface="Symbol" panose="05050102010706020507" pitchFamily="18" charset="2"/>
              </a:rPr>
              <a:t></a:t>
            </a:r>
            <a:r>
              <a:rPr lang="en-US" sz="2200" dirty="0"/>
              <a:t> is a tape symbol, then </a:t>
            </a:r>
            <a:r>
              <a:rPr lang="en-US" sz="2200" b="1" i="1" dirty="0"/>
              <a:t>I</a:t>
            </a:r>
            <a:r>
              <a:rPr lang="en-US" sz="2200" b="1" i="1" baseline="-25000" dirty="0"/>
              <a:t>0</a:t>
            </a:r>
            <a:r>
              <a:rPr lang="en-US" sz="2200" b="1" i="1" dirty="0"/>
              <a:t> </a:t>
            </a:r>
            <a:r>
              <a:rPr lang="en-US" sz="2200" dirty="0"/>
              <a:t>is a parent of </a:t>
            </a:r>
            <a:r>
              <a:rPr lang="en-US" sz="2200" b="1" i="1" dirty="0"/>
              <a:t>I</a:t>
            </a:r>
            <a:r>
              <a:rPr lang="en-US" sz="2200" b="1" i="1" baseline="-25000" dirty="0"/>
              <a:t>1</a:t>
            </a:r>
            <a:r>
              <a:rPr lang="en-US" sz="2200" dirty="0"/>
              <a:t> in the </a:t>
            </a:r>
            <a:r>
              <a:rPr lang="en-US" sz="2200" b="1" dirty="0"/>
              <a:t>j</a:t>
            </a:r>
            <a:r>
              <a:rPr lang="en-US" sz="2200" dirty="0"/>
              <a:t>-</a:t>
            </a:r>
            <a:r>
              <a:rPr lang="en-US" sz="2200" dirty="0" err="1"/>
              <a:t>th</a:t>
            </a:r>
            <a:r>
              <a:rPr lang="en-US" sz="2200" dirty="0"/>
              <a:t> tree. </a:t>
            </a:r>
          </a:p>
          <a:p>
            <a:pPr marL="0" indent="0">
              <a:buNone/>
            </a:pPr>
            <a:r>
              <a:rPr lang="en-US" sz="2200" dirty="0"/>
              <a:t>Note that when </a:t>
            </a:r>
            <a:r>
              <a:rPr lang="en-US" sz="2200" b="1" i="1" dirty="0"/>
              <a:t>T</a:t>
            </a:r>
            <a:r>
              <a:rPr lang="en-US" sz="2200" dirty="0"/>
              <a:t> starts in </a:t>
            </a:r>
            <a:r>
              <a:rPr lang="en-US" sz="2200" b="1" i="1" dirty="0"/>
              <a:t>I</a:t>
            </a:r>
            <a:r>
              <a:rPr lang="en-US" sz="2200" b="1" i="1" baseline="-25000" dirty="0"/>
              <a:t>1</a:t>
            </a:r>
            <a:r>
              <a:rPr lang="en-US" sz="2200" dirty="0"/>
              <a:t>, the square containing </a:t>
            </a:r>
            <a:r>
              <a:rPr lang="en-US" sz="2200" b="1" i="1" dirty="0">
                <a:sym typeface="Symbol" panose="05050102010706020507" pitchFamily="18" charset="2"/>
              </a:rPr>
              <a:t></a:t>
            </a:r>
            <a:r>
              <a:rPr lang="en-US" sz="2200" dirty="0"/>
              <a:t> is scanned after every other square of </a:t>
            </a:r>
            <a:r>
              <a:rPr lang="en-US" sz="2200" b="1" i="1" dirty="0"/>
              <a:t>I</a:t>
            </a:r>
            <a:r>
              <a:rPr lang="en-US" sz="2200" b="1" i="1" baseline="-25000" dirty="0"/>
              <a:t>1</a:t>
            </a:r>
            <a:r>
              <a:rPr lang="en-US" sz="2200" b="1" i="1" dirty="0"/>
              <a:t> </a:t>
            </a:r>
            <a:r>
              <a:rPr lang="en-US" sz="2200" dirty="0"/>
              <a:t>but before any square not in </a:t>
            </a:r>
            <a:r>
              <a:rPr lang="en-US" sz="2200" b="1" i="1" dirty="0"/>
              <a:t>I</a:t>
            </a:r>
            <a:r>
              <a:rPr lang="en-US" sz="2200" b="1" i="1" baseline="-25000" dirty="0"/>
              <a:t>1</a:t>
            </a:r>
            <a:r>
              <a:rPr lang="en-US" sz="2200" b="1" i="1" dirty="0"/>
              <a:t>.</a:t>
            </a:r>
            <a:endParaRPr lang="en-US" sz="2200" dirty="0"/>
          </a:p>
          <a:p>
            <a:pPr marL="0" indent="0">
              <a:buNone/>
            </a:pPr>
            <a:r>
              <a:rPr lang="en-US" sz="2200" dirty="0"/>
              <a:t>Based on prior considerations, we know that </a:t>
            </a:r>
            <a:r>
              <a:rPr lang="en-US" sz="2200" b="1" i="1" dirty="0"/>
              <a:t>T</a:t>
            </a:r>
            <a:r>
              <a:rPr lang="en-US" sz="2200" dirty="0"/>
              <a:t> is immortal and that, for every finite ID, </a:t>
            </a:r>
            <a:r>
              <a:rPr lang="en-US" sz="2200" b="1" i="1" dirty="0"/>
              <a:t>T</a:t>
            </a:r>
            <a:r>
              <a:rPr lang="en-US" sz="2200" dirty="0"/>
              <a:t> either halts or runs for an unbounded number of steps and eventually halts. In the latter case </a:t>
            </a:r>
            <a:r>
              <a:rPr lang="en-US" sz="2200" b="1" i="1" dirty="0"/>
              <a:t>T</a:t>
            </a:r>
            <a:r>
              <a:rPr lang="en-US" sz="2200" dirty="0"/>
              <a:t> cannot stay within a bounded region of the tape as that would result in a loop. Thus, in both cases (non-halting or no bound), at least one of the trees of the forest must have an unbounded number of nodes. </a:t>
            </a:r>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dirty="0"/>
              <a:t>© UCF CS</a:t>
            </a:r>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13</a:t>
            </a:fld>
            <a:endParaRPr lang="en-US"/>
          </a:p>
        </p:txBody>
      </p:sp>
    </p:spTree>
    <p:extLst>
      <p:ext uri="{BB962C8B-B14F-4D97-AF65-F5344CB8AC3E}">
        <p14:creationId xmlns:p14="http://schemas.microsoft.com/office/powerpoint/2010/main" val="3354156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Mortal ⇒ T ∈ </a:t>
            </a:r>
            <a:r>
              <a:rPr lang="en-US" dirty="0" err="1"/>
              <a:t>CTime</a:t>
            </a:r>
            <a:r>
              <a:rPr lang="en-US" dirty="0"/>
              <a:t> #3</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dirty="0"/>
              <a:t>Continuing:</a:t>
            </a:r>
          </a:p>
          <a:p>
            <a:pPr marL="0" indent="0">
              <a:buNone/>
            </a:pPr>
            <a:r>
              <a:rPr lang="en-US" sz="2000" dirty="0"/>
              <a:t>As the degree of each vertex in each tree is finite (it is bounded by the number of tape symbols), by Koenig's Infinity Lemma, at least one of the trees must have an infinite branch. Therefore, there exists an infinite ID that causes </a:t>
            </a:r>
            <a:r>
              <a:rPr lang="en-US" sz="2000" b="1" i="1" dirty="0"/>
              <a:t>T</a:t>
            </a:r>
            <a:r>
              <a:rPr lang="en-US" sz="2000" dirty="0"/>
              <a:t> to travel an infinite distance on the tape. It follows that </a:t>
            </a:r>
            <a:r>
              <a:rPr lang="en-US" sz="2000" b="1" i="1" dirty="0"/>
              <a:t>T</a:t>
            </a:r>
            <a:r>
              <a:rPr lang="en-US" sz="2000" dirty="0"/>
              <a:t> is immortal.</a:t>
            </a:r>
          </a:p>
          <a:p>
            <a:pPr marL="0" indent="0">
              <a:buNone/>
            </a:pPr>
            <a:r>
              <a:rPr lang="en-US" sz="2000" dirty="0"/>
              <a:t>This shows if </a:t>
            </a:r>
            <a:r>
              <a:rPr lang="en-US" sz="2000" b="1" i="1" dirty="0"/>
              <a:t>T</a:t>
            </a:r>
            <a:r>
              <a:rPr lang="en-US" sz="2000" dirty="0"/>
              <a:t> is not in </a:t>
            </a:r>
            <a:r>
              <a:rPr lang="en-US" sz="2000" b="1" dirty="0" err="1"/>
              <a:t>CTime</a:t>
            </a:r>
            <a:r>
              <a:rPr lang="en-US" sz="2000" b="1" dirty="0"/>
              <a:t> </a:t>
            </a:r>
            <a:r>
              <a:rPr lang="en-US" sz="2000" dirty="0"/>
              <a:t>then </a:t>
            </a:r>
            <a:r>
              <a:rPr lang="en-US" sz="2000" b="1" i="1" dirty="0"/>
              <a:t>T</a:t>
            </a:r>
            <a:r>
              <a:rPr lang="en-US" sz="2000" dirty="0"/>
              <a:t> is also not in </a:t>
            </a:r>
            <a:r>
              <a:rPr lang="en-US" sz="2000" b="1" dirty="0"/>
              <a:t>Mortal</a:t>
            </a:r>
            <a:r>
              <a:rPr lang="en-US" sz="2000" dirty="0"/>
              <a:t> and hence </a:t>
            </a:r>
            <a:r>
              <a:rPr lang="en-US" sz="2000" b="1" dirty="0"/>
              <a:t>Mortal</a:t>
            </a:r>
            <a:r>
              <a:rPr lang="en-US" sz="2000" dirty="0"/>
              <a:t> ⇒ </a:t>
            </a:r>
            <a:r>
              <a:rPr lang="en-US" sz="2000" b="1" dirty="0" err="1"/>
              <a:t>CTime</a:t>
            </a:r>
            <a:r>
              <a:rPr lang="en-US" sz="2000" dirty="0"/>
              <a:t>.</a:t>
            </a:r>
            <a:endParaRPr lang="en-US" sz="2000" b="1" dirty="0"/>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14</a:t>
            </a:fld>
            <a:endParaRPr lang="en-US"/>
          </a:p>
        </p:txBody>
      </p:sp>
    </p:spTree>
    <p:extLst>
      <p:ext uri="{BB962C8B-B14F-4D97-AF65-F5344CB8AC3E}">
        <p14:creationId xmlns:p14="http://schemas.microsoft.com/office/powerpoint/2010/main" val="686910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Complexity of </a:t>
            </a:r>
            <a:r>
              <a:rPr lang="en-US" dirty="0" err="1"/>
              <a:t>CTime</a:t>
            </a:r>
            <a:r>
              <a:rPr lang="en-US" dirty="0"/>
              <a:t> (finally)</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b="1" dirty="0"/>
              <a:t>Theorem 5</a:t>
            </a:r>
            <a:r>
              <a:rPr lang="en-US" sz="2000" dirty="0"/>
              <a:t>. </a:t>
            </a:r>
            <a:r>
              <a:rPr lang="en-US" sz="2000" b="1" i="1" dirty="0"/>
              <a:t>T</a:t>
            </a:r>
            <a:r>
              <a:rPr lang="en-US" sz="2000" b="1" dirty="0"/>
              <a:t> ∈ Mortal ⇔ </a:t>
            </a:r>
            <a:r>
              <a:rPr lang="en-US" sz="2000" b="1" i="1" dirty="0"/>
              <a:t>T</a:t>
            </a:r>
            <a:r>
              <a:rPr lang="en-US" sz="2000" b="1" dirty="0"/>
              <a:t> ∈ </a:t>
            </a:r>
            <a:r>
              <a:rPr lang="en-US" sz="2000" b="1" dirty="0" err="1"/>
              <a:t>CTime</a:t>
            </a:r>
            <a:r>
              <a:rPr lang="en-US" sz="2000" dirty="0"/>
              <a:t>.</a:t>
            </a:r>
            <a:endParaRPr lang="en-US" sz="2000" b="1" dirty="0"/>
          </a:p>
          <a:p>
            <a:pPr marL="0" indent="0">
              <a:buNone/>
            </a:pPr>
            <a:r>
              <a:rPr lang="en-US" sz="2000" b="1" dirty="0"/>
              <a:t>Proof</a:t>
            </a:r>
            <a:r>
              <a:rPr lang="en-US" sz="2000" dirty="0"/>
              <a:t>. Follows from Theorems 3 and 4.</a:t>
            </a:r>
            <a:endParaRPr lang="en-US" sz="2000" b="1" dirty="0"/>
          </a:p>
          <a:p>
            <a:pPr marL="0" indent="0">
              <a:buNone/>
            </a:pPr>
            <a:endParaRPr lang="en-US" sz="2000" b="1" dirty="0"/>
          </a:p>
          <a:p>
            <a:pPr marL="0" indent="0">
              <a:buNone/>
            </a:pPr>
            <a:r>
              <a:rPr lang="en-US" sz="2000" b="1" dirty="0"/>
              <a:t>Theorem 6</a:t>
            </a:r>
            <a:r>
              <a:rPr lang="en-US" sz="2000" dirty="0"/>
              <a:t>. </a:t>
            </a:r>
            <a:r>
              <a:rPr lang="en-US" sz="2000" b="1" dirty="0" err="1"/>
              <a:t>CTime</a:t>
            </a:r>
            <a:r>
              <a:rPr lang="en-US" sz="2000" b="1" dirty="0"/>
              <a:t> </a:t>
            </a:r>
            <a:r>
              <a:rPr lang="en-US" sz="2000" dirty="0"/>
              <a:t>is re, non-recursive.</a:t>
            </a:r>
          </a:p>
          <a:p>
            <a:pPr marL="0" indent="0">
              <a:buNone/>
            </a:pPr>
            <a:r>
              <a:rPr lang="en-US" sz="2000" b="1" dirty="0"/>
              <a:t>Proof</a:t>
            </a:r>
            <a:r>
              <a:rPr lang="en-US" sz="2000" dirty="0"/>
              <a:t>. Follows from Theorems 2 and 5.</a:t>
            </a:r>
          </a:p>
          <a:p>
            <a:pPr marL="0" indent="0">
              <a:buNone/>
            </a:pPr>
            <a:endParaRPr lang="en-US" sz="2000" b="1" dirty="0"/>
          </a:p>
          <a:p>
            <a:pPr marL="0" indent="0">
              <a:buNone/>
            </a:pPr>
            <a:endParaRPr lang="en-US" sz="2000" b="1" dirty="0"/>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15</a:t>
            </a:fld>
            <a:endParaRPr lang="en-US"/>
          </a:p>
        </p:txBody>
      </p:sp>
    </p:spTree>
    <p:extLst>
      <p:ext uri="{BB962C8B-B14F-4D97-AF65-F5344CB8AC3E}">
        <p14:creationId xmlns:p14="http://schemas.microsoft.com/office/powerpoint/2010/main" val="7929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Finite Convergence for Concatenation of Context-Free Languages</a:t>
            </a:r>
          </a:p>
        </p:txBody>
      </p:sp>
      <p:sp>
        <p:nvSpPr>
          <p:cNvPr id="590851" name="Rectangle 5"/>
          <p:cNvSpPr>
            <a:spLocks noGrp="1" noChangeArrowheads="1"/>
          </p:cNvSpPr>
          <p:nvPr>
            <p:ph type="subTitle" idx="1"/>
          </p:nvPr>
        </p:nvSpPr>
        <p:spPr/>
        <p:txBody>
          <a:bodyPr/>
          <a:lstStyle/>
          <a:p>
            <a:pPr eaLnBrk="1" hangingPunct="1"/>
            <a:r>
              <a:rPr lang="en-US" dirty="0">
                <a:ea typeface="ＭＳ Ｐゴシック" pitchFamily="-111" charset="-128"/>
                <a:cs typeface="ＭＳ Ｐゴシック" pitchFamily="-111" charset="-128"/>
              </a:rPr>
              <a:t>Relation to Real-Time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2928506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itle 1"/>
          <p:cNvSpPr>
            <a:spLocks noGrp="1"/>
          </p:cNvSpPr>
          <p:nvPr>
            <p:ph type="title"/>
          </p:nvPr>
        </p:nvSpPr>
        <p:spPr/>
        <p:txBody>
          <a:bodyPr/>
          <a:lstStyle/>
          <a:p>
            <a:r>
              <a:rPr lang="en-US">
                <a:ea typeface="ＭＳ Ｐゴシック" pitchFamily="-111" charset="-128"/>
                <a:cs typeface="ＭＳ Ｐゴシック" pitchFamily="-111" charset="-128"/>
              </a:rPr>
              <a:t>Powers of CFLs</a:t>
            </a:r>
          </a:p>
        </p:txBody>
      </p:sp>
      <p:sp>
        <p:nvSpPr>
          <p:cNvPr id="592899" name="Content Placeholder 2"/>
          <p:cNvSpPr>
            <a:spLocks noGrp="1"/>
          </p:cNvSpPr>
          <p:nvPr>
            <p:ph idx="1"/>
          </p:nvPr>
        </p:nvSpPr>
        <p:spPr/>
        <p:txBody>
          <a:bodyPr/>
          <a:lstStyle/>
          <a:p>
            <a:pPr eaLnBrk="1" hangingPunct="1">
              <a:lnSpc>
                <a:spcPct val="90000"/>
              </a:lnSpc>
              <a:buFont typeface="Times" pitchFamily="-111" charset="0"/>
              <a:buNone/>
            </a:pPr>
            <a:r>
              <a:rPr lang="en-US" dirty="0">
                <a:ea typeface="ＭＳ Ｐゴシック" pitchFamily="-111" charset="-128"/>
                <a:cs typeface="ＭＳ Ｐゴシック" pitchFamily="-111" charset="-128"/>
              </a:rPr>
              <a:t>Let </a:t>
            </a:r>
            <a:r>
              <a:rPr lang="en-US" b="1" dirty="0">
                <a:ea typeface="ＭＳ Ｐゴシック" pitchFamily="-111" charset="-128"/>
                <a:cs typeface="ＭＳ Ｐゴシック" pitchFamily="-111" charset="-128"/>
              </a:rPr>
              <a:t>G</a:t>
            </a:r>
            <a:r>
              <a:rPr lang="en-US" dirty="0">
                <a:ea typeface="ＭＳ Ｐゴシック" pitchFamily="-111" charset="-128"/>
                <a:cs typeface="ＭＳ Ｐゴシック" pitchFamily="-111" charset="-128"/>
              </a:rPr>
              <a:t> be a context free grammar.</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Consider </a:t>
            </a:r>
            <a:r>
              <a:rPr lang="en-US" b="1" dirty="0">
                <a:ea typeface="ＭＳ Ｐゴシック" pitchFamily="-111" charset="-128"/>
                <a:cs typeface="ＭＳ Ｐゴシック" pitchFamily="-111" charset="-128"/>
              </a:rPr>
              <a:t>L(G)</a:t>
            </a:r>
            <a:r>
              <a:rPr lang="en-US" b="1" baseline="30000" dirty="0">
                <a:ea typeface="ＭＳ Ｐゴシック" pitchFamily="-111" charset="-128"/>
                <a:cs typeface="ＭＳ Ｐゴシック" pitchFamily="-111" charset="-128"/>
              </a:rPr>
              <a:t>n</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Question1: Is </a:t>
            </a:r>
            <a:r>
              <a:rPr lang="en-US" b="1" dirty="0">
                <a:ea typeface="ＭＳ Ｐゴシック" pitchFamily="-111" charset="-128"/>
                <a:cs typeface="ＭＳ Ｐゴシック" pitchFamily="-111" charset="-128"/>
              </a:rPr>
              <a:t>L(G) = L(G)</a:t>
            </a:r>
            <a:r>
              <a:rPr lang="en-US" b="1" baseline="30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Question2: Is </a:t>
            </a:r>
            <a:r>
              <a:rPr lang="en-US" b="1" dirty="0">
                <a:ea typeface="ＭＳ Ｐゴシック" pitchFamily="-111" charset="-128"/>
                <a:cs typeface="ＭＳ Ｐゴシック" pitchFamily="-111" charset="-128"/>
              </a:rPr>
              <a:t>L(G)</a:t>
            </a:r>
            <a:r>
              <a:rPr lang="en-US" b="1" baseline="30000" dirty="0">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 L(G)</a:t>
            </a:r>
            <a:r>
              <a:rPr lang="en-US" b="1" baseline="30000" dirty="0">
                <a:ea typeface="ＭＳ Ｐゴシック" pitchFamily="-111" charset="-128"/>
                <a:cs typeface="ＭＳ Ｐゴシック" pitchFamily="-111" charset="-128"/>
              </a:rPr>
              <a:t>n+1</a:t>
            </a:r>
            <a:r>
              <a:rPr lang="en-US" dirty="0">
                <a:ea typeface="ＭＳ Ｐゴシック" pitchFamily="-111" charset="-128"/>
                <a:cs typeface="ＭＳ Ｐゴシック" pitchFamily="-111" charset="-128"/>
              </a:rPr>
              <a:t>, for some finite </a:t>
            </a:r>
            <a:r>
              <a:rPr lang="en-US" b="1" dirty="0">
                <a:ea typeface="ＭＳ Ｐゴシック" pitchFamily="-111" charset="-128"/>
                <a:cs typeface="ＭＳ Ｐゴシック" pitchFamily="-111" charset="-128"/>
              </a:rPr>
              <a:t>n&gt;0</a:t>
            </a:r>
            <a:r>
              <a:rPr lang="en-US" dirty="0">
                <a:ea typeface="ＭＳ Ｐゴシック" pitchFamily="-111" charset="-128"/>
                <a:cs typeface="ＭＳ Ｐゴシック" pitchFamily="-111" charset="-128"/>
              </a:rPr>
              <a:t>?</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These questions are both undecidable.</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Question1 is as hard as whether or not </a:t>
            </a:r>
            <a:r>
              <a:rPr lang="en-US" b="1" dirty="0">
                <a:ea typeface="ＭＳ Ｐゴシック" pitchFamily="-111" charset="-128"/>
                <a:cs typeface="ＭＳ Ｐゴシック" pitchFamily="-111" charset="-128"/>
              </a:rPr>
              <a:t>L(G)</a:t>
            </a:r>
            <a:r>
              <a:rPr lang="en-US" dirty="0">
                <a:ea typeface="ＭＳ Ｐゴシック" pitchFamily="-111" charset="-128"/>
                <a:cs typeface="ＭＳ Ｐゴシック" pitchFamily="-111" charset="-128"/>
              </a:rPr>
              <a:t> is </a:t>
            </a:r>
            <a:r>
              <a:rPr lang="en-US" b="1" dirty="0">
                <a:latin typeface="Symbol" pitchFamily="-111" charset="2"/>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a:t>
            </a:r>
            <a:r>
              <a:rPr lang="en-US" dirty="0">
                <a:ea typeface="ＭＳ Ｐゴシック" pitchFamily="-111" charset="-128"/>
                <a:cs typeface="ＭＳ Ｐゴシック" pitchFamily="-111" charset="-128"/>
              </a:rPr>
              <a:t>. </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Question2 requires much more thought.</a:t>
            </a:r>
          </a:p>
        </p:txBody>
      </p:sp>
      <p:sp>
        <p:nvSpPr>
          <p:cNvPr id="592900" name="Date Placeholder 3"/>
          <p:cNvSpPr>
            <a:spLocks noGrp="1"/>
          </p:cNvSpPr>
          <p:nvPr>
            <p:ph type="dt" sz="quarter" idx="10"/>
          </p:nvPr>
        </p:nvSpPr>
        <p:spPr>
          <a:noFill/>
        </p:spPr>
        <p:txBody>
          <a:bodyPr/>
          <a:lstStyle/>
          <a:p>
            <a:fld id="{3AEC963A-B06F-0D49-A31B-D49274597ECD}"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9290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2902" name="Slide Number Placeholder 5"/>
          <p:cNvSpPr>
            <a:spLocks noGrp="1"/>
          </p:cNvSpPr>
          <p:nvPr>
            <p:ph type="sldNum" sz="quarter" idx="12"/>
          </p:nvPr>
        </p:nvSpPr>
        <p:spPr>
          <a:noFill/>
        </p:spPr>
        <p:txBody>
          <a:bodyPr/>
          <a:lstStyle/>
          <a:p>
            <a:fld id="{5BFF4633-C84A-A641-A0AC-D1853617B8D0}" type="slidenum">
              <a:rPr lang="en-US">
                <a:latin typeface="Arial" pitchFamily="-111" charset="0"/>
                <a:ea typeface="ＭＳ Ｐゴシック" pitchFamily="-111" charset="-128"/>
                <a:cs typeface="ＭＳ Ｐゴシック" pitchFamily="-111" charset="-128"/>
              </a:rPr>
              <a:pPr/>
              <a:t>17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46813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itle 1"/>
          <p:cNvSpPr>
            <a:spLocks noGrp="1"/>
          </p:cNvSpPr>
          <p:nvPr>
            <p:ph type="title"/>
          </p:nvPr>
        </p:nvSpPr>
        <p:spPr/>
        <p:txBody>
          <a:bodyPr/>
          <a:lstStyle/>
          <a:p>
            <a:r>
              <a:rPr lang="en-US" sz="4000">
                <a:ea typeface="ＭＳ Ｐゴシック" pitchFamily="-111" charset="-128"/>
                <a:cs typeface="ＭＳ Ｐゴシック" pitchFamily="-111" charset="-128"/>
              </a:rPr>
              <a:t>L(G) = L(G)</a:t>
            </a:r>
            <a:r>
              <a:rPr lang="en-US" sz="4000" baseline="30000">
                <a:ea typeface="ＭＳ Ｐゴシック" pitchFamily="-111" charset="-128"/>
                <a:cs typeface="ＭＳ Ｐゴシック" pitchFamily="-111" charset="-128"/>
              </a:rPr>
              <a:t>2</a:t>
            </a:r>
            <a:r>
              <a:rPr lang="en-US" sz="4000">
                <a:ea typeface="ＭＳ Ｐゴシック" pitchFamily="-111" charset="-128"/>
                <a:cs typeface="ＭＳ Ｐゴシック" pitchFamily="-111" charset="-128"/>
              </a:rPr>
              <a:t>?</a:t>
            </a:r>
          </a:p>
        </p:txBody>
      </p:sp>
      <p:sp>
        <p:nvSpPr>
          <p:cNvPr id="593923" name="Content Placeholder 2"/>
          <p:cNvSpPr>
            <a:spLocks noGrp="1"/>
          </p:cNvSpPr>
          <p:nvPr>
            <p:ph idx="1"/>
          </p:nvPr>
        </p:nvSpPr>
        <p:spPr/>
        <p:txBody>
          <a:bodyPr/>
          <a:lstStyle/>
          <a:p>
            <a:pPr eaLnBrk="1" hangingPunct="1"/>
            <a:r>
              <a:rPr lang="en-US" sz="2800" dirty="0">
                <a:ea typeface="ＭＳ Ｐゴシック" pitchFamily="-111" charset="-128"/>
                <a:cs typeface="ＭＳ Ｐゴシック" pitchFamily="-111" charset="-128"/>
              </a:rPr>
              <a:t>The problem to determine if </a:t>
            </a:r>
            <a:r>
              <a:rPr lang="en-US" sz="2800" b="1" dirty="0">
                <a:ea typeface="ＭＳ Ｐゴシック" pitchFamily="-111" charset="-128"/>
                <a:cs typeface="ＭＳ Ｐゴシック" pitchFamily="-111" charset="-128"/>
              </a:rPr>
              <a:t>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is Turing reducible to the problem to decide if </a:t>
            </a:r>
            <a:br>
              <a:rPr lang="en-US" sz="2800"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dirty="0">
                <a:ea typeface="ＭＳ Ｐゴシック" pitchFamily="-111" charset="-128"/>
                <a:cs typeface="ＭＳ Ｐゴシック" pitchFamily="-111" charset="-128"/>
              </a:rPr>
              <a:t>, so long as </a:t>
            </a:r>
            <a:r>
              <a:rPr lang="en-US" sz="2800" b="1" dirty="0">
                <a:ea typeface="ＭＳ Ｐゴシック" pitchFamily="-111" charset="-128"/>
                <a:cs typeface="ＭＳ Ｐゴシック" pitchFamily="-111" charset="-128"/>
              </a:rPr>
              <a:t>L</a:t>
            </a:r>
            <a:r>
              <a:rPr lang="en-US" sz="2800" dirty="0">
                <a:ea typeface="ＭＳ Ｐゴシック" pitchFamily="-111" charset="-128"/>
                <a:cs typeface="ＭＳ Ｐゴシック" pitchFamily="-111" charset="-128"/>
              </a:rPr>
              <a:t> is selected from a class of languages </a:t>
            </a:r>
            <a:r>
              <a:rPr lang="en-US" sz="2800" b="1" dirty="0">
                <a:ea typeface="ＭＳ Ｐゴシック" pitchFamily="-111" charset="-128"/>
                <a:cs typeface="ＭＳ Ｐゴシック" pitchFamily="-111" charset="-128"/>
              </a:rPr>
              <a:t>C</a:t>
            </a:r>
            <a:r>
              <a:rPr lang="en-US" sz="2800" dirty="0">
                <a:ea typeface="ＭＳ Ｐゴシック" pitchFamily="-111" charset="-128"/>
                <a:cs typeface="ＭＳ Ｐゴシック" pitchFamily="-111" charset="-128"/>
              </a:rPr>
              <a:t> over the alphabet </a:t>
            </a:r>
            <a:r>
              <a:rPr lang="en-US" sz="2800" b="1" dirty="0">
                <a:ea typeface="ＭＳ Ｐゴシック" pitchFamily="-111" charset="-128"/>
                <a:cs typeface="ＭＳ Ｐゴシック" pitchFamily="-111" charset="-128"/>
                <a:sym typeface="Symbol" pitchFamily="-111" charset="2"/>
              </a:rPr>
              <a:t></a:t>
            </a:r>
            <a:r>
              <a:rPr lang="en-US" sz="2800" dirty="0">
                <a:ea typeface="ＭＳ Ｐゴシック" pitchFamily="-111" charset="-128"/>
                <a:cs typeface="ＭＳ Ｐゴシック" pitchFamily="-111" charset="-128"/>
              </a:rPr>
              <a:t> for which we can decide if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dirty="0">
                <a:ea typeface="ＭＳ Ｐゴシック" pitchFamily="-111" charset="-128"/>
                <a:cs typeface="ＭＳ Ｐゴシック" pitchFamily="-111" charset="-128"/>
              </a:rPr>
              <a:t>. </a:t>
            </a:r>
          </a:p>
          <a:p>
            <a:pPr eaLnBrk="1" hangingPunct="1"/>
            <a:r>
              <a:rPr lang="en-US" sz="2800" b="1" dirty="0">
                <a:ea typeface="ＭＳ Ｐゴシック" pitchFamily="-111" charset="-128"/>
                <a:cs typeface="ＭＳ Ｐゴシック" pitchFamily="-111" charset="-128"/>
              </a:rPr>
              <a:t>Corollary 1:</a:t>
            </a:r>
            <a:r>
              <a:rPr lang="en-US" sz="2800" dirty="0">
                <a:ea typeface="ＭＳ Ｐゴシック" pitchFamily="-111" charset="-128"/>
                <a:cs typeface="ＭＳ Ｐゴシック" pitchFamily="-111" charset="-128"/>
              </a:rPr>
              <a:t>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The problem “</a:t>
            </a:r>
            <a:r>
              <a:rPr lang="en-US" sz="2800" b="1" dirty="0">
                <a:ea typeface="ＭＳ Ｐゴシック" pitchFamily="-111" charset="-128"/>
                <a:cs typeface="ＭＳ Ｐゴシック" pitchFamily="-111" charset="-128"/>
              </a:rPr>
              <a:t>is 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 L</a:t>
            </a:r>
            <a:r>
              <a:rPr lang="en-US" sz="2800" dirty="0">
                <a:ea typeface="ＭＳ Ｐゴシック" pitchFamily="-111" charset="-128"/>
                <a:cs typeface="ＭＳ Ｐゴシック" pitchFamily="-111" charset="-128"/>
              </a:rPr>
              <a:t>, for </a:t>
            </a:r>
            <a:r>
              <a:rPr lang="en-US" sz="2800" b="1" dirty="0">
                <a:ea typeface="ＭＳ Ｐゴシック" pitchFamily="-111" charset="-128"/>
                <a:cs typeface="ＭＳ Ｐゴシック" pitchFamily="-111" charset="-128"/>
              </a:rPr>
              <a:t>L</a:t>
            </a:r>
            <a:r>
              <a:rPr lang="en-US" sz="2800" dirty="0">
                <a:ea typeface="ＭＳ Ｐゴシック" pitchFamily="-111" charset="-128"/>
                <a:cs typeface="ＭＳ Ｐゴシック" pitchFamily="-111" charset="-128"/>
              </a:rPr>
              <a:t> context free or context sensitive?” is undecidable </a:t>
            </a:r>
          </a:p>
        </p:txBody>
      </p:sp>
      <p:sp>
        <p:nvSpPr>
          <p:cNvPr id="593924" name="Date Placeholder 1"/>
          <p:cNvSpPr>
            <a:spLocks noGrp="1"/>
          </p:cNvSpPr>
          <p:nvPr>
            <p:ph type="dt" sz="quarter" idx="10"/>
          </p:nvPr>
        </p:nvSpPr>
        <p:spPr>
          <a:noFill/>
        </p:spPr>
        <p:txBody>
          <a:bodyPr/>
          <a:lstStyle/>
          <a:p>
            <a:fld id="{761E363E-F0A2-794B-A42E-932A7A53F012}"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9392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26" name="Slide Number Placeholder 3"/>
          <p:cNvSpPr>
            <a:spLocks noGrp="1"/>
          </p:cNvSpPr>
          <p:nvPr>
            <p:ph type="sldNum" sz="quarter" idx="12"/>
          </p:nvPr>
        </p:nvSpPr>
        <p:spPr>
          <a:noFill/>
        </p:spPr>
        <p:txBody>
          <a:bodyPr/>
          <a:lstStyle/>
          <a:p>
            <a:fld id="{A12D24BD-F924-A14A-95F5-ED2977624471}" type="slidenum">
              <a:rPr lang="en-US">
                <a:latin typeface="Arial" pitchFamily="-111" charset="0"/>
                <a:ea typeface="ＭＳ Ｐゴシック" pitchFamily="-111" charset="-128"/>
                <a:cs typeface="ＭＳ Ｐゴシック" pitchFamily="-111" charset="-128"/>
              </a:rPr>
              <a:pPr/>
              <a:t>18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31671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itle 1"/>
          <p:cNvSpPr>
            <a:spLocks noGrp="1"/>
          </p:cNvSpPr>
          <p:nvPr>
            <p:ph type="title"/>
          </p:nvPr>
        </p:nvSpPr>
        <p:spPr/>
        <p:txBody>
          <a:bodyPr/>
          <a:lstStyle/>
          <a:p>
            <a:r>
              <a:rPr lang="en-US" sz="4000">
                <a:ea typeface="ＭＳ Ｐゴシック" pitchFamily="-111" charset="-128"/>
                <a:cs typeface="ＭＳ Ｐゴシック" pitchFamily="-111" charset="-128"/>
              </a:rPr>
              <a:t>L(G) = L(G)</a:t>
            </a:r>
            <a:r>
              <a:rPr lang="en-US" sz="4000" baseline="30000">
                <a:ea typeface="ＭＳ Ｐゴシック" pitchFamily="-111" charset="-128"/>
                <a:cs typeface="ＭＳ Ｐゴシック" pitchFamily="-111" charset="-128"/>
              </a:rPr>
              <a:t>2</a:t>
            </a:r>
            <a:r>
              <a:rPr lang="en-US" sz="4000">
                <a:ea typeface="ＭＳ Ｐゴシック" pitchFamily="-111" charset="-128"/>
                <a:cs typeface="ＭＳ Ｐゴシック" pitchFamily="-111" charset="-128"/>
              </a:rPr>
              <a:t>? is undecidable</a:t>
            </a:r>
          </a:p>
        </p:txBody>
      </p:sp>
      <p:sp>
        <p:nvSpPr>
          <p:cNvPr id="595971" name="Content Placeholder 2"/>
          <p:cNvSpPr>
            <a:spLocks noGrp="1"/>
          </p:cNvSpPr>
          <p:nvPr>
            <p:ph idx="1"/>
          </p:nvPr>
        </p:nvSpPr>
        <p:spPr/>
        <p:txBody>
          <a:bodyPr/>
          <a:lstStyle/>
          <a:p>
            <a:pPr eaLnBrk="1" hangingPunct="1">
              <a:lnSpc>
                <a:spcPct val="90000"/>
              </a:lnSpc>
            </a:pPr>
            <a:r>
              <a:rPr lang="en-US" sz="2800" dirty="0">
                <a:ea typeface="ＭＳ Ｐゴシック" pitchFamily="-111" charset="-128"/>
                <a:cs typeface="ＭＳ Ｐゴシック" pitchFamily="-111" charset="-128"/>
              </a:rPr>
              <a:t>Question: Does </a:t>
            </a:r>
            <a:r>
              <a:rPr lang="en-US" sz="2800" b="1" dirty="0">
                <a:ea typeface="ＭＳ Ｐゴシック" pitchFamily="-111" charset="-128"/>
                <a:cs typeface="ＭＳ Ｐゴシック" pitchFamily="-111" charset="-128"/>
              </a:rPr>
              <a:t>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a:t>
            </a:r>
            <a:r>
              <a:rPr lang="en-US" sz="2800" dirty="0">
                <a:ea typeface="ＭＳ Ｐゴシック" pitchFamily="-111" charset="-128"/>
                <a:cs typeface="ＭＳ Ｐゴシック" pitchFamily="-111" charset="-128"/>
              </a:rPr>
              <a:t>get us anything new?</a:t>
            </a:r>
          </a:p>
          <a:p>
            <a:pPr lvl="1" eaLnBrk="1" hangingPunct="1">
              <a:lnSpc>
                <a:spcPct val="90000"/>
              </a:lnSpc>
            </a:pPr>
            <a:r>
              <a:rPr lang="en-US" dirty="0"/>
              <a:t>i.e., Is </a:t>
            </a:r>
            <a:r>
              <a:rPr lang="en-US" b="1" dirty="0"/>
              <a:t>L </a:t>
            </a:r>
            <a:r>
              <a:rPr lang="en-US" b="1" dirty="0">
                <a:sym typeface="Symbol" pitchFamily="-111" charset="2"/>
              </a:rPr>
              <a:t></a:t>
            </a:r>
            <a:r>
              <a:rPr lang="en-US" b="1" dirty="0"/>
              <a:t> L = L</a:t>
            </a:r>
            <a:r>
              <a:rPr lang="en-US" dirty="0"/>
              <a:t>?</a:t>
            </a:r>
          </a:p>
          <a:p>
            <a:pPr eaLnBrk="1" hangingPunct="1">
              <a:lnSpc>
                <a:spcPct val="90000"/>
              </a:lnSpc>
            </a:pPr>
            <a:r>
              <a:rPr lang="en-US" sz="2800" dirty="0">
                <a:ea typeface="ＭＳ Ｐゴシック" pitchFamily="-111" charset="-128"/>
                <a:cs typeface="ＭＳ Ｐゴシック" pitchFamily="-111" charset="-128"/>
              </a:rPr>
              <a:t>Membership in a </a:t>
            </a:r>
            <a:r>
              <a:rPr lang="en-US" sz="2800" b="1" dirty="0">
                <a:ea typeface="ＭＳ Ｐゴシック" pitchFamily="-111" charset="-128"/>
                <a:cs typeface="ＭＳ Ｐゴシック" pitchFamily="-111" charset="-128"/>
              </a:rPr>
              <a:t>CFL</a:t>
            </a:r>
            <a:r>
              <a:rPr lang="en-US" sz="2800" dirty="0">
                <a:ea typeface="ＭＳ Ｐゴシック" pitchFamily="-111" charset="-128"/>
                <a:cs typeface="ＭＳ Ｐゴシック" pitchFamily="-111" charset="-128"/>
              </a:rPr>
              <a:t> is decidable.</a:t>
            </a:r>
          </a:p>
          <a:p>
            <a:pPr eaLnBrk="1" hangingPunct="1">
              <a:lnSpc>
                <a:spcPct val="90000"/>
              </a:lnSpc>
            </a:pPr>
            <a:r>
              <a:rPr lang="en-US" sz="2800" dirty="0">
                <a:ea typeface="ＭＳ Ｐゴシック" pitchFamily="-111" charset="-128"/>
                <a:cs typeface="ＭＳ Ｐゴシック" pitchFamily="-111" charset="-128"/>
              </a:rPr>
              <a:t>Claim is that </a:t>
            </a:r>
            <a:r>
              <a:rPr lang="en-US" sz="2800" b="1" dirty="0">
                <a:ea typeface="ＭＳ Ｐゴシック" pitchFamily="-111" charset="-128"/>
                <a:cs typeface="ＭＳ Ｐゴシック" pitchFamily="-111" charset="-128"/>
              </a:rPr>
              <a:t>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dirty="0" err="1">
                <a:ea typeface="ＭＳ Ｐゴシック" pitchFamily="-111" charset="-128"/>
                <a:cs typeface="ＭＳ Ｐゴシック" pitchFamily="-111" charset="-128"/>
              </a:rPr>
              <a:t>iff</a:t>
            </a:r>
            <a:r>
              <a:rPr lang="en-US" sz="2800" dirty="0">
                <a:ea typeface="ＭＳ Ｐゴシック" pitchFamily="-111" charset="-128"/>
                <a:cs typeface="ＭＳ Ｐゴシック" pitchFamily="-111" charset="-128"/>
              </a:rPr>
              <a:t>  </a:t>
            </a:r>
            <a:endParaRPr lang="en-US" sz="2800" dirty="0">
              <a:ea typeface="ＭＳ Ｐゴシック" pitchFamily="-111" charset="-128"/>
              <a:cs typeface="ＭＳ Ｐゴシック" pitchFamily="-111" charset="-128"/>
              <a:sym typeface="Symbol" pitchFamily="-111" charset="2"/>
            </a:endParaRPr>
          </a:p>
          <a:p>
            <a:pPr lvl="1" eaLnBrk="1" hangingPunct="1">
              <a:lnSpc>
                <a:spcPct val="90000"/>
              </a:lnSpc>
              <a:buFontTx/>
              <a:buNone/>
            </a:pPr>
            <a:r>
              <a:rPr lang="en-US" dirty="0">
                <a:sym typeface="Symbol" pitchFamily="-111" charset="2"/>
              </a:rPr>
              <a:t>(1) </a:t>
            </a:r>
            <a:r>
              <a:rPr lang="en-US" b="1" dirty="0">
                <a:sym typeface="Symbol" pitchFamily="-111" charset="2"/>
              </a:rPr>
              <a:t>  {}  L </a:t>
            </a:r>
            <a:r>
              <a:rPr lang="en-US" dirty="0">
                <a:sym typeface="Symbol" pitchFamily="-111" charset="2"/>
              </a:rPr>
              <a:t>; and</a:t>
            </a:r>
          </a:p>
          <a:p>
            <a:pPr lvl="1" eaLnBrk="1" hangingPunct="1">
              <a:lnSpc>
                <a:spcPct val="90000"/>
              </a:lnSpc>
              <a:buFontTx/>
              <a:buNone/>
            </a:pPr>
            <a:r>
              <a:rPr lang="en-US" dirty="0">
                <a:sym typeface="Symbol" pitchFamily="-111" charset="2"/>
              </a:rPr>
              <a:t>(2) </a:t>
            </a:r>
            <a:r>
              <a:rPr lang="en-US" b="1" dirty="0">
                <a:sym typeface="Symbol" pitchFamily="-111" charset="2"/>
              </a:rPr>
              <a:t>L  L = L </a:t>
            </a:r>
          </a:p>
          <a:p>
            <a:pPr eaLnBrk="1" hangingPunct="1">
              <a:lnSpc>
                <a:spcPct val="90000"/>
              </a:lnSpc>
            </a:pPr>
            <a:r>
              <a:rPr lang="en-US" sz="2800" dirty="0">
                <a:ea typeface="ＭＳ Ｐゴシック" pitchFamily="-111" charset="-128"/>
                <a:cs typeface="ＭＳ Ｐゴシック" pitchFamily="-111" charset="-128"/>
                <a:sym typeface="Symbol" pitchFamily="-111" charset="2"/>
              </a:rPr>
              <a:t>Clearly, if </a:t>
            </a:r>
            <a:r>
              <a:rPr lang="en-US" sz="2800" b="1" dirty="0">
                <a:ea typeface="ＭＳ Ｐゴシック" pitchFamily="-111" charset="-128"/>
                <a:cs typeface="ＭＳ Ｐゴシック" pitchFamily="-111" charset="-128"/>
                <a:sym typeface="Symbol" pitchFamily="-111" charset="2"/>
              </a:rPr>
              <a:t>L = * </a:t>
            </a:r>
            <a:r>
              <a:rPr lang="en-US" sz="2800" dirty="0">
                <a:ea typeface="ＭＳ Ｐゴシック" pitchFamily="-111" charset="-128"/>
                <a:cs typeface="ＭＳ Ｐゴシック" pitchFamily="-111" charset="-128"/>
                <a:sym typeface="Symbol" pitchFamily="-111" charset="2"/>
              </a:rPr>
              <a:t>then (1) and (2) trivially hold.</a:t>
            </a:r>
          </a:p>
          <a:p>
            <a:pPr eaLnBrk="1" hangingPunct="1">
              <a:lnSpc>
                <a:spcPct val="90000"/>
              </a:lnSpc>
            </a:pPr>
            <a:r>
              <a:rPr lang="en-US" sz="2800" dirty="0">
                <a:ea typeface="ＭＳ Ｐゴシック" pitchFamily="-111" charset="-128"/>
                <a:cs typeface="ＭＳ Ｐゴシック" pitchFamily="-111" charset="-128"/>
                <a:sym typeface="Symbol" pitchFamily="-111" charset="2"/>
              </a:rPr>
              <a:t>Conversely, we have *  </a:t>
            </a:r>
            <a:r>
              <a:rPr lang="en-US" sz="2800" b="1" dirty="0">
                <a:ea typeface="ＭＳ Ｐゴシック" pitchFamily="-111" charset="-128"/>
                <a:cs typeface="ＭＳ Ｐゴシック" pitchFamily="-111" charset="-128"/>
                <a:sym typeface="Symbol" pitchFamily="-111" charset="2"/>
              </a:rPr>
              <a:t>L*=  </a:t>
            </a:r>
            <a:r>
              <a:rPr lang="en-US" sz="2800" b="1" baseline="-25000" dirty="0">
                <a:ea typeface="ＭＳ Ｐゴシック" pitchFamily="-111" charset="-128"/>
                <a:cs typeface="ＭＳ Ｐゴシック" pitchFamily="-111" charset="-128"/>
                <a:sym typeface="Symbol" pitchFamily="-111" charset="2"/>
              </a:rPr>
              <a:t>n0</a:t>
            </a:r>
            <a:r>
              <a:rPr lang="en-US" sz="2800" b="1" dirty="0">
                <a:ea typeface="ＭＳ Ｐゴシック" pitchFamily="-111" charset="-128"/>
                <a:cs typeface="ＭＳ Ｐゴシック" pitchFamily="-111" charset="-128"/>
                <a:sym typeface="Symbol" pitchFamily="-111" charset="2"/>
              </a:rPr>
              <a:t> L</a:t>
            </a:r>
            <a:r>
              <a:rPr lang="en-US" sz="2800" b="1" baseline="30000" dirty="0">
                <a:ea typeface="ＭＳ Ｐゴシック" pitchFamily="-111" charset="-128"/>
                <a:cs typeface="ＭＳ Ｐゴシック" pitchFamily="-111" charset="-128"/>
                <a:sym typeface="Symbol" pitchFamily="-111" charset="2"/>
              </a:rPr>
              <a:t>n</a:t>
            </a:r>
            <a:r>
              <a:rPr lang="en-US" sz="2800" b="1" dirty="0">
                <a:ea typeface="ＭＳ Ｐゴシック" pitchFamily="-111" charset="-128"/>
                <a:cs typeface="ＭＳ Ｐゴシック" pitchFamily="-111" charset="-128"/>
                <a:sym typeface="Symbol" pitchFamily="-111" charset="2"/>
              </a:rPr>
              <a:t>  L</a:t>
            </a:r>
          </a:p>
          <a:p>
            <a:pPr lvl="1" eaLnBrk="1" hangingPunct="1">
              <a:lnSpc>
                <a:spcPct val="90000"/>
              </a:lnSpc>
            </a:pPr>
            <a:r>
              <a:rPr lang="en-US" dirty="0">
                <a:sym typeface="Symbol" pitchFamily="-111" charset="2"/>
              </a:rPr>
              <a:t>first inclusion follows from (1); second from (2)</a:t>
            </a:r>
          </a:p>
          <a:p>
            <a:pPr lvl="1" eaLnBrk="1" hangingPunct="1">
              <a:lnSpc>
                <a:spcPct val="90000"/>
              </a:lnSpc>
            </a:pPr>
            <a:r>
              <a:rPr lang="en-US" dirty="0">
                <a:sym typeface="Symbol" pitchFamily="-111" charset="2"/>
              </a:rPr>
              <a:t>the equality part is by definition of *</a:t>
            </a:r>
            <a:endParaRPr lang="en-US" dirty="0"/>
          </a:p>
        </p:txBody>
      </p:sp>
      <p:sp>
        <p:nvSpPr>
          <p:cNvPr id="595972" name="Date Placeholder 1"/>
          <p:cNvSpPr>
            <a:spLocks noGrp="1"/>
          </p:cNvSpPr>
          <p:nvPr>
            <p:ph type="dt" sz="quarter" idx="10"/>
          </p:nvPr>
        </p:nvSpPr>
        <p:spPr>
          <a:noFill/>
        </p:spPr>
        <p:txBody>
          <a:bodyPr/>
          <a:lstStyle/>
          <a:p>
            <a:fld id="{9240AF4A-F33D-8B4A-A2ED-406B3216E2E2}"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9597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5974" name="Slide Number Placeholder 3"/>
          <p:cNvSpPr>
            <a:spLocks noGrp="1"/>
          </p:cNvSpPr>
          <p:nvPr>
            <p:ph type="sldNum" sz="quarter" idx="12"/>
          </p:nvPr>
        </p:nvSpPr>
        <p:spPr>
          <a:noFill/>
        </p:spPr>
        <p:txBody>
          <a:bodyPr/>
          <a:lstStyle/>
          <a:p>
            <a:fld id="{9DF5C35A-E3AD-1541-A6E5-B7B5A368EC67}" type="slidenum">
              <a:rPr lang="en-US">
                <a:latin typeface="Arial" pitchFamily="-111" charset="0"/>
                <a:ea typeface="ＭＳ Ｐゴシック" pitchFamily="-111" charset="-128"/>
                <a:cs typeface="ＭＳ Ｐゴシック" pitchFamily="-111" charset="-128"/>
              </a:rPr>
              <a:pPr/>
              <a:t>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1443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itle 3"/>
          <p:cNvSpPr>
            <a:spLocks noGrp="1"/>
          </p:cNvSpPr>
          <p:nvPr>
            <p:ph type="ctrTitle"/>
          </p:nvPr>
        </p:nvSpPr>
        <p:spPr/>
        <p:txBody>
          <a:bodyPr/>
          <a:lstStyle/>
          <a:p>
            <a:r>
              <a:rPr lang="en-US">
                <a:ea typeface="ＭＳ Ｐゴシック" pitchFamily="-111" charset="-128"/>
                <a:cs typeface="ＭＳ Ｐゴシック" pitchFamily="-111" charset="-128"/>
              </a:rPr>
              <a:t>Constant time: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Not amenable to Rice’s</a:t>
            </a:r>
          </a:p>
        </p:txBody>
      </p:sp>
    </p:spTree>
    <p:extLst>
      <p:ext uri="{BB962C8B-B14F-4D97-AF65-F5344CB8AC3E}">
        <p14:creationId xmlns:p14="http://schemas.microsoft.com/office/powerpoint/2010/main" val="1503966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itle 1"/>
          <p:cNvSpPr>
            <a:spLocks noGrp="1"/>
          </p:cNvSpPr>
          <p:nvPr>
            <p:ph type="title"/>
          </p:nvPr>
        </p:nvSpPr>
        <p:spPr/>
        <p:txBody>
          <a:bodyPr/>
          <a:lstStyle/>
          <a:p>
            <a:r>
              <a:rPr lang="en-US">
                <a:ea typeface="ＭＳ Ｐゴシック" pitchFamily="-111" charset="-128"/>
                <a:cs typeface="ＭＳ Ｐゴシック" pitchFamily="-111" charset="-128"/>
              </a:rPr>
              <a:t>Finite Power Problem</a:t>
            </a:r>
          </a:p>
        </p:txBody>
      </p:sp>
      <p:sp>
        <p:nvSpPr>
          <p:cNvPr id="598019" name="Content Placeholder 2"/>
          <p:cNvSpPr>
            <a:spLocks noGrp="1"/>
          </p:cNvSpPr>
          <p:nvPr>
            <p:ph idx="1"/>
          </p:nvPr>
        </p:nvSpPr>
        <p:spPr/>
        <p:txBody>
          <a:bodyPr/>
          <a:lstStyle/>
          <a:p>
            <a:pPr eaLnBrk="1" hangingPunct="1">
              <a:lnSpc>
                <a:spcPct val="90000"/>
              </a:lnSpc>
            </a:pPr>
            <a:r>
              <a:rPr lang="en-US" sz="2800" dirty="0">
                <a:ea typeface="ＭＳ Ｐゴシック" pitchFamily="-111" charset="-128"/>
                <a:cs typeface="ＭＳ Ｐゴシック" pitchFamily="-111" charset="-128"/>
              </a:rPr>
              <a:t>The problem to determine, for an arbitrary context free language </a:t>
            </a:r>
            <a:r>
              <a:rPr lang="en-US" sz="2800" b="1" dirty="0">
                <a:ea typeface="ＭＳ Ｐゴシック" pitchFamily="-111" charset="-128"/>
                <a:cs typeface="ＭＳ Ｐゴシック" pitchFamily="-111" charset="-128"/>
              </a:rPr>
              <a:t>L</a:t>
            </a:r>
            <a:r>
              <a:rPr lang="en-US" sz="2800" dirty="0">
                <a:ea typeface="ＭＳ Ｐゴシック" pitchFamily="-111" charset="-128"/>
                <a:cs typeface="ＭＳ Ｐゴシック" pitchFamily="-111" charset="-128"/>
              </a:rPr>
              <a:t>, if there exist a finite </a:t>
            </a:r>
            <a:r>
              <a:rPr lang="en-US" sz="2800" b="1"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 such that </a:t>
            </a:r>
            <a:r>
              <a:rPr lang="en-US" sz="2800" b="1" dirty="0">
                <a:ea typeface="ＭＳ Ｐゴシック" pitchFamily="-111" charset="-128"/>
                <a:cs typeface="ＭＳ Ｐゴシック" pitchFamily="-111" charset="-128"/>
              </a:rPr>
              <a:t>L</a:t>
            </a:r>
            <a:r>
              <a:rPr lang="en-US" sz="2800" b="1" baseline="30000" dirty="0">
                <a:ea typeface="ＭＳ Ｐゴシック" pitchFamily="-111" charset="-128"/>
                <a:cs typeface="ＭＳ Ｐゴシック" pitchFamily="-111" charset="-128"/>
              </a:rPr>
              <a:t>n</a:t>
            </a:r>
            <a:r>
              <a:rPr lang="en-US" sz="2800" b="1" dirty="0">
                <a:ea typeface="ＭＳ Ｐゴシック" pitchFamily="-111" charset="-128"/>
                <a:cs typeface="ＭＳ Ｐゴシック" pitchFamily="-111" charset="-128"/>
              </a:rPr>
              <a:t> = L</a:t>
            </a:r>
            <a:r>
              <a:rPr lang="en-US" sz="2800" b="1" baseline="30000" dirty="0">
                <a:ea typeface="ＭＳ Ｐゴシック" pitchFamily="-111" charset="-128"/>
                <a:cs typeface="ＭＳ Ｐゴシック" pitchFamily="-111" charset="-128"/>
              </a:rPr>
              <a:t>n+1</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is undecidable.</a:t>
            </a:r>
          </a:p>
          <a:p>
            <a:pPr eaLnBrk="1" hangingPunct="1"/>
            <a:r>
              <a:rPr lang="en-US" sz="2800" dirty="0">
                <a:ea typeface="ＭＳ Ｐゴシック" pitchFamily="-111" charset="-128"/>
                <a:cs typeface="ＭＳ Ｐゴシック" pitchFamily="-111" charset="-128"/>
              </a:rPr>
              <a:t>Let </a:t>
            </a:r>
            <a:r>
              <a:rPr lang="en-US" sz="2800" b="1" i="1" dirty="0">
                <a:ea typeface="ＭＳ Ｐゴシック" pitchFamily="-111" charset="-128"/>
                <a:cs typeface="ＭＳ Ｐゴシック" pitchFamily="-111" charset="-128"/>
              </a:rPr>
              <a:t>M</a:t>
            </a:r>
            <a:r>
              <a:rPr lang="en-US" sz="2800" dirty="0">
                <a:ea typeface="ＭＳ Ｐゴシック" pitchFamily="-111" charset="-128"/>
                <a:cs typeface="ＭＳ Ｐゴシック" pitchFamily="-111" charset="-128"/>
              </a:rPr>
              <a:t> be some Turing Machine</a:t>
            </a:r>
          </a:p>
          <a:p>
            <a:pPr eaLnBrk="1" hangingPunct="1"/>
            <a:r>
              <a:rPr lang="en-US" sz="2800" dirty="0">
                <a:ea typeface="ＭＳ Ｐゴシック" pitchFamily="-111" charset="-128"/>
                <a:cs typeface="ＭＳ Ｐゴシック" pitchFamily="-111" charset="-128"/>
              </a:rPr>
              <a:t>L</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are configurations </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a:t>
            </a:r>
          </a:p>
          <a:p>
            <a:pPr eaLnBrk="1" hangingPunct="1"/>
            <a:r>
              <a:rPr lang="en-US" sz="2800" b="1" dirty="0">
                <a:ea typeface="ＭＳ Ｐゴシック" pitchFamily="-111" charset="-128"/>
                <a:cs typeface="ＭＳ Ｐゴシック" pitchFamily="-111" charset="-128"/>
              </a:rPr>
              <a:t>L</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3</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4</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$C</a:t>
            </a:r>
            <a:r>
              <a:rPr lang="en-US" sz="2800" b="1" baseline="-25000" dirty="0">
                <a:ea typeface="ＭＳ Ｐゴシック" pitchFamily="-111" charset="-128"/>
                <a:cs typeface="ＭＳ Ｐゴシック" pitchFamily="-111" charset="-128"/>
              </a:rPr>
              <a:t>2k-1</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2k</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a:t>
            </a:r>
            <a:r>
              <a:rPr lang="en-US" sz="2800" dirty="0">
                <a:ea typeface="ＭＳ Ｐゴシック" pitchFamily="-111" charset="-128"/>
                <a:cs typeface="ＭＳ Ｐゴシック" pitchFamily="-111" charset="-128"/>
              </a:rPr>
              <a:t>where </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1 </a:t>
            </a:r>
            <a:r>
              <a:rPr lang="en-US" sz="2800" dirty="0">
                <a:ea typeface="ＭＳ Ｐゴシック" pitchFamily="-111" charset="-128"/>
                <a:cs typeface="ＭＳ Ｐゴシック" pitchFamily="-111" charset="-128"/>
              </a:rPr>
              <a:t>and, for some </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1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&lt; 2k, C</a:t>
            </a:r>
            <a:r>
              <a:rPr lang="en-US" sz="2800" b="1" baseline="-25000" dirty="0">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baseline="-25000" dirty="0">
                <a:ea typeface="ＭＳ Ｐゴシック" pitchFamily="-111" charset="-128"/>
                <a:cs typeface="ＭＳ Ｐゴシック" pitchFamily="-111" charset="-128"/>
              </a:rPr>
              <a:t>M</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i+1</a:t>
            </a:r>
            <a:r>
              <a:rPr lang="en-US" sz="2800" dirty="0">
                <a:ea typeface="ＭＳ Ｐゴシック" pitchFamily="-111" charset="-128"/>
                <a:cs typeface="ＭＳ Ｐゴシック" pitchFamily="-111" charset="-128"/>
              </a:rPr>
              <a:t> is false },</a:t>
            </a:r>
          </a:p>
          <a:p>
            <a:pPr eaLnBrk="1" hangingPunct="1"/>
            <a:r>
              <a:rPr lang="en-US" sz="2800" b="1" dirty="0">
                <a:ea typeface="ＭＳ Ｐゴシック" pitchFamily="-111" charset="-128"/>
                <a:cs typeface="ＭＳ Ｐゴシック" pitchFamily="-111" charset="-128"/>
              </a:rPr>
              <a:t>L = L</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a:t>
            </a:r>
          </a:p>
        </p:txBody>
      </p:sp>
      <p:sp>
        <p:nvSpPr>
          <p:cNvPr id="598020" name="Date Placeholder 3"/>
          <p:cNvSpPr>
            <a:spLocks noGrp="1"/>
          </p:cNvSpPr>
          <p:nvPr>
            <p:ph type="dt" sz="quarter" idx="10"/>
          </p:nvPr>
        </p:nvSpPr>
        <p:spPr>
          <a:noFill/>
        </p:spPr>
        <p:txBody>
          <a:bodyPr/>
          <a:lstStyle/>
          <a:p>
            <a:fld id="{42118E59-FBA7-1C46-AA21-944E1B7F6E89}"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980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8022" name="Slide Number Placeholder 5"/>
          <p:cNvSpPr>
            <a:spLocks noGrp="1"/>
          </p:cNvSpPr>
          <p:nvPr>
            <p:ph type="sldNum" sz="quarter" idx="12"/>
          </p:nvPr>
        </p:nvSpPr>
        <p:spPr>
          <a:noFill/>
        </p:spPr>
        <p:txBody>
          <a:bodyPr/>
          <a:lstStyle/>
          <a:p>
            <a:fld id="{E6241535-EF0D-E541-BF66-42795BD6170F}"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794756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itle 1"/>
          <p:cNvSpPr>
            <a:spLocks noGrp="1"/>
          </p:cNvSpPr>
          <p:nvPr>
            <p:ph type="title"/>
          </p:nvPr>
        </p:nvSpPr>
        <p:spPr/>
        <p:txBody>
          <a:bodyPr/>
          <a:lstStyle/>
          <a:p>
            <a:r>
              <a:rPr lang="en-US" sz="4000">
                <a:ea typeface="ＭＳ Ｐゴシック" pitchFamily="-111" charset="-128"/>
                <a:cs typeface="ＭＳ Ｐゴシック" pitchFamily="-111" charset="-128"/>
              </a:rPr>
              <a:t>Undecidability of </a:t>
            </a:r>
            <a:r>
              <a:rPr lang="en-US" sz="4000">
                <a:ea typeface="ＭＳ Ｐゴシック" pitchFamily="-111" charset="-128"/>
                <a:cs typeface="ＭＳ Ｐゴシック" pitchFamily="-111" charset="-128"/>
                <a:sym typeface="Symbol" pitchFamily="-111" charset="2"/>
              </a:rPr>
              <a:t>n L</a:t>
            </a:r>
            <a:r>
              <a:rPr lang="en-US" sz="4000" baseline="30000">
                <a:ea typeface="ＭＳ Ｐゴシック" pitchFamily="-111" charset="-128"/>
                <a:cs typeface="ＭＳ Ｐゴシック" pitchFamily="-111" charset="-128"/>
                <a:sym typeface="Symbol" pitchFamily="-111" charset="2"/>
              </a:rPr>
              <a:t>n</a:t>
            </a:r>
            <a:r>
              <a:rPr lang="en-US" sz="4000">
                <a:ea typeface="ＭＳ Ｐゴシック" pitchFamily="-111" charset="-128"/>
                <a:cs typeface="ＭＳ Ｐゴシック" pitchFamily="-111" charset="-128"/>
                <a:sym typeface="Symbol" pitchFamily="-111" charset="2"/>
              </a:rPr>
              <a:t> = L</a:t>
            </a:r>
            <a:r>
              <a:rPr lang="en-US" sz="4000" baseline="30000">
                <a:ea typeface="ＭＳ Ｐゴシック" pitchFamily="-111" charset="-128"/>
                <a:cs typeface="ＭＳ Ｐゴシック" pitchFamily="-111" charset="-128"/>
                <a:sym typeface="Symbol" pitchFamily="-111" charset="2"/>
              </a:rPr>
              <a:t>n+1</a:t>
            </a:r>
            <a:endParaRPr lang="en-US" sz="4000" baseline="30000">
              <a:ea typeface="ＭＳ Ｐゴシック" pitchFamily="-111" charset="-128"/>
              <a:cs typeface="ＭＳ Ｐゴシック" pitchFamily="-111" charset="-128"/>
            </a:endParaRPr>
          </a:p>
        </p:txBody>
      </p:sp>
      <p:sp>
        <p:nvSpPr>
          <p:cNvPr id="599043" name="Content Placeholder 2"/>
          <p:cNvSpPr>
            <a:spLocks noGrp="1"/>
          </p:cNvSpPr>
          <p:nvPr>
            <p:ph idx="1"/>
          </p:nvPr>
        </p:nvSpPr>
        <p:spPr>
          <a:xfrm>
            <a:off x="457200" y="1600200"/>
            <a:ext cx="8382000" cy="4525963"/>
          </a:xfrm>
        </p:spPr>
        <p:txBody>
          <a:bodyPr/>
          <a:lstStyle/>
          <a:p>
            <a:pPr eaLnBrk="1" hangingPunct="1">
              <a:lnSpc>
                <a:spcPct val="90000"/>
              </a:lnSpc>
            </a:pP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is context free. </a:t>
            </a:r>
          </a:p>
          <a:p>
            <a:pPr eaLnBrk="1" hangingPunct="1">
              <a:lnSpc>
                <a:spcPct val="90000"/>
              </a:lnSpc>
            </a:pPr>
            <a:r>
              <a:rPr lang="en-US" sz="2400" dirty="0">
                <a:ea typeface="ＭＳ Ｐゴシック" pitchFamily="-111" charset="-128"/>
                <a:cs typeface="ＭＳ Ｐゴシック" pitchFamily="-111" charset="-128"/>
              </a:rPr>
              <a:t>Any product of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which contains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least once, is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For instance,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This shows that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Thus, </a:t>
            </a:r>
            <a:r>
              <a:rPr lang="en-US" sz="2400" b="1" dirty="0">
                <a:ea typeface="ＭＳ Ｐゴシック" pitchFamily="-111" charset="-128"/>
                <a:cs typeface="ＭＳ Ｐゴシック" pitchFamily="-111" charset="-128"/>
              </a:rPr>
              <a:t>L</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Analyzing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we see that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just in case there is a word </a:t>
            </a:r>
            <a:r>
              <a:rPr lang="en-US" sz="2400" b="1" dirty="0">
                <a:ea typeface="ＭＳ Ｐゴシック" pitchFamily="-111" charset="-128"/>
                <a:cs typeface="ＭＳ Ｐゴシック" pitchFamily="-111" charset="-128"/>
              </a:rPr>
              <a:t>C</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2</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C</a:t>
            </a:r>
            <a:r>
              <a:rPr lang="en-US" sz="2400" b="1" baseline="-25000" dirty="0">
                <a:ea typeface="ＭＳ Ｐゴシック" pitchFamily="-111" charset="-128"/>
                <a:cs typeface="ＭＳ Ｐゴシック" pitchFamily="-111" charset="-128"/>
              </a:rPr>
              <a:t>3</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4</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$…C</a:t>
            </a:r>
            <a:r>
              <a:rPr lang="en-US" sz="2400" b="1" baseline="-25000" dirty="0">
                <a:ea typeface="ＭＳ Ｐゴシック" pitchFamily="-111" charset="-128"/>
                <a:cs typeface="ＭＳ Ｐゴシック" pitchFamily="-111" charset="-128"/>
              </a:rPr>
              <a:t>2n-1</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2n</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 in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that is not also in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But then there is some valid trace of length </a:t>
            </a:r>
            <a:r>
              <a:rPr lang="en-US" sz="2400" b="1" dirty="0">
                <a:ea typeface="ＭＳ Ｐゴシック" pitchFamily="-111" charset="-128"/>
                <a:cs typeface="ＭＳ Ｐゴシック" pitchFamily="-111" charset="-128"/>
              </a:rPr>
              <a:t>2n</a:t>
            </a:r>
            <a:r>
              <a:rPr lang="en-US" sz="2400" dirty="0">
                <a:ea typeface="ＭＳ Ｐゴシック" pitchFamily="-111" charset="-128"/>
                <a:cs typeface="ＭＳ Ｐゴシック" pitchFamily="-111" charset="-128"/>
              </a:rPr>
              <a:t>. </a:t>
            </a:r>
          </a:p>
          <a:p>
            <a:pPr eaLnBrk="1" hangingPunct="1">
              <a:lnSpc>
                <a:spcPct val="90000"/>
              </a:lnSpc>
            </a:pP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has the finite power property </a:t>
            </a:r>
            <a:r>
              <a:rPr lang="en-US" sz="2400" dirty="0" err="1">
                <a:ea typeface="ＭＳ Ｐゴシック" pitchFamily="-111" charset="-128"/>
                <a:cs typeface="ＭＳ Ｐゴシック" pitchFamily="-111" charset="-128"/>
              </a:rPr>
              <a:t>iff</a:t>
            </a:r>
            <a:r>
              <a:rPr lang="en-US" sz="2400" dirty="0">
                <a:ea typeface="ＭＳ Ｐゴシック" pitchFamily="-111" charset="-128"/>
                <a:cs typeface="ＭＳ Ｐゴシック" pitchFamily="-111" charset="-128"/>
              </a:rPr>
              <a:t> </a:t>
            </a:r>
            <a:r>
              <a:rPr lang="en-US" sz="2400" b="1" i="1" dirty="0">
                <a:ea typeface="ＭＳ Ｐゴシック" pitchFamily="-111" charset="-128"/>
                <a:cs typeface="ＭＳ Ｐゴシック" pitchFamily="-111" charset="-128"/>
              </a:rPr>
              <a:t>M</a:t>
            </a:r>
            <a:r>
              <a:rPr lang="en-US" sz="2400" dirty="0">
                <a:ea typeface="ＭＳ Ｐゴシック" pitchFamily="-111" charset="-128"/>
                <a:cs typeface="ＭＳ Ｐゴシック" pitchFamily="-111" charset="-128"/>
              </a:rPr>
              <a:t> executes in constant time independent of its starting configuration (is in </a:t>
            </a:r>
            <a:r>
              <a:rPr lang="en-US" sz="2400" b="1" dirty="0" err="1">
                <a:ea typeface="ＭＳ Ｐゴシック" pitchFamily="-111" charset="-128"/>
                <a:cs typeface="ＭＳ Ｐゴシック" pitchFamily="-111" charset="-128"/>
              </a:rPr>
              <a:t>CTime</a:t>
            </a:r>
            <a:r>
              <a:rPr lang="en-US" sz="2400" dirty="0">
                <a:ea typeface="ＭＳ Ｐゴシック" pitchFamily="-111" charset="-128"/>
                <a:cs typeface="ＭＳ Ｐゴシック" pitchFamily="-111" charset="-128"/>
              </a:rPr>
              <a:t>).</a:t>
            </a:r>
          </a:p>
        </p:txBody>
      </p:sp>
      <p:sp>
        <p:nvSpPr>
          <p:cNvPr id="599044" name="Date Placeholder 1"/>
          <p:cNvSpPr>
            <a:spLocks noGrp="1"/>
          </p:cNvSpPr>
          <p:nvPr>
            <p:ph type="dt" sz="quarter" idx="10"/>
          </p:nvPr>
        </p:nvSpPr>
        <p:spPr>
          <a:noFill/>
        </p:spPr>
        <p:txBody>
          <a:bodyPr/>
          <a:lstStyle/>
          <a:p>
            <a:fld id="{FCD26E64-F972-3F4D-BD14-C71DF20F767F}"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9904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9046" name="Slide Number Placeholder 3"/>
          <p:cNvSpPr>
            <a:spLocks noGrp="1"/>
          </p:cNvSpPr>
          <p:nvPr>
            <p:ph type="sldNum" sz="quarter" idx="12"/>
          </p:nvPr>
        </p:nvSpPr>
        <p:spPr>
          <a:noFill/>
        </p:spPr>
        <p:txBody>
          <a:bodyPr/>
          <a:lstStyle/>
          <a:p>
            <a:fld id="{40E3F836-A867-E04D-9FFF-E3B8F8468713}" type="slidenum">
              <a:rPr lang="en-US">
                <a:latin typeface="Arial" pitchFamily="-111" charset="0"/>
                <a:ea typeface="ＭＳ Ｐゴシック" pitchFamily="-111" charset="-128"/>
                <a:cs typeface="ＭＳ Ｐゴシック" pitchFamily="-111" charset="-128"/>
              </a:rPr>
              <a:pPr/>
              <a:t>21</a:t>
            </a:fld>
            <a:endParaRPr lang="en-US" dirty="0">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29116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Undecidability of Finite Convergence for Operators on Formal Languages</a:t>
            </a:r>
          </a:p>
        </p:txBody>
      </p:sp>
      <p:sp>
        <p:nvSpPr>
          <p:cNvPr id="590851" name="Rectangle 5"/>
          <p:cNvSpPr>
            <a:spLocks noGrp="1" noChangeArrowheads="1"/>
          </p:cNvSpPr>
          <p:nvPr>
            <p:ph type="subTitle" idx="1"/>
          </p:nvPr>
        </p:nvSpPr>
        <p:spPr/>
        <p:txBody>
          <a:bodyPr/>
          <a:lstStyle/>
          <a:p>
            <a:pPr eaLnBrk="1" hangingPunct="1"/>
            <a:r>
              <a:rPr lang="en-US">
                <a:ea typeface="ＭＳ Ｐゴシック" pitchFamily="-111" charset="-128"/>
                <a:cs typeface="ＭＳ Ｐゴシック" pitchFamily="-111" charset="-128"/>
              </a:rPr>
              <a:t>Relation to Real-Time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3914172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Slide Number Placeholder 5"/>
          <p:cNvSpPr>
            <a:spLocks noGrp="1"/>
          </p:cNvSpPr>
          <p:nvPr>
            <p:ph type="sldNum" sz="quarter" idx="12"/>
          </p:nvPr>
        </p:nvSpPr>
        <p:spPr>
          <a:noFill/>
        </p:spPr>
        <p:txBody>
          <a:bodyPr/>
          <a:lstStyle/>
          <a:p>
            <a:pPr eaLnBrk="1" hangingPunct="1"/>
            <a:fld id="{F12477C9-E32A-CC42-98FD-EEB43FE1266D}"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60109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Simple Operators</a:t>
            </a:r>
          </a:p>
        </p:txBody>
      </p:sp>
      <p:sp>
        <p:nvSpPr>
          <p:cNvPr id="601092"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Concatenation</a:t>
            </a:r>
          </a:p>
          <a:p>
            <a:pPr lvl="1" eaLnBrk="1" hangingPunct="1"/>
            <a:r>
              <a:rPr lang="en-US" b="1" dirty="0"/>
              <a:t>A </a:t>
            </a:r>
            <a:r>
              <a:rPr lang="en-US" b="1" dirty="0">
                <a:sym typeface="Symbol" pitchFamily="-111" charset="2"/>
              </a:rPr>
              <a:t></a:t>
            </a:r>
            <a:r>
              <a:rPr lang="en-US" b="1" dirty="0"/>
              <a:t> B = { </a:t>
            </a:r>
            <a:r>
              <a:rPr lang="en-US" b="1" dirty="0" err="1"/>
              <a:t>xy</a:t>
            </a:r>
            <a:r>
              <a:rPr lang="en-US" b="1" dirty="0"/>
              <a:t> | x </a:t>
            </a:r>
            <a:r>
              <a:rPr lang="en-US" b="1" dirty="0">
                <a:sym typeface="Symbol" pitchFamily="-111" charset="2"/>
              </a:rPr>
              <a:t> </a:t>
            </a:r>
            <a:r>
              <a:rPr lang="en-US" b="1" dirty="0"/>
              <a:t>A &amp; y </a:t>
            </a:r>
            <a:r>
              <a:rPr lang="en-US" b="1" dirty="0">
                <a:sym typeface="Symbol" pitchFamily="-111" charset="2"/>
              </a:rPr>
              <a:t></a:t>
            </a:r>
            <a:r>
              <a:rPr lang="en-US" b="1" dirty="0"/>
              <a:t> B }</a:t>
            </a:r>
          </a:p>
          <a:p>
            <a:pPr eaLnBrk="1" hangingPunct="1"/>
            <a:endParaRPr lang="en-US" dirty="0">
              <a:ea typeface="ＭＳ Ｐゴシック" pitchFamily="-111" charset="-128"/>
              <a:cs typeface="ＭＳ Ｐゴシック" pitchFamily="-111" charset="-128"/>
            </a:endParaRPr>
          </a:p>
          <a:p>
            <a:pPr eaLnBrk="1" hangingPunct="1"/>
            <a:r>
              <a:rPr lang="en-US" dirty="0">
                <a:ea typeface="ＭＳ Ｐゴシック" pitchFamily="-111" charset="-128"/>
                <a:cs typeface="ＭＳ Ｐゴシック" pitchFamily="-111" charset="-128"/>
              </a:rPr>
              <a:t>Insertion</a:t>
            </a:r>
          </a:p>
          <a:p>
            <a:pPr lvl="1" eaLnBrk="1" hangingPunct="1"/>
            <a:r>
              <a:rPr lang="en-US" b="1" dirty="0"/>
              <a:t>A </a:t>
            </a:r>
            <a:r>
              <a:rPr lang="en-US" b="1" dirty="0">
                <a:sym typeface="Wingdings 3" pitchFamily="-111" charset="2"/>
              </a:rPr>
              <a:t></a:t>
            </a:r>
            <a:r>
              <a:rPr lang="en-US" b="1" dirty="0"/>
              <a:t> B = { </a:t>
            </a:r>
            <a:r>
              <a:rPr lang="en-US" b="1" dirty="0" err="1"/>
              <a:t>xyz</a:t>
            </a:r>
            <a:r>
              <a:rPr lang="en-US" b="1" dirty="0"/>
              <a:t> |  y </a:t>
            </a:r>
            <a:r>
              <a:rPr lang="en-US" b="1" dirty="0">
                <a:sym typeface="Symbol" pitchFamily="-111" charset="2"/>
              </a:rPr>
              <a:t></a:t>
            </a:r>
            <a:r>
              <a:rPr lang="en-US" b="1" dirty="0"/>
              <a:t> A, </a:t>
            </a:r>
            <a:r>
              <a:rPr lang="en-US" b="1" dirty="0" err="1"/>
              <a:t>xz</a:t>
            </a:r>
            <a:r>
              <a:rPr lang="en-US" b="1" dirty="0"/>
              <a:t> </a:t>
            </a:r>
            <a:r>
              <a:rPr lang="en-US" b="1" dirty="0">
                <a:sym typeface="Symbol" pitchFamily="-111" charset="2"/>
              </a:rPr>
              <a:t></a:t>
            </a:r>
            <a:r>
              <a:rPr lang="en-US" b="1" dirty="0"/>
              <a:t> B, x, y, z </a:t>
            </a:r>
            <a:r>
              <a:rPr lang="en-US" b="1" dirty="0">
                <a:sym typeface="Symbol" pitchFamily="-111" charset="2"/>
              </a:rPr>
              <a:t></a:t>
            </a:r>
            <a:r>
              <a:rPr lang="en-US" b="1" dirty="0"/>
              <a:t> </a:t>
            </a:r>
            <a:r>
              <a:rPr lang="en-US" b="1" dirty="0">
                <a:sym typeface="Symbol" pitchFamily="-111" charset="2"/>
              </a:rPr>
              <a:t></a:t>
            </a:r>
            <a:r>
              <a:rPr lang="en-US" b="1" dirty="0"/>
              <a:t>*}</a:t>
            </a:r>
          </a:p>
          <a:p>
            <a:pPr lvl="1" eaLnBrk="1" hangingPunct="1"/>
            <a:r>
              <a:rPr lang="en-US" dirty="0"/>
              <a:t>Clearly, since </a:t>
            </a:r>
            <a:r>
              <a:rPr lang="en-US" b="1" dirty="0"/>
              <a:t>x</a:t>
            </a:r>
            <a:r>
              <a:rPr lang="en-US" dirty="0"/>
              <a:t> can be </a:t>
            </a:r>
            <a:r>
              <a:rPr lang="en-US" b="1" dirty="0">
                <a:sym typeface="Symbol" pitchFamily="-111" charset="2"/>
              </a:rPr>
              <a:t></a:t>
            </a:r>
            <a:r>
              <a:rPr lang="en-US" dirty="0"/>
              <a:t>, </a:t>
            </a:r>
            <a:r>
              <a:rPr lang="en-US" b="1" dirty="0"/>
              <a:t>A </a:t>
            </a:r>
            <a:r>
              <a:rPr lang="en-US" b="1" dirty="0">
                <a:sym typeface="Symbol" pitchFamily="-111" charset="2"/>
              </a:rPr>
              <a:t></a:t>
            </a:r>
            <a:r>
              <a:rPr lang="en-US" b="1" dirty="0"/>
              <a:t> B </a:t>
            </a:r>
            <a:r>
              <a:rPr lang="en-US" b="1" dirty="0">
                <a:sym typeface="Symbol" pitchFamily="-111" charset="2"/>
              </a:rPr>
              <a:t></a:t>
            </a:r>
            <a:r>
              <a:rPr lang="en-US" b="1" dirty="0"/>
              <a:t> A </a:t>
            </a:r>
            <a:r>
              <a:rPr lang="en-US" b="1" dirty="0">
                <a:sym typeface="Wingdings 3" pitchFamily="-111" charset="2"/>
              </a:rPr>
              <a:t></a:t>
            </a:r>
            <a:r>
              <a:rPr lang="en-US" b="1" dirty="0"/>
              <a:t> B</a:t>
            </a:r>
          </a:p>
        </p:txBody>
      </p:sp>
      <p:sp>
        <p:nvSpPr>
          <p:cNvPr id="601093" name="Date Placeholder 3"/>
          <p:cNvSpPr>
            <a:spLocks noGrp="1"/>
          </p:cNvSpPr>
          <p:nvPr>
            <p:ph type="dt" sz="quarter" idx="10"/>
          </p:nvPr>
        </p:nvSpPr>
        <p:spPr>
          <a:noFill/>
        </p:spPr>
        <p:txBody>
          <a:bodyPr/>
          <a:lstStyle/>
          <a:p>
            <a:fld id="{6ED8E754-EA17-FC45-BDE7-ECF6830075CB}"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0109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73017775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Slide Number Placeholder 5"/>
          <p:cNvSpPr>
            <a:spLocks noGrp="1"/>
          </p:cNvSpPr>
          <p:nvPr>
            <p:ph type="sldNum" sz="quarter" idx="12"/>
          </p:nvPr>
        </p:nvSpPr>
        <p:spPr>
          <a:noFill/>
        </p:spPr>
        <p:txBody>
          <a:bodyPr/>
          <a:lstStyle/>
          <a:p>
            <a:pPr eaLnBrk="1" hangingPunct="1"/>
            <a:fld id="{F4F98106-A8B3-CA45-BE6C-94AF7779957B}" type="slidenum">
              <a:rPr lang="en-US">
                <a:latin typeface="Arial" pitchFamily="-111" charset="0"/>
                <a:ea typeface="ＭＳ Ｐゴシック" pitchFamily="-111" charset="-128"/>
                <a:cs typeface="ＭＳ Ｐゴシック" pitchFamily="-111" charset="-128"/>
              </a:rPr>
              <a:pPr eaLnBrk="1" hangingPunct="1"/>
              <a:t>24</a:t>
            </a:fld>
            <a:endParaRPr lang="en-US">
              <a:latin typeface="Arial" pitchFamily="-111" charset="0"/>
              <a:ea typeface="ＭＳ Ｐゴシック" pitchFamily="-111" charset="-128"/>
              <a:cs typeface="ＭＳ Ｐゴシック" pitchFamily="-111" charset="-128"/>
            </a:endParaRPr>
          </a:p>
        </p:txBody>
      </p:sp>
      <p:sp>
        <p:nvSpPr>
          <p:cNvPr id="62976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Subsuming </a:t>
            </a:r>
            <a:r>
              <a:rPr lang="en-US" b="0">
                <a:ea typeface="ＭＳ Ｐゴシック" pitchFamily="-111" charset="-128"/>
                <a:cs typeface="ＭＳ Ｐゴシック" pitchFamily="-111" charset="-128"/>
                <a:sym typeface="Symbol" pitchFamily="-111" charset="2"/>
              </a:rPr>
              <a:t></a:t>
            </a:r>
          </a:p>
        </p:txBody>
      </p:sp>
      <p:sp>
        <p:nvSpPr>
          <p:cNvPr id="629764"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sym typeface="Symbol" pitchFamily="-111" charset="2"/>
              </a:rPr>
              <a:t>Let </a:t>
            </a:r>
            <a:r>
              <a:rPr lang="en-US" b="1"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be any operation that subsumes concatenation, that is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a:t>
            </a:r>
            <a:r>
              <a:rPr lang="en-US" dirty="0">
                <a:ea typeface="ＭＳ Ｐゴシック" pitchFamily="-111" charset="-128"/>
                <a:cs typeface="ＭＳ Ｐゴシック" pitchFamily="-111" charset="-128"/>
              </a:rPr>
              <a:t>. </a:t>
            </a:r>
          </a:p>
          <a:p>
            <a:pPr eaLnBrk="1" hangingPunct="1"/>
            <a:r>
              <a:rPr lang="en-US" dirty="0">
                <a:ea typeface="ＭＳ Ｐゴシック" pitchFamily="-111" charset="-128"/>
                <a:cs typeface="ＭＳ Ｐゴシック" pitchFamily="-111" charset="-128"/>
              </a:rPr>
              <a:t>Simple insertion is such an operation, since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Wingdings 3" pitchFamily="-111" charset="2"/>
              </a:rPr>
              <a:t></a:t>
            </a:r>
            <a:r>
              <a:rPr lang="en-US" b="1" dirty="0">
                <a:ea typeface="ＭＳ Ｐゴシック" pitchFamily="-111" charset="-128"/>
                <a:cs typeface="ＭＳ Ｐゴシック" pitchFamily="-111" charset="-128"/>
              </a:rPr>
              <a:t> B</a:t>
            </a:r>
            <a:r>
              <a:rPr lang="en-US" dirty="0">
                <a:ea typeface="ＭＳ Ｐゴシック" pitchFamily="-111" charset="-128"/>
                <a:cs typeface="ＭＳ Ｐゴシック" pitchFamily="-111" charset="-128"/>
              </a:rPr>
              <a:t>. </a:t>
            </a:r>
          </a:p>
          <a:p>
            <a:pPr eaLnBrk="1" hangingPunct="1"/>
            <a:r>
              <a:rPr lang="en-US" dirty="0">
                <a:ea typeface="ＭＳ Ｐゴシック" pitchFamily="-111" charset="-128"/>
                <a:cs typeface="ＭＳ Ｐゴシック" pitchFamily="-111" charset="-128"/>
              </a:rPr>
              <a:t>Unconstrained crossover also subsumes </a:t>
            </a:r>
            <a:r>
              <a:rPr lang="en-US" dirty="0">
                <a:ea typeface="ＭＳ Ｐゴシック" pitchFamily="-111" charset="-128"/>
                <a:cs typeface="ＭＳ Ｐゴシック" pitchFamily="-111" charset="-128"/>
                <a:sym typeface="Symbol" pitchFamily="-111" charset="2"/>
              </a:rPr>
              <a:t>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sym typeface="Symbol" pitchFamily="-111" charset="2"/>
              </a:rPr>
              <a:t>c</a:t>
            </a:r>
            <a:r>
              <a:rPr lang="en-US" b="1" dirty="0">
                <a:ea typeface="ＭＳ Ｐゴシック" pitchFamily="-111" charset="-128"/>
                <a:cs typeface="ＭＳ Ｐゴシック" pitchFamily="-111" charset="-128"/>
              </a:rPr>
              <a:t> B = { </a:t>
            </a:r>
            <a:r>
              <a:rPr lang="en-US" b="1" dirty="0" err="1">
                <a:ea typeface="ＭＳ Ｐゴシック" pitchFamily="-111" charset="-128"/>
                <a:cs typeface="ＭＳ Ｐゴシック" pitchFamily="-111" charset="-128"/>
              </a:rPr>
              <a:t>wz</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yx</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wx</a:t>
            </a:r>
            <a:r>
              <a:rPr lang="en-US" b="1" dirty="0" err="1">
                <a:ea typeface="ＭＳ Ｐゴシック" pitchFamily="-111" charset="-128"/>
                <a:cs typeface="ＭＳ Ｐゴシック" pitchFamily="-111" charset="-128"/>
                <a:sym typeface="Symbol" pitchFamily="-111" charset="2"/>
              </a:rPr>
              <a:t>A</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and</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yz</a:t>
            </a:r>
            <a:r>
              <a:rPr lang="en-US" b="1" dirty="0" err="1">
                <a:ea typeface="ＭＳ Ｐゴシック" pitchFamily="-111" charset="-128"/>
                <a:cs typeface="ＭＳ Ｐゴシック" pitchFamily="-111" charset="-128"/>
                <a:sym typeface="Symbol" pitchFamily="-111" charset="2"/>
              </a:rPr>
              <a:t>B</a:t>
            </a:r>
            <a:r>
              <a:rPr lang="en-US" b="1" dirty="0">
                <a:ea typeface="ＭＳ Ｐゴシック" pitchFamily="-111" charset="-128"/>
                <a:cs typeface="ＭＳ Ｐゴシック" pitchFamily="-111" charset="-128"/>
                <a:sym typeface="Symbol" pitchFamily="-111" charset="2"/>
              </a:rPr>
              <a:t>}</a:t>
            </a:r>
          </a:p>
        </p:txBody>
      </p:sp>
      <p:sp>
        <p:nvSpPr>
          <p:cNvPr id="629765" name="Date Placeholder 3"/>
          <p:cNvSpPr>
            <a:spLocks noGrp="1"/>
          </p:cNvSpPr>
          <p:nvPr>
            <p:ph type="dt" sz="quarter" idx="10"/>
          </p:nvPr>
        </p:nvSpPr>
        <p:spPr>
          <a:noFill/>
        </p:spPr>
        <p:txBody>
          <a:bodyPr/>
          <a:lstStyle/>
          <a:p>
            <a:fld id="{D087D209-7449-E841-B050-C2DD530D9BDA}"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2976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54918439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Slide Number Placeholder 5"/>
          <p:cNvSpPr>
            <a:spLocks noGrp="1"/>
          </p:cNvSpPr>
          <p:nvPr>
            <p:ph type="sldNum" sz="quarter" idx="12"/>
          </p:nvPr>
        </p:nvSpPr>
        <p:spPr>
          <a:noFill/>
        </p:spPr>
        <p:txBody>
          <a:bodyPr/>
          <a:lstStyle/>
          <a:p>
            <a:pPr eaLnBrk="1" hangingPunct="1"/>
            <a:fld id="{DED5F9FF-97CD-8541-A08D-99D41E3CF621}" type="slidenum">
              <a:rPr lang="en-US">
                <a:latin typeface="Arial" pitchFamily="-111" charset="0"/>
                <a:ea typeface="ＭＳ Ｐゴシック" pitchFamily="-111" charset="-128"/>
                <a:cs typeface="ＭＳ Ｐゴシック" pitchFamily="-111" charset="-128"/>
              </a:rPr>
              <a:pPr eaLnBrk="1" hangingPunct="1"/>
              <a:t>25</a:t>
            </a:fld>
            <a:endParaRPr lang="en-US">
              <a:latin typeface="Arial" pitchFamily="-111" charset="0"/>
              <a:ea typeface="ＭＳ Ｐゴシック" pitchFamily="-111" charset="-128"/>
              <a:cs typeface="ＭＳ Ｐゴシック" pitchFamily="-111" charset="-128"/>
            </a:endParaRPr>
          </a:p>
        </p:txBody>
      </p:sp>
      <p:sp>
        <p:nvSpPr>
          <p:cNvPr id="63181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L =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r>
              <a:rPr lang="en-US">
                <a:ea typeface="ＭＳ Ｐゴシック" pitchFamily="-111" charset="-128"/>
                <a:cs typeface="ＭＳ Ｐゴシック" pitchFamily="-111" charset="-128"/>
                <a:sym typeface="Symbol" pitchFamily="-111" charset="2"/>
              </a:rPr>
              <a:t>?</a:t>
            </a:r>
            <a:endParaRPr lang="en-US">
              <a:ea typeface="ＭＳ Ｐゴシック" pitchFamily="-111" charset="-128"/>
              <a:cs typeface="ＭＳ Ｐゴシック" pitchFamily="-111" charset="-128"/>
            </a:endParaRPr>
          </a:p>
        </p:txBody>
      </p:sp>
      <p:sp>
        <p:nvSpPr>
          <p:cNvPr id="631812"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Theorem: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The problem to determine if </a:t>
            </a:r>
            <a:r>
              <a:rPr lang="en-US" b="1" dirty="0">
                <a:ea typeface="ＭＳ Ｐゴシック" pitchFamily="-111" charset="-128"/>
                <a:cs typeface="ＭＳ Ｐゴシック" pitchFamily="-111" charset="-128"/>
              </a:rPr>
              <a:t>L =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is Turing reducible to the problem to decide if </a:t>
            </a:r>
            <a:r>
              <a:rPr lang="en-US" b="1" dirty="0">
                <a:ea typeface="ＭＳ Ｐゴシック" pitchFamily="-111" charset="-128"/>
                <a:cs typeface="ＭＳ Ｐゴシック" pitchFamily="-111" charset="-128"/>
              </a:rPr>
              <a:t>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a:t>
            </a:r>
            <a:r>
              <a:rPr lang="en-US" dirty="0">
                <a:ea typeface="ＭＳ Ｐゴシック" pitchFamily="-111" charset="-128"/>
                <a:cs typeface="ＭＳ Ｐゴシック" pitchFamily="-111" charset="-128"/>
              </a:rPr>
              <a:t>, so long as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dirty="0">
                <a:ea typeface="ＭＳ Ｐゴシック" pitchFamily="-111" charset="-128"/>
                <a:cs typeface="ＭＳ Ｐゴシック" pitchFamily="-111" charset="-128"/>
              </a:rPr>
              <a:t>and </a:t>
            </a:r>
            <a:r>
              <a:rPr lang="en-US" b="1" dirty="0">
                <a:ea typeface="ＭＳ Ｐゴシック" pitchFamily="-111" charset="-128"/>
                <a:cs typeface="ＭＳ Ｐゴシック" pitchFamily="-111" charset="-128"/>
              </a:rPr>
              <a:t>L</a:t>
            </a:r>
            <a:r>
              <a:rPr lang="en-US" dirty="0">
                <a:ea typeface="ＭＳ Ｐゴシック" pitchFamily="-111" charset="-128"/>
                <a:cs typeface="ＭＳ Ｐゴシック" pitchFamily="-111" charset="-128"/>
              </a:rPr>
              <a:t> is selected from a class of languages </a:t>
            </a:r>
            <a:r>
              <a:rPr lang="en-US" b="1" dirty="0">
                <a:ea typeface="ＭＳ Ｐゴシック" pitchFamily="-111" charset="-128"/>
                <a:cs typeface="ＭＳ Ｐゴシック" pitchFamily="-111" charset="-128"/>
              </a:rPr>
              <a:t>C</a:t>
            </a:r>
            <a:r>
              <a:rPr lang="en-US" dirty="0">
                <a:ea typeface="ＭＳ Ｐゴシック" pitchFamily="-111" charset="-128"/>
                <a:cs typeface="ＭＳ Ｐゴシック" pitchFamily="-111" charset="-128"/>
              </a:rPr>
              <a:t> over </a:t>
            </a:r>
            <a:r>
              <a:rPr lang="en-US" b="1"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for which we can decide if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a:t>
            </a:r>
            <a:r>
              <a:rPr lang="en-US" dirty="0">
                <a:ea typeface="ＭＳ Ｐゴシック" pitchFamily="-111" charset="-128"/>
                <a:cs typeface="ＭＳ Ｐゴシック" pitchFamily="-111" charset="-128"/>
              </a:rPr>
              <a:t>. </a:t>
            </a:r>
          </a:p>
        </p:txBody>
      </p:sp>
      <p:sp>
        <p:nvSpPr>
          <p:cNvPr id="631813" name="Date Placeholder 3"/>
          <p:cNvSpPr>
            <a:spLocks noGrp="1"/>
          </p:cNvSpPr>
          <p:nvPr>
            <p:ph type="dt" sz="quarter" idx="10"/>
          </p:nvPr>
        </p:nvSpPr>
        <p:spPr>
          <a:noFill/>
        </p:spPr>
        <p:txBody>
          <a:bodyPr/>
          <a:lstStyle/>
          <a:p>
            <a:fld id="{962CB8C5-C5EB-0143-868C-966C70797DA5}"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3181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2147983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Slide Number Placeholder 5"/>
          <p:cNvSpPr>
            <a:spLocks noGrp="1"/>
          </p:cNvSpPr>
          <p:nvPr>
            <p:ph type="sldNum" sz="quarter" idx="12"/>
          </p:nvPr>
        </p:nvSpPr>
        <p:spPr>
          <a:noFill/>
        </p:spPr>
        <p:txBody>
          <a:bodyPr/>
          <a:lstStyle/>
          <a:p>
            <a:pPr eaLnBrk="1" hangingPunct="1"/>
            <a:fld id="{DB74EA61-5119-8D42-9F23-1FA5C0E01601}" type="slidenum">
              <a:rPr lang="en-US">
                <a:latin typeface="Arial" pitchFamily="-111" charset="0"/>
                <a:ea typeface="ＭＳ Ｐゴシック" pitchFamily="-111" charset="-128"/>
                <a:cs typeface="ＭＳ Ｐゴシック" pitchFamily="-111" charset="-128"/>
              </a:rPr>
              <a:pPr eaLnBrk="1" hangingPunct="1"/>
              <a:t>26</a:t>
            </a:fld>
            <a:endParaRPr lang="en-US">
              <a:latin typeface="Arial" pitchFamily="-111" charset="0"/>
              <a:ea typeface="ＭＳ Ｐゴシック" pitchFamily="-111" charset="-128"/>
              <a:cs typeface="ＭＳ Ｐゴシック" pitchFamily="-111" charset="-128"/>
            </a:endParaRPr>
          </a:p>
        </p:txBody>
      </p:sp>
      <p:sp>
        <p:nvSpPr>
          <p:cNvPr id="63385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Proof #2</a:t>
            </a:r>
          </a:p>
        </p:txBody>
      </p:sp>
      <p:sp>
        <p:nvSpPr>
          <p:cNvPr id="633860" name="Rectangle 3"/>
          <p:cNvSpPr>
            <a:spLocks noGrp="1" noChangeArrowheads="1"/>
          </p:cNvSpPr>
          <p:nvPr>
            <p:ph type="body" idx="1"/>
          </p:nvPr>
        </p:nvSpPr>
        <p:spPr>
          <a:xfrm>
            <a:off x="457200" y="1600200"/>
            <a:ext cx="8382000" cy="4525963"/>
          </a:xfrm>
        </p:spPr>
        <p:txBody>
          <a:bodyPr/>
          <a:lstStyle/>
          <a:p>
            <a:pPr eaLnBrk="1" hangingPunct="1">
              <a:lnSpc>
                <a:spcPct val="80000"/>
              </a:lnSpc>
            </a:pPr>
            <a:r>
              <a:rPr lang="en-US" sz="2800" dirty="0">
                <a:ea typeface="ＭＳ Ｐゴシック" pitchFamily="-111" charset="-128"/>
                <a:cs typeface="ＭＳ Ｐゴシック" pitchFamily="-111" charset="-128"/>
              </a:rPr>
              <a:t>Question: Does </a:t>
            </a:r>
            <a:r>
              <a:rPr lang="en-US" sz="2800" b="1" dirty="0">
                <a:ea typeface="ＭＳ Ｐゴシック" pitchFamily="-111" charset="-128"/>
                <a:cs typeface="ＭＳ Ｐゴシック" pitchFamily="-111" charset="-128"/>
              </a:rPr>
              <a:t>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a:t>
            </a:r>
            <a:r>
              <a:rPr lang="en-US" sz="2800" dirty="0">
                <a:ea typeface="ＭＳ Ｐゴシック" pitchFamily="-111" charset="-128"/>
                <a:cs typeface="ＭＳ Ｐゴシック" pitchFamily="-111" charset="-128"/>
              </a:rPr>
              <a:t>get us anything new?</a:t>
            </a:r>
          </a:p>
          <a:p>
            <a:pPr lvl="1" eaLnBrk="1" hangingPunct="1">
              <a:lnSpc>
                <a:spcPct val="80000"/>
              </a:lnSpc>
            </a:pPr>
            <a:r>
              <a:rPr lang="en-US" sz="2400" dirty="0"/>
              <a:t>i.e., Is </a:t>
            </a:r>
            <a:r>
              <a:rPr lang="en-US" sz="2400" b="1" dirty="0"/>
              <a:t>L </a:t>
            </a:r>
            <a:r>
              <a:rPr lang="en-US" sz="2400" b="1" dirty="0">
                <a:sym typeface="Symbol" pitchFamily="-111" charset="2"/>
              </a:rPr>
              <a:t></a:t>
            </a:r>
            <a:r>
              <a:rPr lang="en-US" sz="2400" b="1" dirty="0"/>
              <a:t> L = L</a:t>
            </a:r>
            <a:r>
              <a:rPr lang="en-US" sz="2400" dirty="0"/>
              <a:t>?</a:t>
            </a:r>
          </a:p>
          <a:p>
            <a:pPr eaLnBrk="1" hangingPunct="1">
              <a:lnSpc>
                <a:spcPct val="80000"/>
              </a:lnSpc>
            </a:pPr>
            <a:r>
              <a:rPr lang="en-US" sz="2800" dirty="0">
                <a:ea typeface="ＭＳ Ｐゴシック" pitchFamily="-111" charset="-128"/>
                <a:cs typeface="ＭＳ Ｐゴシック" pitchFamily="-111" charset="-128"/>
              </a:rPr>
              <a:t>Membership in a CSL is decidable.</a:t>
            </a:r>
          </a:p>
          <a:p>
            <a:pPr eaLnBrk="1" hangingPunct="1">
              <a:lnSpc>
                <a:spcPct val="80000"/>
              </a:lnSpc>
            </a:pPr>
            <a:r>
              <a:rPr lang="en-US" sz="2800" dirty="0">
                <a:ea typeface="ＭＳ Ｐゴシック" pitchFamily="-111" charset="-128"/>
                <a:cs typeface="ＭＳ Ｐゴシック" pitchFamily="-111" charset="-128"/>
              </a:rPr>
              <a:t>Claim is that </a:t>
            </a:r>
            <a:r>
              <a:rPr lang="en-US" sz="2800" b="1" dirty="0">
                <a:ea typeface="ＭＳ Ｐゴシック" pitchFamily="-111" charset="-128"/>
                <a:cs typeface="ＭＳ Ｐゴシック" pitchFamily="-111" charset="-128"/>
              </a:rPr>
              <a:t>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dirty="0" err="1">
                <a:ea typeface="ＭＳ Ｐゴシック" pitchFamily="-111" charset="-128"/>
                <a:cs typeface="ＭＳ Ｐゴシック" pitchFamily="-111" charset="-128"/>
              </a:rPr>
              <a:t>iff</a:t>
            </a:r>
            <a:r>
              <a:rPr lang="en-US" sz="2800" dirty="0">
                <a:ea typeface="ＭＳ Ｐゴシック" pitchFamily="-111" charset="-128"/>
                <a:cs typeface="ＭＳ Ｐゴシック" pitchFamily="-111" charset="-128"/>
              </a:rPr>
              <a:t>  </a:t>
            </a:r>
            <a:endParaRPr lang="en-US" sz="2800" dirty="0">
              <a:ea typeface="ＭＳ Ｐゴシック" pitchFamily="-111" charset="-128"/>
              <a:cs typeface="ＭＳ Ｐゴシック" pitchFamily="-111" charset="-128"/>
              <a:sym typeface="Symbol" pitchFamily="-111" charset="2"/>
            </a:endParaRPr>
          </a:p>
          <a:p>
            <a:pPr lvl="1" eaLnBrk="1" hangingPunct="1">
              <a:lnSpc>
                <a:spcPct val="80000"/>
              </a:lnSpc>
              <a:buFontTx/>
              <a:buNone/>
            </a:pPr>
            <a:r>
              <a:rPr lang="en-US" sz="2400" dirty="0">
                <a:sym typeface="Symbol" pitchFamily="-111" charset="2"/>
              </a:rPr>
              <a:t>(1) </a:t>
            </a:r>
            <a:r>
              <a:rPr lang="en-US" sz="2400" b="1" dirty="0">
                <a:sym typeface="Symbol" pitchFamily="-111" charset="2"/>
              </a:rPr>
              <a:t>  {}  L </a:t>
            </a:r>
            <a:r>
              <a:rPr lang="en-US" sz="2400" dirty="0">
                <a:sym typeface="Symbol" pitchFamily="-111" charset="2"/>
              </a:rPr>
              <a:t>; and</a:t>
            </a:r>
          </a:p>
          <a:p>
            <a:pPr lvl="1" eaLnBrk="1" hangingPunct="1">
              <a:lnSpc>
                <a:spcPct val="80000"/>
              </a:lnSpc>
              <a:buFontTx/>
              <a:buNone/>
            </a:pPr>
            <a:r>
              <a:rPr lang="en-US" sz="2400" dirty="0">
                <a:sym typeface="Symbol" pitchFamily="-111" charset="2"/>
              </a:rPr>
              <a:t>(2) </a:t>
            </a:r>
            <a:r>
              <a:rPr lang="en-US" sz="2400" b="1" dirty="0">
                <a:sym typeface="Symbol" pitchFamily="-111" charset="2"/>
              </a:rPr>
              <a:t>L  L = L </a:t>
            </a:r>
            <a:r>
              <a:rPr lang="en-US" sz="2400" dirty="0">
                <a:sym typeface="Symbol" pitchFamily="-111" charset="2"/>
              </a:rPr>
              <a:t>(use notation </a:t>
            </a:r>
            <a:r>
              <a:rPr lang="en-US" sz="2400" b="1" dirty="0" err="1">
                <a:ea typeface="ＭＳ Ｐゴシック" pitchFamily="-111" charset="-128"/>
                <a:cs typeface="ＭＳ Ｐゴシック" pitchFamily="-111" charset="-128"/>
                <a:sym typeface="Symbol" pitchFamily="-111" charset="2"/>
              </a:rPr>
              <a:t>L</a:t>
            </a:r>
            <a:r>
              <a:rPr lang="en-US" sz="2400" b="1" baseline="-25000" dirty="0" err="1">
                <a:sym typeface="Symbol" pitchFamily="-111" charset="2"/>
              </a:rPr>
              <a:t></a:t>
            </a:r>
            <a:r>
              <a:rPr lang="en-US" sz="2400" b="1" baseline="30000" dirty="0" err="1">
                <a:ea typeface="ＭＳ Ｐゴシック" pitchFamily="-111" charset="-128"/>
                <a:cs typeface="ＭＳ Ｐゴシック" pitchFamily="-111" charset="-128"/>
                <a:sym typeface="Symbol" pitchFamily="-111" charset="2"/>
              </a:rPr>
              <a:t>n</a:t>
            </a:r>
            <a:r>
              <a:rPr lang="en-US" sz="2400" b="1" dirty="0">
                <a:ea typeface="ＭＳ Ｐゴシック" pitchFamily="-111" charset="-128"/>
                <a:cs typeface="ＭＳ Ｐゴシック" pitchFamily="-111" charset="-128"/>
                <a:sym typeface="Symbol" pitchFamily="-111" charset="2"/>
              </a:rPr>
              <a:t> = L</a:t>
            </a:r>
            <a:r>
              <a:rPr lang="en-US" sz="2400" b="1" baseline="-25000" dirty="0">
                <a:sym typeface="Symbol" pitchFamily="-111" charset="2"/>
              </a:rPr>
              <a:t></a:t>
            </a:r>
            <a:r>
              <a:rPr lang="en-US" sz="2400" b="1" baseline="30000" dirty="0">
                <a:ea typeface="ＭＳ Ｐゴシック" pitchFamily="-111" charset="-128"/>
                <a:cs typeface="ＭＳ Ｐゴシック" pitchFamily="-111" charset="-128"/>
                <a:sym typeface="Symbol" pitchFamily="-111" charset="2"/>
              </a:rPr>
              <a:t>n-1</a:t>
            </a:r>
            <a:r>
              <a:rPr lang="en-US" sz="2400" b="1" dirty="0">
                <a:ea typeface="ＭＳ Ｐゴシック" pitchFamily="-111" charset="-128"/>
                <a:cs typeface="ＭＳ Ｐゴシック" pitchFamily="-111" charset="-128"/>
                <a:sym typeface="Symbol" pitchFamily="-111" charset="2"/>
              </a:rPr>
              <a:t> </a:t>
            </a:r>
            <a:r>
              <a:rPr lang="en-US" sz="2400" b="1" dirty="0">
                <a:sym typeface="Symbol" pitchFamily="-111" charset="2"/>
              </a:rPr>
              <a:t> L, n&gt;0, L</a:t>
            </a:r>
            <a:r>
              <a:rPr lang="en-US" sz="2400" b="1" baseline="-25000" dirty="0">
                <a:sym typeface="Symbol" pitchFamily="-111" charset="2"/>
              </a:rPr>
              <a:t></a:t>
            </a:r>
            <a:r>
              <a:rPr lang="en-US" sz="2400" b="1" baseline="30000" dirty="0">
                <a:ea typeface="ＭＳ Ｐゴシック" pitchFamily="-111" charset="-128"/>
                <a:sym typeface="Symbol" pitchFamily="-111" charset="2"/>
              </a:rPr>
              <a:t>0</a:t>
            </a:r>
            <a:r>
              <a:rPr lang="en-US" sz="2400" b="1" dirty="0">
                <a:ea typeface="ＭＳ Ｐゴシック" pitchFamily="-111" charset="-128"/>
                <a:sym typeface="Symbol" pitchFamily="-111" charset="2"/>
              </a:rPr>
              <a:t>= </a:t>
            </a:r>
            <a:r>
              <a:rPr lang="en-US" sz="2400" b="1" dirty="0">
                <a:sym typeface="Symbol" pitchFamily="-111" charset="2"/>
              </a:rPr>
              <a:t>{}</a:t>
            </a:r>
            <a:r>
              <a:rPr lang="en-US" sz="2400" b="1" dirty="0">
                <a:ea typeface="ＭＳ Ｐゴシック" pitchFamily="-111" charset="-128"/>
                <a:cs typeface="ＭＳ Ｐゴシック" pitchFamily="-111" charset="-128"/>
                <a:sym typeface="Symbol" pitchFamily="-111" charset="2"/>
              </a:rPr>
              <a:t> </a:t>
            </a:r>
            <a:endParaRPr lang="en-US" sz="2400" b="1" dirty="0">
              <a:sym typeface="Symbol" pitchFamily="-111" charset="2"/>
            </a:endParaRPr>
          </a:p>
          <a:p>
            <a:pPr eaLnBrk="1" hangingPunct="1">
              <a:lnSpc>
                <a:spcPct val="80000"/>
              </a:lnSpc>
            </a:pPr>
            <a:r>
              <a:rPr lang="en-US" sz="2800" dirty="0">
                <a:ea typeface="ＭＳ Ｐゴシック" pitchFamily="-111" charset="-128"/>
                <a:cs typeface="ＭＳ Ｐゴシック" pitchFamily="-111" charset="-128"/>
                <a:sym typeface="Symbol" pitchFamily="-111" charset="2"/>
              </a:rPr>
              <a:t>Clearly, if </a:t>
            </a:r>
            <a:r>
              <a:rPr lang="en-US" sz="2800" b="1" dirty="0">
                <a:ea typeface="ＭＳ Ｐゴシック" pitchFamily="-111" charset="-128"/>
                <a:cs typeface="ＭＳ Ｐゴシック" pitchFamily="-111" charset="-128"/>
                <a:sym typeface="Symbol" pitchFamily="-111" charset="2"/>
              </a:rPr>
              <a:t>L = * </a:t>
            </a:r>
            <a:r>
              <a:rPr lang="en-US" sz="2800" dirty="0">
                <a:ea typeface="ＭＳ Ｐゴシック" pitchFamily="-111" charset="-128"/>
                <a:cs typeface="ＭＳ Ｐゴシック" pitchFamily="-111" charset="-128"/>
                <a:sym typeface="Symbol" pitchFamily="-111" charset="2"/>
              </a:rPr>
              <a:t>then (1) and (2) trivially hold.</a:t>
            </a:r>
          </a:p>
          <a:p>
            <a:pPr eaLnBrk="1" hangingPunct="1">
              <a:lnSpc>
                <a:spcPct val="80000"/>
              </a:lnSpc>
            </a:pPr>
            <a:r>
              <a:rPr lang="en-US" sz="2800" dirty="0">
                <a:ea typeface="ＭＳ Ｐゴシック" pitchFamily="-111" charset="-128"/>
                <a:cs typeface="ＭＳ Ｐゴシック" pitchFamily="-111" charset="-128"/>
                <a:sym typeface="Symbol" pitchFamily="-111" charset="2"/>
              </a:rPr>
              <a:t>Conversely, we have </a:t>
            </a:r>
            <a:r>
              <a:rPr lang="en-US" sz="2800" b="1" dirty="0">
                <a:ea typeface="ＭＳ Ｐゴシック" pitchFamily="-111" charset="-128"/>
                <a:cs typeface="ＭＳ Ｐゴシック" pitchFamily="-111" charset="-128"/>
                <a:sym typeface="Symbol" pitchFamily="-111" charset="2"/>
              </a:rPr>
              <a:t>*  L*=  </a:t>
            </a:r>
            <a:r>
              <a:rPr lang="en-US" sz="2800" b="1" baseline="-25000" dirty="0">
                <a:ea typeface="ＭＳ Ｐゴシック" pitchFamily="-111" charset="-128"/>
                <a:cs typeface="ＭＳ Ｐゴシック" pitchFamily="-111" charset="-128"/>
                <a:sym typeface="Symbol" pitchFamily="-111" charset="2"/>
              </a:rPr>
              <a:t>n0</a:t>
            </a:r>
            <a:r>
              <a:rPr lang="en-US" sz="2800" b="1" dirty="0">
                <a:ea typeface="ＭＳ Ｐゴシック" pitchFamily="-111" charset="-128"/>
                <a:cs typeface="ＭＳ Ｐゴシック" pitchFamily="-111" charset="-128"/>
                <a:sym typeface="Symbol" pitchFamily="-111" charset="2"/>
              </a:rPr>
              <a:t> </a:t>
            </a:r>
            <a:r>
              <a:rPr lang="en-US" sz="2800" b="1" dirty="0" err="1">
                <a:ea typeface="ＭＳ Ｐゴシック" pitchFamily="-111" charset="-128"/>
                <a:cs typeface="ＭＳ Ｐゴシック" pitchFamily="-111" charset="-128"/>
                <a:sym typeface="Symbol" pitchFamily="-111" charset="2"/>
              </a:rPr>
              <a:t>L</a:t>
            </a:r>
            <a:r>
              <a:rPr lang="en-US" sz="2800" b="1" baseline="-25000" dirty="0" err="1">
                <a:sym typeface="Symbol" pitchFamily="-111" charset="2"/>
              </a:rPr>
              <a:t></a:t>
            </a:r>
            <a:r>
              <a:rPr lang="en-US" sz="2800" b="1" baseline="30000" dirty="0" err="1">
                <a:ea typeface="ＭＳ Ｐゴシック" pitchFamily="-111" charset="-128"/>
                <a:cs typeface="ＭＳ Ｐゴシック" pitchFamily="-111" charset="-128"/>
                <a:sym typeface="Symbol" pitchFamily="-111" charset="2"/>
              </a:rPr>
              <a:t>n</a:t>
            </a:r>
            <a:r>
              <a:rPr lang="en-US" sz="2800" b="1" dirty="0">
                <a:ea typeface="ＭＳ Ｐゴシック" pitchFamily="-111" charset="-128"/>
                <a:cs typeface="ＭＳ Ｐゴシック" pitchFamily="-111" charset="-128"/>
                <a:sym typeface="Symbol" pitchFamily="-111" charset="2"/>
              </a:rPr>
              <a:t>  L</a:t>
            </a:r>
          </a:p>
          <a:p>
            <a:pPr lvl="1" eaLnBrk="1" hangingPunct="1">
              <a:lnSpc>
                <a:spcPct val="80000"/>
              </a:lnSpc>
            </a:pPr>
            <a:r>
              <a:rPr lang="en-US" sz="2400" dirty="0">
                <a:sym typeface="Symbol" pitchFamily="-111" charset="2"/>
              </a:rPr>
              <a:t>first inclusion follows from (1); second from (1), (2) and the fact that </a:t>
            </a:r>
            <a:r>
              <a:rPr lang="en-US" sz="2400" b="1" dirty="0">
                <a:sym typeface="Symbol" pitchFamily="-111" charset="2"/>
              </a:rPr>
              <a:t>L  L  L  L</a:t>
            </a:r>
          </a:p>
          <a:p>
            <a:pPr lvl="1" eaLnBrk="1" hangingPunct="1">
              <a:lnSpc>
                <a:spcPct val="80000"/>
              </a:lnSpc>
            </a:pPr>
            <a:r>
              <a:rPr lang="en-US" sz="2400" dirty="0">
                <a:sym typeface="Symbol" pitchFamily="-111" charset="2"/>
              </a:rPr>
              <a:t>equality is by definition of the * operator</a:t>
            </a:r>
          </a:p>
        </p:txBody>
      </p:sp>
      <p:sp>
        <p:nvSpPr>
          <p:cNvPr id="633861" name="Date Placeholder 3"/>
          <p:cNvSpPr>
            <a:spLocks noGrp="1"/>
          </p:cNvSpPr>
          <p:nvPr>
            <p:ph type="dt" sz="quarter" idx="10"/>
          </p:nvPr>
        </p:nvSpPr>
        <p:spPr>
          <a:noFill/>
        </p:spPr>
        <p:txBody>
          <a:bodyPr/>
          <a:lstStyle/>
          <a:p>
            <a:fld id="{E23647CA-7D72-C14B-9612-2869FC811BCD}"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3386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97752586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Slide Number Placeholder 5"/>
          <p:cNvSpPr>
            <a:spLocks noGrp="1"/>
          </p:cNvSpPr>
          <p:nvPr>
            <p:ph type="sldNum" sz="quarter" idx="12"/>
          </p:nvPr>
        </p:nvSpPr>
        <p:spPr>
          <a:noFill/>
        </p:spPr>
        <p:txBody>
          <a:bodyPr/>
          <a:lstStyle/>
          <a:p>
            <a:pPr eaLnBrk="1" hangingPunct="1"/>
            <a:fld id="{10E15D4B-F1CC-C84E-BBEC-A2E4F1B313A7}" type="slidenum">
              <a:rPr lang="en-US">
                <a:latin typeface="Arial" pitchFamily="-111" charset="0"/>
                <a:ea typeface="ＭＳ Ｐゴシック" pitchFamily="-111" charset="-128"/>
                <a:cs typeface="ＭＳ Ｐゴシック" pitchFamily="-111" charset="-128"/>
              </a:rPr>
              <a:pPr eaLnBrk="1" hangingPunct="1"/>
              <a:t>27</a:t>
            </a:fld>
            <a:endParaRPr lang="en-US">
              <a:latin typeface="Arial" pitchFamily="-111" charset="0"/>
              <a:ea typeface="ＭＳ Ｐゴシック" pitchFamily="-111" charset="-128"/>
              <a:cs typeface="ＭＳ Ｐゴシック" pitchFamily="-111" charset="-128"/>
            </a:endParaRPr>
          </a:p>
        </p:txBody>
      </p:sp>
      <p:sp>
        <p:nvSpPr>
          <p:cNvPr id="61337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Who Cares?</a:t>
            </a:r>
          </a:p>
        </p:txBody>
      </p:sp>
      <p:sp>
        <p:nvSpPr>
          <p:cNvPr id="613380" name="Rectangle 3"/>
          <p:cNvSpPr>
            <a:spLocks noGrp="1" noChangeArrowheads="1"/>
          </p:cNvSpPr>
          <p:nvPr>
            <p:ph type="body" idx="1"/>
          </p:nvPr>
        </p:nvSpPr>
        <p:spPr/>
        <p:txBody>
          <a:bodyPr/>
          <a:lstStyle/>
          <a:p>
            <a:pPr eaLnBrk="1" hangingPunct="1"/>
            <a:r>
              <a:rPr lang="en-US" sz="3000" dirty="0">
                <a:ea typeface="ＭＳ Ｐゴシック" pitchFamily="-111" charset="-128"/>
                <a:cs typeface="ＭＳ Ｐゴシック" pitchFamily="-111" charset="-128"/>
              </a:rPr>
              <a:t>People with no real life (me?)</a:t>
            </a:r>
          </a:p>
          <a:p>
            <a:pPr eaLnBrk="1" hangingPunct="1"/>
            <a:r>
              <a:rPr lang="en-US" sz="3000" dirty="0">
                <a:ea typeface="ＭＳ Ｐゴシック" pitchFamily="-111" charset="-128"/>
                <a:cs typeface="ＭＳ Ｐゴシック" pitchFamily="-111" charset="-128"/>
              </a:rPr>
              <a:t>Insertion and a related deletion operation are used in biomolecular computing and dynamical systems</a:t>
            </a:r>
          </a:p>
          <a:p>
            <a:pPr eaLnBrk="1" hangingPunct="1"/>
            <a:r>
              <a:rPr lang="en-US" sz="3000" dirty="0">
                <a:ea typeface="ＭＳ Ｐゴシック" pitchFamily="-111" charset="-128"/>
                <a:cs typeface="ＭＳ Ｐゴシック" pitchFamily="-111" charset="-128"/>
              </a:rPr>
              <a:t>Shuffle (shown at end of these notes but not discussed in class) is used in analyzing concurrency as the arbitrary interleaving of parallel events</a:t>
            </a:r>
          </a:p>
          <a:p>
            <a:pPr eaLnBrk="1" hangingPunct="1"/>
            <a:r>
              <a:rPr lang="en-US" sz="3000" dirty="0">
                <a:ea typeface="ＭＳ Ｐゴシック" pitchFamily="-111" charset="-128"/>
                <a:cs typeface="ＭＳ Ｐゴシック" pitchFamily="-111" charset="-128"/>
              </a:rPr>
              <a:t>Crossover is used in genetic algorithms</a:t>
            </a:r>
          </a:p>
        </p:txBody>
      </p:sp>
      <p:sp>
        <p:nvSpPr>
          <p:cNvPr id="613381" name="Date Placeholder 3"/>
          <p:cNvSpPr>
            <a:spLocks noGrp="1"/>
          </p:cNvSpPr>
          <p:nvPr>
            <p:ph type="dt" sz="quarter" idx="10"/>
          </p:nvPr>
        </p:nvSpPr>
        <p:spPr>
          <a:noFill/>
        </p:spPr>
        <p:txBody>
          <a:bodyPr/>
          <a:lstStyle/>
          <a:p>
            <a:fld id="{9AFC6592-4897-4447-91B7-9CBA4591DD02}"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1338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81878956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44511-61D1-452A-8F60-D58567B8287F}"/>
              </a:ext>
            </a:extLst>
          </p:cNvPr>
          <p:cNvSpPr>
            <a:spLocks noGrp="1"/>
          </p:cNvSpPr>
          <p:nvPr>
            <p:ph type="ctrTitle"/>
          </p:nvPr>
        </p:nvSpPr>
        <p:spPr/>
        <p:txBody>
          <a:bodyPr/>
          <a:lstStyle/>
          <a:p>
            <a:r>
              <a:rPr lang="en-US" dirty="0"/>
              <a:t>Quotients of CFLs</a:t>
            </a:r>
          </a:p>
        </p:txBody>
      </p:sp>
      <p:sp>
        <p:nvSpPr>
          <p:cNvPr id="3" name="Subtitle 2">
            <a:extLst>
              <a:ext uri="{FF2B5EF4-FFF2-40B4-BE49-F238E27FC236}">
                <a16:creationId xmlns:a16="http://schemas.microsoft.com/office/drawing/2014/main" id="{7FAAB9AC-15FC-4C8D-AA85-90A09EF120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35935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Quotients of CFLs (Trace-Like Sequences)</a:t>
            </a:r>
          </a:p>
        </p:txBody>
      </p:sp>
      <p:sp>
        <p:nvSpPr>
          <p:cNvPr id="556035" name="Content Placeholder 2"/>
          <p:cNvSpPr>
            <a:spLocks noGrp="1"/>
          </p:cNvSpPr>
          <p:nvPr>
            <p:ph idx="1"/>
          </p:nvPr>
        </p:nvSpPr>
        <p:spPr/>
        <p:txBody>
          <a:bodyPr>
            <a:normAutofit/>
          </a:bodyPr>
          <a:lstStyle/>
          <a:p>
            <a:pPr marL="254794" lvl="1" indent="-3572">
              <a:lnSpc>
                <a:spcPct val="80000"/>
              </a:lnSpc>
              <a:buNone/>
            </a:pPr>
            <a:r>
              <a:rPr lang="en-US" sz="2400" dirty="0"/>
              <a:t>Let </a:t>
            </a:r>
            <a:r>
              <a:rPr lang="en-US" sz="2400" b="1" dirty="0"/>
              <a:t>L1 =  L( G1 ) = </a:t>
            </a:r>
          </a:p>
          <a:p>
            <a:pPr marL="254794" lvl="1" indent="-3572">
              <a:lnSpc>
                <a:spcPct val="80000"/>
              </a:lnSpc>
              <a:buNone/>
            </a:pPr>
            <a:r>
              <a:rPr lang="en-US" sz="2400" b="1" dirty="0"/>
              <a:t>                        { $ # Y</a:t>
            </a:r>
            <a:r>
              <a:rPr lang="en-US" sz="2400" b="1" baseline="-25000" dirty="0"/>
              <a:t>0</a:t>
            </a:r>
            <a:r>
              <a:rPr lang="en-US" sz="2400" b="1" dirty="0"/>
              <a:t> # Y</a:t>
            </a:r>
            <a:r>
              <a:rPr lang="en-US" sz="2400" b="1" baseline="-25000" dirty="0"/>
              <a:t>1</a:t>
            </a:r>
            <a:r>
              <a:rPr lang="en-US" sz="2400" b="1" dirty="0"/>
              <a:t> # Y</a:t>
            </a:r>
            <a:r>
              <a:rPr lang="en-US" sz="2400" b="1" baseline="-25000" dirty="0"/>
              <a:t>2</a:t>
            </a:r>
            <a:r>
              <a:rPr lang="en-US" sz="2400" b="1" dirty="0"/>
              <a:t> # Y</a:t>
            </a:r>
            <a:r>
              <a:rPr lang="en-US" sz="2400" b="1" baseline="-25000" dirty="0"/>
              <a:t>3</a:t>
            </a:r>
            <a:r>
              <a:rPr lang="en-US" sz="2400" b="1" dirty="0"/>
              <a:t> # … # Y</a:t>
            </a:r>
            <a:r>
              <a:rPr lang="en-US" sz="2400" b="1" baseline="-25000" dirty="0"/>
              <a:t>2j</a:t>
            </a:r>
            <a:r>
              <a:rPr lang="en-US" sz="2400" b="1" dirty="0"/>
              <a:t> # Y</a:t>
            </a:r>
            <a:r>
              <a:rPr lang="en-US" sz="2400" b="1" baseline="-25000" dirty="0"/>
              <a:t>2j+1</a:t>
            </a:r>
            <a:r>
              <a:rPr lang="en-US" sz="2400" b="1" dirty="0"/>
              <a:t> # }</a:t>
            </a:r>
          </a:p>
          <a:p>
            <a:pPr marL="254794" lvl="1" indent="-3572">
              <a:lnSpc>
                <a:spcPct val="80000"/>
              </a:lnSpc>
              <a:buNone/>
            </a:pPr>
            <a:r>
              <a:rPr lang="en-US" sz="2400" dirty="0"/>
              <a:t>where </a:t>
            </a:r>
            <a:r>
              <a:rPr lang="en-US" sz="2400" b="1" dirty="0"/>
              <a:t>Y</a:t>
            </a:r>
            <a:r>
              <a:rPr lang="en-US" sz="2400" b="1" baseline="-25000" dirty="0"/>
              <a:t>2i</a:t>
            </a:r>
            <a:r>
              <a:rPr lang="en-US" sz="2400" b="1" dirty="0"/>
              <a:t> </a:t>
            </a:r>
            <a:r>
              <a:rPr lang="en-US" sz="2400" b="1" dirty="0">
                <a:sym typeface="Symbol" pitchFamily="-111" charset="2"/>
              </a:rPr>
              <a:t></a:t>
            </a:r>
            <a:r>
              <a:rPr lang="en-US" sz="2400" b="1" dirty="0"/>
              <a:t> Y</a:t>
            </a:r>
            <a:r>
              <a:rPr lang="en-US" sz="2400" b="1" baseline="-25000" dirty="0"/>
              <a:t>2i+1</a:t>
            </a:r>
            <a:r>
              <a:rPr lang="en-US" sz="2400" b="1" dirty="0"/>
              <a:t> , 0 ≤ </a:t>
            </a:r>
            <a:r>
              <a:rPr lang="en-US" sz="2400" b="1" dirty="0" err="1"/>
              <a:t>i</a:t>
            </a:r>
            <a:r>
              <a:rPr lang="en-US" sz="2400" b="1" dirty="0"/>
              <a:t> ≤ j</a:t>
            </a:r>
            <a:r>
              <a:rPr lang="en-US" sz="2400" dirty="0"/>
              <a:t>.  </a:t>
            </a:r>
          </a:p>
          <a:p>
            <a:pPr marL="254794" lvl="1" indent="-3572">
              <a:lnSpc>
                <a:spcPct val="80000"/>
              </a:lnSpc>
              <a:buNone/>
            </a:pPr>
            <a:r>
              <a:rPr lang="en-US" sz="2400" dirty="0"/>
              <a:t>This checks the even/odd steps of an even length computation.</a:t>
            </a:r>
          </a:p>
          <a:p>
            <a:pPr marL="254794" lvl="1" indent="-3572">
              <a:lnSpc>
                <a:spcPct val="80000"/>
              </a:lnSpc>
              <a:buNone/>
            </a:pPr>
            <a:r>
              <a:rPr lang="en-US" sz="2400" dirty="0"/>
              <a:t>Now, let </a:t>
            </a:r>
            <a:r>
              <a:rPr lang="en-US" sz="2400" b="1" dirty="0"/>
              <a:t>L2 = L( G2 ) =</a:t>
            </a:r>
            <a:br>
              <a:rPr lang="en-US" sz="2400" b="1" dirty="0"/>
            </a:br>
            <a:r>
              <a:rPr lang="en-US" sz="2400" b="1" dirty="0"/>
              <a:t>                    {X</a:t>
            </a:r>
            <a:r>
              <a:rPr lang="en-US" sz="2400" b="1" baseline="-25000" dirty="0"/>
              <a:t>0  </a:t>
            </a:r>
            <a:r>
              <a:rPr lang="en-US" sz="2400" b="1" dirty="0"/>
              <a:t>$ # X</a:t>
            </a:r>
            <a:r>
              <a:rPr lang="en-US" sz="2400" b="1" baseline="-25000" dirty="0"/>
              <a:t>0</a:t>
            </a:r>
            <a:r>
              <a:rPr lang="en-US" sz="2400" b="1" dirty="0"/>
              <a:t> # X</a:t>
            </a:r>
            <a:r>
              <a:rPr lang="en-US" sz="2400" b="1" baseline="-25000" dirty="0"/>
              <a:t>1</a:t>
            </a:r>
            <a:r>
              <a:rPr lang="en-US" sz="2400" b="1" dirty="0"/>
              <a:t> # X</a:t>
            </a:r>
            <a:r>
              <a:rPr lang="en-US" sz="2400" b="1" baseline="-25000" dirty="0"/>
              <a:t>2</a:t>
            </a:r>
            <a:r>
              <a:rPr lang="en-US" sz="2400" b="1" dirty="0"/>
              <a:t> # X</a:t>
            </a:r>
            <a:r>
              <a:rPr lang="en-US" sz="2400" b="1" baseline="-25000" dirty="0"/>
              <a:t>3</a:t>
            </a:r>
            <a:r>
              <a:rPr lang="en-US" sz="2400" b="1" dirty="0"/>
              <a:t> # … # X</a:t>
            </a:r>
            <a:r>
              <a:rPr lang="en-US" sz="2400" b="1" baseline="-25000" dirty="0"/>
              <a:t>2k</a:t>
            </a:r>
            <a:r>
              <a:rPr lang="en-US" sz="2400" b="1" dirty="0"/>
              <a:t> #  Z</a:t>
            </a:r>
            <a:r>
              <a:rPr lang="en-US" sz="2400" b="1" baseline="-25000" dirty="0"/>
              <a:t>0</a:t>
            </a:r>
            <a:r>
              <a:rPr lang="en-US" sz="2400" b="1" dirty="0"/>
              <a:t>  #}</a:t>
            </a:r>
          </a:p>
          <a:p>
            <a:pPr marL="254794" lvl="1" indent="-3572">
              <a:lnSpc>
                <a:spcPct val="80000"/>
              </a:lnSpc>
              <a:buNone/>
            </a:pPr>
            <a:r>
              <a:rPr lang="en-US" sz="2400" dirty="0"/>
              <a:t>where </a:t>
            </a:r>
            <a:r>
              <a:rPr lang="en-US" sz="2400" b="1" dirty="0"/>
              <a:t>X</a:t>
            </a:r>
            <a:r>
              <a:rPr lang="en-US" sz="2400" b="1" baseline="-25000" dirty="0"/>
              <a:t>2i-1</a:t>
            </a:r>
            <a:r>
              <a:rPr lang="en-US" sz="2400" b="1" dirty="0"/>
              <a:t> </a:t>
            </a:r>
            <a:r>
              <a:rPr lang="en-US" sz="2400" b="1" dirty="0">
                <a:sym typeface="Symbol" pitchFamily="-111" charset="2"/>
              </a:rPr>
              <a:t></a:t>
            </a:r>
            <a:r>
              <a:rPr lang="en-US" sz="2400" b="1" dirty="0"/>
              <a:t> X</a:t>
            </a:r>
            <a:r>
              <a:rPr lang="en-US" sz="2400" b="1" baseline="-25000" dirty="0"/>
              <a:t>2i</a:t>
            </a:r>
            <a:r>
              <a:rPr lang="en-US" sz="2400" b="1" dirty="0"/>
              <a:t> </a:t>
            </a:r>
            <a:r>
              <a:rPr lang="en-US" sz="2400" dirty="0"/>
              <a:t>, </a:t>
            </a:r>
            <a:r>
              <a:rPr lang="en-US" sz="2400" b="1" dirty="0"/>
              <a:t>1 ≤ </a:t>
            </a:r>
            <a:r>
              <a:rPr lang="en-US" sz="2400" b="1" dirty="0" err="1"/>
              <a:t>i</a:t>
            </a:r>
            <a:r>
              <a:rPr lang="en-US" sz="2400" b="1" dirty="0"/>
              <a:t> ≤ k </a:t>
            </a:r>
            <a:r>
              <a:rPr lang="en-US" sz="2400" dirty="0"/>
              <a:t>and </a:t>
            </a:r>
            <a:r>
              <a:rPr lang="en-US" sz="2400" b="1" dirty="0"/>
              <a:t>Z</a:t>
            </a:r>
            <a:r>
              <a:rPr lang="en-US" sz="2400" b="1" baseline="-25000" dirty="0"/>
              <a:t>0</a:t>
            </a:r>
            <a:r>
              <a:rPr lang="en-US" sz="2400" dirty="0"/>
              <a:t> is a unique halting configuration.</a:t>
            </a:r>
          </a:p>
          <a:p>
            <a:pPr marL="254794" lvl="1" indent="-3572">
              <a:lnSpc>
                <a:spcPct val="80000"/>
              </a:lnSpc>
              <a:buNone/>
            </a:pPr>
            <a:r>
              <a:rPr lang="en-US" sz="2400" dirty="0"/>
              <a:t>This checks the odd/steps of an even length terminating computation and includes an extra copy of the starting number prior to its </a:t>
            </a:r>
            <a:r>
              <a:rPr lang="en-US" sz="2400" b="1" dirty="0"/>
              <a:t>$</a:t>
            </a:r>
            <a:r>
              <a:rPr lang="en-US" sz="2400" dirty="0"/>
              <a:t>.</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33791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Title 1"/>
          <p:cNvSpPr>
            <a:spLocks noGrp="1"/>
          </p:cNvSpPr>
          <p:nvPr>
            <p:ph type="title"/>
          </p:nvPr>
        </p:nvSpPr>
        <p:spPr/>
        <p:txBody>
          <a:bodyPr/>
          <a:lstStyle/>
          <a:p>
            <a:r>
              <a:rPr lang="en-US">
                <a:ea typeface="ＭＳ Ｐゴシック" pitchFamily="-111" charset="-128"/>
                <a:cs typeface="ＭＳ Ｐゴシック" pitchFamily="-111" charset="-128"/>
              </a:rPr>
              <a:t>Constant Time</a:t>
            </a:r>
          </a:p>
        </p:txBody>
      </p:sp>
      <p:sp>
        <p:nvSpPr>
          <p:cNvPr id="473091" name="Content Placeholder 2"/>
          <p:cNvSpPr>
            <a:spLocks noGrp="1"/>
          </p:cNvSpPr>
          <p:nvPr>
            <p:ph idx="1"/>
          </p:nvPr>
        </p:nvSpPr>
        <p:spPr/>
        <p:txBody>
          <a:bodyPr/>
          <a:lstStyle/>
          <a:p>
            <a:pPr eaLnBrk="1" hangingPunct="1"/>
            <a:r>
              <a:rPr lang="en-US" sz="2400" b="1" dirty="0" err="1">
                <a:ea typeface="ＭＳ Ｐゴシック" pitchFamily="-111" charset="-128"/>
                <a:cs typeface="ＭＳ Ｐゴシック" pitchFamily="-111" charset="-128"/>
              </a:rPr>
              <a:t>CTime</a:t>
            </a:r>
            <a:r>
              <a:rPr lang="en-US" sz="2400" b="1" dirty="0">
                <a:ea typeface="ＭＳ Ｐゴシック" pitchFamily="-111" charset="-128"/>
                <a:cs typeface="ＭＳ Ｐゴシック" pitchFamily="-111" charset="-128"/>
              </a:rPr>
              <a:t> = { M | </a:t>
            </a:r>
            <a:r>
              <a:rPr lang="en-US" sz="2400" b="1" dirty="0">
                <a:ea typeface="ＭＳ Ｐゴシック" pitchFamily="-111" charset="-128"/>
                <a:cs typeface="ＭＳ Ｐゴシック" pitchFamily="-111" charset="-128"/>
                <a:sym typeface="Symbol" pitchFamily="-111" charset="2"/>
              </a:rPr>
              <a:t>K [ M </a:t>
            </a:r>
            <a:r>
              <a:rPr lang="en-US" sz="2400" dirty="0">
                <a:ea typeface="ＭＳ Ｐゴシック" pitchFamily="-111" charset="-128"/>
                <a:cs typeface="ＭＳ Ｐゴシック" pitchFamily="-111" charset="-128"/>
                <a:sym typeface="Symbol" pitchFamily="-111" charset="2"/>
              </a:rPr>
              <a:t>halts in at most </a:t>
            </a:r>
            <a:r>
              <a:rPr lang="en-US" sz="2400" b="1" dirty="0">
                <a:ea typeface="ＭＳ Ｐゴシック" pitchFamily="-111" charset="-128"/>
                <a:cs typeface="ＭＳ Ｐゴシック" pitchFamily="-111" charset="-128"/>
                <a:sym typeface="Symbol" pitchFamily="-111" charset="2"/>
              </a:rPr>
              <a:t>K</a:t>
            </a:r>
            <a:r>
              <a:rPr lang="en-US" sz="2400" dirty="0">
                <a:ea typeface="ＭＳ Ｐゴシック" pitchFamily="-111" charset="-128"/>
                <a:cs typeface="ＭＳ Ｐゴシック" pitchFamily="-111" charset="-128"/>
                <a:sym typeface="Symbol" pitchFamily="-111" charset="2"/>
              </a:rPr>
              <a:t> steps independent of its starting configuration </a:t>
            </a:r>
            <a:r>
              <a:rPr lang="en-US" sz="2400" b="1"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rPr>
              <a:t> </a:t>
            </a:r>
          </a:p>
          <a:p>
            <a:pPr eaLnBrk="1" hangingPunct="1"/>
            <a:r>
              <a:rPr lang="en-US" sz="2400" b="1" dirty="0">
                <a:ea typeface="ＭＳ Ｐゴシック" pitchFamily="-111" charset="-128"/>
                <a:cs typeface="ＭＳ Ｐゴシック" pitchFamily="-111" charset="-128"/>
              </a:rPr>
              <a:t>RT </a:t>
            </a:r>
            <a:r>
              <a:rPr lang="en-US" sz="2400" dirty="0">
                <a:ea typeface="ＭＳ Ｐゴシック" pitchFamily="-111" charset="-128"/>
                <a:cs typeface="ＭＳ Ｐゴシック" pitchFamily="-111" charset="-128"/>
              </a:rPr>
              <a:t>cannot be shown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by Rice’s Theorem as it breaks property 2</a:t>
            </a:r>
          </a:p>
          <a:p>
            <a:pPr lvl="1" eaLnBrk="1" hangingPunct="1"/>
            <a:r>
              <a:rPr lang="en-US" sz="2000" dirty="0"/>
              <a:t>Choose</a:t>
            </a:r>
            <a:r>
              <a:rPr lang="en-US" sz="2000" b="1" dirty="0"/>
              <a:t> M1 </a:t>
            </a:r>
            <a:r>
              <a:rPr lang="en-US" sz="2000" dirty="0"/>
              <a:t>and</a:t>
            </a:r>
            <a:r>
              <a:rPr lang="en-US" sz="2000" b="1" dirty="0"/>
              <a:t> M2 </a:t>
            </a:r>
            <a:r>
              <a:rPr lang="en-US" sz="2000" dirty="0"/>
              <a:t>to each Standard Turing Compute (STC) </a:t>
            </a:r>
            <a:r>
              <a:rPr lang="en-US" sz="2000" b="1" dirty="0"/>
              <a:t>ZERO</a:t>
            </a:r>
          </a:p>
          <a:p>
            <a:pPr lvl="1" eaLnBrk="1" hangingPunct="1"/>
            <a:r>
              <a:rPr lang="en-US" sz="2000" b="1" dirty="0"/>
              <a:t>M1 </a:t>
            </a:r>
            <a:r>
              <a:rPr lang="en-US" sz="2000" dirty="0"/>
              <a:t>is</a:t>
            </a:r>
            <a:r>
              <a:rPr lang="en-US" sz="2000" b="1" dirty="0"/>
              <a:t> R </a:t>
            </a:r>
            <a:r>
              <a:rPr lang="en-US" sz="2000" dirty="0"/>
              <a:t>(move right to end on a zero)</a:t>
            </a:r>
          </a:p>
          <a:p>
            <a:pPr lvl="1" eaLnBrk="1" hangingPunct="1"/>
            <a:r>
              <a:rPr lang="en-US" sz="2000" b="1" dirty="0"/>
              <a:t>M2 </a:t>
            </a:r>
            <a:r>
              <a:rPr lang="en-US" sz="2000" dirty="0"/>
              <a:t>is</a:t>
            </a:r>
            <a:r>
              <a:rPr lang="en-US" sz="2000" b="1" dirty="0"/>
              <a:t> </a:t>
            </a:r>
            <a:r>
              <a:rPr lang="en-US" sz="2000" b="1" dirty="0">
                <a:latin typeface="Monotype Corsiva" pitchFamily="-111" charset="0"/>
              </a:rPr>
              <a:t>L</a:t>
            </a:r>
            <a:r>
              <a:rPr lang="en-US" sz="2000" b="1" dirty="0"/>
              <a:t> </a:t>
            </a:r>
            <a:r>
              <a:rPr lang="en-US" sz="2000" b="1" dirty="0">
                <a:latin typeface="Monotype Corsiva" pitchFamily="-111" charset="0"/>
              </a:rPr>
              <a:t>R</a:t>
            </a:r>
            <a:r>
              <a:rPr lang="en-US" sz="2000" b="1" dirty="0"/>
              <a:t>  </a:t>
            </a:r>
            <a:r>
              <a:rPr lang="en-US" sz="2000" b="1" dirty="0" err="1"/>
              <a:t>R</a:t>
            </a:r>
            <a:r>
              <a:rPr lang="en-US" sz="2000" b="1" dirty="0"/>
              <a:t> </a:t>
            </a:r>
            <a:r>
              <a:rPr lang="en-US" sz="2000" dirty="0"/>
              <a:t>(time is dependent on argument)</a:t>
            </a:r>
          </a:p>
          <a:p>
            <a:pPr lvl="1" eaLnBrk="1" hangingPunct="1"/>
            <a:r>
              <a:rPr lang="en-US" sz="2000" b="1" dirty="0"/>
              <a:t>M1 </a:t>
            </a:r>
            <a:r>
              <a:rPr lang="en-US" sz="2000" dirty="0"/>
              <a:t>is in </a:t>
            </a:r>
            <a:r>
              <a:rPr lang="en-US" sz="2000" b="1" dirty="0" err="1"/>
              <a:t>CTime</a:t>
            </a:r>
            <a:r>
              <a:rPr lang="en-US" sz="2000" b="1" dirty="0"/>
              <a:t>; M2 </a:t>
            </a:r>
            <a:r>
              <a:rPr lang="en-US" sz="2000" dirty="0"/>
              <a:t>is not , but they have same I/O behavior, so </a:t>
            </a:r>
            <a:r>
              <a:rPr lang="en-US" sz="2000" b="1" dirty="0" err="1"/>
              <a:t>CTime</a:t>
            </a:r>
            <a:r>
              <a:rPr lang="en-US" sz="2000" b="1" dirty="0"/>
              <a:t> </a:t>
            </a:r>
            <a:r>
              <a:rPr lang="en-US" sz="2000" dirty="0"/>
              <a:t>does not adhere to property 2</a:t>
            </a:r>
            <a:endParaRPr lang="en-US" dirty="0"/>
          </a:p>
        </p:txBody>
      </p:sp>
      <p:sp>
        <p:nvSpPr>
          <p:cNvPr id="473092" name="Date Placeholder 3"/>
          <p:cNvSpPr>
            <a:spLocks noGrp="1"/>
          </p:cNvSpPr>
          <p:nvPr>
            <p:ph type="dt" sz="quarter" idx="10"/>
          </p:nvPr>
        </p:nvSpPr>
        <p:spPr>
          <a:noFill/>
        </p:spPr>
        <p:txBody>
          <a:bodyPr/>
          <a:lstStyle/>
          <a:p>
            <a:fld id="{8368DBC6-1DD4-4041-93E9-5658481A687C}"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47309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3094" name="Slide Number Placeholder 5"/>
          <p:cNvSpPr>
            <a:spLocks noGrp="1"/>
          </p:cNvSpPr>
          <p:nvPr>
            <p:ph type="sldNum" sz="quarter" idx="12"/>
          </p:nvPr>
        </p:nvSpPr>
        <p:spPr>
          <a:noFill/>
        </p:spPr>
        <p:txBody>
          <a:bodyPr/>
          <a:lstStyle/>
          <a:p>
            <a:fld id="{3653CF1A-F83F-284A-A0A9-CDE1BAB376B9}"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49126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If a Turing Machine Trace</a:t>
            </a:r>
          </a:p>
        </p:txBody>
      </p:sp>
      <p:sp>
        <p:nvSpPr>
          <p:cNvPr id="556035" name="Content Placeholder 2"/>
          <p:cNvSpPr>
            <a:spLocks noGrp="1"/>
          </p:cNvSpPr>
          <p:nvPr>
            <p:ph idx="1"/>
          </p:nvPr>
        </p:nvSpPr>
        <p:spPr>
          <a:xfrm>
            <a:off x="457200" y="1600200"/>
            <a:ext cx="8305800" cy="4525963"/>
          </a:xfrm>
        </p:spPr>
        <p:txBody>
          <a:bodyPr>
            <a:normAutofit/>
          </a:bodyPr>
          <a:lstStyle/>
          <a:p>
            <a:pPr marL="0" lvl="1" indent="0">
              <a:lnSpc>
                <a:spcPct val="80000"/>
              </a:lnSpc>
              <a:buNone/>
            </a:pPr>
            <a:r>
              <a:rPr lang="en-US" sz="2200" dirty="0"/>
              <a:t>Let </a:t>
            </a:r>
            <a:r>
              <a:rPr lang="en-US" sz="2200" b="1" dirty="0"/>
              <a:t>L1 =  L( G1 ) = { $ # Y</a:t>
            </a:r>
            <a:r>
              <a:rPr lang="en-US" sz="2200" b="1" baseline="-25000" dirty="0"/>
              <a:t>0</a:t>
            </a:r>
            <a:r>
              <a:rPr lang="en-US" sz="2200" b="1" baseline="30000" dirty="0"/>
              <a:t>R</a:t>
            </a:r>
            <a:r>
              <a:rPr lang="en-US" sz="2200" b="1" dirty="0"/>
              <a:t> # Y</a:t>
            </a:r>
            <a:r>
              <a:rPr lang="en-US" sz="2200" b="1" baseline="-25000" dirty="0"/>
              <a:t>1</a:t>
            </a:r>
            <a:r>
              <a:rPr lang="en-US" sz="2200" b="1" dirty="0"/>
              <a:t> # Y</a:t>
            </a:r>
            <a:r>
              <a:rPr lang="en-US" sz="2200" b="1" baseline="-25000" dirty="0"/>
              <a:t>2</a:t>
            </a:r>
            <a:r>
              <a:rPr lang="en-US" sz="2200" b="1" baseline="30000" dirty="0"/>
              <a:t>R</a:t>
            </a:r>
            <a:r>
              <a:rPr lang="en-US" sz="2200" b="1" dirty="0"/>
              <a:t> # Y</a:t>
            </a:r>
            <a:r>
              <a:rPr lang="en-US" sz="2200" b="1" baseline="-25000" dirty="0"/>
              <a:t>3</a:t>
            </a:r>
            <a:r>
              <a:rPr lang="en-US" sz="2200" b="1" dirty="0"/>
              <a:t> # … # Y</a:t>
            </a:r>
            <a:r>
              <a:rPr lang="en-US" sz="2200" b="1" baseline="-25000" dirty="0"/>
              <a:t>2j</a:t>
            </a:r>
            <a:r>
              <a:rPr lang="en-US" sz="2200" b="1" baseline="30000" dirty="0"/>
              <a:t>R</a:t>
            </a:r>
            <a:r>
              <a:rPr lang="en-US" sz="2200" b="1" dirty="0"/>
              <a:t> # Y</a:t>
            </a:r>
            <a:r>
              <a:rPr lang="en-US" sz="2200" b="1" baseline="-25000" dirty="0"/>
              <a:t>2j+1</a:t>
            </a:r>
            <a:r>
              <a:rPr lang="en-US" sz="2200" b="1" dirty="0"/>
              <a:t> # }</a:t>
            </a:r>
          </a:p>
          <a:p>
            <a:pPr marL="0" lvl="1" indent="0">
              <a:lnSpc>
                <a:spcPct val="80000"/>
              </a:lnSpc>
              <a:buNone/>
            </a:pPr>
            <a:r>
              <a:rPr lang="en-US" sz="2200" dirty="0"/>
              <a:t>where </a:t>
            </a:r>
            <a:r>
              <a:rPr lang="en-US" sz="2200" b="1" dirty="0"/>
              <a:t>Y</a:t>
            </a:r>
            <a:r>
              <a:rPr lang="en-US" sz="2200" b="1" baseline="-25000" dirty="0"/>
              <a:t>2i</a:t>
            </a:r>
            <a:r>
              <a:rPr lang="en-US" sz="2200" b="1" dirty="0"/>
              <a:t> </a:t>
            </a:r>
            <a:r>
              <a:rPr lang="en-US" sz="2200" b="1" dirty="0">
                <a:sym typeface="Symbol" pitchFamily="-111" charset="2"/>
              </a:rPr>
              <a:t></a:t>
            </a:r>
            <a:r>
              <a:rPr lang="en-US" sz="2200" b="1" dirty="0"/>
              <a:t> Y</a:t>
            </a:r>
            <a:r>
              <a:rPr lang="en-US" sz="2200" b="1" baseline="-25000" dirty="0"/>
              <a:t>2i+1</a:t>
            </a:r>
            <a:r>
              <a:rPr lang="en-US" sz="2200" b="1" dirty="0"/>
              <a:t> , 0 ≤ </a:t>
            </a:r>
            <a:r>
              <a:rPr lang="en-US" sz="2200" b="1" dirty="0" err="1"/>
              <a:t>i</a:t>
            </a:r>
            <a:r>
              <a:rPr lang="en-US" sz="2200" b="1" dirty="0"/>
              <a:t> ≤ j</a:t>
            </a:r>
            <a:r>
              <a:rPr lang="en-US" sz="2200" dirty="0"/>
              <a:t>.  </a:t>
            </a:r>
          </a:p>
          <a:p>
            <a:pPr marL="0" lvl="1" indent="0">
              <a:lnSpc>
                <a:spcPct val="80000"/>
              </a:lnSpc>
              <a:buNone/>
            </a:pPr>
            <a:r>
              <a:rPr lang="en-US" sz="2200" dirty="0"/>
              <a:t>This checks the even/odd steps of an even length computation.</a:t>
            </a:r>
          </a:p>
          <a:p>
            <a:pPr marL="0" lvl="1" indent="0">
              <a:lnSpc>
                <a:spcPct val="80000"/>
              </a:lnSpc>
              <a:buNone/>
            </a:pPr>
            <a:endParaRPr lang="en-US" sz="2200" dirty="0"/>
          </a:p>
          <a:p>
            <a:pPr marL="0" lvl="1" indent="0">
              <a:lnSpc>
                <a:spcPct val="80000"/>
              </a:lnSpc>
              <a:buNone/>
            </a:pPr>
            <a:r>
              <a:rPr lang="en-US" sz="2200" dirty="0"/>
              <a:t>Now, let </a:t>
            </a:r>
            <a:r>
              <a:rPr lang="en-US" sz="2200" b="1" dirty="0"/>
              <a:t>L2=L( G2 )=</a:t>
            </a:r>
            <a:br>
              <a:rPr lang="en-US" sz="2200" b="1" dirty="0"/>
            </a:br>
            <a:r>
              <a:rPr lang="en-US" sz="2200" b="1" dirty="0"/>
              <a:t>                             {X</a:t>
            </a:r>
            <a:r>
              <a:rPr lang="en-US" sz="2200" b="1" baseline="-25000" dirty="0"/>
              <a:t>0 </a:t>
            </a:r>
            <a:r>
              <a:rPr lang="en-US" sz="2200" b="1" dirty="0"/>
              <a:t>$ # X</a:t>
            </a:r>
            <a:r>
              <a:rPr lang="en-US" sz="2200" b="1" baseline="-25000" dirty="0"/>
              <a:t>0</a:t>
            </a:r>
            <a:r>
              <a:rPr lang="en-US" sz="2200" b="1" baseline="30000" dirty="0"/>
              <a:t>R</a:t>
            </a:r>
            <a:r>
              <a:rPr lang="en-US" sz="2200" b="1" dirty="0"/>
              <a:t> # X</a:t>
            </a:r>
            <a:r>
              <a:rPr lang="en-US" sz="2200" b="1" baseline="-25000" dirty="0"/>
              <a:t>1</a:t>
            </a:r>
            <a:r>
              <a:rPr lang="en-US" sz="2200" b="1" dirty="0"/>
              <a:t> # X</a:t>
            </a:r>
            <a:r>
              <a:rPr lang="en-US" sz="2200" b="1" baseline="-25000" dirty="0"/>
              <a:t>2</a:t>
            </a:r>
            <a:r>
              <a:rPr lang="en-US" sz="2200" b="1" baseline="30000" dirty="0"/>
              <a:t>R</a:t>
            </a:r>
            <a:r>
              <a:rPr lang="en-US" sz="2200" b="1" dirty="0"/>
              <a:t> # X</a:t>
            </a:r>
            <a:r>
              <a:rPr lang="en-US" sz="2200" b="1" baseline="-25000" dirty="0"/>
              <a:t>3</a:t>
            </a:r>
            <a:r>
              <a:rPr lang="en-US" sz="2200" b="1" dirty="0"/>
              <a:t> # … # X</a:t>
            </a:r>
            <a:r>
              <a:rPr lang="en-US" sz="2200" b="1" baseline="-25000" dirty="0"/>
              <a:t>2k</a:t>
            </a:r>
            <a:r>
              <a:rPr lang="en-US" sz="2200" b="1" baseline="30000" dirty="0"/>
              <a:t>R </a:t>
            </a:r>
            <a:r>
              <a:rPr lang="en-US" sz="2200" b="1" dirty="0"/>
              <a:t>#  Z</a:t>
            </a:r>
            <a:r>
              <a:rPr lang="en-US" sz="2200" b="1" baseline="-25000" dirty="0"/>
              <a:t>0</a:t>
            </a:r>
            <a:r>
              <a:rPr lang="en-US" sz="2200" b="1" dirty="0"/>
              <a:t>  #}</a:t>
            </a:r>
          </a:p>
          <a:p>
            <a:pPr marL="0" lvl="1" indent="0">
              <a:lnSpc>
                <a:spcPct val="80000"/>
              </a:lnSpc>
              <a:buNone/>
            </a:pPr>
            <a:r>
              <a:rPr lang="en-US" sz="2200" dirty="0"/>
              <a:t>where </a:t>
            </a:r>
            <a:r>
              <a:rPr lang="en-US" sz="2200" b="1" dirty="0"/>
              <a:t>X</a:t>
            </a:r>
            <a:r>
              <a:rPr lang="en-US" sz="2200" b="1" baseline="-25000" dirty="0"/>
              <a:t>2i-1</a:t>
            </a:r>
            <a:r>
              <a:rPr lang="en-US" sz="2200" b="1" dirty="0"/>
              <a:t> </a:t>
            </a:r>
            <a:r>
              <a:rPr lang="en-US" sz="2200" b="1" dirty="0">
                <a:sym typeface="Symbol" pitchFamily="-111" charset="2"/>
              </a:rPr>
              <a:t></a:t>
            </a:r>
            <a:r>
              <a:rPr lang="en-US" sz="2200" b="1" dirty="0"/>
              <a:t> X</a:t>
            </a:r>
            <a:r>
              <a:rPr lang="en-US" sz="2200" b="1" baseline="-25000" dirty="0"/>
              <a:t>2i</a:t>
            </a:r>
            <a:r>
              <a:rPr lang="en-US" sz="2200" b="1" dirty="0"/>
              <a:t> </a:t>
            </a:r>
            <a:r>
              <a:rPr lang="en-US" sz="2200" dirty="0"/>
              <a:t>, </a:t>
            </a:r>
            <a:r>
              <a:rPr lang="en-US" sz="2200" b="1" dirty="0"/>
              <a:t>1 ≤ </a:t>
            </a:r>
            <a:r>
              <a:rPr lang="en-US" sz="2200" b="1" dirty="0" err="1"/>
              <a:t>i</a:t>
            </a:r>
            <a:r>
              <a:rPr lang="en-US" sz="2200" b="1" dirty="0"/>
              <a:t> ≤ k </a:t>
            </a:r>
            <a:r>
              <a:rPr lang="en-US" sz="2200" dirty="0"/>
              <a:t>and </a:t>
            </a:r>
            <a:r>
              <a:rPr lang="en-US" sz="2200" b="1" dirty="0"/>
              <a:t>Z</a:t>
            </a:r>
            <a:r>
              <a:rPr lang="en-US" sz="2200" b="1" baseline="-25000" dirty="0"/>
              <a:t>0</a:t>
            </a:r>
            <a:r>
              <a:rPr lang="en-US" sz="2200" dirty="0"/>
              <a:t> is a unique halting configuration.</a:t>
            </a:r>
          </a:p>
          <a:p>
            <a:pPr marL="0" lvl="1" indent="0">
              <a:lnSpc>
                <a:spcPct val="80000"/>
              </a:lnSpc>
              <a:buNone/>
            </a:pPr>
            <a:endParaRPr lang="en-US" sz="2200" dirty="0"/>
          </a:p>
          <a:p>
            <a:pPr marL="0" lvl="1" indent="0">
              <a:lnSpc>
                <a:spcPct val="80000"/>
              </a:lnSpc>
              <a:buNone/>
            </a:pPr>
            <a:r>
              <a:rPr lang="en-US" sz="2200" dirty="0"/>
              <a:t>This checks the odd/steps of an even length halting computation and includes an extra copy of the starting number prior to its </a:t>
            </a:r>
            <a:r>
              <a:rPr lang="en-US" sz="2200" b="1" dirty="0"/>
              <a:t>$</a:t>
            </a:r>
            <a:r>
              <a:rPr lang="en-US" sz="2200" dirty="0"/>
              <a:t>.</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94820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Quotients of CFLs (results)</a:t>
            </a:r>
          </a:p>
        </p:txBody>
      </p:sp>
      <p:sp>
        <p:nvSpPr>
          <p:cNvPr id="556035" name="Content Placeholder 2"/>
          <p:cNvSpPr>
            <a:spLocks noGrp="1"/>
          </p:cNvSpPr>
          <p:nvPr>
            <p:ph idx="1"/>
          </p:nvPr>
        </p:nvSpPr>
        <p:spPr/>
        <p:txBody>
          <a:bodyPr/>
          <a:lstStyle/>
          <a:p>
            <a:pPr marL="0" lvl="1" indent="0">
              <a:lnSpc>
                <a:spcPct val="80000"/>
              </a:lnSpc>
              <a:buNone/>
            </a:pPr>
            <a:r>
              <a:rPr lang="en-US" sz="2000" b="1" dirty="0"/>
              <a:t>L1 =     { $ # Y</a:t>
            </a:r>
            <a:r>
              <a:rPr lang="en-US" sz="2000" b="1" baseline="-25000" dirty="0"/>
              <a:t>0</a:t>
            </a:r>
            <a:r>
              <a:rPr lang="en-US" sz="2000" b="1" dirty="0"/>
              <a:t> # Y</a:t>
            </a:r>
            <a:r>
              <a:rPr lang="en-US" sz="2000" b="1" baseline="-25000" dirty="0"/>
              <a:t>1</a:t>
            </a:r>
            <a:r>
              <a:rPr lang="en-US" sz="2000" b="1" dirty="0"/>
              <a:t> # Y</a:t>
            </a:r>
            <a:r>
              <a:rPr lang="en-US" sz="2000" b="1" baseline="-25000" dirty="0"/>
              <a:t>2</a:t>
            </a:r>
            <a:r>
              <a:rPr lang="en-US" sz="2000" b="1" dirty="0"/>
              <a:t> # Y</a:t>
            </a:r>
            <a:r>
              <a:rPr lang="en-US" sz="2000" b="1" baseline="-25000" dirty="0"/>
              <a:t>3</a:t>
            </a:r>
            <a:r>
              <a:rPr lang="en-US" sz="2000" b="1" dirty="0"/>
              <a:t> # Y</a:t>
            </a:r>
            <a:r>
              <a:rPr lang="en-US" sz="2000" b="1" baseline="-25000" dirty="0"/>
              <a:t>4</a:t>
            </a:r>
            <a:r>
              <a:rPr lang="en-US" sz="2000" b="1" dirty="0"/>
              <a:t> # … #Y</a:t>
            </a:r>
            <a:r>
              <a:rPr lang="en-US" sz="2000" b="1" baseline="-25000" dirty="0"/>
              <a:t>2k-1</a:t>
            </a:r>
            <a:r>
              <a:rPr lang="en-US" sz="2000" b="1" dirty="0"/>
              <a:t>  # Y</a:t>
            </a:r>
            <a:r>
              <a:rPr lang="en-US" sz="2000" b="1" baseline="-25000" dirty="0"/>
              <a:t>2j</a:t>
            </a:r>
            <a:r>
              <a:rPr lang="en-US" sz="2000" b="1" dirty="0"/>
              <a:t> # Y</a:t>
            </a:r>
            <a:r>
              <a:rPr lang="en-US" sz="2000" b="1" baseline="-25000" dirty="0"/>
              <a:t>2j+1</a:t>
            </a:r>
            <a:r>
              <a:rPr lang="en-US" sz="2000" b="1" dirty="0"/>
              <a:t> # }</a:t>
            </a:r>
          </a:p>
          <a:p>
            <a:pPr marL="0" lvl="1" indent="0">
              <a:lnSpc>
                <a:spcPct val="80000"/>
              </a:lnSpc>
              <a:buNone/>
            </a:pPr>
            <a:r>
              <a:rPr lang="en-US" sz="2000" b="1" dirty="0"/>
              <a:t>L2 = {X0 $ # X</a:t>
            </a:r>
            <a:r>
              <a:rPr lang="en-US" sz="2000" b="1" baseline="-25000" dirty="0"/>
              <a:t>0</a:t>
            </a:r>
            <a:r>
              <a:rPr lang="en-US" sz="2000" b="1" dirty="0"/>
              <a:t> # X</a:t>
            </a:r>
            <a:r>
              <a:rPr lang="en-US" sz="2000" b="1" baseline="-25000" dirty="0"/>
              <a:t>1</a:t>
            </a:r>
            <a:r>
              <a:rPr lang="en-US" sz="2000" b="1" dirty="0"/>
              <a:t> # X</a:t>
            </a:r>
            <a:r>
              <a:rPr lang="en-US" sz="2000" b="1" baseline="-25000" dirty="0"/>
              <a:t>2</a:t>
            </a:r>
            <a:r>
              <a:rPr lang="en-US" sz="2000" b="1" dirty="0"/>
              <a:t> # X</a:t>
            </a:r>
            <a:r>
              <a:rPr lang="en-US" sz="2000" b="1" baseline="-25000" dirty="0"/>
              <a:t>3</a:t>
            </a:r>
            <a:r>
              <a:rPr lang="en-US" sz="2000" b="1" dirty="0"/>
              <a:t> # X</a:t>
            </a:r>
            <a:r>
              <a:rPr lang="en-US" sz="2000" b="1" baseline="-25000" dirty="0"/>
              <a:t>4</a:t>
            </a:r>
            <a:r>
              <a:rPr lang="en-US" sz="2000" b="1" dirty="0"/>
              <a:t> # … # X</a:t>
            </a:r>
            <a:r>
              <a:rPr lang="en-US" sz="2000" b="1" baseline="-25000" dirty="0"/>
              <a:t>2k-1</a:t>
            </a:r>
            <a:r>
              <a:rPr lang="en-US" sz="2000" b="1" dirty="0"/>
              <a:t> # X</a:t>
            </a:r>
            <a:r>
              <a:rPr lang="en-US" sz="2000" b="1" baseline="-25000" dirty="0"/>
              <a:t>2k</a:t>
            </a:r>
            <a:r>
              <a:rPr lang="en-US" sz="2000" b="1" dirty="0"/>
              <a:t>#   Z</a:t>
            </a:r>
            <a:r>
              <a:rPr lang="en-US" sz="2000" b="1" baseline="-25000" dirty="0"/>
              <a:t>0</a:t>
            </a:r>
            <a:r>
              <a:rPr lang="en-US" sz="2000" b="1" dirty="0"/>
              <a:t>    #} </a:t>
            </a:r>
          </a:p>
          <a:p>
            <a:pPr marL="0" indent="0">
              <a:lnSpc>
                <a:spcPct val="80000"/>
              </a:lnSpc>
              <a:buNone/>
            </a:pPr>
            <a:r>
              <a:rPr lang="en-US" sz="2000" dirty="0">
                <a:ea typeface="ＭＳ Ｐゴシック" pitchFamily="-111" charset="-128"/>
                <a:cs typeface="ＭＳ Ｐゴシック" pitchFamily="-111" charset="-128"/>
              </a:rPr>
              <a:t>Now, consider the quotient of </a:t>
            </a:r>
            <a:r>
              <a:rPr lang="en-US" sz="2000" b="1" dirty="0">
                <a:ea typeface="ＭＳ Ｐゴシック" pitchFamily="-111" charset="-128"/>
                <a:cs typeface="ＭＳ Ｐゴシック" pitchFamily="-111" charset="-128"/>
              </a:rPr>
              <a:t>L2 / L1 </a:t>
            </a:r>
            <a:r>
              <a:rPr lang="en-US" sz="2000" dirty="0">
                <a:ea typeface="ＭＳ Ｐゴシック" pitchFamily="-111" charset="-128"/>
                <a:cs typeface="ＭＳ Ｐゴシック" pitchFamily="-111" charset="-128"/>
              </a:rPr>
              <a:t>.  The only way a member of </a:t>
            </a:r>
            <a:r>
              <a:rPr lang="en-US" sz="2000" b="1" dirty="0">
                <a:ea typeface="ＭＳ Ｐゴシック" pitchFamily="-111" charset="-128"/>
                <a:cs typeface="ＭＳ Ｐゴシック" pitchFamily="-111" charset="-128"/>
              </a:rPr>
              <a:t>L1</a:t>
            </a:r>
            <a:r>
              <a:rPr lang="en-US" sz="2000" dirty="0">
                <a:ea typeface="ＭＳ Ｐゴシック" pitchFamily="-111" charset="-128"/>
                <a:cs typeface="ＭＳ Ｐゴシック" pitchFamily="-111" charset="-128"/>
              </a:rPr>
              <a:t> can match a final substring in </a:t>
            </a:r>
            <a:r>
              <a:rPr lang="en-US" sz="2000" b="1" dirty="0">
                <a:ea typeface="ＭＳ Ｐゴシック" pitchFamily="-111" charset="-128"/>
                <a:cs typeface="ＭＳ Ｐゴシック" pitchFamily="-111" charset="-128"/>
              </a:rPr>
              <a:t>L2</a:t>
            </a:r>
            <a:r>
              <a:rPr lang="en-US" sz="2000" dirty="0">
                <a:ea typeface="ＭＳ Ｐゴシック" pitchFamily="-111" charset="-128"/>
                <a:cs typeface="ＭＳ Ｐゴシック" pitchFamily="-111" charset="-128"/>
              </a:rPr>
              <a:t> is to line up the </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signs.  But then they serve to check out the validity and termination of the computation.  Moreover, the quotient leaves only the starting point (the one on which the machine halts.)  Thus,</a:t>
            </a:r>
          </a:p>
          <a:p>
            <a:pPr marL="0" indent="0">
              <a:lnSpc>
                <a:spcPct val="80000"/>
              </a:lnSpc>
              <a:buNone/>
            </a:pPr>
            <a:endParaRPr lang="en-US" sz="2000" dirty="0">
              <a:ea typeface="ＭＳ Ｐゴシック" pitchFamily="-111" charset="-128"/>
              <a:cs typeface="ＭＳ Ｐゴシック" pitchFamily="-111" charset="-128"/>
            </a:endParaRPr>
          </a:p>
          <a:p>
            <a:pPr marL="0" indent="0" eaLnBrk="1" hangingPunct="1">
              <a:lnSpc>
                <a:spcPct val="80000"/>
              </a:lnSpc>
              <a:buNone/>
            </a:pP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L2 / L1  = { X</a:t>
            </a:r>
            <a:r>
              <a:rPr lang="en-US" sz="2000" b="1" baseline="-25000"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 | </a:t>
            </a:r>
            <a:r>
              <a:rPr lang="en-US" sz="2000" dirty="0">
                <a:ea typeface="ＭＳ Ｐゴシック" pitchFamily="-111" charset="-128"/>
                <a:cs typeface="ＭＳ Ｐゴシック" pitchFamily="-111" charset="-128"/>
              </a:rPr>
              <a:t>the system being traced halts </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a:t>
            </a:r>
          </a:p>
          <a:p>
            <a:pPr marL="0" indent="0" eaLnBrk="1" hangingPunct="1">
              <a:lnSpc>
                <a:spcPct val="80000"/>
              </a:lnSpc>
              <a:buNone/>
            </a:pPr>
            <a:endParaRPr lang="en-US" sz="2000" dirty="0">
              <a:ea typeface="ＭＳ Ｐゴシック" pitchFamily="-111" charset="-128"/>
              <a:cs typeface="ＭＳ Ｐゴシック" pitchFamily="-111" charset="-128"/>
            </a:endParaRPr>
          </a:p>
          <a:p>
            <a:pPr marL="0" indent="0" eaLnBrk="1" hangingPunct="1">
              <a:lnSpc>
                <a:spcPct val="80000"/>
              </a:lnSpc>
              <a:buNone/>
            </a:pPr>
            <a:r>
              <a:rPr lang="en-US" sz="2000" dirty="0">
                <a:ea typeface="ＭＳ Ｐゴシック" pitchFamily="-111" charset="-128"/>
                <a:cs typeface="ＭＳ Ｐゴシック" pitchFamily="-111" charset="-128"/>
              </a:rPr>
              <a:t>Since deciding the members of an re set is in general undecidable, we have shown that membership in the quotient of two CFLs is also undecidable. </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Note: The Intersection of two CFLs is a CSL but the quotient of two CFLs is an re set and, in fact, all re sets can be specified by such quotients.</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759803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D401-AEA9-F54D-A562-37156F58557C}"/>
              </a:ext>
            </a:extLst>
          </p:cNvPr>
          <p:cNvSpPr>
            <a:spLocks noGrp="1"/>
          </p:cNvSpPr>
          <p:nvPr>
            <p:ph type="title"/>
          </p:nvPr>
        </p:nvSpPr>
        <p:spPr/>
        <p:txBody>
          <a:bodyPr/>
          <a:lstStyle/>
          <a:p>
            <a:r>
              <a:rPr lang="en-US" dirty="0"/>
              <a:t>Details of Traces as CSL</a:t>
            </a:r>
          </a:p>
        </p:txBody>
      </p:sp>
      <p:sp>
        <p:nvSpPr>
          <p:cNvPr id="3" name="Content Placeholder 2">
            <a:extLst>
              <a:ext uri="{FF2B5EF4-FFF2-40B4-BE49-F238E27FC236}">
                <a16:creationId xmlns:a16="http://schemas.microsoft.com/office/drawing/2014/main" id="{C0A3082E-5042-F841-BF7E-48776459ED52}"/>
              </a:ext>
            </a:extLst>
          </p:cNvPr>
          <p:cNvSpPr>
            <a:spLocks noGrp="1"/>
          </p:cNvSpPr>
          <p:nvPr>
            <p:ph idx="1"/>
          </p:nvPr>
        </p:nvSpPr>
        <p:spPr/>
        <p:txBody>
          <a:bodyPr/>
          <a:lstStyle/>
          <a:p>
            <a:r>
              <a:rPr lang="en-US" dirty="0"/>
              <a:t>Easiest starting point is not Turing Machines but rather FRS’s with Residue</a:t>
            </a:r>
          </a:p>
          <a:p>
            <a:r>
              <a:rPr lang="en-US" dirty="0"/>
              <a:t>Rules are of form </a:t>
            </a:r>
            <a:br>
              <a:rPr lang="en-US" dirty="0"/>
            </a:br>
            <a:r>
              <a:rPr lang="en-US" dirty="0"/>
              <a:t>ax + b  ➝ cx + d</a:t>
            </a:r>
            <a:br>
              <a:rPr lang="en-US" dirty="0"/>
            </a:br>
            <a:r>
              <a:rPr lang="en-US" dirty="0"/>
              <a:t>a, b, c, d are natural numbers, </a:t>
            </a:r>
            <a:br>
              <a:rPr lang="en-US" dirty="0"/>
            </a:br>
            <a:r>
              <a:rPr lang="en-US" dirty="0"/>
              <a:t>1≤b&lt;a; 1≤d&lt;c</a:t>
            </a:r>
          </a:p>
          <a:p>
            <a:r>
              <a:rPr lang="en-US" dirty="0"/>
              <a:t>Can show that these systems do not require order as do FRS’s</a:t>
            </a:r>
          </a:p>
          <a:p>
            <a:r>
              <a:rPr lang="en-US" dirty="0"/>
              <a:t>Residues can check for non-divisibility</a:t>
            </a:r>
          </a:p>
        </p:txBody>
      </p:sp>
      <p:sp>
        <p:nvSpPr>
          <p:cNvPr id="4" name="Date Placeholder 3">
            <a:extLst>
              <a:ext uri="{FF2B5EF4-FFF2-40B4-BE49-F238E27FC236}">
                <a16:creationId xmlns:a16="http://schemas.microsoft.com/office/drawing/2014/main" id="{C4AE0D28-2951-984A-825F-E8C9A21AF3CF}"/>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0548F108-D123-EA47-9265-2833B902CF74}"/>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CCF1DB9E-39CF-114E-9DE3-F8A6829B7BA5}"/>
              </a:ext>
            </a:extLst>
          </p:cNvPr>
          <p:cNvSpPr>
            <a:spLocks noGrp="1"/>
          </p:cNvSpPr>
          <p:nvPr>
            <p:ph type="sldNum" sz="quarter" idx="12"/>
          </p:nvPr>
        </p:nvSpPr>
        <p:spPr/>
        <p:txBody>
          <a:bodyPr/>
          <a:lstStyle/>
          <a:p>
            <a:fld id="{F7F6C048-724C-A44D-A3A9-573A2C2F7973}" type="slidenum">
              <a:rPr lang="en-US" smtClean="0"/>
              <a:pPr/>
              <a:t>32</a:t>
            </a:fld>
            <a:endParaRPr lang="en-US"/>
          </a:p>
        </p:txBody>
      </p:sp>
    </p:spTree>
    <p:extLst>
      <p:ext uri="{BB962C8B-B14F-4D97-AF65-F5344CB8AC3E}">
        <p14:creationId xmlns:p14="http://schemas.microsoft.com/office/powerpoint/2010/main" val="1442355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Slide Number Placeholder 5"/>
          <p:cNvSpPr>
            <a:spLocks noGrp="1"/>
          </p:cNvSpPr>
          <p:nvPr>
            <p:ph type="sldNum" sz="quarter" idx="12"/>
          </p:nvPr>
        </p:nvSpPr>
        <p:spPr>
          <a:noFill/>
        </p:spPr>
        <p:txBody>
          <a:bodyPr/>
          <a:lstStyle/>
          <a:p>
            <a:pPr eaLnBrk="1" hangingPunct="1"/>
            <a:fld id="{F7E76001-A1E2-754A-AE11-B6EEEE580582}" type="slidenum">
              <a:rPr lang="en-US">
                <a:latin typeface="Arial" pitchFamily="-111" charset="0"/>
                <a:ea typeface="ＭＳ Ｐゴシック" pitchFamily="-111" charset="-128"/>
                <a:cs typeface="ＭＳ Ｐゴシック" pitchFamily="-111" charset="-128"/>
              </a:rPr>
              <a:pPr eaLnBrk="1" hangingPunct="1"/>
              <a:t>33</a:t>
            </a:fld>
            <a:endParaRPr lang="en-US">
              <a:latin typeface="Arial" pitchFamily="-111" charset="0"/>
              <a:ea typeface="ＭＳ Ｐゴシック" pitchFamily="-111" charset="-128"/>
              <a:cs typeface="ＭＳ Ｐゴシック" pitchFamily="-111" charset="-128"/>
            </a:endParaRPr>
          </a:p>
        </p:txBody>
      </p:sp>
      <p:sp>
        <p:nvSpPr>
          <p:cNvPr id="549891" name="Rectangle 2"/>
          <p:cNvSpPr>
            <a:spLocks noGrp="1" noChangeArrowheads="1"/>
          </p:cNvSpPr>
          <p:nvPr>
            <p:ph type="title"/>
          </p:nvPr>
        </p:nvSpPr>
        <p:spPr/>
        <p:txBody>
          <a:bodyPr/>
          <a:lstStyle/>
          <a:p>
            <a:pPr eaLnBrk="1" hangingPunct="1"/>
            <a:r>
              <a:rPr lang="en-US" dirty="0"/>
              <a:t>Traces of FRS with Residues</a:t>
            </a:r>
          </a:p>
        </p:txBody>
      </p:sp>
      <p:sp>
        <p:nvSpPr>
          <p:cNvPr id="549892" name="Rectangle 3"/>
          <p:cNvSpPr>
            <a:spLocks noGrp="1" noChangeArrowheads="1"/>
          </p:cNvSpPr>
          <p:nvPr>
            <p:ph type="body" idx="1"/>
          </p:nvPr>
        </p:nvSpPr>
        <p:spPr/>
        <p:txBody>
          <a:bodyPr/>
          <a:lstStyle/>
          <a:p>
            <a:pPr eaLnBrk="1" hangingPunct="1">
              <a:lnSpc>
                <a:spcPct val="80000"/>
              </a:lnSpc>
            </a:pPr>
            <a:r>
              <a:rPr lang="en-US" sz="2000" dirty="0">
                <a:ea typeface="ＭＳ Ｐゴシック" pitchFamily="-111" charset="-128"/>
                <a:cs typeface="ＭＳ Ｐゴシック" pitchFamily="-111" charset="-128"/>
              </a:rPr>
              <a:t>I have chosen, once again to use the Factor Replacement Systems, but this time, Factor Systems with Residues.  </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The rules are unordered and each is of the form</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a x + b  </a:t>
            </a:r>
            <a:r>
              <a:rPr lang="en-US" sz="2000" dirty="0">
                <a:ea typeface="ＭＳ Ｐゴシック" pitchFamily="-111" charset="-128"/>
                <a:cs typeface="ＭＳ Ｐゴシック" pitchFamily="-111" charset="-128"/>
                <a:sym typeface="Symbol" pitchFamily="-111" charset="2"/>
              </a:rPr>
              <a:t></a:t>
            </a:r>
            <a:r>
              <a:rPr lang="en-US" sz="2000" dirty="0">
                <a:ea typeface="ＭＳ Ｐゴシック" pitchFamily="-111" charset="-128"/>
                <a:cs typeface="ＭＳ Ｐゴシック" pitchFamily="-111" charset="-128"/>
              </a:rPr>
              <a:t> c x + d</a:t>
            </a:r>
          </a:p>
          <a:p>
            <a:pPr eaLnBrk="1" hangingPunct="1">
              <a:lnSpc>
                <a:spcPct val="80000"/>
              </a:lnSpc>
            </a:pPr>
            <a:r>
              <a:rPr lang="en-US" sz="2000" dirty="0">
                <a:ea typeface="ＭＳ Ｐゴシック" pitchFamily="-111" charset="-128"/>
                <a:cs typeface="ＭＳ Ｐゴシック" pitchFamily="-111" charset="-128"/>
              </a:rPr>
              <a:t>These systems need to overcome the lack of ordering when simulating Register Machines.  This is done by</a:t>
            </a:r>
            <a:br>
              <a:rPr lang="en-US" sz="2000" dirty="0">
                <a:ea typeface="ＭＳ Ｐゴシック" pitchFamily="-111" charset="-128"/>
                <a:cs typeface="ＭＳ Ｐゴシック" pitchFamily="-111" charset="-128"/>
              </a:rPr>
            </a:br>
            <a:r>
              <a:rPr lang="en-US" sz="1800" dirty="0">
                <a:ea typeface="ＭＳ Ｐゴシック" pitchFamily="-111" charset="-128"/>
                <a:cs typeface="ＭＳ Ｐゴシック" pitchFamily="-111" charset="-128"/>
              </a:rPr>
              <a:t>j.	</a:t>
            </a:r>
            <a:r>
              <a:rPr lang="en-US" sz="1800" dirty="0" err="1">
                <a:ea typeface="ＭＳ Ｐゴシック" pitchFamily="-111" charset="-128"/>
                <a:cs typeface="ＭＳ Ｐゴシック" pitchFamily="-111" charset="-128"/>
              </a:rPr>
              <a:t>INC</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a:t>
            </a:r>
            <a:r>
              <a:rPr lang="en-US" sz="1800" dirty="0" err="1">
                <a:ea typeface="ＭＳ Ｐゴシック" pitchFamily="-111" charset="-128"/>
                <a:cs typeface="ＭＳ Ｐゴシック" pitchFamily="-111" charset="-128"/>
              </a:rPr>
              <a:t>i</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dirty="0">
                <a:ea typeface="ＭＳ Ｐゴシック" pitchFamily="-111" charset="-128"/>
                <a:cs typeface="ＭＳ Ｐゴシック" pitchFamily="-111" charset="-128"/>
              </a:rPr>
              <a:t>  x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n+i</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a:t>
            </a:r>
            <a:br>
              <a:rPr lang="en-US" sz="1800" dirty="0">
                <a:ea typeface="ＭＳ Ｐゴシック" pitchFamily="-111" charset="-128"/>
                <a:cs typeface="ＭＳ Ｐゴシック" pitchFamily="-111" charset="-128"/>
              </a:rPr>
            </a:br>
            <a:r>
              <a:rPr lang="en-US" sz="1800" dirty="0">
                <a:ea typeface="ＭＳ Ｐゴシック" pitchFamily="-111" charset="-128"/>
                <a:cs typeface="ＭＳ Ｐゴシック" pitchFamily="-111" charset="-128"/>
              </a:rPr>
              <a:t>j.	</a:t>
            </a:r>
            <a:r>
              <a:rPr lang="en-US" sz="1800" dirty="0" err="1">
                <a:ea typeface="ＭＳ Ｐゴシック" pitchFamily="-111" charset="-128"/>
                <a:cs typeface="ＭＳ Ｐゴシック" pitchFamily="-111" charset="-128"/>
              </a:rPr>
              <a:t>DEC</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[s, f]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n+s</a:t>
            </a:r>
            <a:r>
              <a:rPr lang="en-US" sz="1800" dirty="0">
                <a:ea typeface="ＭＳ Ｐゴシック" pitchFamily="-111" charset="-128"/>
                <a:cs typeface="ＭＳ Ｐゴシック" pitchFamily="-111" charset="-128"/>
              </a:rPr>
              <a:t>   x </a:t>
            </a:r>
            <a:br>
              <a:rPr lang="en-US" sz="1800" dirty="0">
                <a:ea typeface="ＭＳ Ｐゴシック" pitchFamily="-111" charset="-128"/>
                <a:cs typeface="ＭＳ Ｐゴシック" pitchFamily="-111" charset="-128"/>
              </a:rPr>
            </a:b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 k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baseline="-25000" dirty="0">
                <a:ea typeface="ＭＳ Ｐゴシック" pitchFamily="-111" charset="-128"/>
                <a:cs typeface="ＭＳ Ｐゴシック" pitchFamily="-111" charset="-128"/>
              </a:rPr>
              <a:t>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n+f</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 k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n+f</a:t>
            </a:r>
            <a:r>
              <a:rPr lang="en-US" sz="1800" dirty="0">
                <a:ea typeface="ＭＳ Ｐゴシック" pitchFamily="-111" charset="-128"/>
                <a:cs typeface="ＭＳ Ｐゴシック" pitchFamily="-111" charset="-128"/>
              </a:rPr>
              <a:t> , 1 ≤ k &lt;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r</a:t>
            </a:r>
            <a:endParaRPr lang="en-US" sz="1800" baseline="-25000" dirty="0">
              <a:ea typeface="ＭＳ Ｐゴシック" pitchFamily="-111" charset="-128"/>
              <a:cs typeface="ＭＳ Ｐゴシック" pitchFamily="-111" charset="-128"/>
            </a:endParaRPr>
          </a:p>
          <a:p>
            <a:pPr eaLnBrk="1" hangingPunct="1">
              <a:lnSpc>
                <a:spcPct val="80000"/>
              </a:lnSpc>
              <a:buFontTx/>
              <a:buNone/>
            </a:pPr>
            <a:r>
              <a:rPr lang="en-US" sz="2000" dirty="0">
                <a:ea typeface="ＭＳ Ｐゴシック" pitchFamily="-111" charset="-128"/>
                <a:cs typeface="ＭＳ Ｐゴシック" pitchFamily="-111" charset="-128"/>
              </a:rPr>
              <a:t>	We also add the halting rule associated with m+1 of</a:t>
            </a:r>
          </a:p>
          <a:p>
            <a:pPr eaLnBrk="1" hangingPunct="1">
              <a:lnSpc>
                <a:spcPct val="80000"/>
              </a:lnSpc>
              <a:buFontTx/>
              <a:buNone/>
            </a:pPr>
            <a:r>
              <a:rPr lang="en-US" sz="2000" dirty="0">
                <a:ea typeface="ＭＳ Ｐゴシック" pitchFamily="-111" charset="-128"/>
                <a:cs typeface="ＭＳ Ｐゴシック" pitchFamily="-111" charset="-128"/>
              </a:rPr>
              <a:t>				</a:t>
            </a:r>
            <a:r>
              <a:rPr lang="en-US" sz="1800" dirty="0">
                <a:ea typeface="ＭＳ Ｐゴシック" pitchFamily="-111" charset="-128"/>
                <a:cs typeface="ＭＳ Ｐゴシック" pitchFamily="-111" charset="-128"/>
              </a:rPr>
              <a:t>p</a:t>
            </a:r>
            <a:r>
              <a:rPr lang="en-US" sz="1800" baseline="-25000" dirty="0">
                <a:ea typeface="ＭＳ Ｐゴシック" pitchFamily="-111" charset="-128"/>
                <a:cs typeface="ＭＳ Ｐゴシック" pitchFamily="-111" charset="-128"/>
              </a:rPr>
              <a:t>n+m+1</a:t>
            </a:r>
            <a:r>
              <a:rPr lang="en-US" sz="1800" dirty="0">
                <a:ea typeface="ＭＳ Ｐゴシック" pitchFamily="-111" charset="-128"/>
                <a:cs typeface="ＭＳ Ｐゴシック" pitchFamily="-111" charset="-128"/>
              </a:rPr>
              <a:t>  x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0 </a:t>
            </a:r>
          </a:p>
          <a:p>
            <a:pPr eaLnBrk="1" hangingPunct="1">
              <a:lnSpc>
                <a:spcPct val="80000"/>
              </a:lnSpc>
            </a:pPr>
            <a:r>
              <a:rPr lang="en-US" sz="2000" dirty="0">
                <a:ea typeface="ＭＳ Ｐゴシック" pitchFamily="-111" charset="-128"/>
                <a:cs typeface="ＭＳ Ｐゴシック" pitchFamily="-111" charset="-128"/>
              </a:rPr>
              <a:t>Thus, halting is equivalent to producing 0.  We can also add one more rule that guarantees we can reach 0 on both odd and even numbers of moves</a:t>
            </a:r>
          </a:p>
          <a:p>
            <a:pPr eaLnBrk="1" hangingPunct="1">
              <a:lnSpc>
                <a:spcPct val="80000"/>
              </a:lnSpc>
              <a:buFontTx/>
              <a:buNone/>
            </a:pPr>
            <a:r>
              <a:rPr lang="en-US" sz="2000" dirty="0">
                <a:ea typeface="ＭＳ Ｐゴシック" pitchFamily="-111" charset="-128"/>
                <a:cs typeface="ＭＳ Ｐゴシック" pitchFamily="-111" charset="-128"/>
              </a:rPr>
              <a:t>				</a:t>
            </a:r>
            <a:r>
              <a:rPr lang="en-US" sz="1800" dirty="0">
                <a:ea typeface="ＭＳ Ｐゴシック" pitchFamily="-111" charset="-128"/>
                <a:cs typeface="ＭＳ Ｐゴシック" pitchFamily="-111" charset="-128"/>
              </a:rPr>
              <a:t>0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0</a:t>
            </a:r>
            <a:r>
              <a:rPr lang="en-US" sz="2000" dirty="0">
                <a:ea typeface="ＭＳ Ｐゴシック" pitchFamily="-111" charset="-128"/>
                <a:cs typeface="ＭＳ Ｐゴシック" pitchFamily="-111" charset="-128"/>
              </a:rPr>
              <a:t> </a:t>
            </a:r>
          </a:p>
        </p:txBody>
      </p:sp>
      <p:sp>
        <p:nvSpPr>
          <p:cNvPr id="549893" name="Date Placeholder 3"/>
          <p:cNvSpPr>
            <a:spLocks noGrp="1"/>
          </p:cNvSpPr>
          <p:nvPr>
            <p:ph type="dt" sz="quarter" idx="10"/>
          </p:nvPr>
        </p:nvSpPr>
        <p:spPr>
          <a:noFill/>
        </p:spPr>
        <p:txBody>
          <a:bodyPr/>
          <a:lstStyle/>
          <a:p>
            <a:fld id="{5222F36E-5C34-F340-B745-7914E7BABD92}"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4989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795962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Slide Number Placeholder 5"/>
          <p:cNvSpPr>
            <a:spLocks noGrp="1"/>
          </p:cNvSpPr>
          <p:nvPr>
            <p:ph type="sldNum" sz="quarter" idx="12"/>
          </p:nvPr>
        </p:nvSpPr>
        <p:spPr>
          <a:noFill/>
        </p:spPr>
        <p:txBody>
          <a:bodyPr/>
          <a:lstStyle/>
          <a:p>
            <a:pPr eaLnBrk="1" hangingPunct="1"/>
            <a:fld id="{A5F965C0-55BD-C145-A01C-6BC6A5FA9038}" type="slidenum">
              <a:rPr lang="en-US">
                <a:latin typeface="Arial" pitchFamily="-111" charset="0"/>
                <a:ea typeface="ＭＳ Ｐゴシック" pitchFamily="-111" charset="-128"/>
                <a:cs typeface="ＭＳ Ｐゴシック" pitchFamily="-111" charset="-128"/>
              </a:rPr>
              <a:pPr eaLnBrk="1" hangingPunct="1"/>
              <a:t>34</a:t>
            </a:fld>
            <a:endParaRPr lang="en-US">
              <a:latin typeface="Arial" pitchFamily="-111" charset="0"/>
              <a:ea typeface="ＭＳ Ｐゴシック" pitchFamily="-111" charset="-128"/>
              <a:cs typeface="ＭＳ Ｐゴシック" pitchFamily="-111" charset="-128"/>
            </a:endParaRPr>
          </a:p>
        </p:txBody>
      </p:sp>
      <p:sp>
        <p:nvSpPr>
          <p:cNvPr id="55808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Quotients of CFLs (precise)</a:t>
            </a:r>
          </a:p>
        </p:txBody>
      </p:sp>
      <p:sp>
        <p:nvSpPr>
          <p:cNvPr id="558084" name="Rectangle 3"/>
          <p:cNvSpPr>
            <a:spLocks noGrp="1" noChangeArrowheads="1"/>
          </p:cNvSpPr>
          <p:nvPr>
            <p:ph type="body" idx="1"/>
          </p:nvPr>
        </p:nvSpPr>
        <p:spPr/>
        <p:txBody>
          <a:bodyPr/>
          <a:lstStyle/>
          <a:p>
            <a:pPr eaLnBrk="1" hangingPunct="1">
              <a:lnSpc>
                <a:spcPct val="80000"/>
              </a:lnSpc>
            </a:pPr>
            <a:r>
              <a:rPr lang="en-US" sz="1800" dirty="0">
                <a:ea typeface="ＭＳ Ｐゴシック" pitchFamily="-111" charset="-128"/>
                <a:cs typeface="ＭＳ Ｐゴシック" pitchFamily="-111" charset="-128"/>
              </a:rPr>
              <a:t>Let (n, ((a1,b1,c1,d1) , … ,(</a:t>
            </a:r>
            <a:r>
              <a:rPr lang="en-US" sz="1800" dirty="0" err="1">
                <a:ea typeface="ＭＳ Ｐゴシック" pitchFamily="-111" charset="-128"/>
                <a:cs typeface="ＭＳ Ｐゴシック" pitchFamily="-111" charset="-128"/>
              </a:rPr>
              <a:t>ak,bk,ck,dk</a:t>
            </a:r>
            <a:r>
              <a:rPr lang="en-US" sz="1800" dirty="0">
                <a:ea typeface="ＭＳ Ｐゴシック" pitchFamily="-111" charset="-128"/>
                <a:cs typeface="ＭＳ Ｐゴシック" pitchFamily="-111" charset="-128"/>
              </a:rPr>
              <a:t>) ) be some factor replacement system with residues.  Define grammars G1 and G2 by using the 4k+4 rules</a:t>
            </a:r>
          </a:p>
          <a:p>
            <a:pPr lvl="1" eaLnBrk="1" hangingPunct="1">
              <a:lnSpc>
                <a:spcPct val="80000"/>
              </a:lnSpc>
              <a:buFontTx/>
              <a:buNone/>
            </a:pPr>
            <a:r>
              <a:rPr lang="en-US" sz="1800" b="1" dirty="0"/>
              <a:t>G : F</a:t>
            </a:r>
            <a:r>
              <a:rPr lang="en-US" sz="1800" b="1" baseline="-25000" dirty="0"/>
              <a:t>i</a:t>
            </a:r>
            <a:r>
              <a:rPr lang="en-US" sz="1800" b="1" dirty="0"/>
              <a:t> 	</a:t>
            </a:r>
            <a:r>
              <a:rPr lang="en-US" sz="1800" b="1" dirty="0">
                <a:sym typeface="Symbol" pitchFamily="-111" charset="2"/>
              </a:rPr>
              <a:t></a:t>
            </a:r>
            <a:r>
              <a:rPr lang="en-US" sz="1800" b="1" dirty="0"/>
              <a:t>  	1</a:t>
            </a:r>
            <a:r>
              <a:rPr lang="en-US" sz="1800" b="1" baseline="30000" dirty="0"/>
              <a:t>ai</a:t>
            </a:r>
            <a:r>
              <a:rPr lang="en-US" sz="1800" b="1" dirty="0"/>
              <a:t>F</a:t>
            </a:r>
            <a:r>
              <a:rPr lang="en-US" sz="1800" b="1" baseline="-25000" dirty="0"/>
              <a:t>i</a:t>
            </a:r>
            <a:r>
              <a:rPr lang="en-US" sz="1800" b="1" dirty="0"/>
              <a:t>1</a:t>
            </a:r>
            <a:r>
              <a:rPr lang="en-US" sz="1800" b="1" baseline="30000" dirty="0"/>
              <a:t>ci</a:t>
            </a:r>
            <a:r>
              <a:rPr lang="en-US" sz="1800" b="1" dirty="0"/>
              <a:t>  |  1</a:t>
            </a:r>
            <a:r>
              <a:rPr lang="en-US" sz="1800" b="1" baseline="30000" dirty="0"/>
              <a:t>ai+bi</a:t>
            </a:r>
            <a:r>
              <a:rPr lang="en-US" sz="1800" b="1" dirty="0"/>
              <a:t>#1</a:t>
            </a:r>
            <a:r>
              <a:rPr lang="en-US" sz="1800" b="1" baseline="30000" dirty="0"/>
              <a:t>ci+di</a:t>
            </a:r>
            <a:r>
              <a:rPr lang="en-US" sz="1800" b="1" dirty="0"/>
              <a:t>	1 ≤ </a:t>
            </a:r>
            <a:r>
              <a:rPr lang="en-US" sz="1800" b="1" dirty="0" err="1"/>
              <a:t>i</a:t>
            </a:r>
            <a:r>
              <a:rPr lang="en-US" sz="1800" b="1" dirty="0"/>
              <a:t> ≤ k</a:t>
            </a:r>
          </a:p>
          <a:p>
            <a:pPr lvl="1" eaLnBrk="1" hangingPunct="1">
              <a:lnSpc>
                <a:spcPct val="80000"/>
              </a:lnSpc>
              <a:buFontTx/>
              <a:buNone/>
            </a:pPr>
            <a:r>
              <a:rPr lang="en-US" sz="1800" b="1" dirty="0"/>
              <a:t>	 T</a:t>
            </a:r>
            <a:r>
              <a:rPr lang="en-US" sz="1800" b="1" baseline="-25000" dirty="0"/>
              <a:t>1</a:t>
            </a:r>
            <a:r>
              <a:rPr lang="en-US" sz="1800" b="1" dirty="0"/>
              <a:t>	</a:t>
            </a:r>
            <a:r>
              <a:rPr lang="en-US" sz="1800" b="1" dirty="0">
                <a:sym typeface="Symbol" pitchFamily="-111" charset="2"/>
              </a:rPr>
              <a:t></a:t>
            </a:r>
            <a:r>
              <a:rPr lang="en-US" sz="1800" b="1" dirty="0"/>
              <a:t> 	# F</a:t>
            </a:r>
            <a:r>
              <a:rPr lang="en-US" sz="1800" b="1" baseline="-25000" dirty="0"/>
              <a:t>i</a:t>
            </a:r>
            <a:r>
              <a:rPr lang="en-US" sz="1800" b="1" dirty="0"/>
              <a:t> T</a:t>
            </a:r>
            <a:r>
              <a:rPr lang="en-US" sz="1800" b="1" baseline="-25000" dirty="0"/>
              <a:t>1</a:t>
            </a:r>
            <a:r>
              <a:rPr lang="en-US" sz="1800" b="1" dirty="0"/>
              <a:t>  |  # F</a:t>
            </a:r>
            <a:r>
              <a:rPr lang="en-US" sz="1800" b="1" baseline="-25000" dirty="0"/>
              <a:t>i</a:t>
            </a:r>
            <a:r>
              <a:rPr lang="en-US" sz="1800" b="1" dirty="0"/>
              <a:t> #		1 ≤ </a:t>
            </a:r>
            <a:r>
              <a:rPr lang="en-US" sz="1800" b="1" dirty="0" err="1"/>
              <a:t>i</a:t>
            </a:r>
            <a:r>
              <a:rPr lang="en-US" sz="1800" b="1" dirty="0"/>
              <a:t> ≤ k</a:t>
            </a:r>
          </a:p>
          <a:p>
            <a:pPr lvl="1" eaLnBrk="1" hangingPunct="1">
              <a:lnSpc>
                <a:spcPct val="80000"/>
              </a:lnSpc>
              <a:buFontTx/>
              <a:buNone/>
            </a:pPr>
            <a:r>
              <a:rPr lang="en-US" sz="1800" b="1" dirty="0"/>
              <a:t>	 A 	</a:t>
            </a:r>
            <a:r>
              <a:rPr lang="en-US" sz="1800" b="1" dirty="0">
                <a:sym typeface="Symbol" pitchFamily="-111" charset="2"/>
              </a:rPr>
              <a:t></a:t>
            </a:r>
            <a:r>
              <a:rPr lang="en-US" sz="1800" b="1" dirty="0"/>
              <a:t>  	1 A</a:t>
            </a:r>
            <a:r>
              <a:rPr lang="en-US" sz="1800" b="1" baseline="-25000" dirty="0"/>
              <a:t> </a:t>
            </a:r>
            <a:r>
              <a:rPr lang="en-US" sz="1800" b="1" dirty="0"/>
              <a:t>1 | $ #</a:t>
            </a:r>
          </a:p>
          <a:p>
            <a:pPr lvl="1" eaLnBrk="1" hangingPunct="1">
              <a:lnSpc>
                <a:spcPct val="80000"/>
              </a:lnSpc>
              <a:buFontTx/>
              <a:buNone/>
            </a:pPr>
            <a:r>
              <a:rPr lang="en-US" sz="1800" b="1" dirty="0"/>
              <a:t>	 S</a:t>
            </a:r>
            <a:r>
              <a:rPr lang="en-US" sz="1800" b="1" baseline="-25000" dirty="0"/>
              <a:t>1</a:t>
            </a:r>
            <a:r>
              <a:rPr lang="en-US" sz="1800" b="1" dirty="0"/>
              <a:t>	</a:t>
            </a:r>
            <a:r>
              <a:rPr lang="en-US" sz="1800" b="1" dirty="0">
                <a:sym typeface="Symbol" pitchFamily="-111" charset="2"/>
              </a:rPr>
              <a:t></a:t>
            </a:r>
            <a:r>
              <a:rPr lang="en-US" sz="1800" b="1" dirty="0"/>
              <a:t> 	$T</a:t>
            </a:r>
            <a:r>
              <a:rPr lang="en-US" sz="1800" b="1" baseline="-25000" dirty="0"/>
              <a:t>1</a:t>
            </a:r>
          </a:p>
          <a:p>
            <a:pPr lvl="1" eaLnBrk="1" hangingPunct="1">
              <a:lnSpc>
                <a:spcPct val="80000"/>
              </a:lnSpc>
              <a:buFontTx/>
              <a:buNone/>
            </a:pPr>
            <a:r>
              <a:rPr lang="en-US" sz="1800" b="1" dirty="0"/>
              <a:t>	 S</a:t>
            </a:r>
            <a:r>
              <a:rPr lang="en-US" sz="1800" b="1" baseline="-25000" dirty="0"/>
              <a:t>2</a:t>
            </a:r>
            <a:r>
              <a:rPr lang="en-US" sz="1800" b="1" dirty="0"/>
              <a:t> 	</a:t>
            </a:r>
            <a:r>
              <a:rPr lang="en-US" sz="1800" b="1" dirty="0">
                <a:sym typeface="Symbol" pitchFamily="-111" charset="2"/>
              </a:rPr>
              <a:t></a:t>
            </a:r>
            <a:r>
              <a:rPr lang="en-US" sz="1800" b="1" dirty="0"/>
              <a:t>  	A T</a:t>
            </a:r>
            <a:r>
              <a:rPr lang="en-US" sz="1800" b="1" baseline="-25000" dirty="0"/>
              <a:t>1 </a:t>
            </a:r>
            <a:r>
              <a:rPr lang="en-US" sz="1800" b="1" dirty="0"/>
              <a:t># 1</a:t>
            </a:r>
            <a:r>
              <a:rPr lang="en-US" sz="1800" b="1" baseline="30000" dirty="0"/>
              <a:t>z</a:t>
            </a:r>
            <a:r>
              <a:rPr lang="en-US" sz="1800" b="1" baseline="16000" dirty="0"/>
              <a:t>0</a:t>
            </a:r>
            <a:r>
              <a:rPr lang="en-US" sz="1800" b="1" dirty="0"/>
              <a:t> #	Z</a:t>
            </a:r>
            <a:r>
              <a:rPr lang="en-US" sz="1800" b="1" baseline="-25000" dirty="0"/>
              <a:t>0</a:t>
            </a:r>
            <a:r>
              <a:rPr lang="en-US" sz="1800" b="1" dirty="0"/>
              <a:t> is 0 for us</a:t>
            </a:r>
          </a:p>
          <a:p>
            <a:pPr lvl="1" eaLnBrk="1" hangingPunct="1">
              <a:lnSpc>
                <a:spcPct val="80000"/>
              </a:lnSpc>
              <a:buFontTx/>
              <a:buNone/>
            </a:pPr>
            <a:r>
              <a:rPr lang="en-US" sz="1800" b="1" dirty="0"/>
              <a:t>G1 starts with S</a:t>
            </a:r>
            <a:r>
              <a:rPr lang="en-US" sz="1800" b="1" baseline="-25000" dirty="0"/>
              <a:t>1</a:t>
            </a:r>
            <a:r>
              <a:rPr lang="en-US" sz="1800" b="1" dirty="0"/>
              <a:t> and G2 with S</a:t>
            </a:r>
            <a:r>
              <a:rPr lang="en-US" sz="1800" b="1" baseline="-25000" dirty="0"/>
              <a:t>2</a:t>
            </a:r>
          </a:p>
          <a:p>
            <a:pPr eaLnBrk="1" hangingPunct="1">
              <a:lnSpc>
                <a:spcPct val="80000"/>
              </a:lnSpc>
            </a:pPr>
            <a:r>
              <a:rPr lang="en-US" sz="1800" dirty="0">
                <a:ea typeface="ＭＳ Ｐゴシック" pitchFamily="-111" charset="-128"/>
                <a:cs typeface="ＭＳ Ｐゴシック" pitchFamily="-111" charset="-128"/>
              </a:rPr>
              <a:t>Thus, using the notation of writing Y in place of 1</a:t>
            </a:r>
            <a:r>
              <a:rPr lang="en-US" sz="1800" baseline="30000" dirty="0">
                <a:ea typeface="ＭＳ Ｐゴシック" pitchFamily="-111" charset="-128"/>
                <a:cs typeface="ＭＳ Ｐゴシック" pitchFamily="-111" charset="-128"/>
              </a:rPr>
              <a:t>Y</a:t>
            </a:r>
            <a:r>
              <a:rPr lang="en-US" sz="1800" dirty="0">
                <a:ea typeface="ＭＳ Ｐゴシック" pitchFamily="-111" charset="-128"/>
                <a:cs typeface="ＭＳ Ｐゴシック" pitchFamily="-111" charset="-128"/>
              </a:rPr>
              <a:t>, </a:t>
            </a:r>
          </a:p>
          <a:p>
            <a:pPr lvl="1" eaLnBrk="1" hangingPunct="1">
              <a:lnSpc>
                <a:spcPct val="80000"/>
              </a:lnSpc>
              <a:buFontTx/>
              <a:buNone/>
            </a:pPr>
            <a:r>
              <a:rPr lang="en-US" sz="1800" b="1" dirty="0"/>
              <a:t>L1 =  L( G1 ) = { $ #Y</a:t>
            </a:r>
            <a:r>
              <a:rPr lang="en-US" sz="1800" b="1" baseline="-25000" dirty="0"/>
              <a:t>0</a:t>
            </a:r>
            <a:r>
              <a:rPr lang="en-US" sz="1800" b="1" dirty="0"/>
              <a:t> # Y</a:t>
            </a:r>
            <a:r>
              <a:rPr lang="en-US" sz="1800" b="1" baseline="-25000" dirty="0"/>
              <a:t>1</a:t>
            </a:r>
            <a:r>
              <a:rPr lang="en-US" sz="1800" b="1" dirty="0"/>
              <a:t> # Y</a:t>
            </a:r>
            <a:r>
              <a:rPr lang="en-US" sz="1800" b="1" baseline="-25000" dirty="0"/>
              <a:t>2</a:t>
            </a:r>
            <a:r>
              <a:rPr lang="en-US" sz="1800" b="1" dirty="0"/>
              <a:t> # Y</a:t>
            </a:r>
            <a:r>
              <a:rPr lang="en-US" sz="1800" b="1" baseline="-25000" dirty="0"/>
              <a:t>3</a:t>
            </a:r>
            <a:r>
              <a:rPr lang="en-US" sz="1800" b="1" dirty="0"/>
              <a:t> # … # Y</a:t>
            </a:r>
            <a:r>
              <a:rPr lang="en-US" sz="1800" b="1" baseline="-25000" dirty="0"/>
              <a:t>2j</a:t>
            </a:r>
            <a:r>
              <a:rPr lang="en-US" sz="1800" b="1" dirty="0"/>
              <a:t> # Y</a:t>
            </a:r>
            <a:r>
              <a:rPr lang="en-US" sz="1800" b="1" baseline="-25000" dirty="0"/>
              <a:t>2j+1</a:t>
            </a:r>
            <a:r>
              <a:rPr lang="en-US" sz="1800" b="1" dirty="0"/>
              <a:t> # }</a:t>
            </a:r>
          </a:p>
          <a:p>
            <a:pPr lvl="1" eaLnBrk="1" hangingPunct="1">
              <a:lnSpc>
                <a:spcPct val="80000"/>
              </a:lnSpc>
              <a:buFontTx/>
              <a:buNone/>
            </a:pPr>
            <a:r>
              <a:rPr lang="en-US" sz="1800" dirty="0"/>
              <a:t>where</a:t>
            </a:r>
            <a:r>
              <a:rPr lang="en-US" sz="1800" b="1" dirty="0"/>
              <a:t> Y</a:t>
            </a:r>
            <a:r>
              <a:rPr lang="en-US" sz="1800" b="1" baseline="-25000" dirty="0"/>
              <a:t>2i</a:t>
            </a:r>
            <a:r>
              <a:rPr lang="en-US" sz="1800" b="1" dirty="0"/>
              <a:t> </a:t>
            </a:r>
            <a:r>
              <a:rPr lang="en-US" sz="1800" b="1" dirty="0">
                <a:sym typeface="Symbol" pitchFamily="-111" charset="2"/>
              </a:rPr>
              <a:t></a:t>
            </a:r>
            <a:r>
              <a:rPr lang="en-US" sz="1800" b="1" dirty="0"/>
              <a:t> Y</a:t>
            </a:r>
            <a:r>
              <a:rPr lang="en-US" sz="1800" b="1" baseline="-25000" dirty="0"/>
              <a:t>2i+1</a:t>
            </a:r>
            <a:r>
              <a:rPr lang="en-US" sz="1800" b="1" dirty="0"/>
              <a:t> , 0 ≤ </a:t>
            </a:r>
            <a:r>
              <a:rPr lang="en-US" sz="1800" b="1" dirty="0" err="1"/>
              <a:t>i</a:t>
            </a:r>
            <a:r>
              <a:rPr lang="en-US" sz="1800" b="1" dirty="0"/>
              <a:t> ≤ j.  </a:t>
            </a:r>
          </a:p>
          <a:p>
            <a:pPr lvl="1" eaLnBrk="1" hangingPunct="1">
              <a:lnSpc>
                <a:spcPct val="80000"/>
              </a:lnSpc>
              <a:buFontTx/>
              <a:buNone/>
            </a:pPr>
            <a:r>
              <a:rPr lang="en-US" sz="1800" dirty="0"/>
              <a:t>This checks the even/odd steps of an even length computation.</a:t>
            </a:r>
          </a:p>
          <a:p>
            <a:pPr lvl="1" eaLnBrk="1" hangingPunct="1">
              <a:lnSpc>
                <a:spcPct val="80000"/>
              </a:lnSpc>
              <a:buFontTx/>
              <a:buNone/>
            </a:pPr>
            <a:r>
              <a:rPr lang="en-US" sz="1800" dirty="0"/>
              <a:t>But, </a:t>
            </a:r>
            <a:r>
              <a:rPr lang="en-US" sz="1800" b="1" dirty="0"/>
              <a:t>L2 =  L( G2 ) = {X</a:t>
            </a:r>
            <a:r>
              <a:rPr lang="en-US" sz="1800" b="1" baseline="-25000" dirty="0"/>
              <a:t>0</a:t>
            </a:r>
            <a:r>
              <a:rPr lang="en-US" sz="1800" b="1" dirty="0"/>
              <a:t> $</a:t>
            </a:r>
            <a:r>
              <a:rPr lang="en-US" sz="1800" dirty="0"/>
              <a:t> </a:t>
            </a:r>
            <a:r>
              <a:rPr lang="en-US" sz="1800" b="1" dirty="0"/>
              <a:t>#X</a:t>
            </a:r>
            <a:r>
              <a:rPr lang="en-US" sz="1800" b="1" baseline="-25000" dirty="0"/>
              <a:t>0</a:t>
            </a:r>
            <a:r>
              <a:rPr lang="en-US" sz="1800" b="1" dirty="0"/>
              <a:t> # X</a:t>
            </a:r>
            <a:r>
              <a:rPr lang="en-US" sz="1800" b="1" baseline="-25000" dirty="0"/>
              <a:t>1</a:t>
            </a:r>
            <a:r>
              <a:rPr lang="en-US" sz="1800" b="1" dirty="0"/>
              <a:t> # X</a:t>
            </a:r>
            <a:r>
              <a:rPr lang="en-US" sz="1800" b="1" baseline="-25000" dirty="0"/>
              <a:t>2</a:t>
            </a:r>
            <a:r>
              <a:rPr lang="en-US" sz="1800" b="1" dirty="0"/>
              <a:t> # X</a:t>
            </a:r>
            <a:r>
              <a:rPr lang="en-US" sz="1800" b="1" baseline="-25000" dirty="0"/>
              <a:t>3</a:t>
            </a:r>
            <a:r>
              <a:rPr lang="en-US" sz="1800" b="1" dirty="0"/>
              <a:t> # X</a:t>
            </a:r>
            <a:r>
              <a:rPr lang="en-US" sz="1800" b="1" baseline="-25000" dirty="0"/>
              <a:t>4</a:t>
            </a:r>
            <a:r>
              <a:rPr lang="en-US" sz="1800" b="1" dirty="0"/>
              <a:t> # … # X</a:t>
            </a:r>
            <a:r>
              <a:rPr lang="en-US" sz="1800" b="1" baseline="-25000" dirty="0"/>
              <a:t>2k-1</a:t>
            </a:r>
            <a:r>
              <a:rPr lang="en-US" sz="1800" b="1" dirty="0"/>
              <a:t> # X</a:t>
            </a:r>
            <a:r>
              <a:rPr lang="en-US" sz="1800" b="1" baseline="-25000" dirty="0"/>
              <a:t>2k</a:t>
            </a:r>
            <a:r>
              <a:rPr lang="en-US" sz="1800" b="1" dirty="0"/>
              <a:t># Z</a:t>
            </a:r>
            <a:r>
              <a:rPr lang="en-US" sz="1800" b="1" baseline="-25000" dirty="0"/>
              <a:t>0</a:t>
            </a:r>
            <a:r>
              <a:rPr lang="en-US" sz="1800" b="1" dirty="0"/>
              <a:t> # }</a:t>
            </a:r>
          </a:p>
          <a:p>
            <a:pPr lvl="1" eaLnBrk="1" hangingPunct="1">
              <a:lnSpc>
                <a:spcPct val="80000"/>
              </a:lnSpc>
              <a:buFontTx/>
              <a:buNone/>
            </a:pPr>
            <a:r>
              <a:rPr lang="en-US" sz="1800" dirty="0"/>
              <a:t>where</a:t>
            </a:r>
            <a:r>
              <a:rPr lang="en-US" sz="1800" b="1" dirty="0"/>
              <a:t> X</a:t>
            </a:r>
            <a:r>
              <a:rPr lang="en-US" sz="1800" b="1" baseline="-25000" dirty="0"/>
              <a:t>2i-1</a:t>
            </a:r>
            <a:r>
              <a:rPr lang="en-US" sz="1800" b="1" dirty="0"/>
              <a:t> </a:t>
            </a:r>
            <a:r>
              <a:rPr lang="en-US" sz="1800" b="1" dirty="0">
                <a:sym typeface="Symbol" pitchFamily="-111" charset="2"/>
              </a:rPr>
              <a:t></a:t>
            </a:r>
            <a:r>
              <a:rPr lang="en-US" sz="1800" b="1" dirty="0"/>
              <a:t> X</a:t>
            </a:r>
            <a:r>
              <a:rPr lang="en-US" sz="1800" b="1" baseline="-25000" dirty="0"/>
              <a:t>2i</a:t>
            </a:r>
            <a:r>
              <a:rPr lang="en-US" sz="1800" b="1" dirty="0"/>
              <a:t> , 1 ≤ </a:t>
            </a:r>
            <a:r>
              <a:rPr lang="en-US" sz="1800" b="1" dirty="0" err="1"/>
              <a:t>i</a:t>
            </a:r>
            <a:r>
              <a:rPr lang="en-US" sz="1800" b="1" dirty="0"/>
              <a:t> ≤ k </a:t>
            </a:r>
            <a:r>
              <a:rPr lang="en-US" sz="1800" dirty="0"/>
              <a:t>and</a:t>
            </a:r>
            <a:r>
              <a:rPr lang="en-US" sz="1800" b="1" dirty="0"/>
              <a:t> X = X</a:t>
            </a:r>
            <a:r>
              <a:rPr lang="en-US" sz="1800" b="1" baseline="-25000" dirty="0"/>
              <a:t>0</a:t>
            </a:r>
            <a:r>
              <a:rPr lang="en-US" sz="1800" b="1" dirty="0"/>
              <a:t> </a:t>
            </a:r>
          </a:p>
          <a:p>
            <a:pPr lvl="1" eaLnBrk="1" hangingPunct="1">
              <a:lnSpc>
                <a:spcPct val="80000"/>
              </a:lnSpc>
              <a:buFontTx/>
              <a:buNone/>
            </a:pPr>
            <a:r>
              <a:rPr lang="en-US" sz="1800" dirty="0"/>
              <a:t>This checks the odd/steps of an even length computation, and includes an extra copy of the starting number prior to its</a:t>
            </a:r>
            <a:r>
              <a:rPr lang="en-US" sz="1800" b="1" dirty="0"/>
              <a:t> $.</a:t>
            </a:r>
            <a:r>
              <a:rPr lang="en-US" sz="1800" dirty="0"/>
              <a:t>  </a:t>
            </a:r>
          </a:p>
        </p:txBody>
      </p:sp>
      <p:sp>
        <p:nvSpPr>
          <p:cNvPr id="558085" name="Date Placeholder 3"/>
          <p:cNvSpPr>
            <a:spLocks noGrp="1"/>
          </p:cNvSpPr>
          <p:nvPr>
            <p:ph type="dt" sz="quarter" idx="10"/>
          </p:nvPr>
        </p:nvSpPr>
        <p:spPr>
          <a:noFill/>
        </p:spPr>
        <p:txBody>
          <a:bodyPr/>
          <a:lstStyle/>
          <a:p>
            <a:fld id="{E8DBC07F-A632-414E-A284-E081A2AD04D9}"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5808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369743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Slide Number Placeholder 5"/>
          <p:cNvSpPr>
            <a:spLocks noGrp="1"/>
          </p:cNvSpPr>
          <p:nvPr>
            <p:ph type="sldNum" sz="quarter" idx="12"/>
          </p:nvPr>
        </p:nvSpPr>
        <p:spPr>
          <a:noFill/>
        </p:spPr>
        <p:txBody>
          <a:bodyPr/>
          <a:lstStyle/>
          <a:p>
            <a:pPr eaLnBrk="1" hangingPunct="1"/>
            <a:fld id="{B42BDA4F-1F4E-5445-A0C8-539C83B7B60C}" type="slidenum">
              <a:rPr lang="en-US">
                <a:latin typeface="Arial" pitchFamily="-111" charset="0"/>
                <a:ea typeface="ＭＳ Ｐゴシック" pitchFamily="-111" charset="-128"/>
                <a:cs typeface="ＭＳ Ｐゴシック" pitchFamily="-111" charset="-128"/>
              </a:rPr>
              <a:pPr eaLnBrk="1" hangingPunct="1"/>
              <a:t>35</a:t>
            </a:fld>
            <a:endParaRPr lang="en-US">
              <a:latin typeface="Arial" pitchFamily="-111" charset="0"/>
              <a:ea typeface="ＭＳ Ｐゴシック" pitchFamily="-111" charset="-128"/>
              <a:cs typeface="ＭＳ Ｐゴシック" pitchFamily="-111" charset="-128"/>
            </a:endParaRPr>
          </a:p>
        </p:txBody>
      </p:sp>
      <p:sp>
        <p:nvSpPr>
          <p:cNvPr id="560131"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Summarizing Quotient</a:t>
            </a:r>
          </a:p>
        </p:txBody>
      </p:sp>
      <p:sp>
        <p:nvSpPr>
          <p:cNvPr id="560132" name="Rectangle 3"/>
          <p:cNvSpPr>
            <a:spLocks noGrp="1" noChangeArrowheads="1"/>
          </p:cNvSpPr>
          <p:nvPr>
            <p:ph type="body" idx="1"/>
          </p:nvPr>
        </p:nvSpPr>
        <p:spPr/>
        <p:txBody>
          <a:bodyPr/>
          <a:lstStyle/>
          <a:p>
            <a:pPr eaLnBrk="1" hangingPunct="1">
              <a:lnSpc>
                <a:spcPct val="80000"/>
              </a:lnSpc>
              <a:buFontTx/>
              <a:buNone/>
            </a:pPr>
            <a:r>
              <a:rPr lang="en-US" sz="2800" dirty="0">
                <a:ea typeface="ＭＳ Ｐゴシック" pitchFamily="-111" charset="-128"/>
                <a:cs typeface="ＭＳ Ｐゴシック" pitchFamily="-111" charset="-128"/>
              </a:rPr>
              <a:t>	Now, consider the quotient </a:t>
            </a:r>
            <a:r>
              <a:rPr lang="en-US" sz="2800" b="1" dirty="0">
                <a:ea typeface="ＭＳ Ｐゴシック" pitchFamily="-111" charset="-128"/>
                <a:cs typeface="ＭＳ Ｐゴシック" pitchFamily="-111" charset="-128"/>
              </a:rPr>
              <a:t>L2 / L1 </a:t>
            </a:r>
            <a:r>
              <a:rPr lang="en-US" sz="2800" dirty="0">
                <a:ea typeface="ＭＳ Ｐゴシック" pitchFamily="-111" charset="-128"/>
                <a:cs typeface="ＭＳ Ｐゴシック" pitchFamily="-111" charset="-128"/>
              </a:rPr>
              <a:t>where </a:t>
            </a:r>
            <a:r>
              <a:rPr lang="en-US" sz="2800" b="1" dirty="0">
                <a:ea typeface="ＭＳ Ｐゴシック" pitchFamily="-111" charset="-128"/>
                <a:cs typeface="ＭＳ Ｐゴシック" pitchFamily="-111" charset="-128"/>
              </a:rPr>
              <a:t>L1</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L2</a:t>
            </a:r>
            <a:r>
              <a:rPr lang="en-US" sz="2800" dirty="0">
                <a:ea typeface="ＭＳ Ｐゴシック" pitchFamily="-111" charset="-128"/>
                <a:cs typeface="ＭＳ Ｐゴシック" pitchFamily="-111" charset="-128"/>
              </a:rPr>
              <a:t> are the CFLs on prior slide.  The only way a member of </a:t>
            </a:r>
            <a:r>
              <a:rPr lang="en-US" sz="2800" b="1" dirty="0">
                <a:ea typeface="ＭＳ Ｐゴシック" pitchFamily="-111" charset="-128"/>
                <a:cs typeface="ＭＳ Ｐゴシック" pitchFamily="-111" charset="-128"/>
              </a:rPr>
              <a:t>L1</a:t>
            </a:r>
            <a:r>
              <a:rPr lang="en-US" sz="2800" dirty="0">
                <a:ea typeface="ＭＳ Ｐゴシック" pitchFamily="-111" charset="-128"/>
                <a:cs typeface="ＭＳ Ｐゴシック" pitchFamily="-111" charset="-128"/>
              </a:rPr>
              <a:t> can match a final substring in </a:t>
            </a:r>
            <a:r>
              <a:rPr lang="en-US" sz="2800" b="1" dirty="0">
                <a:ea typeface="ＭＳ Ｐゴシック" pitchFamily="-111" charset="-128"/>
                <a:cs typeface="ＭＳ Ｐゴシック" pitchFamily="-111" charset="-128"/>
              </a:rPr>
              <a:t>L2</a:t>
            </a:r>
            <a:r>
              <a:rPr lang="en-US" sz="2800" dirty="0">
                <a:ea typeface="ＭＳ Ｐゴシック" pitchFamily="-111" charset="-128"/>
                <a:cs typeface="ＭＳ Ｐゴシック" pitchFamily="-111" charset="-128"/>
              </a:rPr>
              <a:t> is to line up the </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 signs.  But then they serve to check out the validity and termination of the computation.  Moreover, the quotient leaves only the starting number (the one on which the machine halts.)  Thus,</a:t>
            </a:r>
          </a:p>
          <a:p>
            <a:pPr eaLnBrk="1" hangingPunct="1">
              <a:lnSpc>
                <a:spcPct val="80000"/>
              </a:lnSpc>
              <a:buFontTx/>
              <a:buNone/>
            </a:pP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L2 / L1  = { X | the system F halts on zero }. </a:t>
            </a:r>
          </a:p>
          <a:p>
            <a:pPr eaLnBrk="1" hangingPunct="1">
              <a:lnSpc>
                <a:spcPct val="80000"/>
              </a:lnSpc>
              <a:buFontTx/>
              <a:buNone/>
            </a:pPr>
            <a:r>
              <a:rPr lang="en-US" sz="2800" dirty="0">
                <a:ea typeface="ＭＳ Ｐゴシック" pitchFamily="-111" charset="-128"/>
                <a:cs typeface="ＭＳ Ｐゴシック" pitchFamily="-111" charset="-128"/>
              </a:rPr>
              <a:t>	Since deciding the members of an re set is in general undecidable, we have shown that membership in the quotient of two CFLs is also undecidable.</a:t>
            </a:r>
          </a:p>
        </p:txBody>
      </p:sp>
      <p:sp>
        <p:nvSpPr>
          <p:cNvPr id="560133" name="Date Placeholder 3"/>
          <p:cNvSpPr>
            <a:spLocks noGrp="1"/>
          </p:cNvSpPr>
          <p:nvPr>
            <p:ph type="dt" sz="quarter" idx="10"/>
          </p:nvPr>
        </p:nvSpPr>
        <p:spPr>
          <a:noFill/>
        </p:spPr>
        <p:txBody>
          <a:bodyPr/>
          <a:lstStyle/>
          <a:p>
            <a:fld id="{07A54A32-3F17-F941-BBD6-1B994E7906C4}"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56013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173530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Undecidability of Finite Convergence for Lots of Other Operators</a:t>
            </a:r>
          </a:p>
        </p:txBody>
      </p:sp>
      <p:sp>
        <p:nvSpPr>
          <p:cNvPr id="590851" name="Rectangle 5"/>
          <p:cNvSpPr>
            <a:spLocks noGrp="1" noChangeArrowheads="1"/>
          </p:cNvSpPr>
          <p:nvPr>
            <p:ph type="subTitle" idx="1"/>
          </p:nvPr>
        </p:nvSpPr>
        <p:spPr/>
        <p:txBody>
          <a:bodyPr/>
          <a:lstStyle/>
          <a:p>
            <a:pPr eaLnBrk="1" hangingPunct="1"/>
            <a:r>
              <a:rPr lang="en-US" dirty="0">
                <a:ea typeface="ＭＳ Ｐゴシック" pitchFamily="-111" charset="-128"/>
                <a:cs typeface="ＭＳ Ｐゴシック" pitchFamily="-111" charset="-128"/>
              </a:rPr>
              <a:t>Relation to Real-Time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4243646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Slide Number Placeholder 5"/>
          <p:cNvSpPr>
            <a:spLocks noGrp="1"/>
          </p:cNvSpPr>
          <p:nvPr>
            <p:ph type="sldNum" sz="quarter" idx="12"/>
          </p:nvPr>
        </p:nvSpPr>
        <p:spPr>
          <a:noFill/>
        </p:spPr>
        <p:txBody>
          <a:bodyPr/>
          <a:lstStyle/>
          <a:p>
            <a:pPr eaLnBrk="1" hangingPunct="1"/>
            <a:fld id="{5DDA5DC2-F20B-1F46-A45F-7FB30FF9FC49}" type="slidenum">
              <a:rPr lang="en-US">
                <a:latin typeface="Arial" pitchFamily="-111" charset="0"/>
                <a:ea typeface="ＭＳ Ｐゴシック" pitchFamily="-111" charset="-128"/>
                <a:cs typeface="ＭＳ Ｐゴシック" pitchFamily="-111" charset="-128"/>
              </a:rPr>
              <a:pPr eaLnBrk="1" hangingPunct="1"/>
              <a:t>37</a:t>
            </a:fld>
            <a:endParaRPr lang="en-US">
              <a:latin typeface="Arial" pitchFamily="-111" charset="0"/>
              <a:ea typeface="ＭＳ Ｐゴシック" pitchFamily="-111" charset="-128"/>
              <a:cs typeface="ＭＳ Ｐゴシック" pitchFamily="-111" charset="-128"/>
            </a:endParaRPr>
          </a:p>
        </p:txBody>
      </p:sp>
      <p:sp>
        <p:nvSpPr>
          <p:cNvPr id="60313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K-insertion </a:t>
            </a:r>
          </a:p>
        </p:txBody>
      </p:sp>
      <p:sp>
        <p:nvSpPr>
          <p:cNvPr id="603140"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Wingdings 3" pitchFamily="-111" charset="2"/>
              </a:rPr>
              <a:t></a:t>
            </a:r>
            <a:r>
              <a:rPr lang="en-US" b="1" dirty="0">
                <a:ea typeface="ＭＳ Ｐゴシック" pitchFamily="-111" charset="-128"/>
                <a:cs typeface="ＭＳ Ｐゴシック" pitchFamily="-111" charset="-128"/>
              </a:rPr>
              <a:t> </a:t>
            </a:r>
            <a:r>
              <a:rPr lang="en-US" b="1" baseline="30000" dirty="0">
                <a:ea typeface="ＭＳ Ｐゴシック" pitchFamily="-111" charset="-128"/>
                <a:cs typeface="ＭＳ Ｐゴシック" pitchFamily="-111" charset="-128"/>
              </a:rPr>
              <a:t>[ </a:t>
            </a:r>
            <a:r>
              <a:rPr lang="en-US" b="1" i="1" baseline="30000" dirty="0">
                <a:ea typeface="ＭＳ Ｐゴシック" pitchFamily="-111" charset="-128"/>
                <a:cs typeface="ＭＳ Ｐゴシック" pitchFamily="-111" charset="-128"/>
              </a:rPr>
              <a:t>k </a:t>
            </a:r>
            <a:r>
              <a:rPr lang="en-US" b="1" baseline="30000"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rPr>
              <a:t> B = { 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x</a:t>
            </a:r>
            <a:r>
              <a:rPr lang="en-US" b="1" baseline="-25000" dirty="0">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k+1</a:t>
            </a:r>
            <a:r>
              <a:rPr lang="en-US" b="1" dirty="0">
                <a:ea typeface="ＭＳ Ｐゴシック" pitchFamily="-111" charset="-128"/>
                <a:cs typeface="ＭＳ Ｐゴシック" pitchFamily="-111" charset="-128"/>
              </a:rPr>
              <a:t> |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y</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y</a:t>
            </a:r>
            <a:r>
              <a:rPr lang="en-US" b="1" baseline="-25000" dirty="0" err="1">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x</a:t>
            </a:r>
            <a:r>
              <a:rPr lang="en-US" b="1" baseline="-25000" dirty="0">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k+1</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x</a:t>
            </a:r>
            <a:r>
              <a:rPr lang="en-US" b="1" baseline="-25000" dirty="0">
                <a:ea typeface="ＭＳ Ｐゴシック" pitchFamily="-111" charset="-128"/>
                <a:cs typeface="ＭＳ Ｐゴシック" pitchFamily="-111" charset="-128"/>
              </a:rPr>
              <a:t>i</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a:t>
            </a:r>
            <a:r>
              <a:rPr lang="en-US" b="1" baseline="-25000" dirty="0" err="1">
                <a:ea typeface="ＭＳ Ｐゴシック" pitchFamily="-111" charset="-128"/>
                <a:cs typeface="ＭＳ Ｐゴシック" pitchFamily="-111" charset="-128"/>
              </a:rPr>
              <a:t>j</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a:t>
            </a:r>
          </a:p>
          <a:p>
            <a:pPr eaLnBrk="1" hangingPunct="1"/>
            <a:endParaRPr lang="en-US" dirty="0">
              <a:ea typeface="ＭＳ Ｐゴシック" pitchFamily="-111" charset="-128"/>
              <a:cs typeface="ＭＳ Ｐゴシック" pitchFamily="-111" charset="-128"/>
            </a:endParaRPr>
          </a:p>
          <a:p>
            <a:pPr eaLnBrk="1" hangingPunct="1"/>
            <a:r>
              <a:rPr lang="en-US" dirty="0">
                <a:ea typeface="ＭＳ Ｐゴシック" pitchFamily="-111" charset="-128"/>
                <a:cs typeface="ＭＳ Ｐゴシック" pitchFamily="-111" charset="-128"/>
              </a:rPr>
              <a:t>Clearly, </a:t>
            </a:r>
            <a:r>
              <a:rPr lang="en-US" b="1" dirty="0">
                <a:ea typeface="ＭＳ Ｐゴシック" pitchFamily="-111" charset="-128"/>
                <a:cs typeface="ＭＳ Ｐゴシック" pitchFamily="-111" charset="-128"/>
              </a:rPr>
              <a:t>B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Wingdings 3" pitchFamily="-111" charset="2"/>
              </a:rPr>
              <a:t> </a:t>
            </a:r>
            <a:r>
              <a:rPr lang="en-US" b="1" baseline="30000" dirty="0">
                <a:ea typeface="ＭＳ Ｐゴシック" pitchFamily="-111" charset="-128"/>
                <a:cs typeface="ＭＳ Ｐゴシック" pitchFamily="-111" charset="-128"/>
              </a:rPr>
              <a:t>[ </a:t>
            </a:r>
            <a:r>
              <a:rPr lang="en-US" b="1" i="1" baseline="30000" dirty="0">
                <a:ea typeface="ＭＳ Ｐゴシック" pitchFamily="-111" charset="-128"/>
                <a:cs typeface="ＭＳ Ｐゴシック" pitchFamily="-111" charset="-128"/>
              </a:rPr>
              <a:t>k </a:t>
            </a:r>
            <a:r>
              <a:rPr lang="en-US" b="1" baseline="30000"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rPr>
              <a:t> B</a:t>
            </a:r>
            <a:r>
              <a:rPr lang="en-US" dirty="0">
                <a:ea typeface="ＭＳ Ｐゴシック" pitchFamily="-111" charset="-128"/>
                <a:cs typeface="ＭＳ Ｐゴシック" pitchFamily="-111" charset="-128"/>
              </a:rPr>
              <a:t> , for all </a:t>
            </a:r>
            <a:r>
              <a:rPr lang="en-US" b="1" dirty="0">
                <a:ea typeface="ＭＳ Ｐゴシック" pitchFamily="-111" charset="-128"/>
                <a:cs typeface="ＭＳ Ｐゴシック" pitchFamily="-111" charset="-128"/>
              </a:rPr>
              <a:t>k&gt;0</a:t>
            </a:r>
          </a:p>
        </p:txBody>
      </p:sp>
      <p:sp>
        <p:nvSpPr>
          <p:cNvPr id="603141" name="Date Placeholder 3"/>
          <p:cNvSpPr>
            <a:spLocks noGrp="1"/>
          </p:cNvSpPr>
          <p:nvPr>
            <p:ph type="dt" sz="quarter" idx="10"/>
          </p:nvPr>
        </p:nvSpPr>
        <p:spPr>
          <a:noFill/>
        </p:spPr>
        <p:txBody>
          <a:bodyPr/>
          <a:lstStyle/>
          <a:p>
            <a:fld id="{D9CB53EC-686C-7A43-A701-5603D8E42FB4}"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0314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5585195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Slide Number Placeholder 5"/>
          <p:cNvSpPr>
            <a:spLocks noGrp="1"/>
          </p:cNvSpPr>
          <p:nvPr>
            <p:ph type="sldNum" sz="quarter" idx="12"/>
          </p:nvPr>
        </p:nvSpPr>
        <p:spPr>
          <a:noFill/>
        </p:spPr>
        <p:txBody>
          <a:bodyPr/>
          <a:lstStyle/>
          <a:p>
            <a:pPr eaLnBrk="1" hangingPunct="1"/>
            <a:fld id="{B32069F6-9FD9-EC43-A668-5DC48F54CDFF}" type="slidenum">
              <a:rPr lang="en-US">
                <a:latin typeface="Arial" pitchFamily="-111" charset="0"/>
                <a:ea typeface="ＭＳ Ｐゴシック" pitchFamily="-111" charset="-128"/>
                <a:cs typeface="ＭＳ Ｐゴシック" pitchFamily="-111" charset="-128"/>
              </a:rPr>
              <a:pPr eaLnBrk="1" hangingPunct="1"/>
              <a:t>38</a:t>
            </a:fld>
            <a:endParaRPr lang="en-US">
              <a:latin typeface="Arial" pitchFamily="-111" charset="0"/>
              <a:ea typeface="ＭＳ Ｐゴシック" pitchFamily="-111" charset="-128"/>
              <a:cs typeface="ＭＳ Ｐゴシック" pitchFamily="-111" charset="-128"/>
            </a:endParaRPr>
          </a:p>
        </p:txBody>
      </p:sp>
      <p:sp>
        <p:nvSpPr>
          <p:cNvPr id="60518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Iterated Insertion</a:t>
            </a:r>
          </a:p>
        </p:txBody>
      </p:sp>
      <p:sp>
        <p:nvSpPr>
          <p:cNvPr id="605188"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sym typeface="Symbol" pitchFamily="-111" charset="2"/>
              </a:rPr>
              <a:t>A (1)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 = A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a:t>
            </a:r>
          </a:p>
          <a:p>
            <a:pPr eaLnBrk="1" hangingPunct="1"/>
            <a:endParaRPr lang="en-US" b="1" dirty="0">
              <a:ea typeface="ＭＳ Ｐゴシック" pitchFamily="-111" charset="-128"/>
              <a:cs typeface="ＭＳ Ｐゴシック" pitchFamily="-111" charset="-128"/>
              <a:sym typeface="Symbol" pitchFamily="-111" charset="2"/>
            </a:endParaRPr>
          </a:p>
          <a:p>
            <a:pPr eaLnBrk="1" hangingPunct="1"/>
            <a:r>
              <a:rPr lang="en-US" b="1" dirty="0">
                <a:ea typeface="ＭＳ Ｐゴシック" pitchFamily="-111" charset="-128"/>
                <a:cs typeface="ＭＳ Ｐゴシック" pitchFamily="-111" charset="-128"/>
                <a:sym typeface="Symbol" pitchFamily="-111" charset="2"/>
              </a:rPr>
              <a:t>A (k+1)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 = A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(A (k)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a:t>
            </a:r>
          </a:p>
          <a:p>
            <a:pPr eaLnBrk="1" hangingPunct="1"/>
            <a:endParaRPr lang="en-US" dirty="0">
              <a:ea typeface="ＭＳ Ｐゴシック" pitchFamily="-111" charset="-128"/>
              <a:cs typeface="ＭＳ Ｐゴシック" pitchFamily="-111" charset="-128"/>
            </a:endParaRPr>
          </a:p>
        </p:txBody>
      </p:sp>
      <p:sp>
        <p:nvSpPr>
          <p:cNvPr id="605189" name="Date Placeholder 3"/>
          <p:cNvSpPr>
            <a:spLocks noGrp="1"/>
          </p:cNvSpPr>
          <p:nvPr>
            <p:ph type="dt" sz="quarter" idx="10"/>
          </p:nvPr>
        </p:nvSpPr>
        <p:spPr>
          <a:noFill/>
        </p:spPr>
        <p:txBody>
          <a:bodyPr/>
          <a:lstStyle/>
          <a:p>
            <a:fld id="{58558373-F610-EC44-8569-B6384C356F33}"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0519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03572569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Slide Number Placeholder 5"/>
          <p:cNvSpPr>
            <a:spLocks noGrp="1"/>
          </p:cNvSpPr>
          <p:nvPr>
            <p:ph type="sldNum" sz="quarter" idx="12"/>
          </p:nvPr>
        </p:nvSpPr>
        <p:spPr>
          <a:noFill/>
        </p:spPr>
        <p:txBody>
          <a:bodyPr/>
          <a:lstStyle/>
          <a:p>
            <a:pPr eaLnBrk="1" hangingPunct="1"/>
            <a:fld id="{48C5FC2B-5B68-814D-8CD3-226E26A1E553}" type="slidenum">
              <a:rPr lang="en-US">
                <a:latin typeface="Arial" pitchFamily="-111" charset="0"/>
                <a:ea typeface="ＭＳ Ｐゴシック" pitchFamily="-111" charset="-128"/>
                <a:cs typeface="ＭＳ Ｐゴシック" pitchFamily="-111" charset="-128"/>
              </a:rPr>
              <a:pPr eaLnBrk="1" hangingPunct="1"/>
              <a:t>39</a:t>
            </a:fld>
            <a:endParaRPr lang="en-US">
              <a:latin typeface="Arial" pitchFamily="-111" charset="0"/>
              <a:ea typeface="ＭＳ Ｐゴシック" pitchFamily="-111" charset="-128"/>
              <a:cs typeface="ＭＳ Ｐゴシック" pitchFamily="-111" charset="-128"/>
            </a:endParaRPr>
          </a:p>
        </p:txBody>
      </p:sp>
      <p:sp>
        <p:nvSpPr>
          <p:cNvPr id="60723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Shuffle</a:t>
            </a:r>
          </a:p>
        </p:txBody>
      </p:sp>
      <p:sp>
        <p:nvSpPr>
          <p:cNvPr id="607236" name="Rectangle 3"/>
          <p:cNvSpPr>
            <a:spLocks noGrp="1" noChangeArrowheads="1"/>
          </p:cNvSpPr>
          <p:nvPr>
            <p:ph type="body" idx="1"/>
          </p:nvPr>
        </p:nvSpPr>
        <p:spPr/>
        <p:txBody>
          <a:bodyPr/>
          <a:lstStyle/>
          <a:p>
            <a:pPr eaLnBrk="1" hangingPunct="1"/>
            <a:r>
              <a:rPr lang="en-US" sz="2800" b="1" dirty="0">
                <a:ea typeface="ＭＳ Ｐゴシック" pitchFamily="-111" charset="-128"/>
                <a:cs typeface="ＭＳ Ｐゴシック" pitchFamily="-111" charset="-128"/>
              </a:rPr>
              <a:t>Shuffle</a:t>
            </a: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product</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bounded product</a:t>
            </a:r>
            <a:r>
              <a:rPr lang="en-US" sz="2800" dirty="0">
                <a:ea typeface="ＭＳ Ｐゴシック" pitchFamily="-111" charset="-128"/>
                <a:cs typeface="ＭＳ Ｐゴシック" pitchFamily="-111" charset="-128"/>
              </a:rPr>
              <a:t>)</a:t>
            </a:r>
          </a:p>
          <a:p>
            <a:pPr lvl="1" eaLnBrk="1" hangingPunct="1"/>
            <a:r>
              <a:rPr lang="en-US" sz="2400" b="1" dirty="0"/>
              <a:t>A </a:t>
            </a:r>
            <a:r>
              <a:rPr lang="en-US" sz="2400" b="1" dirty="0">
                <a:sym typeface="Wingdings 2" pitchFamily="-111" charset="2"/>
              </a:rPr>
              <a:t></a:t>
            </a:r>
            <a:r>
              <a:rPr lang="en-US" sz="2400" b="1" dirty="0"/>
              <a:t> B = </a:t>
            </a:r>
            <a:r>
              <a:rPr lang="en-US" sz="2400" b="1" dirty="0">
                <a:sym typeface="Symbol" pitchFamily="-111" charset="2"/>
              </a:rPr>
              <a:t></a:t>
            </a:r>
            <a:r>
              <a:rPr lang="en-US" sz="2400" b="1" dirty="0"/>
              <a:t> </a:t>
            </a:r>
            <a:r>
              <a:rPr lang="en-US" sz="2400" b="1" baseline="-25000" dirty="0"/>
              <a:t>j </a:t>
            </a:r>
            <a:r>
              <a:rPr lang="en-US" sz="2400" b="1" baseline="-25000" dirty="0">
                <a:sym typeface="Symbol" pitchFamily="-111" charset="2"/>
              </a:rPr>
              <a:t></a:t>
            </a:r>
            <a:r>
              <a:rPr lang="en-US" sz="2400" b="1" baseline="-25000" dirty="0"/>
              <a:t> 1</a:t>
            </a:r>
            <a:r>
              <a:rPr lang="en-US" sz="2400" b="1" dirty="0"/>
              <a:t> A </a:t>
            </a:r>
            <a:r>
              <a:rPr lang="en-US" sz="2400" b="1" dirty="0">
                <a:sym typeface="Wingdings 3" pitchFamily="-111" charset="2"/>
              </a:rPr>
              <a:t></a:t>
            </a:r>
            <a:r>
              <a:rPr lang="en-US" sz="2400" b="1" baseline="30000" dirty="0"/>
              <a:t>[ </a:t>
            </a:r>
            <a:r>
              <a:rPr lang="en-US" sz="2400" b="1" i="1" baseline="30000" dirty="0"/>
              <a:t>j </a:t>
            </a:r>
            <a:r>
              <a:rPr lang="en-US" sz="2400" b="1" baseline="30000" dirty="0"/>
              <a:t>]</a:t>
            </a:r>
            <a:r>
              <a:rPr lang="en-US" sz="2400" b="1" dirty="0"/>
              <a:t> B </a:t>
            </a:r>
          </a:p>
          <a:p>
            <a:pPr lvl="1" eaLnBrk="1" hangingPunct="1"/>
            <a:r>
              <a:rPr lang="en-US" sz="2400" b="1" dirty="0"/>
              <a:t>A </a:t>
            </a:r>
            <a:r>
              <a:rPr lang="en-US" sz="2400" b="1" dirty="0">
                <a:sym typeface="Wingdings 2" pitchFamily="-111" charset="2"/>
              </a:rPr>
              <a:t></a:t>
            </a:r>
            <a:r>
              <a:rPr lang="en-US" sz="2400" b="1" baseline="30000" dirty="0"/>
              <a:t>[ </a:t>
            </a:r>
            <a:r>
              <a:rPr lang="en-US" sz="2400" b="1" i="1" baseline="30000" dirty="0"/>
              <a:t>k </a:t>
            </a:r>
            <a:r>
              <a:rPr lang="en-US" sz="2400" b="1" baseline="30000" dirty="0"/>
              <a:t>]</a:t>
            </a:r>
            <a:r>
              <a:rPr lang="en-US" sz="2400" b="1" dirty="0"/>
              <a:t> B = </a:t>
            </a:r>
            <a:r>
              <a:rPr lang="en-US" sz="2400" b="1" dirty="0">
                <a:sym typeface="Symbol" pitchFamily="-111" charset="2"/>
              </a:rPr>
              <a:t></a:t>
            </a:r>
            <a:r>
              <a:rPr lang="en-US" sz="2400" b="1" dirty="0"/>
              <a:t> </a:t>
            </a:r>
            <a:r>
              <a:rPr lang="en-US" sz="2400" b="1" baseline="-25000" dirty="0"/>
              <a:t>1</a:t>
            </a:r>
            <a:r>
              <a:rPr lang="en-US" sz="2400" b="1" baseline="-25000" dirty="0">
                <a:sym typeface="Symbol" pitchFamily="-111" charset="2"/>
              </a:rPr>
              <a:t></a:t>
            </a:r>
            <a:r>
              <a:rPr lang="en-US" sz="2400" b="1" baseline="-25000" dirty="0"/>
              <a:t>j</a:t>
            </a:r>
            <a:r>
              <a:rPr lang="en-US" sz="2400" b="1" baseline="-25000" dirty="0">
                <a:sym typeface="Symbol" pitchFamily="-111" charset="2"/>
              </a:rPr>
              <a:t></a:t>
            </a:r>
            <a:r>
              <a:rPr lang="en-US" sz="2400" b="1" baseline="-25000" dirty="0"/>
              <a:t>k</a:t>
            </a:r>
            <a:r>
              <a:rPr lang="en-US" sz="2400" b="1" dirty="0"/>
              <a:t>  A </a:t>
            </a:r>
            <a:r>
              <a:rPr lang="en-US" sz="2400" b="1" dirty="0">
                <a:sym typeface="Wingdings 3" pitchFamily="-111" charset="2"/>
              </a:rPr>
              <a:t></a:t>
            </a:r>
            <a:r>
              <a:rPr lang="en-US" sz="2400" b="1" baseline="30000" dirty="0"/>
              <a:t>[ </a:t>
            </a:r>
            <a:r>
              <a:rPr lang="en-US" sz="2400" b="1" i="1" baseline="30000" dirty="0"/>
              <a:t>j </a:t>
            </a:r>
            <a:r>
              <a:rPr lang="en-US" sz="2400" b="1" baseline="30000" dirty="0"/>
              <a:t>]</a:t>
            </a:r>
            <a:r>
              <a:rPr lang="en-US" sz="2400" b="1" dirty="0"/>
              <a:t> B = A </a:t>
            </a:r>
            <a:r>
              <a:rPr lang="en-US" sz="2400" b="1" dirty="0">
                <a:sym typeface="Wingdings 3" pitchFamily="-111" charset="2"/>
              </a:rPr>
              <a:t></a:t>
            </a:r>
            <a:r>
              <a:rPr lang="en-US" sz="2400" b="1" baseline="30000" dirty="0"/>
              <a:t>[ </a:t>
            </a:r>
            <a:r>
              <a:rPr lang="en-US" sz="2400" b="1" i="1" baseline="30000" dirty="0"/>
              <a:t>k </a:t>
            </a:r>
            <a:r>
              <a:rPr lang="en-US" sz="2400" b="1" baseline="30000" dirty="0"/>
              <a:t>]</a:t>
            </a:r>
            <a:r>
              <a:rPr lang="en-US" sz="2400" b="1" dirty="0"/>
              <a:t> B </a:t>
            </a:r>
          </a:p>
          <a:p>
            <a:pPr lvl="1" eaLnBrk="1" hangingPunct="1"/>
            <a:endParaRPr lang="en-US" sz="2400" dirty="0"/>
          </a:p>
          <a:p>
            <a:pPr eaLnBrk="1" hangingPunct="1"/>
            <a:r>
              <a:rPr lang="en-US" sz="2800" dirty="0">
                <a:ea typeface="ＭＳ Ｐゴシック" pitchFamily="-111" charset="-128"/>
                <a:cs typeface="ＭＳ Ｐゴシック" pitchFamily="-111" charset="-128"/>
              </a:rPr>
              <a:t>One is tempted to define </a:t>
            </a:r>
            <a:r>
              <a:rPr lang="en-US" sz="2800" b="1" dirty="0">
                <a:ea typeface="ＭＳ Ｐゴシック" pitchFamily="-111" charset="-128"/>
                <a:cs typeface="ＭＳ Ｐゴシック" pitchFamily="-111" charset="-128"/>
              </a:rPr>
              <a:t>shuffle product</a:t>
            </a:r>
            <a:r>
              <a:rPr lang="en-US" sz="2800" dirty="0">
                <a:ea typeface="ＭＳ Ｐゴシック" pitchFamily="-111" charset="-128"/>
                <a:cs typeface="ＭＳ Ｐゴシック" pitchFamily="-111" charset="-128"/>
              </a:rPr>
              <a:t> as </a:t>
            </a:r>
            <a:br>
              <a:rPr lang="en-US" sz="2800"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A </a:t>
            </a:r>
            <a:r>
              <a:rPr lang="en-US" sz="2800" b="1" dirty="0">
                <a:ea typeface="ＭＳ Ｐゴシック" pitchFamily="-111" charset="-128"/>
                <a:cs typeface="ＭＳ Ｐゴシック" pitchFamily="-111" charset="-128"/>
                <a:sym typeface="Wingdings 2" pitchFamily="-111" charset="2"/>
              </a:rPr>
              <a:t></a:t>
            </a:r>
            <a:r>
              <a:rPr lang="en-US" sz="2800" b="1" dirty="0">
                <a:ea typeface="ＭＳ Ｐゴシック" pitchFamily="-111" charset="-128"/>
                <a:cs typeface="ＭＳ Ｐゴシック" pitchFamily="-111" charset="-128"/>
              </a:rPr>
              <a:t> B = A </a:t>
            </a:r>
            <a:r>
              <a:rPr lang="en-US" sz="2800" b="1" dirty="0">
                <a:ea typeface="ＭＳ Ｐゴシック" pitchFamily="-111" charset="-128"/>
                <a:cs typeface="ＭＳ Ｐゴシック" pitchFamily="-111" charset="-128"/>
                <a:sym typeface="Wingdings 3" pitchFamily="-111" charset="2"/>
              </a:rPr>
              <a:t></a:t>
            </a:r>
            <a:r>
              <a:rPr lang="en-US" sz="2800" b="1" baseline="30000" dirty="0">
                <a:ea typeface="ＭＳ Ｐゴシック" pitchFamily="-111" charset="-128"/>
                <a:cs typeface="ＭＳ Ｐゴシック" pitchFamily="-111" charset="-128"/>
              </a:rPr>
              <a:t>[ </a:t>
            </a:r>
            <a:r>
              <a:rPr lang="en-US" sz="2800" b="1" i="1" baseline="30000" dirty="0">
                <a:ea typeface="ＭＳ Ｐゴシック" pitchFamily="-111" charset="-128"/>
                <a:cs typeface="ＭＳ Ｐゴシック" pitchFamily="-111" charset="-128"/>
              </a:rPr>
              <a:t>k </a:t>
            </a:r>
            <a:r>
              <a:rPr lang="en-US" sz="2800" b="1" baseline="30000" dirty="0">
                <a:ea typeface="ＭＳ Ｐゴシック" pitchFamily="-111" charset="-128"/>
                <a:cs typeface="ＭＳ Ｐゴシック" pitchFamily="-111" charset="-128"/>
              </a:rPr>
              <a:t>]</a:t>
            </a:r>
            <a:r>
              <a:rPr lang="en-US" sz="2800" b="1" dirty="0">
                <a:ea typeface="ＭＳ Ｐゴシック" pitchFamily="-111" charset="-128"/>
                <a:cs typeface="ＭＳ Ｐゴシック" pitchFamily="-111" charset="-128"/>
              </a:rPr>
              <a:t> B</a:t>
            </a:r>
            <a:r>
              <a:rPr lang="en-US" sz="2800" dirty="0">
                <a:ea typeface="ＭＳ Ｐゴシック" pitchFamily="-111" charset="-128"/>
                <a:cs typeface="ＭＳ Ｐゴシック" pitchFamily="-111" charset="-128"/>
              </a:rPr>
              <a:t> where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k = </a:t>
            </a:r>
            <a:r>
              <a:rPr lang="en-US" sz="2800" b="1" dirty="0">
                <a:ea typeface="ＭＳ Ｐゴシック" pitchFamily="-111" charset="-128"/>
                <a:cs typeface="ＭＳ Ｐゴシック" pitchFamily="-111" charset="-128"/>
                <a:sym typeface="Symbol" pitchFamily="-111" charset="2"/>
              </a:rPr>
              <a:t> y [ </a:t>
            </a:r>
            <a:r>
              <a:rPr lang="en-US" sz="2800" b="1" dirty="0">
                <a:ea typeface="ＭＳ Ｐゴシック" pitchFamily="-111" charset="-128"/>
                <a:cs typeface="ＭＳ Ｐゴシック" pitchFamily="-111" charset="-128"/>
              </a:rPr>
              <a:t>A </a:t>
            </a:r>
            <a:r>
              <a:rPr lang="en-US" sz="2800" b="1" dirty="0">
                <a:ea typeface="ＭＳ Ｐゴシック" pitchFamily="-111" charset="-128"/>
                <a:cs typeface="ＭＳ Ｐゴシック" pitchFamily="-111" charset="-128"/>
                <a:sym typeface="Wingdings 3" pitchFamily="-111" charset="2"/>
              </a:rPr>
              <a:t></a:t>
            </a:r>
            <a:r>
              <a:rPr lang="en-US" sz="2800" b="1" baseline="30000" dirty="0">
                <a:ea typeface="ＭＳ Ｐゴシック" pitchFamily="-111" charset="-128"/>
                <a:cs typeface="ＭＳ Ｐゴシック" pitchFamily="-111" charset="-128"/>
              </a:rPr>
              <a:t>[ </a:t>
            </a:r>
            <a:r>
              <a:rPr lang="en-US" sz="2800" b="1" i="1" baseline="30000" dirty="0">
                <a:ea typeface="ＭＳ Ｐゴシック" pitchFamily="-111" charset="-128"/>
                <a:cs typeface="ＭＳ Ｐゴシック" pitchFamily="-111" charset="-128"/>
              </a:rPr>
              <a:t>j </a:t>
            </a:r>
            <a:r>
              <a:rPr lang="en-US" sz="2800" b="1" baseline="30000" dirty="0">
                <a:ea typeface="ＭＳ Ｐゴシック" pitchFamily="-111" charset="-128"/>
                <a:cs typeface="ＭＳ Ｐゴシック" pitchFamily="-111" charset="-128"/>
              </a:rPr>
              <a:t>]</a:t>
            </a:r>
            <a:r>
              <a:rPr lang="en-US" sz="2800" b="1" dirty="0">
                <a:ea typeface="ＭＳ Ｐゴシック" pitchFamily="-111" charset="-128"/>
                <a:cs typeface="ＭＳ Ｐゴシック" pitchFamily="-111" charset="-128"/>
              </a:rPr>
              <a:t> B = A </a:t>
            </a:r>
            <a:r>
              <a:rPr lang="en-US" sz="2800" b="1" dirty="0">
                <a:ea typeface="ＭＳ Ｐゴシック" pitchFamily="-111" charset="-128"/>
                <a:cs typeface="ＭＳ Ｐゴシック" pitchFamily="-111" charset="-128"/>
                <a:sym typeface="Wingdings 3" pitchFamily="-111" charset="2"/>
              </a:rPr>
              <a:t></a:t>
            </a:r>
            <a:r>
              <a:rPr lang="en-US" sz="2800" b="1" baseline="30000" dirty="0">
                <a:ea typeface="ＭＳ Ｐゴシック" pitchFamily="-111" charset="-128"/>
                <a:cs typeface="ＭＳ Ｐゴシック" pitchFamily="-111" charset="-128"/>
              </a:rPr>
              <a:t>[ </a:t>
            </a:r>
            <a:r>
              <a:rPr lang="en-US" sz="2800" b="1" i="1" baseline="30000" dirty="0">
                <a:ea typeface="ＭＳ Ｐゴシック" pitchFamily="-111" charset="-128"/>
                <a:cs typeface="ＭＳ Ｐゴシック" pitchFamily="-111" charset="-128"/>
              </a:rPr>
              <a:t>j</a:t>
            </a:r>
            <a:r>
              <a:rPr lang="en-US" sz="2800" b="1" baseline="30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B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but such a </a:t>
            </a:r>
            <a:r>
              <a:rPr lang="en-US" sz="2800" b="1" dirty="0">
                <a:ea typeface="ＭＳ Ｐゴシック" pitchFamily="-111" charset="-128"/>
                <a:cs typeface="ＭＳ Ｐゴシック" pitchFamily="-111" charset="-128"/>
              </a:rPr>
              <a:t>k</a:t>
            </a:r>
            <a:r>
              <a:rPr lang="en-US" sz="2800" dirty="0">
                <a:ea typeface="ＭＳ Ｐゴシック" pitchFamily="-111" charset="-128"/>
                <a:cs typeface="ＭＳ Ｐゴシック" pitchFamily="-111" charset="-128"/>
              </a:rPr>
              <a:t> may not exist – in fact, we will show the undecidability of determining whether </a:t>
            </a:r>
            <a:r>
              <a:rPr lang="en-US" sz="2800" b="1" dirty="0">
                <a:ea typeface="ＭＳ Ｐゴシック" pitchFamily="-111" charset="-128"/>
                <a:cs typeface="ＭＳ Ｐゴシック" pitchFamily="-111" charset="-128"/>
              </a:rPr>
              <a:t>k</a:t>
            </a:r>
            <a:r>
              <a:rPr lang="en-US" sz="2800" dirty="0">
                <a:ea typeface="ＭＳ Ｐゴシック" pitchFamily="-111" charset="-128"/>
                <a:cs typeface="ＭＳ Ｐゴシック" pitchFamily="-111" charset="-128"/>
              </a:rPr>
              <a:t> exists</a:t>
            </a:r>
          </a:p>
        </p:txBody>
      </p:sp>
      <p:sp>
        <p:nvSpPr>
          <p:cNvPr id="607237" name="Date Placeholder 3"/>
          <p:cNvSpPr>
            <a:spLocks noGrp="1"/>
          </p:cNvSpPr>
          <p:nvPr>
            <p:ph type="dt" sz="quarter" idx="10"/>
          </p:nvPr>
        </p:nvSpPr>
        <p:spPr>
          <a:noFill/>
        </p:spPr>
        <p:txBody>
          <a:bodyPr/>
          <a:lstStyle/>
          <a:p>
            <a:fld id="{68352945-53A2-474D-8538-0BBD5562B5CA}"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0723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0551300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Title 1"/>
          <p:cNvSpPr>
            <a:spLocks noGrp="1"/>
          </p:cNvSpPr>
          <p:nvPr>
            <p:ph type="title"/>
          </p:nvPr>
        </p:nvSpPr>
        <p:spPr/>
        <p:txBody>
          <a:bodyPr/>
          <a:lstStyle/>
          <a:p>
            <a:r>
              <a:rPr lang="en-US">
                <a:ea typeface="ＭＳ Ｐゴシック" pitchFamily="-111" charset="-128"/>
                <a:cs typeface="ＭＳ Ｐゴシック" pitchFamily="-111" charset="-128"/>
              </a:rPr>
              <a:t>Quantifier Analysis</a:t>
            </a:r>
          </a:p>
        </p:txBody>
      </p:sp>
      <p:sp>
        <p:nvSpPr>
          <p:cNvPr id="474115" name="Content Placeholder 2"/>
          <p:cNvSpPr>
            <a:spLocks noGrp="1"/>
          </p:cNvSpPr>
          <p:nvPr>
            <p:ph idx="1"/>
          </p:nvPr>
        </p:nvSpPr>
        <p:spPr/>
        <p:txBody>
          <a:bodyPr/>
          <a:lstStyle/>
          <a:p>
            <a:pPr eaLnBrk="1" hangingPunct="1"/>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 { M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C [ STP(M, C, K) ] }</a:t>
            </a:r>
          </a:p>
          <a:p>
            <a:pPr eaLnBrk="1" hangingPunct="1"/>
            <a:r>
              <a:rPr lang="en-US" sz="2800" dirty="0">
                <a:ea typeface="ＭＳ Ｐゴシック" pitchFamily="-111" charset="-128"/>
                <a:cs typeface="ＭＳ Ｐゴシック" pitchFamily="-111" charset="-128"/>
                <a:sym typeface="Symbol" pitchFamily="-111" charset="2"/>
              </a:rPr>
              <a:t>This would appear to imply that </a:t>
            </a:r>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sym typeface="Symbol" pitchFamily="-111" charset="2"/>
              </a:rPr>
              <a:t>is not even re. However, a TM that only runs for </a:t>
            </a:r>
            <a:r>
              <a:rPr lang="en-US" sz="2800" b="1" dirty="0">
                <a:ea typeface="ＭＳ Ｐゴシック" pitchFamily="-111" charset="-128"/>
                <a:cs typeface="ＭＳ Ｐゴシック" pitchFamily="-111" charset="-128"/>
                <a:sym typeface="Symbol" pitchFamily="-111" charset="2"/>
              </a:rPr>
              <a:t>K </a:t>
            </a:r>
            <a:r>
              <a:rPr lang="en-US" sz="2800" dirty="0">
                <a:ea typeface="ＭＳ Ｐゴシック" pitchFamily="-111" charset="-128"/>
                <a:cs typeface="ＭＳ Ｐゴシック" pitchFamily="-111" charset="-128"/>
                <a:sym typeface="Symbol" pitchFamily="-111" charset="2"/>
              </a:rPr>
              <a:t>steps can only scan at most </a:t>
            </a:r>
            <a:r>
              <a:rPr lang="en-US" sz="2800" b="1" dirty="0">
                <a:ea typeface="ＭＳ Ｐゴシック" pitchFamily="-111" charset="-128"/>
                <a:cs typeface="ＭＳ Ｐゴシック" pitchFamily="-111" charset="-128"/>
                <a:sym typeface="Symbol" pitchFamily="-111" charset="2"/>
              </a:rPr>
              <a:t>K </a:t>
            </a:r>
            <a:r>
              <a:rPr lang="en-US" sz="2800" dirty="0">
                <a:ea typeface="ＭＳ Ｐゴシック" pitchFamily="-111" charset="-128"/>
                <a:cs typeface="ＭＳ Ｐゴシック" pitchFamily="-111" charset="-128"/>
                <a:sym typeface="Symbol" pitchFamily="-111" charset="2"/>
              </a:rPr>
              <a:t>distinct tape symbols. Thus, if we use unary notation, </a:t>
            </a:r>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sym typeface="Symbol" pitchFamily="-111" charset="2"/>
              </a:rPr>
              <a:t>can be expressed</a:t>
            </a:r>
          </a:p>
          <a:p>
            <a:pPr eaLnBrk="1" hangingPunct="1"/>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 { M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C</a:t>
            </a:r>
            <a:r>
              <a:rPr lang="en-US" sz="2800" b="1" baseline="-25000" dirty="0">
                <a:ea typeface="ＭＳ Ｐゴシック" pitchFamily="-111" charset="-128"/>
                <a:cs typeface="ＭＳ Ｐゴシック" pitchFamily="-111" charset="-128"/>
                <a:sym typeface="Symbol" pitchFamily="-111" charset="2"/>
              </a:rPr>
              <a:t>|C|</a:t>
            </a:r>
            <a:r>
              <a:rPr lang="en-US" sz="2800" b="1" baseline="-25000" dirty="0">
                <a:ea typeface="Arial" pitchFamily="-111" charset="0"/>
                <a:cs typeface="Arial" pitchFamily="-111" charset="0"/>
                <a:sym typeface="Symbol" pitchFamily="-111" charset="2"/>
              </a:rPr>
              <a:t>≤K</a:t>
            </a:r>
            <a:r>
              <a:rPr lang="en-US" sz="2800" b="1" dirty="0">
                <a:ea typeface="ＭＳ Ｐゴシック" pitchFamily="-111" charset="-128"/>
                <a:cs typeface="ＭＳ Ｐゴシック" pitchFamily="-111" charset="-128"/>
                <a:sym typeface="Symbol" pitchFamily="-111" charset="2"/>
              </a:rPr>
              <a:t> [ STP(M, C, K) ] }</a:t>
            </a:r>
          </a:p>
          <a:p>
            <a:pPr eaLnBrk="1" hangingPunct="1"/>
            <a:r>
              <a:rPr lang="en-US" sz="2800" dirty="0">
                <a:ea typeface="ＭＳ Ｐゴシック" pitchFamily="-111" charset="-128"/>
                <a:cs typeface="ＭＳ Ｐゴシック" pitchFamily="-111" charset="-128"/>
                <a:sym typeface="Symbol" pitchFamily="-111" charset="2"/>
              </a:rPr>
              <a:t>We can dovetail over the set of all TMs, </a:t>
            </a:r>
            <a:r>
              <a:rPr lang="en-US" sz="2800" b="1" dirty="0">
                <a:ea typeface="ＭＳ Ｐゴシック" pitchFamily="-111" charset="-128"/>
                <a:cs typeface="ＭＳ Ｐゴシック" pitchFamily="-111" charset="-128"/>
                <a:sym typeface="Symbol" pitchFamily="-111" charset="2"/>
              </a:rPr>
              <a:t>M</a:t>
            </a:r>
            <a:r>
              <a:rPr lang="en-US" sz="2800" dirty="0">
                <a:ea typeface="ＭＳ Ｐゴシック" pitchFamily="-111" charset="-128"/>
                <a:cs typeface="ＭＳ Ｐゴシック" pitchFamily="-111" charset="-128"/>
                <a:sym typeface="Symbol" pitchFamily="-111" charset="2"/>
              </a:rPr>
              <a:t>, and all </a:t>
            </a:r>
            <a:r>
              <a:rPr lang="en-US" sz="2800" b="1" dirty="0">
                <a:ea typeface="ＭＳ Ｐゴシック" pitchFamily="-111" charset="-128"/>
                <a:cs typeface="ＭＳ Ｐゴシック" pitchFamily="-111" charset="-128"/>
                <a:sym typeface="Symbol" pitchFamily="-111" charset="2"/>
              </a:rPr>
              <a:t>K</a:t>
            </a:r>
            <a:r>
              <a:rPr lang="en-US" sz="2800" dirty="0">
                <a:ea typeface="ＭＳ Ｐゴシック" pitchFamily="-111" charset="-128"/>
                <a:cs typeface="ＭＳ Ｐゴシック" pitchFamily="-111" charset="-128"/>
                <a:sym typeface="Symbol" pitchFamily="-111" charset="2"/>
              </a:rPr>
              <a:t>, listing those </a:t>
            </a:r>
            <a:r>
              <a:rPr lang="en-US" sz="2800" b="1" dirty="0">
                <a:ea typeface="ＭＳ Ｐゴシック" pitchFamily="-111" charset="-128"/>
                <a:cs typeface="ＭＳ Ｐゴシック" pitchFamily="-111" charset="-128"/>
                <a:sym typeface="Symbol" pitchFamily="-111" charset="2"/>
              </a:rPr>
              <a:t>M </a:t>
            </a:r>
            <a:r>
              <a:rPr lang="en-US" sz="2800" dirty="0">
                <a:ea typeface="ＭＳ Ｐゴシック" pitchFamily="-111" charset="-128"/>
                <a:cs typeface="ＭＳ Ｐゴシック" pitchFamily="-111" charset="-128"/>
                <a:sym typeface="Symbol" pitchFamily="-111" charset="2"/>
              </a:rPr>
              <a:t>that halt in constant time.</a:t>
            </a:r>
            <a:endParaRPr lang="en-US" sz="2400" dirty="0">
              <a:ea typeface="ＭＳ Ｐゴシック" pitchFamily="-111" charset="-128"/>
              <a:cs typeface="ＭＳ Ｐゴシック" pitchFamily="-111" charset="-128"/>
            </a:endParaRPr>
          </a:p>
        </p:txBody>
      </p:sp>
      <p:sp>
        <p:nvSpPr>
          <p:cNvPr id="474116" name="Date Placeholder 3"/>
          <p:cNvSpPr>
            <a:spLocks noGrp="1"/>
          </p:cNvSpPr>
          <p:nvPr>
            <p:ph type="dt" sz="quarter" idx="10"/>
          </p:nvPr>
        </p:nvSpPr>
        <p:spPr>
          <a:noFill/>
        </p:spPr>
        <p:txBody>
          <a:bodyPr/>
          <a:lstStyle/>
          <a:p>
            <a:fld id="{1B154DD7-07B3-A945-80A9-9F6D21A71807}"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47411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4118" name="Slide Number Placeholder 5"/>
          <p:cNvSpPr>
            <a:spLocks noGrp="1"/>
          </p:cNvSpPr>
          <p:nvPr>
            <p:ph type="sldNum" sz="quarter" idx="12"/>
          </p:nvPr>
        </p:nvSpPr>
        <p:spPr>
          <a:noFill/>
        </p:spPr>
        <p:txBody>
          <a:bodyPr/>
          <a:lstStyle/>
          <a:p>
            <a:fld id="{E064CE40-B459-3244-9680-57614E8C9E95}"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42740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Slide Number Placeholder 5"/>
          <p:cNvSpPr>
            <a:spLocks noGrp="1"/>
          </p:cNvSpPr>
          <p:nvPr>
            <p:ph type="sldNum" sz="quarter" idx="12"/>
          </p:nvPr>
        </p:nvSpPr>
        <p:spPr>
          <a:noFill/>
        </p:spPr>
        <p:txBody>
          <a:bodyPr/>
          <a:lstStyle/>
          <a:p>
            <a:pPr eaLnBrk="1" hangingPunct="1"/>
            <a:fld id="{B8405A12-0840-EB4C-8289-F51E43CD199E}" type="slidenum">
              <a:rPr lang="en-US">
                <a:latin typeface="Arial" pitchFamily="-111" charset="0"/>
                <a:ea typeface="ＭＳ Ｐゴシック" pitchFamily="-111" charset="-128"/>
                <a:cs typeface="ＭＳ Ｐゴシック" pitchFamily="-111" charset="-128"/>
              </a:rPr>
              <a:pPr eaLnBrk="1" hangingPunct="1"/>
              <a:t>40</a:t>
            </a:fld>
            <a:endParaRPr lang="en-US">
              <a:latin typeface="Arial" pitchFamily="-111" charset="0"/>
              <a:ea typeface="ＭＳ Ｐゴシック" pitchFamily="-111" charset="-128"/>
              <a:cs typeface="ＭＳ Ｐゴシック" pitchFamily="-111" charset="-128"/>
            </a:endParaRPr>
          </a:p>
        </p:txBody>
      </p:sp>
      <p:sp>
        <p:nvSpPr>
          <p:cNvPr id="60928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More Shuffles</a:t>
            </a:r>
          </a:p>
        </p:txBody>
      </p:sp>
      <p:sp>
        <p:nvSpPr>
          <p:cNvPr id="609284"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rPr>
              <a:t>Iterated shuffle</a:t>
            </a:r>
          </a:p>
          <a:p>
            <a:pPr lvl="1" eaLnBrk="1" hangingPunct="1"/>
            <a:r>
              <a:rPr lang="en-US" b="1" dirty="0"/>
              <a:t>A </a:t>
            </a:r>
            <a:r>
              <a:rPr lang="en-US" b="1" dirty="0">
                <a:sym typeface="Wingdings 2" pitchFamily="-111" charset="2"/>
              </a:rPr>
              <a:t></a:t>
            </a:r>
            <a:r>
              <a:rPr lang="en-US" b="1" baseline="30000" dirty="0">
                <a:sym typeface="Wingdings 2" pitchFamily="-111" charset="2"/>
              </a:rPr>
              <a:t>0</a:t>
            </a:r>
            <a:r>
              <a:rPr lang="en-US" b="1" dirty="0"/>
              <a:t> B = A</a:t>
            </a:r>
          </a:p>
          <a:p>
            <a:pPr lvl="1" eaLnBrk="1" hangingPunct="1"/>
            <a:r>
              <a:rPr lang="en-US" b="1" dirty="0"/>
              <a:t>A </a:t>
            </a:r>
            <a:r>
              <a:rPr lang="en-US" b="1" dirty="0">
                <a:sym typeface="Wingdings 2" pitchFamily="-111" charset="2"/>
              </a:rPr>
              <a:t></a:t>
            </a:r>
            <a:r>
              <a:rPr lang="en-US" b="1" i="1" baseline="30000" dirty="0"/>
              <a:t>k +1</a:t>
            </a:r>
            <a:r>
              <a:rPr lang="en-US" b="1" dirty="0"/>
              <a:t> B = (A </a:t>
            </a:r>
            <a:r>
              <a:rPr lang="en-US" b="1" dirty="0">
                <a:sym typeface="Wingdings 2" pitchFamily="-111" charset="2"/>
              </a:rPr>
              <a:t></a:t>
            </a:r>
            <a:r>
              <a:rPr lang="en-US" b="1" baseline="30000" dirty="0"/>
              <a:t>[ </a:t>
            </a:r>
            <a:r>
              <a:rPr lang="en-US" b="1" i="1" baseline="30000" dirty="0"/>
              <a:t>k </a:t>
            </a:r>
            <a:r>
              <a:rPr lang="en-US" b="1" baseline="30000" dirty="0"/>
              <a:t>]</a:t>
            </a:r>
            <a:r>
              <a:rPr lang="en-US" b="1" dirty="0"/>
              <a:t> B) </a:t>
            </a:r>
            <a:r>
              <a:rPr lang="en-US" b="1" dirty="0">
                <a:sym typeface="Wingdings 2" pitchFamily="-111" charset="2"/>
              </a:rPr>
              <a:t></a:t>
            </a:r>
            <a:r>
              <a:rPr lang="en-US" b="1" dirty="0"/>
              <a:t> B </a:t>
            </a:r>
          </a:p>
          <a:p>
            <a:pPr lvl="1" eaLnBrk="1" hangingPunct="1"/>
            <a:endParaRPr lang="en-US" dirty="0"/>
          </a:p>
          <a:p>
            <a:pPr eaLnBrk="1" hangingPunct="1"/>
            <a:r>
              <a:rPr lang="en-US" b="1" dirty="0">
                <a:ea typeface="ＭＳ Ｐゴシック" pitchFamily="-111" charset="-128"/>
                <a:cs typeface="ＭＳ Ｐゴシック" pitchFamily="-111" charset="-128"/>
              </a:rPr>
              <a:t>Shuffle closure</a:t>
            </a:r>
          </a:p>
          <a:p>
            <a:pPr lvl="1" eaLnBrk="1" hangingPunct="1"/>
            <a:r>
              <a:rPr lang="en-US" b="1" dirty="0"/>
              <a:t>A </a:t>
            </a:r>
            <a:r>
              <a:rPr lang="en-US" b="1" dirty="0">
                <a:sym typeface="Wingdings 2" pitchFamily="-111" charset="2"/>
              </a:rPr>
              <a:t></a:t>
            </a:r>
            <a:r>
              <a:rPr lang="en-US" b="1" i="1" baseline="30000" dirty="0"/>
              <a:t>*</a:t>
            </a:r>
            <a:r>
              <a:rPr lang="en-US" b="1" dirty="0"/>
              <a:t> B = </a:t>
            </a:r>
            <a:r>
              <a:rPr lang="en-US" b="1" dirty="0">
                <a:sym typeface="Symbol" pitchFamily="-111" charset="2"/>
              </a:rPr>
              <a:t></a:t>
            </a:r>
            <a:r>
              <a:rPr lang="en-US" b="1" dirty="0"/>
              <a:t> </a:t>
            </a:r>
            <a:r>
              <a:rPr lang="en-US" b="1" baseline="-25000" dirty="0"/>
              <a:t>k </a:t>
            </a:r>
            <a:r>
              <a:rPr lang="en-US" b="1" baseline="-25000" dirty="0">
                <a:sym typeface="Symbol" pitchFamily="-111" charset="2"/>
              </a:rPr>
              <a:t></a:t>
            </a:r>
            <a:r>
              <a:rPr lang="en-US" b="1" baseline="-25000" dirty="0"/>
              <a:t> 0</a:t>
            </a:r>
            <a:r>
              <a:rPr lang="en-US" b="1" dirty="0"/>
              <a:t> (A </a:t>
            </a:r>
            <a:r>
              <a:rPr lang="en-US" b="1" dirty="0">
                <a:sym typeface="Wingdings 2" pitchFamily="-111" charset="2"/>
              </a:rPr>
              <a:t></a:t>
            </a:r>
            <a:r>
              <a:rPr lang="en-US" b="1" baseline="30000" dirty="0"/>
              <a:t>[ </a:t>
            </a:r>
            <a:r>
              <a:rPr lang="en-US" b="1" i="1" baseline="30000" dirty="0"/>
              <a:t>k </a:t>
            </a:r>
            <a:r>
              <a:rPr lang="en-US" b="1" baseline="30000" dirty="0"/>
              <a:t>]</a:t>
            </a:r>
            <a:r>
              <a:rPr lang="en-US" b="1" dirty="0"/>
              <a:t> B)</a:t>
            </a:r>
          </a:p>
        </p:txBody>
      </p:sp>
      <p:pic>
        <p:nvPicPr>
          <p:cNvPr id="609285" name="Picture 4" descr="force">
            <a:hlinkClick r:id="" action="ppaction://noaction"/>
          </p:cNvPr>
          <p:cNvPicPr>
            <a:picLocks noChangeAspect="1" noChangeArrowheads="1"/>
          </p:cNvPicPr>
          <p:nvPr/>
        </p:nvPicPr>
        <p:blipFill>
          <a:blip r:embed="rId3" cstate="print"/>
          <a:srcRect/>
          <a:stretch>
            <a:fillRect/>
          </a:stretch>
        </p:blipFill>
        <p:spPr bwMode="auto">
          <a:xfrm>
            <a:off x="6019800" y="2133600"/>
            <a:ext cx="2971800" cy="2971800"/>
          </a:xfrm>
          <a:prstGeom prst="rect">
            <a:avLst/>
          </a:prstGeom>
          <a:noFill/>
          <a:ln w="9525">
            <a:noFill/>
            <a:miter lim="800000"/>
            <a:headEnd/>
            <a:tailEnd/>
          </a:ln>
        </p:spPr>
      </p:pic>
      <p:sp>
        <p:nvSpPr>
          <p:cNvPr id="609286" name="Date Placeholder 3"/>
          <p:cNvSpPr>
            <a:spLocks noGrp="1"/>
          </p:cNvSpPr>
          <p:nvPr>
            <p:ph type="dt" sz="quarter" idx="10"/>
          </p:nvPr>
        </p:nvSpPr>
        <p:spPr>
          <a:noFill/>
        </p:spPr>
        <p:txBody>
          <a:bodyPr/>
          <a:lstStyle/>
          <a:p>
            <a:fld id="{677EC5B7-9BF5-3C4D-9922-7A2B30C6E631}"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0928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583999622"/>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Slide Number Placeholder 5"/>
          <p:cNvSpPr>
            <a:spLocks noGrp="1"/>
          </p:cNvSpPr>
          <p:nvPr>
            <p:ph type="sldNum" sz="quarter" idx="12"/>
          </p:nvPr>
        </p:nvSpPr>
        <p:spPr>
          <a:noFill/>
        </p:spPr>
        <p:txBody>
          <a:bodyPr/>
          <a:lstStyle/>
          <a:p>
            <a:pPr eaLnBrk="1" hangingPunct="1"/>
            <a:fld id="{89C294E0-E405-9F4E-8557-2AE5AA33DBC0}" type="slidenum">
              <a:rPr lang="en-US">
                <a:latin typeface="Arial" pitchFamily="-111" charset="0"/>
                <a:ea typeface="ＭＳ Ｐゴシック" pitchFamily="-111" charset="-128"/>
                <a:cs typeface="ＭＳ Ｐゴシック" pitchFamily="-111" charset="-128"/>
              </a:rPr>
              <a:pPr eaLnBrk="1" hangingPunct="1"/>
              <a:t>41</a:t>
            </a:fld>
            <a:endParaRPr lang="en-US">
              <a:latin typeface="Arial" pitchFamily="-111" charset="0"/>
              <a:ea typeface="ＭＳ Ｐゴシック" pitchFamily="-111" charset="-128"/>
              <a:cs typeface="ＭＳ Ｐゴシック" pitchFamily="-111" charset="-128"/>
            </a:endParaRPr>
          </a:p>
        </p:txBody>
      </p:sp>
      <p:sp>
        <p:nvSpPr>
          <p:cNvPr id="61133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Crossover</a:t>
            </a:r>
          </a:p>
        </p:txBody>
      </p:sp>
      <p:sp>
        <p:nvSpPr>
          <p:cNvPr id="611332"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rPr>
              <a:t>Unconstrained crossover</a:t>
            </a:r>
            <a:r>
              <a:rPr lang="en-US" dirty="0">
                <a:ea typeface="ＭＳ Ｐゴシック" pitchFamily="-111" charset="-128"/>
                <a:cs typeface="ＭＳ Ｐゴシック" pitchFamily="-111" charset="-128"/>
              </a:rPr>
              <a:t> is defined by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sym typeface="Symbol" pitchFamily="-111" charset="2"/>
              </a:rPr>
              <a:t>u</a:t>
            </a:r>
            <a:r>
              <a:rPr lang="en-US" b="1" dirty="0">
                <a:ea typeface="ＭＳ Ｐゴシック" pitchFamily="-111" charset="-128"/>
                <a:cs typeface="ＭＳ Ｐゴシック" pitchFamily="-111" charset="-128"/>
              </a:rPr>
              <a:t> B = { </a:t>
            </a:r>
            <a:r>
              <a:rPr lang="en-US" b="1" dirty="0" err="1">
                <a:ea typeface="ＭＳ Ｐゴシック" pitchFamily="-111" charset="-128"/>
                <a:cs typeface="ＭＳ Ｐゴシック" pitchFamily="-111" charset="-128"/>
              </a:rPr>
              <a:t>wz</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yx</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wx</a:t>
            </a:r>
            <a:r>
              <a:rPr lang="en-US" b="1" dirty="0" err="1">
                <a:ea typeface="ＭＳ Ｐゴシック" pitchFamily="-111" charset="-128"/>
                <a:cs typeface="ＭＳ Ｐゴシック" pitchFamily="-111" charset="-128"/>
                <a:sym typeface="Symbol" pitchFamily="-111" charset="2"/>
              </a:rPr>
              <a:t>A</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and</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yz</a:t>
            </a:r>
            <a:r>
              <a:rPr lang="en-US" b="1" dirty="0" err="1">
                <a:ea typeface="ＭＳ Ｐゴシック" pitchFamily="-111" charset="-128"/>
                <a:cs typeface="ＭＳ Ｐゴシック" pitchFamily="-111" charset="-128"/>
                <a:sym typeface="Symbol" pitchFamily="-111" charset="2"/>
              </a:rPr>
              <a:t>B</a:t>
            </a:r>
            <a:r>
              <a:rPr lang="en-US" b="1" dirty="0">
                <a:ea typeface="ＭＳ Ｐゴシック" pitchFamily="-111" charset="-128"/>
                <a:cs typeface="ＭＳ Ｐゴシック" pitchFamily="-111" charset="-128"/>
                <a:sym typeface="Symbol" pitchFamily="-111" charset="2"/>
              </a:rPr>
              <a:t>}</a:t>
            </a:r>
          </a:p>
          <a:p>
            <a:pPr eaLnBrk="1" hangingPunct="1"/>
            <a:endParaRPr lang="en-US" dirty="0">
              <a:ea typeface="ＭＳ Ｐゴシック" pitchFamily="-111" charset="-128"/>
              <a:cs typeface="ＭＳ Ｐゴシック" pitchFamily="-111" charset="-128"/>
              <a:sym typeface="Symbol" pitchFamily="-111" charset="2"/>
            </a:endParaRPr>
          </a:p>
          <a:p>
            <a:pPr eaLnBrk="1" hangingPunct="1"/>
            <a:r>
              <a:rPr lang="en-US" b="1" dirty="0">
                <a:ea typeface="ＭＳ Ｐゴシック" pitchFamily="-111" charset="-128"/>
                <a:cs typeface="ＭＳ Ｐゴシック" pitchFamily="-111" charset="-128"/>
              </a:rPr>
              <a:t>Constrained crossover </a:t>
            </a:r>
            <a:r>
              <a:rPr lang="en-US" dirty="0">
                <a:ea typeface="ＭＳ Ｐゴシック" pitchFamily="-111" charset="-128"/>
                <a:cs typeface="ＭＳ Ｐゴシック" pitchFamily="-111" charset="-128"/>
              </a:rPr>
              <a:t>is defined by</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sym typeface="Symbol" pitchFamily="-111" charset="2"/>
              </a:rPr>
              <a:t>c</a:t>
            </a:r>
            <a:r>
              <a:rPr lang="en-US" b="1" dirty="0">
                <a:ea typeface="ＭＳ Ｐゴシック" pitchFamily="-111" charset="-128"/>
                <a:cs typeface="ＭＳ Ｐゴシック" pitchFamily="-111" charset="-128"/>
              </a:rPr>
              <a:t> B = { </a:t>
            </a:r>
            <a:r>
              <a:rPr lang="en-US" b="1" dirty="0" err="1">
                <a:ea typeface="ＭＳ Ｐゴシック" pitchFamily="-111" charset="-128"/>
                <a:cs typeface="ＭＳ Ｐゴシック" pitchFamily="-111" charset="-128"/>
              </a:rPr>
              <a:t>wz</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yx</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wx</a:t>
            </a:r>
            <a:r>
              <a:rPr lang="en-US" b="1" dirty="0" err="1">
                <a:ea typeface="ＭＳ Ｐゴシック" pitchFamily="-111" charset="-128"/>
                <a:cs typeface="ＭＳ Ｐゴシック" pitchFamily="-111" charset="-128"/>
                <a:sym typeface="Symbol" pitchFamily="-111" charset="2"/>
              </a:rPr>
              <a:t>A</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and</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yz</a:t>
            </a:r>
            <a:r>
              <a:rPr lang="en-US" b="1" dirty="0" err="1">
                <a:ea typeface="ＭＳ Ｐゴシック" pitchFamily="-111" charset="-128"/>
                <a:cs typeface="ＭＳ Ｐゴシック" pitchFamily="-111" charset="-128"/>
                <a:sym typeface="Symbol" pitchFamily="-111" charset="2"/>
              </a:rPr>
              <a:t>B</a:t>
            </a:r>
            <a:r>
              <a:rPr lang="en-US" b="1" dirty="0">
                <a:ea typeface="ＭＳ Ｐゴシック" pitchFamily="-111" charset="-128"/>
                <a:cs typeface="ＭＳ Ｐゴシック" pitchFamily="-111" charset="-128"/>
                <a:sym typeface="Symbol" pitchFamily="-111" charset="2"/>
              </a:rPr>
              <a:t>, </a:t>
            </a:r>
            <a:br>
              <a:rPr lang="en-US" b="1" dirty="0">
                <a:ea typeface="ＭＳ Ｐゴシック" pitchFamily="-111" charset="-128"/>
                <a:cs typeface="ＭＳ Ｐゴシック" pitchFamily="-111" charset="-128"/>
                <a:sym typeface="Symbol" pitchFamily="-111" charset="2"/>
              </a:rPr>
            </a:br>
            <a:r>
              <a:rPr lang="en-US" b="1" dirty="0">
                <a:ea typeface="ＭＳ Ｐゴシック" pitchFamily="-111" charset="-128"/>
                <a:cs typeface="ＭＳ Ｐゴシック" pitchFamily="-111" charset="-128"/>
                <a:sym typeface="Symbol" pitchFamily="-111" charset="2"/>
              </a:rPr>
              <a:t>			|w| = |y|, |x| = |z| }</a:t>
            </a:r>
          </a:p>
        </p:txBody>
      </p:sp>
      <p:sp>
        <p:nvSpPr>
          <p:cNvPr id="611333" name="Date Placeholder 3"/>
          <p:cNvSpPr>
            <a:spLocks noGrp="1"/>
          </p:cNvSpPr>
          <p:nvPr>
            <p:ph type="dt" sz="quarter" idx="10"/>
          </p:nvPr>
        </p:nvSpPr>
        <p:spPr>
          <a:noFill/>
        </p:spPr>
        <p:txBody>
          <a:bodyPr/>
          <a:lstStyle/>
          <a:p>
            <a:fld id="{B006345A-F88D-9846-9A6F-D8A31E0AB4A1}"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1133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99298271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Slide Number Placeholder 5"/>
          <p:cNvSpPr>
            <a:spLocks noGrp="1"/>
          </p:cNvSpPr>
          <p:nvPr>
            <p:ph type="sldNum" sz="quarter" idx="12"/>
          </p:nvPr>
        </p:nvSpPr>
        <p:spPr>
          <a:noFill/>
        </p:spPr>
        <p:txBody>
          <a:bodyPr/>
          <a:lstStyle/>
          <a:p>
            <a:pPr eaLnBrk="1" hangingPunct="1"/>
            <a:fld id="{10E15D4B-F1CC-C84E-BBEC-A2E4F1B313A7}" type="slidenum">
              <a:rPr lang="en-US">
                <a:latin typeface="Arial" pitchFamily="-111" charset="0"/>
                <a:ea typeface="ＭＳ Ｐゴシック" pitchFamily="-111" charset="-128"/>
                <a:cs typeface="ＭＳ Ｐゴシック" pitchFamily="-111" charset="-128"/>
              </a:rPr>
              <a:pPr eaLnBrk="1" hangingPunct="1"/>
              <a:t>42</a:t>
            </a:fld>
            <a:endParaRPr lang="en-US">
              <a:latin typeface="Arial" pitchFamily="-111" charset="0"/>
              <a:ea typeface="ＭＳ Ｐゴシック" pitchFamily="-111" charset="-128"/>
              <a:cs typeface="ＭＳ Ｐゴシック" pitchFamily="-111" charset="-128"/>
            </a:endParaRPr>
          </a:p>
        </p:txBody>
      </p:sp>
      <p:sp>
        <p:nvSpPr>
          <p:cNvPr id="61337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Who Cares?</a:t>
            </a:r>
          </a:p>
        </p:txBody>
      </p:sp>
      <p:sp>
        <p:nvSpPr>
          <p:cNvPr id="613380" name="Rectangle 3"/>
          <p:cNvSpPr>
            <a:spLocks noGrp="1" noChangeArrowheads="1"/>
          </p:cNvSpPr>
          <p:nvPr>
            <p:ph type="body" idx="1"/>
          </p:nvPr>
        </p:nvSpPr>
        <p:spPr/>
        <p:txBody>
          <a:bodyPr/>
          <a:lstStyle/>
          <a:p>
            <a:pPr eaLnBrk="1" hangingPunct="1"/>
            <a:r>
              <a:rPr lang="en-US" sz="3000">
                <a:ea typeface="ＭＳ Ｐゴシック" pitchFamily="-111" charset="-128"/>
                <a:cs typeface="ＭＳ Ｐゴシック" pitchFamily="-111" charset="-128"/>
              </a:rPr>
              <a:t>People with no real life (me?)</a:t>
            </a:r>
          </a:p>
          <a:p>
            <a:pPr eaLnBrk="1" hangingPunct="1"/>
            <a:r>
              <a:rPr lang="en-US" sz="3000">
                <a:ea typeface="ＭＳ Ｐゴシック" pitchFamily="-111" charset="-128"/>
                <a:cs typeface="ＭＳ Ｐゴシック" pitchFamily="-111" charset="-128"/>
              </a:rPr>
              <a:t>Insertion and a related deletion operation are used in biomolecular computing and dynamical systems</a:t>
            </a:r>
          </a:p>
          <a:p>
            <a:pPr eaLnBrk="1" hangingPunct="1"/>
            <a:r>
              <a:rPr lang="en-US" sz="3000">
                <a:ea typeface="ＭＳ Ｐゴシック" pitchFamily="-111" charset="-128"/>
                <a:cs typeface="ＭＳ Ｐゴシック" pitchFamily="-111" charset="-128"/>
              </a:rPr>
              <a:t>Shuffle is used in analyzing concurrency as the arbitrary interleaving of parallel events</a:t>
            </a:r>
          </a:p>
          <a:p>
            <a:pPr eaLnBrk="1" hangingPunct="1"/>
            <a:r>
              <a:rPr lang="en-US" sz="3000">
                <a:ea typeface="ＭＳ Ｐゴシック" pitchFamily="-111" charset="-128"/>
                <a:cs typeface="ＭＳ Ｐゴシック" pitchFamily="-111" charset="-128"/>
              </a:rPr>
              <a:t>Crossover is used in genetic algorithms</a:t>
            </a:r>
          </a:p>
        </p:txBody>
      </p:sp>
      <p:sp>
        <p:nvSpPr>
          <p:cNvPr id="613381" name="Date Placeholder 3"/>
          <p:cNvSpPr>
            <a:spLocks noGrp="1"/>
          </p:cNvSpPr>
          <p:nvPr>
            <p:ph type="dt" sz="quarter" idx="10"/>
          </p:nvPr>
        </p:nvSpPr>
        <p:spPr>
          <a:noFill/>
        </p:spPr>
        <p:txBody>
          <a:bodyPr/>
          <a:lstStyle/>
          <a:p>
            <a:fld id="{9AFC6592-4897-4447-91B7-9CBA4591DD02}"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1338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64316073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Number Placeholder 5"/>
          <p:cNvSpPr>
            <a:spLocks noGrp="1"/>
          </p:cNvSpPr>
          <p:nvPr>
            <p:ph type="sldNum" sz="quarter" idx="12"/>
          </p:nvPr>
        </p:nvSpPr>
        <p:spPr>
          <a:noFill/>
        </p:spPr>
        <p:txBody>
          <a:bodyPr/>
          <a:lstStyle/>
          <a:p>
            <a:pPr eaLnBrk="1" hangingPunct="1"/>
            <a:fld id="{3C1B4E66-5DE7-FB42-825B-AA4BA65DB2D0}" type="slidenum">
              <a:rPr lang="en-US">
                <a:latin typeface="Arial" pitchFamily="-111" charset="0"/>
                <a:ea typeface="ＭＳ Ｐゴシック" pitchFamily="-111" charset="-128"/>
                <a:cs typeface="ＭＳ Ｐゴシック" pitchFamily="-111" charset="-128"/>
              </a:rPr>
              <a:pPr eaLnBrk="1" hangingPunct="1"/>
              <a:t>43</a:t>
            </a:fld>
            <a:endParaRPr lang="en-US">
              <a:latin typeface="Arial" pitchFamily="-111" charset="0"/>
              <a:ea typeface="ＭＳ Ｐゴシック" pitchFamily="-111" charset="-128"/>
              <a:cs typeface="ＭＳ Ｐゴシック" pitchFamily="-111" charset="-128"/>
            </a:endParaRPr>
          </a:p>
        </p:txBody>
      </p:sp>
      <p:sp>
        <p:nvSpPr>
          <p:cNvPr id="61542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Some Known Results</a:t>
            </a:r>
          </a:p>
        </p:txBody>
      </p:sp>
      <p:sp>
        <p:nvSpPr>
          <p:cNvPr id="615428"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Regular languages, </a:t>
            </a:r>
            <a:r>
              <a:rPr lang="en-US" b="1" dirty="0">
                <a:ea typeface="ＭＳ Ｐゴシック" pitchFamily="-111" charset="-128"/>
                <a:cs typeface="ＭＳ Ｐゴシック" pitchFamily="-111" charset="-128"/>
              </a:rPr>
              <a:t>A</a:t>
            </a:r>
            <a:r>
              <a:rPr lang="en-US" dirty="0">
                <a:ea typeface="ＭＳ Ｐゴシック" pitchFamily="-111" charset="-128"/>
                <a:cs typeface="ＭＳ Ｐゴシック" pitchFamily="-111" charset="-128"/>
              </a:rPr>
              <a:t> and </a:t>
            </a:r>
            <a:r>
              <a:rPr lang="en-US" b="1" dirty="0">
                <a:ea typeface="ＭＳ Ｐゴシック" pitchFamily="-111" charset="-128"/>
                <a:cs typeface="ＭＳ Ｐゴシック" pitchFamily="-111" charset="-128"/>
              </a:rPr>
              <a:t>B</a:t>
            </a:r>
          </a:p>
          <a:p>
            <a:pPr lvl="1" eaLnBrk="1" hangingPunct="1"/>
            <a:r>
              <a:rPr lang="en-US" b="1" dirty="0"/>
              <a:t>A </a:t>
            </a:r>
            <a:r>
              <a:rPr lang="en-US" b="1" dirty="0">
                <a:sym typeface="Symbol" pitchFamily="-111" charset="2"/>
              </a:rPr>
              <a:t></a:t>
            </a:r>
            <a:r>
              <a:rPr lang="en-US" b="1" dirty="0"/>
              <a:t> B </a:t>
            </a:r>
            <a:r>
              <a:rPr lang="en-US" dirty="0"/>
              <a:t>is regular</a:t>
            </a:r>
          </a:p>
          <a:p>
            <a:pPr lvl="1" eaLnBrk="1" hangingPunct="1"/>
            <a:r>
              <a:rPr lang="en-US" b="1" dirty="0"/>
              <a:t>A </a:t>
            </a:r>
            <a:r>
              <a:rPr lang="en-US" b="1" dirty="0">
                <a:sym typeface="Wingdings 3" pitchFamily="-111" charset="2"/>
              </a:rPr>
              <a:t></a:t>
            </a:r>
            <a:r>
              <a:rPr lang="en-US" b="1" dirty="0"/>
              <a:t> </a:t>
            </a:r>
            <a:r>
              <a:rPr lang="en-US" b="1" baseline="30000" dirty="0"/>
              <a:t>[ </a:t>
            </a:r>
            <a:r>
              <a:rPr lang="en-US" b="1" i="1" baseline="30000" dirty="0"/>
              <a:t>k </a:t>
            </a:r>
            <a:r>
              <a:rPr lang="en-US" b="1" baseline="30000" dirty="0"/>
              <a:t>]</a:t>
            </a:r>
            <a:r>
              <a:rPr lang="en-US" b="1" dirty="0"/>
              <a:t> B </a:t>
            </a:r>
            <a:r>
              <a:rPr lang="en-US" dirty="0"/>
              <a:t>is regular, for all </a:t>
            </a:r>
            <a:r>
              <a:rPr lang="en-US" b="1" dirty="0"/>
              <a:t>k&gt;0</a:t>
            </a:r>
          </a:p>
          <a:p>
            <a:pPr lvl="1" eaLnBrk="1" hangingPunct="1"/>
            <a:r>
              <a:rPr lang="en-US" b="1" dirty="0"/>
              <a:t>A </a:t>
            </a:r>
            <a:r>
              <a:rPr lang="en-US" b="1" dirty="0">
                <a:sym typeface="Wingdings 2" pitchFamily="-111" charset="2"/>
              </a:rPr>
              <a:t></a:t>
            </a:r>
            <a:r>
              <a:rPr lang="en-US" b="1" dirty="0"/>
              <a:t> B </a:t>
            </a:r>
            <a:r>
              <a:rPr lang="en-US" dirty="0"/>
              <a:t>is regular</a:t>
            </a:r>
          </a:p>
          <a:p>
            <a:pPr lvl="1" eaLnBrk="1" hangingPunct="1"/>
            <a:r>
              <a:rPr lang="en-US" b="1" dirty="0"/>
              <a:t>A </a:t>
            </a:r>
            <a:r>
              <a:rPr lang="en-US" b="1" dirty="0">
                <a:sym typeface="Wingdings 2" pitchFamily="-111" charset="2"/>
              </a:rPr>
              <a:t>*</a:t>
            </a:r>
            <a:r>
              <a:rPr lang="en-US" b="1" dirty="0"/>
              <a:t> B </a:t>
            </a:r>
            <a:r>
              <a:rPr lang="en-US" dirty="0"/>
              <a:t>is not necessarily regular </a:t>
            </a:r>
          </a:p>
          <a:p>
            <a:pPr lvl="2" eaLnBrk="1" hangingPunct="1"/>
            <a:r>
              <a:rPr lang="en-US" dirty="0">
                <a:ea typeface="ＭＳ Ｐゴシック" pitchFamily="-111" charset="-128"/>
              </a:rPr>
              <a:t>Deciding whether or not </a:t>
            </a:r>
            <a:r>
              <a:rPr lang="en-US" b="1" dirty="0">
                <a:ea typeface="ＭＳ Ｐゴシック" pitchFamily="-111" charset="-128"/>
              </a:rPr>
              <a:t>A </a:t>
            </a:r>
            <a:r>
              <a:rPr lang="en-US" b="1" dirty="0">
                <a:ea typeface="ＭＳ Ｐゴシック" pitchFamily="-111" charset="-128"/>
                <a:sym typeface="Wingdings 2" pitchFamily="-111" charset="2"/>
              </a:rPr>
              <a:t>*</a:t>
            </a:r>
            <a:r>
              <a:rPr lang="en-US" b="1" dirty="0">
                <a:ea typeface="ＭＳ Ｐゴシック" pitchFamily="-111" charset="-128"/>
              </a:rPr>
              <a:t> B </a:t>
            </a:r>
            <a:r>
              <a:rPr lang="en-US" dirty="0">
                <a:ea typeface="ＭＳ Ｐゴシック" pitchFamily="-111" charset="-128"/>
              </a:rPr>
              <a:t>is regular is an open problem</a:t>
            </a:r>
          </a:p>
        </p:txBody>
      </p:sp>
      <p:sp>
        <p:nvSpPr>
          <p:cNvPr id="615429" name="Date Placeholder 3"/>
          <p:cNvSpPr>
            <a:spLocks noGrp="1"/>
          </p:cNvSpPr>
          <p:nvPr>
            <p:ph type="dt" sz="quarter" idx="10"/>
          </p:nvPr>
        </p:nvSpPr>
        <p:spPr>
          <a:noFill/>
        </p:spPr>
        <p:txBody>
          <a:bodyPr/>
          <a:lstStyle/>
          <a:p>
            <a:fld id="{6A4DF99C-BD13-4349-BAD4-78C9329C5202}"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1543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50927487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Slide Number Placeholder 5"/>
          <p:cNvSpPr>
            <a:spLocks noGrp="1"/>
          </p:cNvSpPr>
          <p:nvPr>
            <p:ph type="sldNum" sz="quarter" idx="12"/>
          </p:nvPr>
        </p:nvSpPr>
        <p:spPr>
          <a:noFill/>
        </p:spPr>
        <p:txBody>
          <a:bodyPr/>
          <a:lstStyle/>
          <a:p>
            <a:pPr eaLnBrk="1" hangingPunct="1"/>
            <a:fld id="{EC1CC122-DDB0-C643-965D-5559D65E28BD}" type="slidenum">
              <a:rPr lang="en-US">
                <a:latin typeface="Arial" pitchFamily="-111" charset="0"/>
                <a:ea typeface="ＭＳ Ｐゴシック" pitchFamily="-111" charset="-128"/>
                <a:cs typeface="ＭＳ Ｐゴシック" pitchFamily="-111" charset="-128"/>
              </a:rPr>
              <a:pPr eaLnBrk="1" hangingPunct="1"/>
              <a:t>44</a:t>
            </a:fld>
            <a:endParaRPr lang="en-US">
              <a:latin typeface="Arial" pitchFamily="-111" charset="0"/>
              <a:ea typeface="ＭＳ Ｐゴシック" pitchFamily="-111" charset="-128"/>
              <a:cs typeface="ＭＳ Ｐゴシック" pitchFamily="-111" charset="-128"/>
            </a:endParaRPr>
          </a:p>
        </p:txBody>
      </p:sp>
      <p:sp>
        <p:nvSpPr>
          <p:cNvPr id="61747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More Known Stuff</a:t>
            </a:r>
          </a:p>
        </p:txBody>
      </p:sp>
      <p:sp>
        <p:nvSpPr>
          <p:cNvPr id="617476" name="Rectangle 3"/>
          <p:cNvSpPr>
            <a:spLocks noGrp="1" noChangeArrowheads="1"/>
          </p:cNvSpPr>
          <p:nvPr>
            <p:ph type="body" idx="1"/>
          </p:nvPr>
        </p:nvSpPr>
        <p:spPr/>
        <p:txBody>
          <a:bodyPr/>
          <a:lstStyle/>
          <a:p>
            <a:pPr eaLnBrk="1" hangingPunct="1"/>
            <a:r>
              <a:rPr lang="en-US" sz="2800" dirty="0">
                <a:ea typeface="ＭＳ Ｐゴシック" pitchFamily="-111" charset="-128"/>
                <a:cs typeface="ＭＳ Ｐゴシック" pitchFamily="-111" charset="-128"/>
              </a:rPr>
              <a:t>CFLs, </a:t>
            </a:r>
            <a:r>
              <a:rPr lang="en-US" sz="2800" b="1" dirty="0">
                <a:ea typeface="ＭＳ Ｐゴシック" pitchFamily="-111" charset="-128"/>
                <a:cs typeface="ＭＳ Ｐゴシック" pitchFamily="-111" charset="-128"/>
              </a:rPr>
              <a:t>A</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B</a:t>
            </a:r>
          </a:p>
          <a:p>
            <a:pPr lvl="1" eaLnBrk="1" hangingPunct="1"/>
            <a:r>
              <a:rPr lang="en-US" sz="2400" b="1" dirty="0"/>
              <a:t>A </a:t>
            </a:r>
            <a:r>
              <a:rPr lang="en-US" sz="2400" b="1" dirty="0">
                <a:sym typeface="Symbol" pitchFamily="-111" charset="2"/>
              </a:rPr>
              <a:t></a:t>
            </a:r>
            <a:r>
              <a:rPr lang="en-US" sz="2400" b="1" dirty="0"/>
              <a:t> B </a:t>
            </a:r>
            <a:r>
              <a:rPr lang="en-US" sz="2400" dirty="0"/>
              <a:t>is a CFL</a:t>
            </a:r>
          </a:p>
          <a:p>
            <a:pPr lvl="1" eaLnBrk="1" hangingPunct="1"/>
            <a:r>
              <a:rPr lang="en-US" sz="2400" b="1" dirty="0"/>
              <a:t>A </a:t>
            </a:r>
            <a:r>
              <a:rPr lang="en-US" sz="2400" b="1" dirty="0">
                <a:sym typeface="Wingdings 3" pitchFamily="-111" charset="2"/>
              </a:rPr>
              <a:t></a:t>
            </a:r>
            <a:r>
              <a:rPr lang="en-US" sz="2400" b="1" dirty="0"/>
              <a:t> B </a:t>
            </a:r>
            <a:r>
              <a:rPr lang="en-US" sz="2400" dirty="0"/>
              <a:t>is a CFL</a:t>
            </a:r>
          </a:p>
          <a:p>
            <a:pPr lvl="1" eaLnBrk="1" hangingPunct="1"/>
            <a:r>
              <a:rPr lang="en-US" sz="2400" b="1" dirty="0"/>
              <a:t>A </a:t>
            </a:r>
            <a:r>
              <a:rPr lang="en-US" sz="2400" b="1" dirty="0">
                <a:sym typeface="Wingdings 3" pitchFamily="-111" charset="2"/>
              </a:rPr>
              <a:t></a:t>
            </a:r>
            <a:r>
              <a:rPr lang="en-US" sz="2400" b="1" dirty="0"/>
              <a:t> </a:t>
            </a:r>
            <a:r>
              <a:rPr lang="en-US" sz="2400" b="1" baseline="30000" dirty="0"/>
              <a:t>[ </a:t>
            </a:r>
            <a:r>
              <a:rPr lang="en-US" sz="2400" b="1" i="1" baseline="30000" dirty="0"/>
              <a:t>k </a:t>
            </a:r>
            <a:r>
              <a:rPr lang="en-US" sz="2400" b="1" baseline="30000" dirty="0"/>
              <a:t>]</a:t>
            </a:r>
            <a:r>
              <a:rPr lang="en-US" sz="2400" b="1" dirty="0"/>
              <a:t> B </a:t>
            </a:r>
            <a:r>
              <a:rPr lang="en-US" sz="2400" dirty="0"/>
              <a:t>is not necessarily a CFL, for </a:t>
            </a:r>
            <a:r>
              <a:rPr lang="en-US" sz="2400" b="1" dirty="0"/>
              <a:t>k&gt;1</a:t>
            </a:r>
          </a:p>
          <a:p>
            <a:pPr lvl="2" eaLnBrk="1" hangingPunct="1"/>
            <a:r>
              <a:rPr lang="en-US" sz="2000" dirty="0">
                <a:ea typeface="ＭＳ Ｐゴシック" pitchFamily="-111" charset="-128"/>
              </a:rPr>
              <a:t>Consider </a:t>
            </a:r>
            <a:r>
              <a:rPr lang="en-US" sz="2000" b="1" dirty="0">
                <a:ea typeface="ＭＳ Ｐゴシック" pitchFamily="-111" charset="-128"/>
              </a:rPr>
              <a:t>A=</a:t>
            </a:r>
            <a:r>
              <a:rPr lang="en-US" sz="2000" b="1" dirty="0" err="1">
                <a:ea typeface="ＭＳ Ｐゴシック" pitchFamily="-111" charset="-128"/>
              </a:rPr>
              <a:t>a</a:t>
            </a:r>
            <a:r>
              <a:rPr lang="en-US" sz="2000" b="1" baseline="30000" dirty="0" err="1">
                <a:ea typeface="ＭＳ Ｐゴシック" pitchFamily="-111" charset="-128"/>
              </a:rPr>
              <a:t>n</a:t>
            </a:r>
            <a:r>
              <a:rPr lang="en-US" sz="2000" b="1" dirty="0" err="1">
                <a:ea typeface="ＭＳ Ｐゴシック" pitchFamily="-111" charset="-128"/>
              </a:rPr>
              <a:t>b</a:t>
            </a:r>
            <a:r>
              <a:rPr lang="en-US" sz="2000" b="1" baseline="30000" dirty="0" err="1">
                <a:ea typeface="ＭＳ Ｐゴシック" pitchFamily="-111" charset="-128"/>
              </a:rPr>
              <a:t>n</a:t>
            </a:r>
            <a:r>
              <a:rPr lang="en-US" sz="2000" b="1" dirty="0">
                <a:ea typeface="ＭＳ Ｐゴシック" pitchFamily="-111" charset="-128"/>
              </a:rPr>
              <a:t>; B = </a:t>
            </a:r>
            <a:r>
              <a:rPr lang="en-US" sz="2000" b="1" dirty="0" err="1">
                <a:ea typeface="ＭＳ Ｐゴシック" pitchFamily="-111" charset="-128"/>
              </a:rPr>
              <a:t>c</a:t>
            </a:r>
            <a:r>
              <a:rPr lang="en-US" sz="2000" b="1" baseline="30000" dirty="0" err="1">
                <a:ea typeface="ＭＳ Ｐゴシック" pitchFamily="-111" charset="-128"/>
              </a:rPr>
              <a:t>m</a:t>
            </a:r>
            <a:r>
              <a:rPr lang="en-US" sz="2000" b="1" dirty="0" err="1">
                <a:ea typeface="ＭＳ Ｐゴシック" pitchFamily="-111" charset="-128"/>
              </a:rPr>
              <a:t>d</a:t>
            </a:r>
            <a:r>
              <a:rPr lang="en-US" sz="2000" b="1" baseline="30000" dirty="0" err="1">
                <a:ea typeface="ＭＳ Ｐゴシック" pitchFamily="-111" charset="-128"/>
              </a:rPr>
              <a:t>m</a:t>
            </a:r>
            <a:r>
              <a:rPr lang="en-US" sz="2000" b="1" dirty="0">
                <a:ea typeface="ＭＳ Ｐゴシック" pitchFamily="-111" charset="-128"/>
              </a:rPr>
              <a:t> </a:t>
            </a:r>
            <a:r>
              <a:rPr lang="en-US" sz="2000" dirty="0">
                <a:ea typeface="ＭＳ Ｐゴシック" pitchFamily="-111" charset="-128"/>
              </a:rPr>
              <a:t>and </a:t>
            </a:r>
            <a:r>
              <a:rPr lang="en-US" sz="2000" b="1" dirty="0">
                <a:ea typeface="ＭＳ Ｐゴシック" pitchFamily="-111" charset="-128"/>
              </a:rPr>
              <a:t>k=2</a:t>
            </a:r>
          </a:p>
          <a:p>
            <a:pPr lvl="2" eaLnBrk="1" hangingPunct="1"/>
            <a:r>
              <a:rPr lang="en-US" sz="2000" dirty="0">
                <a:ea typeface="ＭＳ Ｐゴシック" pitchFamily="-111" charset="-128"/>
              </a:rPr>
              <a:t>Trick is to consider </a:t>
            </a:r>
            <a:r>
              <a:rPr lang="en-US" sz="2000" b="1" dirty="0">
                <a:ea typeface="ＭＳ Ｐゴシック" pitchFamily="-111" charset="-128"/>
              </a:rPr>
              <a:t>(A </a:t>
            </a:r>
            <a:r>
              <a:rPr lang="en-US" sz="2000" b="1" dirty="0">
                <a:ea typeface="ＭＳ Ｐゴシック" pitchFamily="-111" charset="-128"/>
                <a:sym typeface="Wingdings 3" pitchFamily="-111" charset="2"/>
              </a:rPr>
              <a:t></a:t>
            </a:r>
            <a:r>
              <a:rPr lang="en-US" sz="2000" b="1" dirty="0">
                <a:ea typeface="ＭＳ Ｐゴシック" pitchFamily="-111" charset="-128"/>
              </a:rPr>
              <a:t> </a:t>
            </a:r>
            <a:r>
              <a:rPr lang="en-US" sz="2000" b="1" baseline="30000" dirty="0">
                <a:ea typeface="ＭＳ Ｐゴシック" pitchFamily="-111" charset="-128"/>
              </a:rPr>
              <a:t>[ </a:t>
            </a:r>
            <a:r>
              <a:rPr lang="en-US" sz="2000" b="1" i="1" baseline="30000" dirty="0">
                <a:ea typeface="ＭＳ Ｐゴシック" pitchFamily="-111" charset="-128"/>
              </a:rPr>
              <a:t>2 </a:t>
            </a:r>
            <a:r>
              <a:rPr lang="en-US" sz="2000" b="1" baseline="30000" dirty="0">
                <a:ea typeface="ＭＳ Ｐゴシック" pitchFamily="-111" charset="-128"/>
              </a:rPr>
              <a:t>]</a:t>
            </a:r>
            <a:r>
              <a:rPr lang="en-US" sz="2000" b="1" dirty="0">
                <a:ea typeface="ＭＳ Ｐゴシック" pitchFamily="-111" charset="-128"/>
              </a:rPr>
              <a:t> B) </a:t>
            </a:r>
            <a:r>
              <a:rPr lang="en-US" sz="2000" b="1" dirty="0">
                <a:ea typeface="ＭＳ Ｐゴシック" pitchFamily="-111" charset="-128"/>
                <a:sym typeface="Symbol" pitchFamily="-111" charset="2"/>
              </a:rPr>
              <a:t> a*c*b*d*</a:t>
            </a:r>
            <a:endParaRPr lang="en-US" sz="2000" b="1" dirty="0">
              <a:ea typeface="ＭＳ Ｐゴシック" pitchFamily="-111" charset="-128"/>
            </a:endParaRPr>
          </a:p>
          <a:p>
            <a:pPr lvl="1" eaLnBrk="1" hangingPunct="1"/>
            <a:r>
              <a:rPr lang="en-US" sz="2400" b="1" dirty="0"/>
              <a:t>A </a:t>
            </a:r>
            <a:r>
              <a:rPr lang="en-US" sz="2400" b="1" dirty="0">
                <a:sym typeface="Wingdings 2" pitchFamily="-111" charset="2"/>
              </a:rPr>
              <a:t></a:t>
            </a:r>
            <a:r>
              <a:rPr lang="en-US" sz="2400" b="1" dirty="0"/>
              <a:t> B </a:t>
            </a:r>
            <a:r>
              <a:rPr lang="en-US" sz="2400" dirty="0"/>
              <a:t>is not necessarily a CFL</a:t>
            </a:r>
          </a:p>
          <a:p>
            <a:pPr lvl="1" eaLnBrk="1" hangingPunct="1"/>
            <a:r>
              <a:rPr lang="en-US" sz="2400" b="1" dirty="0"/>
              <a:t>A </a:t>
            </a:r>
            <a:r>
              <a:rPr lang="en-US" sz="2400" b="1" dirty="0">
                <a:sym typeface="Wingdings 2" pitchFamily="-111" charset="2"/>
              </a:rPr>
              <a:t>*</a:t>
            </a:r>
            <a:r>
              <a:rPr lang="en-US" sz="2400" b="1" dirty="0"/>
              <a:t> B </a:t>
            </a:r>
            <a:r>
              <a:rPr lang="en-US" sz="2400" dirty="0"/>
              <a:t>is not necessarily a CFL </a:t>
            </a:r>
          </a:p>
          <a:p>
            <a:pPr lvl="2" eaLnBrk="1" hangingPunct="1"/>
            <a:r>
              <a:rPr lang="en-US" sz="2000" dirty="0">
                <a:ea typeface="ＭＳ Ｐゴシック" pitchFamily="-111" charset="-128"/>
              </a:rPr>
              <a:t>Deciding whether or not </a:t>
            </a:r>
            <a:r>
              <a:rPr lang="en-US" sz="2000" b="1" dirty="0">
                <a:ea typeface="ＭＳ Ｐゴシック" pitchFamily="-111" charset="-128"/>
              </a:rPr>
              <a:t>A </a:t>
            </a:r>
            <a:r>
              <a:rPr lang="en-US" sz="2000" b="1" dirty="0">
                <a:ea typeface="ＭＳ Ｐゴシック" pitchFamily="-111" charset="-128"/>
                <a:sym typeface="Wingdings 2" pitchFamily="-111" charset="2"/>
              </a:rPr>
              <a:t>*</a:t>
            </a:r>
            <a:r>
              <a:rPr lang="en-US" sz="2000" b="1" dirty="0">
                <a:ea typeface="ＭＳ Ｐゴシック" pitchFamily="-111" charset="-128"/>
              </a:rPr>
              <a:t> B </a:t>
            </a:r>
            <a:r>
              <a:rPr lang="en-US" sz="2000" dirty="0">
                <a:ea typeface="ＭＳ Ｐゴシック" pitchFamily="-111" charset="-128"/>
              </a:rPr>
              <a:t>is a CFL is an open problem</a:t>
            </a:r>
          </a:p>
        </p:txBody>
      </p:sp>
      <p:sp>
        <p:nvSpPr>
          <p:cNvPr id="617477" name="Date Placeholder 3"/>
          <p:cNvSpPr>
            <a:spLocks noGrp="1"/>
          </p:cNvSpPr>
          <p:nvPr>
            <p:ph type="dt" sz="quarter" idx="10"/>
          </p:nvPr>
        </p:nvSpPr>
        <p:spPr>
          <a:noFill/>
        </p:spPr>
        <p:txBody>
          <a:bodyPr/>
          <a:lstStyle/>
          <a:p>
            <a:fld id="{43A7C0BF-A45C-A342-8F08-A5A51B6FBCA0}"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1747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90414050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Slide Number Placeholder 5"/>
          <p:cNvSpPr>
            <a:spLocks noGrp="1"/>
          </p:cNvSpPr>
          <p:nvPr>
            <p:ph type="sldNum" sz="quarter" idx="12"/>
          </p:nvPr>
        </p:nvSpPr>
        <p:spPr>
          <a:noFill/>
        </p:spPr>
        <p:txBody>
          <a:bodyPr/>
          <a:lstStyle/>
          <a:p>
            <a:pPr eaLnBrk="1" hangingPunct="1"/>
            <a:fld id="{DCF6127A-E362-1444-A7BE-9E5722949DD7}" type="slidenum">
              <a:rPr lang="en-US">
                <a:latin typeface="Arial" pitchFamily="-111" charset="0"/>
                <a:ea typeface="ＭＳ Ｐゴシック" pitchFamily="-111" charset="-128"/>
                <a:cs typeface="ＭＳ Ｐゴシック" pitchFamily="-111" charset="-128"/>
              </a:rPr>
              <a:pPr eaLnBrk="1" hangingPunct="1"/>
              <a:t>45</a:t>
            </a:fld>
            <a:endParaRPr lang="en-US">
              <a:latin typeface="Arial" pitchFamily="-111" charset="0"/>
              <a:ea typeface="ＭＳ Ｐゴシック" pitchFamily="-111" charset="-128"/>
              <a:cs typeface="ＭＳ Ｐゴシック" pitchFamily="-111" charset="-128"/>
            </a:endParaRPr>
          </a:p>
        </p:txBody>
      </p:sp>
      <p:sp>
        <p:nvSpPr>
          <p:cNvPr id="619523" name="Rectangle 2"/>
          <p:cNvSpPr>
            <a:spLocks noGrp="1" noChangeArrowheads="1"/>
          </p:cNvSpPr>
          <p:nvPr>
            <p:ph type="title"/>
          </p:nvPr>
        </p:nvSpPr>
        <p:spPr/>
        <p:txBody>
          <a:bodyPr/>
          <a:lstStyle/>
          <a:p>
            <a:pPr eaLnBrk="1" hangingPunct="1"/>
            <a:r>
              <a:rPr lang="en-US" sz="4000">
                <a:ea typeface="ＭＳ Ｐゴシック" pitchFamily="-111" charset="-128"/>
                <a:cs typeface="ＭＳ Ｐゴシック" pitchFamily="-111" charset="-128"/>
              </a:rPr>
              <a:t>Immediate Convergence</a:t>
            </a:r>
          </a:p>
        </p:txBody>
      </p:sp>
      <p:sp>
        <p:nvSpPr>
          <p:cNvPr id="619524"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sym typeface="Symbol" pitchFamily="-111" charset="2"/>
              </a:rPr>
              <a:t>L = L</a:t>
            </a:r>
            <a:r>
              <a:rPr lang="en-US" b="1" baseline="30000" dirty="0">
                <a:ea typeface="ＭＳ Ｐゴシック" pitchFamily="-111" charset="-128"/>
                <a:cs typeface="ＭＳ Ｐゴシック" pitchFamily="-111" charset="-128"/>
                <a:sym typeface="Symbol" pitchFamily="-111" charset="2"/>
              </a:rPr>
              <a:t>2 </a:t>
            </a:r>
            <a:r>
              <a:rPr lang="en-US" b="1" dirty="0">
                <a:ea typeface="ＭＳ Ｐゴシック" pitchFamily="-111" charset="-128"/>
                <a:cs typeface="ＭＳ Ｐゴシック" pitchFamily="-111" charset="-128"/>
              </a:rPr>
              <a:t>?</a:t>
            </a:r>
            <a:endParaRPr lang="en-US" b="1" baseline="30000" dirty="0">
              <a:ea typeface="ＭＳ Ｐゴシック" pitchFamily="-111" charset="-128"/>
              <a:cs typeface="ＭＳ Ｐゴシック" pitchFamily="-111" charset="-128"/>
              <a:sym typeface="Symbol" pitchFamily="-111" charset="2"/>
            </a:endParaRPr>
          </a:p>
          <a:p>
            <a:pPr eaLnBrk="1" hangingPunct="1"/>
            <a:r>
              <a:rPr lang="en-US" b="1" dirty="0">
                <a:ea typeface="ＭＳ Ｐゴシック" pitchFamily="-111" charset="-128"/>
                <a:cs typeface="ＭＳ Ｐゴシック" pitchFamily="-111" charset="-128"/>
                <a:sym typeface="Symbol" pitchFamily="-111" charset="2"/>
              </a:rPr>
              <a:t>L = L </a:t>
            </a:r>
            <a:r>
              <a:rPr lang="en-US" b="1" dirty="0">
                <a:ea typeface="ＭＳ Ｐゴシック" pitchFamily="-111" charset="-128"/>
                <a:cs typeface="ＭＳ Ｐゴシック" pitchFamily="-111" charset="-128"/>
                <a:sym typeface="Wingdings 3" pitchFamily="-111" charset="2"/>
              </a:rPr>
              <a:t></a:t>
            </a:r>
            <a:r>
              <a:rPr lang="en-US" b="1" dirty="0">
                <a:ea typeface="ＭＳ Ｐゴシック" pitchFamily="-111" charset="-128"/>
                <a:cs typeface="ＭＳ Ｐゴシック" pitchFamily="-111" charset="-128"/>
                <a:sym typeface="Symbol" pitchFamily="-111" charset="2"/>
              </a:rPr>
              <a:t>L </a:t>
            </a:r>
            <a:r>
              <a:rPr lang="en-US" b="1"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sym typeface="Symbol" pitchFamily="-111" charset="2"/>
              </a:rPr>
              <a:t> </a:t>
            </a:r>
          </a:p>
          <a:p>
            <a:pPr eaLnBrk="1" hangingPunct="1"/>
            <a:r>
              <a:rPr lang="en-US" b="1" dirty="0">
                <a:ea typeface="ＭＳ Ｐゴシック" pitchFamily="-111" charset="-128"/>
                <a:cs typeface="ＭＳ Ｐゴシック" pitchFamily="-111" charset="-128"/>
                <a:sym typeface="Symbol" pitchFamily="-111" charset="2"/>
              </a:rPr>
              <a:t>L = L </a:t>
            </a:r>
            <a:r>
              <a:rPr lang="en-US" b="1" dirty="0">
                <a:ea typeface="ＭＳ Ｐゴシック" pitchFamily="-111" charset="-128"/>
                <a:cs typeface="ＭＳ Ｐゴシック" pitchFamily="-111" charset="-128"/>
                <a:sym typeface="Wingdings 2" pitchFamily="-111" charset="2"/>
              </a:rPr>
              <a:t> L </a:t>
            </a:r>
            <a:r>
              <a:rPr lang="en-US" b="1"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sym typeface="Symbol" pitchFamily="-111" charset="2"/>
              </a:rPr>
              <a:t> </a:t>
            </a:r>
          </a:p>
          <a:p>
            <a:pPr eaLnBrk="1" hangingPunct="1"/>
            <a:r>
              <a:rPr lang="en-US" b="1" dirty="0">
                <a:ea typeface="ＭＳ Ｐゴシック" pitchFamily="-111" charset="-128"/>
                <a:cs typeface="ＭＳ Ｐゴシック" pitchFamily="-111" charset="-128"/>
                <a:sym typeface="Symbol" pitchFamily="-111" charset="2"/>
              </a:rPr>
              <a:t>L = L </a:t>
            </a:r>
            <a:r>
              <a:rPr lang="en-US" b="1" dirty="0">
                <a:ea typeface="ＭＳ Ｐゴシック" pitchFamily="-111" charset="-128"/>
                <a:cs typeface="ＭＳ Ｐゴシック" pitchFamily="-111" charset="-128"/>
                <a:sym typeface="Wingdings 2" pitchFamily="-111" charset="2"/>
              </a:rPr>
              <a:t>* L </a:t>
            </a:r>
            <a:r>
              <a:rPr lang="en-US" b="1" dirty="0">
                <a:ea typeface="ＭＳ Ｐゴシック" pitchFamily="-111" charset="-128"/>
                <a:cs typeface="ＭＳ Ｐゴシック" pitchFamily="-111" charset="-128"/>
              </a:rPr>
              <a:t>?</a:t>
            </a:r>
            <a:endParaRPr lang="en-US" b="1" dirty="0">
              <a:ea typeface="ＭＳ Ｐゴシック" pitchFamily="-111" charset="-128"/>
              <a:cs typeface="ＭＳ Ｐゴシック" pitchFamily="-111" charset="-128"/>
              <a:sym typeface="Wingdings 2" pitchFamily="-111" charset="2"/>
            </a:endParaRPr>
          </a:p>
          <a:p>
            <a:pPr eaLnBrk="1" hangingPunct="1"/>
            <a:r>
              <a:rPr lang="en-US" b="1" dirty="0">
                <a:ea typeface="ＭＳ Ｐゴシック" pitchFamily="-111" charset="-128"/>
                <a:cs typeface="ＭＳ Ｐゴシック" pitchFamily="-111" charset="-128"/>
                <a:sym typeface="Symbol" pitchFamily="-111" charset="2"/>
              </a:rPr>
              <a:t>L = L </a:t>
            </a:r>
            <a:r>
              <a:rPr lang="en-US" b="1" baseline="-25000" dirty="0">
                <a:ea typeface="ＭＳ Ｐゴシック" pitchFamily="-111" charset="-128"/>
                <a:cs typeface="ＭＳ Ｐゴシック" pitchFamily="-111" charset="-128"/>
                <a:sym typeface="Symbol" pitchFamily="-111" charset="2"/>
              </a:rPr>
              <a:t>c</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Wingdings 2" pitchFamily="-111" charset="2"/>
              </a:rPr>
              <a:t>L </a:t>
            </a:r>
            <a:r>
              <a:rPr lang="en-US" b="1" dirty="0">
                <a:ea typeface="ＭＳ Ｐゴシック" pitchFamily="-111" charset="-128"/>
                <a:cs typeface="ＭＳ Ｐゴシック" pitchFamily="-111" charset="-128"/>
              </a:rPr>
              <a:t>?</a:t>
            </a:r>
            <a:endParaRPr lang="en-US" b="1" dirty="0">
              <a:ea typeface="ＭＳ Ｐゴシック" pitchFamily="-111" charset="-128"/>
              <a:cs typeface="ＭＳ Ｐゴシック" pitchFamily="-111" charset="-128"/>
              <a:sym typeface="Wingdings 2" pitchFamily="-111" charset="2"/>
            </a:endParaRPr>
          </a:p>
          <a:p>
            <a:pPr eaLnBrk="1" hangingPunct="1"/>
            <a:r>
              <a:rPr lang="en-US" b="1" dirty="0">
                <a:ea typeface="ＭＳ Ｐゴシック" pitchFamily="-111" charset="-128"/>
                <a:cs typeface="ＭＳ Ｐゴシック" pitchFamily="-111" charset="-128"/>
                <a:sym typeface="Symbol" pitchFamily="-111" charset="2"/>
              </a:rPr>
              <a:t>L = L </a:t>
            </a:r>
            <a:r>
              <a:rPr lang="en-US" b="1" baseline="-25000" dirty="0">
                <a:ea typeface="ＭＳ Ｐゴシック" pitchFamily="-111" charset="-128"/>
                <a:cs typeface="ＭＳ Ｐゴシック" pitchFamily="-111" charset="-128"/>
                <a:sym typeface="Symbol" pitchFamily="-111" charset="2"/>
              </a:rPr>
              <a:t>u</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Wingdings 2" pitchFamily="-111" charset="2"/>
              </a:rPr>
              <a:t>L </a:t>
            </a:r>
            <a:r>
              <a:rPr lang="en-US" b="1" dirty="0">
                <a:ea typeface="ＭＳ Ｐゴシック" pitchFamily="-111" charset="-128"/>
                <a:cs typeface="ＭＳ Ｐゴシック" pitchFamily="-111" charset="-128"/>
              </a:rPr>
              <a:t>?</a:t>
            </a:r>
          </a:p>
        </p:txBody>
      </p:sp>
      <p:sp>
        <p:nvSpPr>
          <p:cNvPr id="619525" name="Date Placeholder 3"/>
          <p:cNvSpPr>
            <a:spLocks noGrp="1"/>
          </p:cNvSpPr>
          <p:nvPr>
            <p:ph type="dt" sz="quarter" idx="10"/>
          </p:nvPr>
        </p:nvSpPr>
        <p:spPr>
          <a:noFill/>
        </p:spPr>
        <p:txBody>
          <a:bodyPr/>
          <a:lstStyle/>
          <a:p>
            <a:fld id="{2139754E-0AA9-8748-96B1-01550CA7569B}"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1952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42210064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Slide Number Placeholder 5"/>
          <p:cNvSpPr>
            <a:spLocks noGrp="1"/>
          </p:cNvSpPr>
          <p:nvPr>
            <p:ph type="sldNum" sz="quarter" idx="12"/>
          </p:nvPr>
        </p:nvSpPr>
        <p:spPr>
          <a:noFill/>
        </p:spPr>
        <p:txBody>
          <a:bodyPr/>
          <a:lstStyle/>
          <a:p>
            <a:pPr eaLnBrk="1" hangingPunct="1"/>
            <a:fld id="{A4B97CA3-1C5A-B44E-A99E-3C787879633F}" type="slidenum">
              <a:rPr lang="en-US">
                <a:latin typeface="Arial" pitchFamily="-111" charset="0"/>
                <a:ea typeface="ＭＳ Ｐゴシック" pitchFamily="-111" charset="-128"/>
                <a:cs typeface="ＭＳ Ｐゴシック" pitchFamily="-111" charset="-128"/>
              </a:rPr>
              <a:pPr eaLnBrk="1" hangingPunct="1"/>
              <a:t>46</a:t>
            </a:fld>
            <a:endParaRPr lang="en-US">
              <a:latin typeface="Arial" pitchFamily="-111" charset="0"/>
              <a:ea typeface="ＭＳ Ｐゴシック" pitchFamily="-111" charset="-128"/>
              <a:cs typeface="ＭＳ Ｐゴシック" pitchFamily="-111" charset="-128"/>
            </a:endParaRPr>
          </a:p>
        </p:txBody>
      </p:sp>
      <p:sp>
        <p:nvSpPr>
          <p:cNvPr id="62157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Finite Convergence</a:t>
            </a:r>
          </a:p>
        </p:txBody>
      </p:sp>
      <p:sp>
        <p:nvSpPr>
          <p:cNvPr id="621572" name="Rectangle 3"/>
          <p:cNvSpPr>
            <a:spLocks noGrp="1" noChangeArrowheads="1"/>
          </p:cNvSpPr>
          <p:nvPr>
            <p:ph type="body" idx="1"/>
          </p:nvPr>
        </p:nvSpPr>
        <p:spPr/>
        <p:txBody>
          <a:bodyPr/>
          <a:lstStyle/>
          <a:p>
            <a:pPr eaLnBrk="1" hangingPunct="1">
              <a:lnSpc>
                <a:spcPct val="80000"/>
              </a:lnSpc>
            </a:pPr>
            <a:r>
              <a:rPr lang="en-US" sz="2000" b="1" dirty="0">
                <a:ea typeface="ＭＳ Ｐゴシック" pitchFamily="-111" charset="-128"/>
                <a:cs typeface="ＭＳ Ｐゴシック" pitchFamily="-111" charset="-128"/>
                <a:sym typeface="Symbol" pitchFamily="-111" charset="2"/>
              </a:rPr>
              <a:t>k&gt;0 L</a:t>
            </a:r>
            <a:r>
              <a:rPr lang="en-US" sz="2000" b="1" baseline="30000" dirty="0">
                <a:ea typeface="ＭＳ Ｐゴシック" pitchFamily="-111" charset="-128"/>
                <a:cs typeface="ＭＳ Ｐゴシック" pitchFamily="-111" charset="-128"/>
                <a:sym typeface="Symbol" pitchFamily="-111" charset="2"/>
              </a:rPr>
              <a:t>k</a:t>
            </a:r>
            <a:r>
              <a:rPr lang="en-US" sz="2000" b="1" dirty="0">
                <a:ea typeface="ＭＳ Ｐゴシック" pitchFamily="-111" charset="-128"/>
                <a:cs typeface="ＭＳ Ｐゴシック" pitchFamily="-111" charset="-128"/>
                <a:sym typeface="Symbol" pitchFamily="-111" charset="2"/>
              </a:rPr>
              <a:t> = L</a:t>
            </a:r>
            <a:r>
              <a:rPr lang="en-US" sz="2000" b="1" baseline="30000" dirty="0">
                <a:ea typeface="ＭＳ Ｐゴシック" pitchFamily="-111" charset="-128"/>
                <a:cs typeface="ＭＳ Ｐゴシック" pitchFamily="-111" charset="-128"/>
                <a:sym typeface="Symbol" pitchFamily="-111" charset="2"/>
              </a:rPr>
              <a:t>k+1</a:t>
            </a:r>
            <a:r>
              <a:rPr lang="en-US" sz="2000" b="1" dirty="0">
                <a:ea typeface="ＭＳ Ｐゴシック" pitchFamily="-111" charset="-128"/>
                <a:cs typeface="ＭＳ Ｐゴシック" pitchFamily="-111" charset="-128"/>
                <a:sym typeface="Symbol" pitchFamily="-111" charset="2"/>
              </a:rPr>
              <a:t>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(k) </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L = L (k+1) </a:t>
            </a:r>
            <a:r>
              <a:rPr lang="en-US" sz="2000" b="1" dirty="0">
                <a:ea typeface="ＭＳ Ｐゴシック" pitchFamily="-111" charset="-128"/>
                <a:cs typeface="ＭＳ Ｐゴシック" pitchFamily="-111" charset="-128"/>
                <a:sym typeface="Wingdings 3" pitchFamily="-111" charset="2"/>
              </a:rPr>
              <a:t></a:t>
            </a:r>
            <a:r>
              <a:rPr lang="en-US" sz="2000" b="1" dirty="0">
                <a:ea typeface="ＭＳ Ｐゴシック" pitchFamily="-111" charset="-128"/>
                <a:cs typeface="ＭＳ Ｐゴシック" pitchFamily="-111" charset="-128"/>
                <a:sym typeface="Symbol" pitchFamily="-111" charset="2"/>
              </a:rPr>
              <a:t> L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L = L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k+1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L</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a:t>
            </a:r>
            <a:r>
              <a:rPr lang="en-US" sz="2000" b="1" dirty="0">
                <a:ea typeface="ＭＳ Ｐゴシック" pitchFamily="-111" charset="-128"/>
                <a:cs typeface="ＭＳ Ｐゴシック" pitchFamily="-111" charset="-128"/>
                <a:sym typeface="Symbol" pitchFamily="-111" charset="2"/>
              </a:rPr>
              <a:t>L = L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+1</a:t>
            </a:r>
            <a:r>
              <a:rPr lang="en-US" sz="2000" b="1"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L</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(k)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L = L (k+1)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Symbol" pitchFamily="-111" charset="2"/>
              </a:rPr>
              <a:t> L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(k) </a:t>
            </a:r>
            <a:r>
              <a:rPr lang="en-US" sz="2000" b="1" baseline="-25000" dirty="0">
                <a:ea typeface="ＭＳ Ｐゴシック" pitchFamily="-111" charset="-128"/>
                <a:cs typeface="ＭＳ Ｐゴシック" pitchFamily="-111" charset="-128"/>
                <a:sym typeface="Symbol" pitchFamily="-111" charset="2"/>
              </a:rPr>
              <a:t>u </a:t>
            </a:r>
            <a:r>
              <a:rPr lang="en-US" sz="2000" b="1" dirty="0">
                <a:ea typeface="ＭＳ Ｐゴシック" pitchFamily="-111" charset="-128"/>
                <a:cs typeface="ＭＳ Ｐゴシック" pitchFamily="-111" charset="-128"/>
                <a:sym typeface="Symbol" pitchFamily="-111" charset="2"/>
              </a:rPr>
              <a:t>L = L (k+1) </a:t>
            </a:r>
            <a:r>
              <a:rPr lang="en-US" sz="2000" b="1" baseline="-25000" dirty="0">
                <a:ea typeface="ＭＳ Ｐゴシック" pitchFamily="-111" charset="-128"/>
                <a:cs typeface="ＭＳ Ｐゴシック" pitchFamily="-111" charset="-128"/>
                <a:sym typeface="Symbol" pitchFamily="-111" charset="2"/>
              </a:rPr>
              <a:t>u</a:t>
            </a:r>
            <a:r>
              <a:rPr lang="en-US" sz="2000" b="1" dirty="0">
                <a:ea typeface="ＭＳ Ｐゴシック" pitchFamily="-111" charset="-128"/>
                <a:cs typeface="ＭＳ Ｐゴシック" pitchFamily="-111" charset="-128"/>
                <a:sym typeface="Symbol" pitchFamily="-111" charset="2"/>
              </a:rPr>
              <a:t> L </a:t>
            </a:r>
          </a:p>
          <a:p>
            <a:pPr eaLnBrk="1" hangingPunct="1">
              <a:lnSpc>
                <a:spcPct val="80000"/>
              </a:lnSpc>
            </a:pPr>
            <a:endParaRPr lang="en-US" sz="2000" b="1" dirty="0">
              <a:ea typeface="ＭＳ Ｐゴシック" pitchFamily="-111" charset="-128"/>
              <a:cs typeface="ＭＳ Ｐゴシック" pitchFamily="-111" charset="-128"/>
              <a:sym typeface="Symbol" pitchFamily="-111" charset="2"/>
            </a:endParaRP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(k) </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B = A (k+1) </a:t>
            </a:r>
            <a:r>
              <a:rPr lang="en-US" sz="2000" b="1" dirty="0">
                <a:ea typeface="ＭＳ Ｐゴシック" pitchFamily="-111" charset="-128"/>
                <a:cs typeface="ＭＳ Ｐゴシック" pitchFamily="-111" charset="-128"/>
                <a:sym typeface="Wingdings 3" pitchFamily="-111" charset="2"/>
              </a:rPr>
              <a:t></a:t>
            </a:r>
            <a:r>
              <a:rPr lang="en-US" sz="2000" b="1" dirty="0">
                <a:ea typeface="ＭＳ Ｐゴシック" pitchFamily="-111" charset="-128"/>
                <a:cs typeface="ＭＳ Ｐゴシック" pitchFamily="-111" charset="-128"/>
                <a:sym typeface="Symbol" pitchFamily="-111" charset="2"/>
              </a:rPr>
              <a:t> B</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B = A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k+1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B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a:t>
            </a:r>
            <a:r>
              <a:rPr lang="en-US" sz="2000" b="1" dirty="0">
                <a:ea typeface="ＭＳ Ｐゴシック" pitchFamily="-111" charset="-128"/>
                <a:cs typeface="ＭＳ Ｐゴシック" pitchFamily="-111" charset="-128"/>
                <a:sym typeface="Symbol" pitchFamily="-111" charset="2"/>
              </a:rPr>
              <a:t>B = A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+1</a:t>
            </a:r>
            <a:r>
              <a:rPr lang="en-US" sz="2000" b="1"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B</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(k)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B = A (k+1)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Symbol" pitchFamily="-111" charset="2"/>
              </a:rPr>
              <a:t> B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(k) </a:t>
            </a:r>
            <a:r>
              <a:rPr lang="en-US" sz="2000" b="1" baseline="-25000" dirty="0">
                <a:ea typeface="ＭＳ Ｐゴシック" pitchFamily="-111" charset="-128"/>
                <a:cs typeface="ＭＳ Ｐゴシック" pitchFamily="-111" charset="-128"/>
                <a:sym typeface="Symbol" pitchFamily="-111" charset="2"/>
              </a:rPr>
              <a:t>u </a:t>
            </a:r>
            <a:r>
              <a:rPr lang="en-US" sz="2000" b="1" dirty="0">
                <a:ea typeface="ＭＳ Ｐゴシック" pitchFamily="-111" charset="-128"/>
                <a:cs typeface="ＭＳ Ｐゴシック" pitchFamily="-111" charset="-128"/>
                <a:sym typeface="Symbol" pitchFamily="-111" charset="2"/>
              </a:rPr>
              <a:t>B = A (k+1) </a:t>
            </a:r>
            <a:r>
              <a:rPr lang="en-US" sz="2000" b="1" baseline="-25000" dirty="0">
                <a:ea typeface="ＭＳ Ｐゴシック" pitchFamily="-111" charset="-128"/>
                <a:cs typeface="ＭＳ Ｐゴシック" pitchFamily="-111" charset="-128"/>
                <a:sym typeface="Symbol" pitchFamily="-111" charset="2"/>
              </a:rPr>
              <a:t>u</a:t>
            </a:r>
            <a:r>
              <a:rPr lang="en-US" sz="2000" b="1" dirty="0">
                <a:ea typeface="ＭＳ Ｐゴシック" pitchFamily="-111" charset="-128"/>
                <a:cs typeface="ＭＳ Ｐゴシック" pitchFamily="-111" charset="-128"/>
                <a:sym typeface="Symbol" pitchFamily="-111" charset="2"/>
              </a:rPr>
              <a:t> L </a:t>
            </a:r>
          </a:p>
        </p:txBody>
      </p:sp>
      <p:sp>
        <p:nvSpPr>
          <p:cNvPr id="621573" name="Date Placeholder 3"/>
          <p:cNvSpPr>
            <a:spLocks noGrp="1"/>
          </p:cNvSpPr>
          <p:nvPr>
            <p:ph type="dt" sz="quarter" idx="10"/>
          </p:nvPr>
        </p:nvSpPr>
        <p:spPr>
          <a:noFill/>
        </p:spPr>
        <p:txBody>
          <a:bodyPr/>
          <a:lstStyle/>
          <a:p>
            <a:fld id="{9DE6745B-C410-EE4C-B452-BE48C274A269}"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62157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37454863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F013-FB3B-476F-83C6-DB7514E1ED79}"/>
              </a:ext>
            </a:extLst>
          </p:cNvPr>
          <p:cNvSpPr>
            <a:spLocks noGrp="1"/>
          </p:cNvSpPr>
          <p:nvPr>
            <p:ph type="title"/>
          </p:nvPr>
        </p:nvSpPr>
        <p:spPr/>
        <p:txBody>
          <a:bodyPr/>
          <a:lstStyle/>
          <a:p>
            <a:r>
              <a:rPr lang="en-US" dirty="0"/>
              <a:t>Mortal Turing Machines</a:t>
            </a:r>
          </a:p>
        </p:txBody>
      </p:sp>
      <p:sp>
        <p:nvSpPr>
          <p:cNvPr id="3" name="Content Placeholder 2">
            <a:extLst>
              <a:ext uri="{FF2B5EF4-FFF2-40B4-BE49-F238E27FC236}">
                <a16:creationId xmlns:a16="http://schemas.microsoft.com/office/drawing/2014/main" id="{261C435D-9319-45BC-BD55-FD4E7E01CD4F}"/>
              </a:ext>
            </a:extLst>
          </p:cNvPr>
          <p:cNvSpPr>
            <a:spLocks noGrp="1"/>
          </p:cNvSpPr>
          <p:nvPr>
            <p:ph idx="1"/>
          </p:nvPr>
        </p:nvSpPr>
        <p:spPr/>
        <p:txBody>
          <a:bodyPr/>
          <a:lstStyle/>
          <a:p>
            <a:r>
              <a:rPr lang="en-US" sz="2800" dirty="0"/>
              <a:t>A TM, </a:t>
            </a:r>
            <a:r>
              <a:rPr lang="en-US" sz="2800" b="1" i="1" dirty="0"/>
              <a:t>M</a:t>
            </a:r>
            <a:r>
              <a:rPr lang="en-US" sz="2800" dirty="0"/>
              <a:t>, is </a:t>
            </a:r>
            <a:r>
              <a:rPr lang="en-US" sz="2800" b="1" dirty="0"/>
              <a:t>mortal</a:t>
            </a:r>
            <a:r>
              <a:rPr lang="en-US" sz="2800" dirty="0"/>
              <a:t> if it halts on all initial IDs, whether the tape is finitely or infinitely marked. </a:t>
            </a:r>
          </a:p>
          <a:p>
            <a:r>
              <a:rPr lang="en-US" sz="2800" dirty="0"/>
              <a:t>A TM is </a:t>
            </a:r>
            <a:r>
              <a:rPr lang="en-US" sz="2800" b="1" dirty="0"/>
              <a:t>immortal</a:t>
            </a:r>
            <a:r>
              <a:rPr lang="en-US" sz="2800" dirty="0"/>
              <a:t> if it is not mortal, that is, if there some starting configuration, with the tape either finitely or infinitely marked, on which it does not halt</a:t>
            </a:r>
          </a:p>
          <a:p>
            <a:r>
              <a:rPr lang="en-US" sz="2800" dirty="0"/>
              <a:t>The possibility of infinitely marked tapes is essential to the idea of mortality</a:t>
            </a:r>
          </a:p>
        </p:txBody>
      </p:sp>
      <p:sp>
        <p:nvSpPr>
          <p:cNvPr id="4" name="Date Placeholder 3">
            <a:extLst>
              <a:ext uri="{FF2B5EF4-FFF2-40B4-BE49-F238E27FC236}">
                <a16:creationId xmlns:a16="http://schemas.microsoft.com/office/drawing/2014/main" id="{910F87A0-A902-4223-9B0B-AB607B89D965}"/>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C742CEEB-2ABD-4E0E-8B84-A834A24B16D0}"/>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B1022B8C-8DCF-48D2-9B7B-D1C5291C6FEB}"/>
              </a:ext>
            </a:extLst>
          </p:cNvPr>
          <p:cNvSpPr>
            <a:spLocks noGrp="1"/>
          </p:cNvSpPr>
          <p:nvPr>
            <p:ph type="sldNum" sz="quarter" idx="12"/>
          </p:nvPr>
        </p:nvSpPr>
        <p:spPr/>
        <p:txBody>
          <a:bodyPr/>
          <a:lstStyle/>
          <a:p>
            <a:fld id="{F7F6C048-724C-A44D-A3A9-573A2C2F7973}" type="slidenum">
              <a:rPr lang="en-US" smtClean="0"/>
              <a:pPr/>
              <a:t>5</a:t>
            </a:fld>
            <a:endParaRPr lang="en-US"/>
          </a:p>
        </p:txBody>
      </p:sp>
    </p:spTree>
    <p:extLst>
      <p:ext uri="{BB962C8B-B14F-4D97-AF65-F5344CB8AC3E}">
        <p14:creationId xmlns:p14="http://schemas.microsoft.com/office/powerpoint/2010/main" val="11949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C625-0C97-453E-BEC9-946B9B4240F7}"/>
              </a:ext>
            </a:extLst>
          </p:cNvPr>
          <p:cNvSpPr>
            <a:spLocks noGrp="1"/>
          </p:cNvSpPr>
          <p:nvPr>
            <p:ph type="title"/>
          </p:nvPr>
        </p:nvSpPr>
        <p:spPr/>
        <p:txBody>
          <a:bodyPr/>
          <a:lstStyle/>
          <a:p>
            <a:r>
              <a:rPr lang="en-US" dirty="0"/>
              <a:t>Uniform Halting</a:t>
            </a:r>
          </a:p>
        </p:txBody>
      </p:sp>
      <p:sp>
        <p:nvSpPr>
          <p:cNvPr id="3" name="Content Placeholder 2">
            <a:extLst>
              <a:ext uri="{FF2B5EF4-FFF2-40B4-BE49-F238E27FC236}">
                <a16:creationId xmlns:a16="http://schemas.microsoft.com/office/drawing/2014/main" id="{EE202A2D-2E38-46B4-9DED-B9CA8C5E9CA0}"/>
              </a:ext>
            </a:extLst>
          </p:cNvPr>
          <p:cNvSpPr>
            <a:spLocks noGrp="1"/>
          </p:cNvSpPr>
          <p:nvPr>
            <p:ph idx="1"/>
          </p:nvPr>
        </p:nvSpPr>
        <p:spPr/>
        <p:txBody>
          <a:bodyPr/>
          <a:lstStyle/>
          <a:p>
            <a:r>
              <a:rPr lang="en-US" sz="2800" dirty="0"/>
              <a:t>A TM, </a:t>
            </a:r>
            <a:r>
              <a:rPr lang="en-US" sz="2800" b="1" i="1" dirty="0"/>
              <a:t>M</a:t>
            </a:r>
            <a:r>
              <a:rPr lang="en-US" sz="2800" dirty="0"/>
              <a:t>, </a:t>
            </a:r>
            <a:r>
              <a:rPr lang="en-US" sz="2800" b="1" dirty="0"/>
              <a:t>uniformly</a:t>
            </a:r>
            <a:r>
              <a:rPr lang="en-US" sz="2800" dirty="0"/>
              <a:t> </a:t>
            </a:r>
            <a:r>
              <a:rPr lang="en-US" sz="2800" b="1" dirty="0"/>
              <a:t>halts </a:t>
            </a:r>
            <a:r>
              <a:rPr lang="en-US" sz="2800" dirty="0"/>
              <a:t>if it halts when started in any configuration, </a:t>
            </a:r>
            <a:r>
              <a:rPr lang="en-US" sz="2800" b="1" i="1" dirty="0"/>
              <a:t>C</a:t>
            </a:r>
            <a:r>
              <a:rPr lang="en-US" sz="2800" dirty="0"/>
              <a:t>.</a:t>
            </a:r>
          </a:p>
          <a:p>
            <a:r>
              <a:rPr lang="en-US" sz="2800" dirty="0"/>
              <a:t>Unlike </a:t>
            </a:r>
            <a:r>
              <a:rPr lang="en-US" sz="2800" b="1" i="1" dirty="0"/>
              <a:t>HALT</a:t>
            </a:r>
            <a:r>
              <a:rPr lang="en-US" sz="2800" dirty="0"/>
              <a:t>, this does not limit us to initial configurations, e.g., ones that start in the initial state with the arguments to the left.</a:t>
            </a:r>
          </a:p>
          <a:p>
            <a:r>
              <a:rPr lang="en-US" sz="2800" dirty="0"/>
              <a:t>Note that this concept is restricted to normal TMs that start with a finitely marked tape.</a:t>
            </a:r>
          </a:p>
        </p:txBody>
      </p:sp>
      <p:sp>
        <p:nvSpPr>
          <p:cNvPr id="4" name="Date Placeholder 3">
            <a:extLst>
              <a:ext uri="{FF2B5EF4-FFF2-40B4-BE49-F238E27FC236}">
                <a16:creationId xmlns:a16="http://schemas.microsoft.com/office/drawing/2014/main" id="{A684C4C1-39B0-4DB8-88D9-61F8C5D14BAA}"/>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B4A4135E-EA28-4F34-AE1E-E7E0A98E8ED8}"/>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E86671E1-03BB-4586-8812-B84021EC5461}"/>
              </a:ext>
            </a:extLst>
          </p:cNvPr>
          <p:cNvSpPr>
            <a:spLocks noGrp="1"/>
          </p:cNvSpPr>
          <p:nvPr>
            <p:ph type="sldNum" sz="quarter" idx="12"/>
          </p:nvPr>
        </p:nvSpPr>
        <p:spPr/>
        <p:txBody>
          <a:bodyPr/>
          <a:lstStyle/>
          <a:p>
            <a:fld id="{F7F6C048-724C-A44D-A3A9-573A2C2F7973}" type="slidenum">
              <a:rPr lang="en-US" smtClean="0"/>
              <a:pPr/>
              <a:t>6</a:t>
            </a:fld>
            <a:endParaRPr lang="en-US"/>
          </a:p>
        </p:txBody>
      </p:sp>
    </p:spTree>
    <p:extLst>
      <p:ext uri="{BB962C8B-B14F-4D97-AF65-F5344CB8AC3E}">
        <p14:creationId xmlns:p14="http://schemas.microsoft.com/office/powerpoint/2010/main" val="385603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C625-0C97-453E-BEC9-946B9B4240F7}"/>
              </a:ext>
            </a:extLst>
          </p:cNvPr>
          <p:cNvSpPr>
            <a:spLocks noGrp="1"/>
          </p:cNvSpPr>
          <p:nvPr>
            <p:ph type="title"/>
          </p:nvPr>
        </p:nvSpPr>
        <p:spPr/>
        <p:txBody>
          <a:bodyPr/>
          <a:lstStyle/>
          <a:p>
            <a:r>
              <a:rPr lang="en-US" dirty="0" err="1"/>
              <a:t>CTime</a:t>
            </a:r>
            <a:r>
              <a:rPr lang="en-US" dirty="0"/>
              <a:t> Again</a:t>
            </a:r>
          </a:p>
        </p:txBody>
      </p:sp>
      <p:sp>
        <p:nvSpPr>
          <p:cNvPr id="3" name="Content Placeholder 2">
            <a:extLst>
              <a:ext uri="{FF2B5EF4-FFF2-40B4-BE49-F238E27FC236}">
                <a16:creationId xmlns:a16="http://schemas.microsoft.com/office/drawing/2014/main" id="{EE202A2D-2E38-46B4-9DED-B9CA8C5E9CA0}"/>
              </a:ext>
            </a:extLst>
          </p:cNvPr>
          <p:cNvSpPr>
            <a:spLocks noGrp="1"/>
          </p:cNvSpPr>
          <p:nvPr>
            <p:ph idx="1"/>
          </p:nvPr>
        </p:nvSpPr>
        <p:spPr/>
        <p:txBody>
          <a:bodyPr/>
          <a:lstStyle/>
          <a:p>
            <a:r>
              <a:rPr lang="en-US" sz="2600" dirty="0"/>
              <a:t>A TM, </a:t>
            </a:r>
            <a:r>
              <a:rPr lang="en-US" sz="2600" b="1" i="1" dirty="0"/>
              <a:t>M</a:t>
            </a:r>
            <a:r>
              <a:rPr lang="en-US" sz="2600" dirty="0"/>
              <a:t>, </a:t>
            </a:r>
            <a:r>
              <a:rPr lang="en-US" sz="2600" b="1" dirty="0"/>
              <a:t>Uniformly Halts in Constant Time </a:t>
            </a:r>
            <a:r>
              <a:rPr lang="en-US" sz="2600" dirty="0"/>
              <a:t>if there is some </a:t>
            </a:r>
            <a:r>
              <a:rPr lang="en-US" sz="2600" b="1" dirty="0"/>
              <a:t>n</a:t>
            </a:r>
            <a:r>
              <a:rPr lang="en-US" sz="2600" dirty="0"/>
              <a:t>, dependent only on </a:t>
            </a:r>
            <a:r>
              <a:rPr lang="en-US" sz="2600" b="1" i="1" dirty="0"/>
              <a:t>M</a:t>
            </a:r>
            <a:r>
              <a:rPr lang="en-US" sz="2600" dirty="0"/>
              <a:t>, such that </a:t>
            </a:r>
            <a:r>
              <a:rPr lang="en-US" sz="2600" b="1" i="1" dirty="0"/>
              <a:t>M</a:t>
            </a:r>
            <a:r>
              <a:rPr lang="en-US" sz="2600" dirty="0"/>
              <a:t> halts in at most </a:t>
            </a:r>
            <a:r>
              <a:rPr lang="en-US" sz="2600" b="1" dirty="0"/>
              <a:t>n</a:t>
            </a:r>
            <a:r>
              <a:rPr lang="en-US" sz="2600" dirty="0"/>
              <a:t> steps no matter what initial finite input it is given.</a:t>
            </a:r>
          </a:p>
          <a:p>
            <a:r>
              <a:rPr lang="en-US" sz="2600" dirty="0"/>
              <a:t>Note that this concept is restricted to normal TMs that start with a finitely marked tape but is not limited to those that start in some initial configuration, e.g., the initial state with the arguments to the  left.</a:t>
            </a:r>
          </a:p>
          <a:p>
            <a:r>
              <a:rPr lang="en-US" sz="2600" dirty="0"/>
              <a:t>Clearly, this class of machines includes those that start in an initial configuration.</a:t>
            </a:r>
          </a:p>
        </p:txBody>
      </p:sp>
      <p:sp>
        <p:nvSpPr>
          <p:cNvPr id="4" name="Date Placeholder 3">
            <a:extLst>
              <a:ext uri="{FF2B5EF4-FFF2-40B4-BE49-F238E27FC236}">
                <a16:creationId xmlns:a16="http://schemas.microsoft.com/office/drawing/2014/main" id="{A684C4C1-39B0-4DB8-88D9-61F8C5D14BAA}"/>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B4A4135E-EA28-4F34-AE1E-E7E0A98E8ED8}"/>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E86671E1-03BB-4586-8812-B84021EC5461}"/>
              </a:ext>
            </a:extLst>
          </p:cNvPr>
          <p:cNvSpPr>
            <a:spLocks noGrp="1"/>
          </p:cNvSpPr>
          <p:nvPr>
            <p:ph type="sldNum" sz="quarter" idx="12"/>
          </p:nvPr>
        </p:nvSpPr>
        <p:spPr/>
        <p:txBody>
          <a:bodyPr/>
          <a:lstStyle/>
          <a:p>
            <a:fld id="{F7F6C048-724C-A44D-A3A9-573A2C2F7973}" type="slidenum">
              <a:rPr lang="en-US" smtClean="0"/>
              <a:pPr/>
              <a:t>7</a:t>
            </a:fld>
            <a:endParaRPr lang="en-US"/>
          </a:p>
        </p:txBody>
      </p:sp>
    </p:spTree>
    <p:extLst>
      <p:ext uri="{BB962C8B-B14F-4D97-AF65-F5344CB8AC3E}">
        <p14:creationId xmlns:p14="http://schemas.microsoft.com/office/powerpoint/2010/main" val="516547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7BBA-1FC3-4BD4-BEF4-253866384D45}"/>
              </a:ext>
            </a:extLst>
          </p:cNvPr>
          <p:cNvSpPr>
            <a:spLocks noGrp="1"/>
          </p:cNvSpPr>
          <p:nvPr>
            <p:ph type="title"/>
          </p:nvPr>
        </p:nvSpPr>
        <p:spPr/>
        <p:txBody>
          <a:bodyPr/>
          <a:lstStyle/>
          <a:p>
            <a:r>
              <a:rPr lang="en-US" dirty="0"/>
              <a:t>Infinite Tape Markings</a:t>
            </a:r>
          </a:p>
        </p:txBody>
      </p:sp>
      <p:sp>
        <p:nvSpPr>
          <p:cNvPr id="3" name="Content Placeholder 2">
            <a:extLst>
              <a:ext uri="{FF2B5EF4-FFF2-40B4-BE49-F238E27FC236}">
                <a16:creationId xmlns:a16="http://schemas.microsoft.com/office/drawing/2014/main" id="{9969D884-EC69-42BA-8415-E61A33E6ADAF}"/>
              </a:ext>
            </a:extLst>
          </p:cNvPr>
          <p:cNvSpPr>
            <a:spLocks noGrp="1"/>
          </p:cNvSpPr>
          <p:nvPr>
            <p:ph idx="1"/>
          </p:nvPr>
        </p:nvSpPr>
        <p:spPr/>
        <p:txBody>
          <a:bodyPr/>
          <a:lstStyle/>
          <a:p>
            <a:r>
              <a:rPr lang="en-US" sz="2400" dirty="0"/>
              <a:t>If a TM halts for all tape markings, even if the TM’s initial tape is infinitely marked, then there is some fixed maximum amount of the tape that the machine can traverse.</a:t>
            </a:r>
          </a:p>
          <a:p>
            <a:r>
              <a:rPr lang="en-US" sz="2400" dirty="0"/>
              <a:t>Why is the above so?</a:t>
            </a:r>
          </a:p>
          <a:p>
            <a:r>
              <a:rPr lang="en-US" sz="2400" dirty="0"/>
              <a:t>Well, informally, if there was no bound built into the TM’s table then it would be at the mercy of its data to decide when to stop. Thus, for instance, it would lead to the existence of an input such that a search for a zero (a divider between items on the tape) would take an infinite amount of time.</a:t>
            </a:r>
          </a:p>
        </p:txBody>
      </p:sp>
      <p:sp>
        <p:nvSpPr>
          <p:cNvPr id="4" name="Date Placeholder 3">
            <a:extLst>
              <a:ext uri="{FF2B5EF4-FFF2-40B4-BE49-F238E27FC236}">
                <a16:creationId xmlns:a16="http://schemas.microsoft.com/office/drawing/2014/main" id="{6BB8987B-7DD5-46A7-A0E6-78F534D96CD3}"/>
              </a:ext>
            </a:extLst>
          </p:cNvPr>
          <p:cNvSpPr>
            <a:spLocks noGrp="1"/>
          </p:cNvSpPr>
          <p:nvPr>
            <p:ph type="dt" sz="half" idx="10"/>
          </p:nvPr>
        </p:nvSpPr>
        <p:spPr/>
        <p:txBody>
          <a:bodyPr/>
          <a:lstStyle/>
          <a:p>
            <a:fld id="{2534C2F4-DACC-7046-9C17-8BE104BD396C}" type="datetime1">
              <a:rPr lang="en-US" smtClean="0"/>
              <a:t>4/10/23</a:t>
            </a:fld>
            <a:endParaRPr lang="en-US"/>
          </a:p>
        </p:txBody>
      </p:sp>
      <p:sp>
        <p:nvSpPr>
          <p:cNvPr id="5" name="Footer Placeholder 4">
            <a:extLst>
              <a:ext uri="{FF2B5EF4-FFF2-40B4-BE49-F238E27FC236}">
                <a16:creationId xmlns:a16="http://schemas.microsoft.com/office/drawing/2014/main" id="{90CF9108-803C-4B44-8F97-6730CDBC75B0}"/>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5D8FBC96-817A-4D7D-BB31-67184BE11468}"/>
              </a:ext>
            </a:extLst>
          </p:cNvPr>
          <p:cNvSpPr>
            <a:spLocks noGrp="1"/>
          </p:cNvSpPr>
          <p:nvPr>
            <p:ph type="sldNum" sz="quarter" idx="12"/>
          </p:nvPr>
        </p:nvSpPr>
        <p:spPr/>
        <p:txBody>
          <a:bodyPr/>
          <a:lstStyle/>
          <a:p>
            <a:fld id="{F7F6C048-724C-A44D-A3A9-573A2C2F7973}" type="slidenum">
              <a:rPr lang="en-US" smtClean="0"/>
              <a:pPr/>
              <a:t>8</a:t>
            </a:fld>
            <a:endParaRPr lang="en-US"/>
          </a:p>
        </p:txBody>
      </p:sp>
    </p:spTree>
    <p:extLst>
      <p:ext uri="{BB962C8B-B14F-4D97-AF65-F5344CB8AC3E}">
        <p14:creationId xmlns:p14="http://schemas.microsoft.com/office/powerpoint/2010/main" val="3369066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Title 1"/>
          <p:cNvSpPr>
            <a:spLocks noGrp="1"/>
          </p:cNvSpPr>
          <p:nvPr>
            <p:ph type="title"/>
          </p:nvPr>
        </p:nvSpPr>
        <p:spPr/>
        <p:txBody>
          <a:bodyPr/>
          <a:lstStyle/>
          <a:p>
            <a:r>
              <a:rPr lang="en-US" dirty="0">
                <a:ea typeface="ＭＳ Ｐゴシック" pitchFamily="-111" charset="-128"/>
                <a:cs typeface="ＭＳ Ｐゴシック" pitchFamily="-111" charset="-128"/>
              </a:rPr>
              <a:t>Complexity of </a:t>
            </a:r>
            <a:r>
              <a:rPr lang="en-US" dirty="0" err="1"/>
              <a:t>CTime</a:t>
            </a:r>
            <a:endParaRPr lang="en-US" dirty="0">
              <a:ea typeface="ＭＳ Ｐゴシック" pitchFamily="-111" charset="-128"/>
              <a:cs typeface="ＭＳ Ｐゴシック" pitchFamily="-111" charset="-128"/>
            </a:endParaRPr>
          </a:p>
        </p:txBody>
      </p:sp>
      <p:sp>
        <p:nvSpPr>
          <p:cNvPr id="475139" name="Content Placeholder 2"/>
          <p:cNvSpPr>
            <a:spLocks noGrp="1"/>
          </p:cNvSpPr>
          <p:nvPr>
            <p:ph idx="1"/>
          </p:nvPr>
        </p:nvSpPr>
        <p:spPr>
          <a:xfrm>
            <a:off x="457200" y="1600200"/>
            <a:ext cx="8382000" cy="4525963"/>
          </a:xfrm>
        </p:spPr>
        <p:txBody>
          <a:bodyPr/>
          <a:lstStyle/>
          <a:p>
            <a:r>
              <a:rPr lang="en-US" sz="2400" dirty="0">
                <a:ea typeface="ＭＳ Ｐゴシック" pitchFamily="-111" charset="-128"/>
                <a:cs typeface="ＭＳ Ｐゴシック" pitchFamily="-111" charset="-128"/>
              </a:rPr>
              <a:t>Wish to show it is equivalent to the </a:t>
            </a:r>
            <a:r>
              <a:rPr lang="en-US" sz="2400" b="1" dirty="0">
                <a:ea typeface="ＭＳ Ｐゴシック" pitchFamily="-111" charset="-128"/>
                <a:cs typeface="ＭＳ Ｐゴシック" pitchFamily="-111" charset="-128"/>
              </a:rPr>
              <a:t>Mortality Problem</a:t>
            </a:r>
            <a:r>
              <a:rPr lang="en-US" sz="2400" dirty="0">
                <a:ea typeface="ＭＳ Ｐゴシック" pitchFamily="-111" charset="-128"/>
                <a:cs typeface="ＭＳ Ｐゴシック" pitchFamily="-111" charset="-128"/>
              </a:rPr>
              <a:t> for TM’s with </a:t>
            </a:r>
            <a:r>
              <a:rPr lang="en-US" sz="2400" b="1" dirty="0">
                <a:ea typeface="ＭＳ Ｐゴシック" pitchFamily="-111" charset="-128"/>
                <a:cs typeface="ＭＳ Ｐゴシック" pitchFamily="-111" charset="-128"/>
              </a:rPr>
              <a:t>Infinite Tapes </a:t>
            </a:r>
            <a:r>
              <a:rPr lang="en-US" sz="2400" dirty="0">
                <a:ea typeface="ＭＳ Ｐゴシック" pitchFamily="-111" charset="-128"/>
                <a:cs typeface="ＭＳ Ｐゴシック" pitchFamily="-111" charset="-128"/>
              </a:rPr>
              <a:t>(not unbounded but truly infinite and potentially infinitely marked)</a:t>
            </a:r>
          </a:p>
          <a:p>
            <a:r>
              <a:rPr lang="en-US" sz="2400" dirty="0">
                <a:ea typeface="ＭＳ Ｐゴシック" pitchFamily="-111" charset="-128"/>
                <a:cs typeface="ＭＳ Ｐゴシック" pitchFamily="-111" charset="-128"/>
              </a:rPr>
              <a:t>This was shown in 1966 to be undecidable*.</a:t>
            </a:r>
          </a:p>
          <a:p>
            <a:r>
              <a:rPr lang="en-US" sz="2400" dirty="0"/>
              <a:t>Surprisingly, the </a:t>
            </a:r>
            <a:r>
              <a:rPr lang="en-US" sz="2400" b="1" dirty="0"/>
              <a:t>Mortality Problem </a:t>
            </a:r>
            <a:r>
              <a:rPr lang="en-US" sz="2400" dirty="0"/>
              <a:t>is re/non-recursive, even though the </a:t>
            </a:r>
            <a:r>
              <a:rPr lang="en-US" sz="2400" b="1" dirty="0"/>
              <a:t>mortality problem </a:t>
            </a:r>
            <a:r>
              <a:rPr lang="en-US" sz="2400" dirty="0"/>
              <a:t>for TMs restricted to </a:t>
            </a:r>
            <a:r>
              <a:rPr lang="en-US" sz="2400" b="1" dirty="0"/>
              <a:t>finite</a:t>
            </a:r>
            <a:r>
              <a:rPr lang="en-US" sz="2400" dirty="0"/>
              <a:t> initial tape markings (</a:t>
            </a:r>
            <a:r>
              <a:rPr lang="en-US" sz="2400" b="1" dirty="0"/>
              <a:t>TOTAL</a:t>
            </a:r>
            <a:r>
              <a:rPr lang="en-US" sz="2400" dirty="0"/>
              <a:t>) is not even re.</a:t>
            </a:r>
          </a:p>
          <a:p>
            <a:r>
              <a:rPr lang="en-US" sz="2400" dirty="0"/>
              <a:t>Note that there is an analogy here because </a:t>
            </a:r>
            <a:r>
              <a:rPr lang="en-US" sz="2400" b="1" dirty="0" err="1"/>
              <a:t>CTime</a:t>
            </a:r>
            <a:r>
              <a:rPr lang="en-US" sz="2400" b="1" dirty="0"/>
              <a:t> </a:t>
            </a:r>
            <a:r>
              <a:rPr lang="en-US" sz="2400" dirty="0"/>
              <a:t>seems non-re but we have seen it is re using quantification with a bounded “for all” quantifier.</a:t>
            </a:r>
          </a:p>
          <a:p>
            <a:pPr marL="0" indent="0">
              <a:buNone/>
            </a:pPr>
            <a:r>
              <a:rPr lang="en-US" sz="2000" b="1" dirty="0"/>
              <a:t>*</a:t>
            </a:r>
            <a:r>
              <a:rPr lang="en-US" sz="2000" dirty="0"/>
              <a:t>P.K. Hooper, The undecidability of the Turing machine immortality problem, </a:t>
            </a:r>
            <a:r>
              <a:rPr lang="en-US" sz="2000" b="1" i="1" dirty="0"/>
              <a:t>J. Symbolic Logic 31</a:t>
            </a:r>
            <a:r>
              <a:rPr lang="en-US" sz="2000" b="1" dirty="0"/>
              <a:t> </a:t>
            </a:r>
            <a:r>
              <a:rPr lang="en-US" sz="2000" dirty="0"/>
              <a:t>(1966) 219-234.</a:t>
            </a:r>
            <a:endParaRPr lang="en-US" sz="2400" dirty="0">
              <a:ea typeface="ＭＳ Ｐゴシック" pitchFamily="-111" charset="-128"/>
              <a:cs typeface="ＭＳ Ｐゴシック" pitchFamily="-111" charset="-128"/>
            </a:endParaRPr>
          </a:p>
        </p:txBody>
      </p:sp>
      <p:sp>
        <p:nvSpPr>
          <p:cNvPr id="475140" name="Date Placeholder 3"/>
          <p:cNvSpPr>
            <a:spLocks noGrp="1"/>
          </p:cNvSpPr>
          <p:nvPr>
            <p:ph type="dt" sz="quarter" idx="10"/>
          </p:nvPr>
        </p:nvSpPr>
        <p:spPr>
          <a:noFill/>
        </p:spPr>
        <p:txBody>
          <a:bodyPr/>
          <a:lstStyle/>
          <a:p>
            <a:fld id="{B1E15B44-ABB2-C146-8E2D-42C9145232EB}" type="datetime1">
              <a:rPr lang="en-US">
                <a:latin typeface="Arial" pitchFamily="-111" charset="0"/>
                <a:ea typeface="ＭＳ Ｐゴシック" pitchFamily="-111" charset="-128"/>
                <a:cs typeface="ＭＳ Ｐゴシック" pitchFamily="-111" charset="-128"/>
              </a:rPr>
              <a:pPr/>
              <a:t>4/10/23</a:t>
            </a:fld>
            <a:endParaRPr lang="en-US">
              <a:latin typeface="Arial" pitchFamily="-111" charset="0"/>
              <a:ea typeface="ＭＳ Ｐゴシック" pitchFamily="-111" charset="-128"/>
              <a:cs typeface="ＭＳ Ｐゴシック" pitchFamily="-111" charset="-128"/>
            </a:endParaRPr>
          </a:p>
        </p:txBody>
      </p:sp>
      <p:sp>
        <p:nvSpPr>
          <p:cNvPr id="47514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5142" name="Slide Number Placeholder 5"/>
          <p:cNvSpPr>
            <a:spLocks noGrp="1"/>
          </p:cNvSpPr>
          <p:nvPr>
            <p:ph type="sldNum" sz="quarter" idx="12"/>
          </p:nvPr>
        </p:nvSpPr>
        <p:spPr>
          <a:noFill/>
        </p:spPr>
        <p:txBody>
          <a:bodyPr/>
          <a:lstStyle/>
          <a:p>
            <a:fld id="{CF9DADF6-2EC2-6C4C-877B-B58E3B0B2693}"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3712895"/>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245781</TotalTime>
  <Words>4571</Words>
  <Application>Microsoft Macintosh PowerPoint</Application>
  <PresentationFormat>On-screen Show (4:3)</PresentationFormat>
  <Paragraphs>411</Paragraphs>
  <Slides>46</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Monotype Corsiva</vt:lpstr>
      <vt:lpstr>Script MT Bold</vt:lpstr>
      <vt:lpstr>Symbol</vt:lpstr>
      <vt:lpstr>Times</vt:lpstr>
      <vt:lpstr>Custom Design</vt:lpstr>
      <vt:lpstr>Complexity Theory More Computability</vt:lpstr>
      <vt:lpstr>Constant time:  Not amenable to Rice’s</vt:lpstr>
      <vt:lpstr>Constant Time</vt:lpstr>
      <vt:lpstr>Quantifier Analysis</vt:lpstr>
      <vt:lpstr>Mortal Turing Machines</vt:lpstr>
      <vt:lpstr>Uniform Halting</vt:lpstr>
      <vt:lpstr>CTime Again</vt:lpstr>
      <vt:lpstr>Infinite Tape Markings</vt:lpstr>
      <vt:lpstr>Complexity of CTime</vt:lpstr>
      <vt:lpstr>CTime is RE</vt:lpstr>
      <vt:lpstr>T ∈ CTime⇒ T ∈ Mortal</vt:lpstr>
      <vt:lpstr>T ∈ Mortal ⇒ T ∈ CTime #1</vt:lpstr>
      <vt:lpstr>T ∈ Mortal ⇒ T ∈ CTime #2</vt:lpstr>
      <vt:lpstr>T ∈ Mortal ⇒ T ∈ CTime #3</vt:lpstr>
      <vt:lpstr>Complexity of CTime (finally)</vt:lpstr>
      <vt:lpstr>Finite Convergence for Concatenation of Context-Free Languages</vt:lpstr>
      <vt:lpstr>Powers of CFLs</vt:lpstr>
      <vt:lpstr>L(G) = L(G)2?</vt:lpstr>
      <vt:lpstr>L(G) = L(G)2? is undecidable</vt:lpstr>
      <vt:lpstr>Finite Power Problem</vt:lpstr>
      <vt:lpstr>Undecidability of n Ln = Ln+1</vt:lpstr>
      <vt:lpstr>Undecidability of Finite Convergence for Operators on Formal Languages</vt:lpstr>
      <vt:lpstr>Simple Operators</vt:lpstr>
      <vt:lpstr>Subsuming </vt:lpstr>
      <vt:lpstr>L = L  L ?</vt:lpstr>
      <vt:lpstr>Proof #2</vt:lpstr>
      <vt:lpstr>Who Cares?</vt:lpstr>
      <vt:lpstr>Quotients of CFLs</vt:lpstr>
      <vt:lpstr>Quotients of CFLs (Trace-Like Sequences)</vt:lpstr>
      <vt:lpstr>If a Turing Machine Trace</vt:lpstr>
      <vt:lpstr>Quotients of CFLs (results)</vt:lpstr>
      <vt:lpstr>Details of Traces as CSL</vt:lpstr>
      <vt:lpstr>Traces of FRS with Residues</vt:lpstr>
      <vt:lpstr>Quotients of CFLs (precise)</vt:lpstr>
      <vt:lpstr>Summarizing Quotient</vt:lpstr>
      <vt:lpstr>Undecidability of Finite Convergence for Lots of Other Operators</vt:lpstr>
      <vt:lpstr>K-insertion </vt:lpstr>
      <vt:lpstr>Iterated Insertion</vt:lpstr>
      <vt:lpstr>Shuffle</vt:lpstr>
      <vt:lpstr>More Shuffles</vt:lpstr>
      <vt:lpstr>Crossover</vt:lpstr>
      <vt:lpstr>Who Cares?</vt:lpstr>
      <vt:lpstr>Some Known Results</vt:lpstr>
      <vt:lpstr>More Known Stuff</vt:lpstr>
      <vt:lpstr>Immediate Convergence</vt:lpstr>
      <vt:lpstr>Finite Convergence</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1779</cp:revision>
  <cp:lastPrinted>2019-09-24T19:41:02Z</cp:lastPrinted>
  <dcterms:created xsi:type="dcterms:W3CDTF">2010-04-22T13:58:28Z</dcterms:created>
  <dcterms:modified xsi:type="dcterms:W3CDTF">2023-04-11T03:06:31Z</dcterms:modified>
</cp:coreProperties>
</file>