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30" r:id="rId3"/>
    <p:sldId id="2831" r:id="rId4"/>
    <p:sldId id="2832" r:id="rId5"/>
    <p:sldId id="2834" r:id="rId6"/>
    <p:sldId id="2835" r:id="rId7"/>
    <p:sldId id="2836" r:id="rId8"/>
    <p:sldId id="2838" r:id="rId9"/>
    <p:sldId id="2839" r:id="rId10"/>
    <p:sldId id="2841" r:id="rId11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.e.hughe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CC9900"/>
    <a:srgbClr val="009900"/>
    <a:srgbClr val="000000"/>
    <a:srgbClr val="0000FF"/>
    <a:srgbClr val="004E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3" autoAdjust="0"/>
    <p:restoredTop sz="94422"/>
  </p:normalViewPr>
  <p:slideViewPr>
    <p:cSldViewPr>
      <p:cViewPr>
        <p:scale>
          <a:sx n="142" d="100"/>
          <a:sy n="142" d="100"/>
        </p:scale>
        <p:origin x="1280" y="-9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6126DCCC-DB91-4F4F-BA9C-1B1719E78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09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115" y="1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7050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948" y="3330245"/>
            <a:ext cx="7436505" cy="315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115" y="6658968"/>
            <a:ext cx="4028748" cy="34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300"/>
            </a:lvl1pPr>
          </a:lstStyle>
          <a:p>
            <a:fld id="{FE6EC7D4-0570-5F4A-BD04-1972EAA446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50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16130" indent="-275434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0173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542433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1983128" indent="-220348" defTabSz="931887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42382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86451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305213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745908" indent="-220348" defTabSz="931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11A1C9DA-D573-9F41-9442-43D253AA875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90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7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318F6-16BB-1E43-B8A5-D23395CCF467}" type="datetime1">
              <a:rPr lang="en-US" smtClean="0"/>
              <a:t>4/10/23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2AC5EC-DFAD-014F-A0CB-986543EA4E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6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CED98-4317-2C48-A391-962B633133FF}" type="datetime1">
              <a:rPr lang="en-US" smtClean="0"/>
              <a:t>4/10/23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7AAC0A-1956-8340-8224-D7C28667D2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1EE21-9D78-EC4A-B9E0-463D2D212950}" type="datetime1">
              <a:rPr lang="en-US" smtClean="0"/>
              <a:t>4/10/23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D03BB-11CB-F949-BDB2-77C119DBB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9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783F6-D231-A54E-91F7-CE431D89A591}" type="datetime1">
              <a:rPr lang="en-US" smtClean="0"/>
              <a:t>4/10/23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D14BA-355C-6F4D-8CB5-1E4E236E51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7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FE8E0D-F0A4-664A-B4CB-1572CC9A019E}" type="datetime1">
              <a:rPr lang="en-US" smtClean="0"/>
              <a:t>4/10/23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EE83F-0561-3C44-98AA-8FFF6D2C2E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0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4C2F4-DACC-7046-9C17-8BE104BD396C}" type="datetime1">
              <a:rPr lang="en-US" smtClean="0"/>
              <a:t>4/10/23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6C048-724C-A44D-A3A9-573A2C2F79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5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9DD89-BAD8-364A-BD2D-467099994EAF}" type="datetime1">
              <a:rPr lang="en-US" smtClean="0"/>
              <a:t>4/10/23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8E28D9-431E-8740-9B48-008ADE63E3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4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AFAFA-42D4-614C-B8B0-6D1EBAE9D211}" type="datetime1">
              <a:rPr lang="en-US" smtClean="0"/>
              <a:t>4/10/23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0DFDA-2135-D64E-918D-40C809DE5D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1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80E08-E47F-E54B-A080-4A582F0A0BAB}" type="datetime1">
              <a:rPr lang="en-US" smtClean="0"/>
              <a:t>4/10/23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E1FD5-8788-F846-A31B-26E5EF7359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32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D80B8-F1C1-AD40-80F2-554E916B305A}" type="datetime1">
              <a:rPr lang="en-US" smtClean="0"/>
              <a:t>4/10/23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A5692-28FF-E048-A23B-BD64E45D7F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5390C-BEA9-E14D-AA81-FE8F6AFFBD2A}" type="datetime1">
              <a:rPr lang="en-US" smtClean="0"/>
              <a:t>4/10/23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37D89-D11D-954C-BFCD-675BFC0231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5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AF8B5D-97DC-6D4C-BB10-0C704C0F2AC3}" type="datetime1">
              <a:rPr lang="en-US" smtClean="0"/>
              <a:t>4/10/23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636F4-E812-014D-94A9-0B9FCB771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1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B8A01-B326-A740-BCFA-11C0007E1862}" type="datetime1">
              <a:rPr lang="en-US" smtClean="0"/>
              <a:t>4/10/23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D702E-752D-C34F-808E-32757EA610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6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AB77696-D8D6-6445-9960-1AA2BFE04212}" type="datetime1">
              <a:rPr lang="en-US" smtClean="0"/>
              <a:t>4/10/23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/>
              <a:t>© UCF CS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FD581D-B075-8B4F-ACFF-EAD446A3EB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76486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dirty="0">
                <a:latin typeface="Arial" charset="0"/>
                <a:ea typeface="MS PGothic" charset="0"/>
              </a:rPr>
              <a:t>Complexity Theory</a:t>
            </a:r>
            <a:br>
              <a:rPr lang="en-US" sz="5400" dirty="0">
                <a:latin typeface="Arial" charset="0"/>
                <a:ea typeface="MS PGothic" charset="0"/>
              </a:rPr>
            </a:br>
            <a:r>
              <a:rPr lang="en-US" sz="5400">
                <a:latin typeface="Arial" charset="0"/>
                <a:ea typeface="MS PGothic" charset="0"/>
              </a:rPr>
              <a:t>More Complexity</a:t>
            </a:r>
            <a:endParaRPr lang="en-US" sz="4000" dirty="0">
              <a:latin typeface="Arial" charset="0"/>
              <a:ea typeface="MS PGothic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9900"/>
                </a:solidFill>
                <a:latin typeface="Arial" charset="0"/>
                <a:ea typeface="MS PGothic" charset="0"/>
              </a:rPr>
              <a:t>Charles E. Hughes</a:t>
            </a:r>
          </a:p>
          <a:p>
            <a:pPr eaLnBrk="1" hangingPunct="1"/>
            <a:r>
              <a:rPr lang="en-US" dirty="0">
                <a:solidFill>
                  <a:srgbClr val="CC3300"/>
                </a:solidFill>
                <a:latin typeface="Arial" charset="0"/>
                <a:ea typeface="MS PGothic" charset="0"/>
              </a:rPr>
              <a:t>COT6410 – </a:t>
            </a:r>
            <a:r>
              <a:rPr lang="en-US">
                <a:solidFill>
                  <a:srgbClr val="CC3300"/>
                </a:solidFill>
                <a:latin typeface="Arial" charset="0"/>
                <a:ea typeface="MS PGothic" charset="0"/>
              </a:rPr>
              <a:t>Spring 2023 </a:t>
            </a:r>
            <a:r>
              <a:rPr lang="en-US" dirty="0">
                <a:solidFill>
                  <a:srgbClr val="CC3300"/>
                </a:solidFill>
                <a:latin typeface="Arial" charset="0"/>
                <a:ea typeface="MS PGothic" charset="0"/>
              </a:rPr>
              <a:t>Notes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1471613" y="3136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1" hangingPunct="1"/>
            <a:endParaRPr lang="en-US" dirty="0"/>
          </a:p>
        </p:txBody>
      </p:sp>
      <p:pic>
        <p:nvPicPr>
          <p:cNvPr id="2053" name="Picture 4" descr="http://www.ucf.edu/ucflogos/cfwm3bg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8600"/>
            <a:ext cx="28575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 Strategy is NP-Complete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/>
              <a:t>TipOver</a:t>
            </a:r>
            <a:r>
              <a:rPr lang="en-US" sz="2400" dirty="0"/>
              <a:t> win strategy is </a:t>
            </a:r>
            <a:r>
              <a:rPr lang="en-US" sz="2400" b="1" dirty="0"/>
              <a:t>NP-Complete</a:t>
            </a:r>
          </a:p>
          <a:p>
            <a:r>
              <a:rPr lang="en-US" sz="2400" b="1" dirty="0"/>
              <a:t>Minesweeper</a:t>
            </a:r>
            <a:r>
              <a:rPr lang="en-US" sz="2400" dirty="0"/>
              <a:t> consistency is </a:t>
            </a:r>
            <a:r>
              <a:rPr lang="en-US" sz="2400" b="1" dirty="0"/>
              <a:t>NP-Complete</a:t>
            </a:r>
          </a:p>
          <a:p>
            <a:r>
              <a:rPr lang="en-US" sz="2400" b="1" dirty="0" err="1"/>
              <a:t>Phutball</a:t>
            </a:r>
            <a:r>
              <a:rPr lang="en-US" sz="2400" dirty="0"/>
              <a:t> single move win is </a:t>
            </a:r>
            <a:r>
              <a:rPr lang="en-US" sz="2400" b="1" dirty="0"/>
              <a:t>NP-Complete</a:t>
            </a:r>
          </a:p>
          <a:p>
            <a:pPr lvl="1"/>
            <a:r>
              <a:rPr lang="en-US" sz="2400" dirty="0"/>
              <a:t>Do not know complexity of general winning strategy</a:t>
            </a:r>
          </a:p>
          <a:p>
            <a:pPr lvl="1"/>
            <a:r>
              <a:rPr lang="en-US" sz="2400" dirty="0"/>
              <a:t>Determining from a fixed setup if a win is possible is </a:t>
            </a:r>
            <a:r>
              <a:rPr lang="en-US" sz="2400" b="1" dirty="0" err="1"/>
              <a:t>PSpace</a:t>
            </a:r>
            <a:r>
              <a:rPr lang="en-US" sz="2400" b="1" dirty="0"/>
              <a:t>-Hard </a:t>
            </a:r>
            <a:r>
              <a:rPr lang="en-US" sz="2400" dirty="0"/>
              <a:t>(may not be in </a:t>
            </a:r>
            <a:r>
              <a:rPr lang="en-US" sz="2400" b="1" dirty="0" err="1"/>
              <a:t>PSpace</a:t>
            </a:r>
            <a:r>
              <a:rPr lang="en-US" sz="2400" dirty="0"/>
              <a:t>)</a:t>
            </a:r>
          </a:p>
          <a:p>
            <a:r>
              <a:rPr lang="en-US" sz="2400" b="1" dirty="0"/>
              <a:t>Checkers</a:t>
            </a:r>
            <a:r>
              <a:rPr lang="en-US" sz="2400" dirty="0"/>
              <a:t> is really interesting</a:t>
            </a:r>
          </a:p>
          <a:p>
            <a:pPr lvl="1"/>
            <a:r>
              <a:rPr lang="en-US" sz="2400" dirty="0"/>
              <a:t>Single move to </a:t>
            </a:r>
            <a:r>
              <a:rPr lang="en-US" sz="2400" b="1" dirty="0"/>
              <a:t>King</a:t>
            </a:r>
            <a:r>
              <a:rPr lang="en-US" sz="2400" dirty="0"/>
              <a:t> is in </a:t>
            </a:r>
            <a:r>
              <a:rPr lang="en-US" sz="2400" b="1" dirty="0"/>
              <a:t>P</a:t>
            </a:r>
          </a:p>
          <a:p>
            <a:pPr lvl="1"/>
            <a:r>
              <a:rPr lang="en-US" sz="2400" dirty="0"/>
              <a:t>Winning strategy is </a:t>
            </a:r>
            <a:r>
              <a:rPr lang="en-US" sz="2400" b="1" dirty="0" err="1"/>
              <a:t>PSpace</a:t>
            </a:r>
            <a:r>
              <a:rPr lang="en-US" sz="2400" b="1" dirty="0"/>
              <a:t>-Complete</a:t>
            </a: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4/10/23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5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More Examples of NP Complete Problems</a:t>
            </a:r>
          </a:p>
        </p:txBody>
      </p:sp>
      <p:sp>
        <p:nvSpPr>
          <p:cNvPr id="67891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972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TipOver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4/10/23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0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08445"/>
            <a:ext cx="6781800" cy="4589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54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of Game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E49081-5805-2747-8C6A-5FA478CC53C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4/10/23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9163E-B168-F542-BBC6-C62085C73AD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11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0650"/>
            <a:ext cx="7620000" cy="407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" y="54102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C9900"/>
                </a:solidFill>
              </a:rPr>
              <a:t>Numbers are height of crate stack; </a:t>
            </a:r>
          </a:p>
          <a:p>
            <a:pPr algn="ctr"/>
            <a:r>
              <a:rPr lang="en-US" b="1" dirty="0">
                <a:solidFill>
                  <a:srgbClr val="CC9900"/>
                </a:solidFill>
              </a:rPr>
              <a:t>If could get 4 high out of way we can attain goal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B819C3-4CDF-87E0-18AD-1E66B060762C}"/>
              </a:ext>
            </a:extLst>
          </p:cNvPr>
          <p:cNvSpPr/>
          <p:nvPr/>
        </p:nvSpPr>
        <p:spPr bwMode="auto">
          <a:xfrm>
            <a:off x="1600200" y="2220884"/>
            <a:ext cx="152400" cy="141316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541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Directional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4/10/23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3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19401"/>
            <a:ext cx="7971724" cy="99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8200" y="3962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Single stack is two high; </a:t>
            </a:r>
          </a:p>
          <a:p>
            <a:r>
              <a:rPr lang="en-US" b="1" dirty="0">
                <a:solidFill>
                  <a:srgbClr val="CC9900"/>
                </a:solidFill>
              </a:rPr>
              <a:t>tipped over stack is one high, two long; </a:t>
            </a:r>
          </a:p>
          <a:p>
            <a:r>
              <a:rPr lang="en-US" b="1" dirty="0">
                <a:solidFill>
                  <a:srgbClr val="CC9900"/>
                </a:solidFill>
              </a:rPr>
              <a:t>red square is location of person travelling the towers</a:t>
            </a:r>
          </a:p>
          <a:p>
            <a:r>
              <a:rPr lang="en-US" b="1" dirty="0">
                <a:solidFill>
                  <a:srgbClr val="CC9900"/>
                </a:solidFill>
              </a:rPr>
              <a:t>Note that there is a pathway back as well as forward</a:t>
            </a:r>
          </a:p>
        </p:txBody>
      </p:sp>
    </p:spTree>
    <p:extLst>
      <p:ext uri="{BB962C8B-B14F-4D97-AF65-F5344CB8AC3E}">
        <p14:creationId xmlns:p14="http://schemas.microsoft.com/office/powerpoint/2010/main" val="374343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directional Or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4/10/23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4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32600"/>
            <a:ext cx="7162800" cy="458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0DB17B-9C14-436E-8C99-AE1F64FB4E85}"/>
              </a:ext>
            </a:extLst>
          </p:cNvPr>
          <p:cNvSpPr txBox="1"/>
          <p:nvPr/>
        </p:nvSpPr>
        <p:spPr>
          <a:xfrm>
            <a:off x="1628775" y="5809347"/>
            <a:ext cx="5886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Note that there is a pathway back as well as forward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99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4/10/23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5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11336"/>
            <a:ext cx="4267200" cy="26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7" y="4191000"/>
            <a:ext cx="9056743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9400" y="3886200"/>
            <a:ext cx="2895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How AND Works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CE7B30-9888-46D6-0A2B-14EA4FE35648}"/>
              </a:ext>
            </a:extLst>
          </p:cNvPr>
          <p:cNvSpPr txBox="1"/>
          <p:nvPr/>
        </p:nvSpPr>
        <p:spPr>
          <a:xfrm>
            <a:off x="1333499" y="5911334"/>
            <a:ext cx="58674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Note that there is a pathway back as well as forward</a:t>
            </a:r>
          </a:p>
        </p:txBody>
      </p:sp>
    </p:spTree>
    <p:extLst>
      <p:ext uri="{BB962C8B-B14F-4D97-AF65-F5344CB8AC3E}">
        <p14:creationId xmlns:p14="http://schemas.microsoft.com/office/powerpoint/2010/main" val="3483403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Select Gadget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4/10/23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7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63" y="1676400"/>
            <a:ext cx="8624637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4563" y="5181600"/>
            <a:ext cx="86246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C9900"/>
                </a:solidFill>
              </a:rPr>
              <a:t>Tip A left to set x true; right to set x false</a:t>
            </a:r>
          </a:p>
          <a:p>
            <a:pPr algn="ctr"/>
            <a:r>
              <a:rPr lang="en-US" b="1" dirty="0">
                <a:solidFill>
                  <a:srgbClr val="CC9900"/>
                </a:solidFill>
              </a:rPr>
              <a:t>Can build bridge to go back but never to change choice</a:t>
            </a:r>
          </a:p>
        </p:txBody>
      </p:sp>
    </p:spTree>
    <p:extLst>
      <p:ext uri="{BB962C8B-B14F-4D97-AF65-F5344CB8AC3E}">
        <p14:creationId xmlns:p14="http://schemas.microsoft.com/office/powerpoint/2010/main" val="262295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((x</a:t>
            </a:r>
            <a:r>
              <a:rPr lang="en-US" dirty="0">
                <a:sym typeface="Symbol"/>
              </a:rPr>
              <a:t>~</a:t>
            </a:r>
            <a:r>
              <a:rPr lang="en-US" dirty="0" err="1">
                <a:sym typeface="Symbol"/>
              </a:rPr>
              <a:t>xy</a:t>
            </a:r>
            <a:r>
              <a:rPr lang="en-US" dirty="0">
                <a:sym typeface="Symbol"/>
              </a:rPr>
              <a:t>)(~</a:t>
            </a:r>
            <a:r>
              <a:rPr lang="en-US" dirty="0" err="1">
                <a:sym typeface="Symbol"/>
              </a:rPr>
              <a:t>yzw</a:t>
            </a:r>
            <a:r>
              <a:rPr lang="en-US" dirty="0">
                <a:sym typeface="Symbol"/>
              </a:rPr>
              <a:t>)~w)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3AE4A-FD58-BB4B-9843-DD453428AE5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4/10/23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© UCF 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754D-B6FC-004A-B4D5-D72CBA5CC5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908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788" y="1457325"/>
            <a:ext cx="721042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07294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09800" y="4724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33588" y="33528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78894" y="22098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3586454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1188" y="3500735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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47988" y="4719935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98029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0800" y="4724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98106" y="4758267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38800" y="471993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39012" y="475826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~w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22860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</a:rPr>
              <a:t>Bridges back for true paths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62600" y="16764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</a:t>
            </a:r>
            <a:endParaRPr lang="en-US" b="1" dirty="0">
              <a:solidFill>
                <a:srgbClr val="CC99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08106" y="1752600"/>
            <a:ext cx="481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9900"/>
                </a:solidFill>
                <a:sym typeface="Symbol"/>
              </a:rPr>
              <a:t></a:t>
            </a:r>
            <a:endParaRPr lang="en-US" b="1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882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244351</TotalTime>
  <Words>284</Words>
  <Application>Microsoft Macintosh PowerPoint</Application>
  <PresentationFormat>On-screen Show (4:3)</PresentationFormat>
  <Paragraphs>71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Custom Design</vt:lpstr>
      <vt:lpstr>Complexity Theory More Complexity</vt:lpstr>
      <vt:lpstr>More Examples of NP Complete Problems</vt:lpstr>
      <vt:lpstr>TipOver</vt:lpstr>
      <vt:lpstr>Rules of Game</vt:lpstr>
      <vt:lpstr>Directional gadget</vt:lpstr>
      <vt:lpstr>One directional Or gadget</vt:lpstr>
      <vt:lpstr>AND Gadget</vt:lpstr>
      <vt:lpstr>Variable Select Gadget</vt:lpstr>
      <vt:lpstr>((x~xy)(~yzw)~w)</vt:lpstr>
      <vt:lpstr>Win Strategy is NP-Complete</vt:lpstr>
    </vt:vector>
  </TitlesOfParts>
  <Company>University of Central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 Hughes</cp:lastModifiedBy>
  <cp:revision>1773</cp:revision>
  <cp:lastPrinted>2019-09-24T19:41:02Z</cp:lastPrinted>
  <dcterms:created xsi:type="dcterms:W3CDTF">2010-04-22T13:58:28Z</dcterms:created>
  <dcterms:modified xsi:type="dcterms:W3CDTF">2023-04-11T03:05:40Z</dcterms:modified>
</cp:coreProperties>
</file>