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2430" r:id="rId3"/>
    <p:sldId id="2426" r:id="rId4"/>
    <p:sldId id="2431" r:id="rId5"/>
    <p:sldId id="2432" r:id="rId6"/>
    <p:sldId id="2433" r:id="rId7"/>
    <p:sldId id="2434" r:id="rId8"/>
    <p:sldId id="2435" r:id="rId9"/>
    <p:sldId id="2437" r:id="rId10"/>
    <p:sldId id="2436" r:id="rId11"/>
    <p:sldId id="2438" r:id="rId12"/>
    <p:sldId id="2439" r:id="rId13"/>
    <p:sldId id="2440" r:id="rId14"/>
    <p:sldId id="2441" r:id="rId15"/>
    <p:sldId id="2442" r:id="rId16"/>
    <p:sldId id="2443" r:id="rId17"/>
    <p:sldId id="2444" r:id="rId18"/>
    <p:sldId id="2446" r:id="rId19"/>
    <p:sldId id="2445" r:id="rId20"/>
    <p:sldId id="2447" r:id="rId21"/>
    <p:sldId id="2448" r:id="rId22"/>
    <p:sldId id="2449" r:id="rId23"/>
    <p:sldId id="2450" r:id="rId24"/>
    <p:sldId id="2451" r:id="rId25"/>
    <p:sldId id="2452" r:id="rId26"/>
    <p:sldId id="2453" r:id="rId27"/>
    <p:sldId id="2454" r:id="rId28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CC9900"/>
    <a:srgbClr val="009900"/>
    <a:srgbClr val="000000"/>
    <a:srgbClr val="0000FF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4" autoAdjust="0"/>
    <p:restoredTop sz="94422"/>
  </p:normalViewPr>
  <p:slideViewPr>
    <p:cSldViewPr>
      <p:cViewPr varScale="1">
        <p:scale>
          <a:sx n="116" d="100"/>
          <a:sy n="116" d="100"/>
        </p:scale>
        <p:origin x="20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2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2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5736EE-F701-2742-9C40-A7A708605B2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662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2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2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5736EE-F701-2742-9C40-A7A708605B2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6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0096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2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2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5736EE-F701-2742-9C40-A7A708605B2D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788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4/17/23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4/17/23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4/17/23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4/17/23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4/17/23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4/17/23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4/17/23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4/17/23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4/17/23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Final Exam Topics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COT6410 – Spring 2023 Notes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Trace Languages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Trace languages (CSL) and complement of trace languages (CFL)</a:t>
            </a: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 =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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* for CFL, L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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CSL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Quotients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Given TM, M, specify CFGs, G1 and G2, such that L(G1) / L(G2) = L(M)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Consider terminal traces (even/odd; odd/even correctness)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10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11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Phrase Structured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PSG</a:t>
            </a:r>
            <a:endParaRPr lang="en-US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Given TM, M, can specify PSG, G, such that L(G) = L(M)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Every PSL is homomorphic image of a CSL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Closure of CSL’s under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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–free homomorphisms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11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3760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Constant Execution Time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Notion of arbitrary starting point</a:t>
            </a:r>
          </a:p>
          <a:p>
            <a:pPr marL="80486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 is this re and not worse?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is notion of an infinite rather than unbounded tape?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is mortality and how does constant time TM relate to mortal TM?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Finite Power of CFLs</a:t>
            </a: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Reducing is L = 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</a:t>
            </a:r>
            <a:r>
              <a:rPr lang="en-US" sz="2000" dirty="0">
                <a:cs typeface="Times New Roman" panose="02020603050405020304" pitchFamily="18" charset="0"/>
              </a:rPr>
              <a:t>* to is L = L</a:t>
            </a:r>
            <a:r>
              <a:rPr lang="en-US" sz="2000" baseline="30000" dirty="0">
                <a:cs typeface="Times New Roman" panose="02020603050405020304" pitchFamily="18" charset="0"/>
              </a:rPr>
              <a:t>2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br>
              <a:rPr lang="en-US" sz="2000" dirty="0">
                <a:cs typeface="Times New Roman" panose="02020603050405020304" pitchFamily="18" charset="0"/>
              </a:rPr>
            </a:br>
            <a:r>
              <a:rPr lang="en-US" sz="2000" dirty="0">
                <a:cs typeface="Times New Roman" panose="02020603050405020304" pitchFamily="18" charset="0"/>
              </a:rPr>
              <a:t>Remember start point is to check if 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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</a:t>
            </a:r>
            <a:r>
              <a:rPr lang="en-US" sz="2000" dirty="0">
                <a:cs typeface="Times New Roman" panose="02020603050405020304" pitchFamily="18" charset="0"/>
              </a:rPr>
              <a:t> {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</a:t>
            </a:r>
            <a:r>
              <a:rPr lang="en-US" sz="2000" dirty="0">
                <a:cs typeface="Times New Roman" panose="02020603050405020304" pitchFamily="18" charset="0"/>
              </a:rPr>
              <a:t>}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Reducing traces that have a fixed maximum length to 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</a:t>
            </a:r>
            <a:r>
              <a:rPr lang="en-US" sz="2000" dirty="0">
                <a:cs typeface="Times New Roman" panose="02020603050405020304" pitchFamily="18" charset="0"/>
              </a:rPr>
              <a:t>n L</a:t>
            </a:r>
            <a:r>
              <a:rPr lang="en-US" sz="2000" baseline="30000" dirty="0">
                <a:cs typeface="Times New Roman" panose="02020603050405020304" pitchFamily="18" charset="0"/>
              </a:rPr>
              <a:t>n</a:t>
            </a:r>
            <a:r>
              <a:rPr lang="en-US" sz="2000" dirty="0">
                <a:cs typeface="Times New Roman" panose="02020603050405020304" pitchFamily="18" charset="0"/>
              </a:rPr>
              <a:t> = L</a:t>
            </a:r>
            <a:r>
              <a:rPr lang="en-US" sz="2000" baseline="30000" dirty="0">
                <a:cs typeface="Times New Roman" panose="02020603050405020304" pitchFamily="18" charset="0"/>
              </a:rPr>
              <a:t>n+1 </a:t>
            </a:r>
            <a:br>
              <a:rPr lang="en-US" sz="2000" dirty="0">
                <a:cs typeface="Times New Roman" panose="02020603050405020304" pitchFamily="18" charset="0"/>
              </a:rPr>
            </a:br>
            <a:r>
              <a:rPr lang="en-US" sz="2000" dirty="0">
                <a:cs typeface="Times New Roman" panose="02020603050405020304" pitchFamily="18" charset="0"/>
              </a:rPr>
              <a:t>Remember trick of a language with three parts (bad traces, pairs of configs, {</a:t>
            </a:r>
            <a:r>
              <a:rPr lang="en-US" sz="2000" dirty="0">
                <a:cs typeface="Times New Roman" panose="02020603050405020304" pitchFamily="18" charset="0"/>
                <a:sym typeface="Symbol" pitchFamily="2" charset="2"/>
              </a:rPr>
              <a:t></a:t>
            </a:r>
            <a:r>
              <a:rPr lang="en-US" sz="2000" dirty="0">
                <a:cs typeface="Times New Roman" panose="02020603050405020304" pitchFamily="18" charset="0"/>
              </a:rPr>
              <a:t>})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4580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Factor Repl. with Residue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Factor Replacement Systems with Residue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 residue to check for non-divisibility, thereby avoiding need for determinism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2x + 1 </a:t>
            </a:r>
            <a:r>
              <a:rPr lang="en-US" dirty="0">
                <a:effectLst/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6x +4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2x       </a:t>
            </a:r>
            <a:r>
              <a:rPr lang="en-US" dirty="0">
                <a:effectLst/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Collatz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Conjecture is that starting at any positive integer this eventually reaches 1 and cycles there on 1 </a:t>
            </a:r>
            <a:r>
              <a:rPr lang="en-US" sz="2400" dirty="0">
                <a:effectLst/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dirty="0">
                <a:effectLst/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>
                <a:effectLst/>
                <a:latin typeface="Symbol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141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Complexity Theory</a:t>
            </a:r>
          </a:p>
        </p:txBody>
      </p:sp>
    </p:spTree>
    <p:extLst>
      <p:ext uri="{BB962C8B-B14F-4D97-AF65-F5344CB8AC3E}">
        <p14:creationId xmlns:p14="http://schemas.microsoft.com/office/powerpoint/2010/main" val="756739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Basics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P, NP (verification vs non-det. solution)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o-NP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NP-Hard, co-NP-Hard</a:t>
            </a:r>
            <a:endParaRPr lang="en-US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NP-Complete, co-NP-Complete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Polynomial many-one versus polynomial Turing reductions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447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BDEB-244B-84B1-5B3B-BDF5AA416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Plus Easy NP-C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A5616-B72A-A956-46FE-1D3D8A137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Polynomial-time bounded NDTM to SAT (basic idea)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SAT to 3-SAT</a:t>
            </a:r>
          </a:p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3SAT to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SubsetSum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SubsetSum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Partition</a:t>
            </a:r>
          </a:p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Weighted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MaxCut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Partition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Integer Linear Programming Feasibility 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there an assignment that satisfies the constraints? 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SAT (not necessarily 3SAT) and 0-1 case. </a:t>
            </a:r>
          </a:p>
          <a:p>
            <a:pPr marL="571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3SAT to Independent Set problem (IS) for undirected graph (clause gadgets and added links)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37349-37CF-0231-98D8-0132BF36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3AF7F-2767-5DDF-C4E3-67AE65A64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B3595-EB35-E643-33C3-92EFD15D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14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202-A9D0-0006-6CAB-64E6E7EA0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4F773-7C50-EECF-D00B-94B382CB5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3875" indent="-279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SAT to Independent Set problem (IS) for undirected graph (clause gadgets and added links)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k-vertex cover, k-coloring (3-coloring), 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Optimization versions: min vertex cover; min coloring</a:t>
            </a:r>
          </a:p>
          <a:p>
            <a:pPr marL="91440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Gadgets for each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ED642-DABB-2A8A-BAAB-BD49120E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49FF3-171F-0743-81A4-DBFA7864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0BC0B-F1B0-1F35-9ECC-EAE8CA93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283D4-8641-B715-1F3A-F2EF59B7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Path/Circuit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F8381-199A-6150-50CC-3AA045B5C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Hamiltonian circuit (cycle)</a:t>
            </a: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Gadget to show NP-Hard</a:t>
            </a: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Traveling Salesman adds distances (weights); seeks circuit of distance 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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Reduce HC to TSP set K to |V| and distances to 1 where there are links and to K+1 otherwise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Optimization version looks for minimum distance circuit</a:t>
            </a: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Best known classical algorithm is 1.999</a:t>
            </a:r>
            <a:r>
              <a:rPr lang="en-US" sz="220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Best known quantum algorithm is 1.728</a:t>
            </a:r>
            <a:r>
              <a:rPr lang="en-US" sz="22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Finding Triangle Strips is NP-Complete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NP-Hard by reducing Hamiltonian Path to Triangle Strips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AE6AC-8EE0-0B2A-BC22-9B3843F0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9B074-08F4-205E-0B73-0D03BCD23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5D004-DBE1-2445-7375-145FB462A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52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C6585-6A11-5F5B-6891-3D96F7D0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789B-7270-55D9-5092-9D853077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Scheduling with fixed number (p) of processors and no deadlines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Goal is to finish all tasks as soon as possible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is an optimization version of a p-partition problem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Deadline scheduling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BinPacking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uses all items in list so list could be times of tasks leading to an Optimization problem to minimize the number of processors while obeying a deadline 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Scheduling heuristics and anomalies</a:t>
            </a: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Scheduling with partial ordering (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dag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Unit execution scheduling of tree/forest and of anti-tree/anti-forest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2ABD9-914D-D705-6BE6-B7B1B553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16FD9-6AB1-60ED-F772-3B208ADE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1F0B9-EF65-EA70-D6B8-336BF368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1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Formal Languages and Automata Theory</a:t>
            </a:r>
          </a:p>
        </p:txBody>
      </p:sp>
    </p:spTree>
    <p:extLst>
      <p:ext uri="{BB962C8B-B14F-4D97-AF65-F5344CB8AC3E}">
        <p14:creationId xmlns:p14="http://schemas.microsoft.com/office/powerpoint/2010/main" val="1503966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ABB20-D939-1665-4246-940809D9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9785D-30DC-C113-E059-4EC85C829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Knapsack is limited to one bin and asks for best fit (values &amp; weights)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SubsetSum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optimization problem for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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 when weight and value are same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Knapsack 0-1 Problem </a:t>
            </a:r>
            <a:b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Dynamic Programming (differing dimensions – </a:t>
            </a:r>
            <a:b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n,W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O(n*W) vs n: O(2</a:t>
            </a:r>
            <a:r>
              <a:rPr lang="en-US" sz="24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BinPacking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allows multiple bins and optimizes number of bins of some fixed size; this problem is strongly NP-Complete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DF88F-E3B3-4444-66E5-1D3A255F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DE601-3E60-A467-7F54-05D5E7F3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0A0BF-B497-C42B-AD72-6EEE9A43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4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7CDA4-9B82-C26D-999F-ADDA5991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Analogies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74114-EEC2-4F37-4668-FEA153658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Parallels and non-parallels to Recursive, RE, RE-Complete</a:t>
            </a: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Co-RE, Co-RE-Complete, RE-Hard (Turing versus many-one reductions)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NP-Easy, NP-Hard, NP-Equivalent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NP-Equivalent Optimization Problems associated with </a:t>
            </a:r>
            <a:b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SubsetSum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(max </a:t>
            </a:r>
            <a:r>
              <a:rPr lang="en-US" sz="2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SubsetSum</a:t>
            </a: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less than a Goal value) – 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reduction using power of two values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K-Coloring (min coloring) – binary search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A9F4F-430B-E834-609B-E78A57FB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5CC16-61F5-57AD-1C32-03837B05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53D85-0E8F-7546-718A-50A3B9B5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47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58CED-7CD5-98B6-10C5-3CF661BF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BE2D-8185-A3D2-602B-ED16C2EE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2-SAT</a:t>
            </a:r>
            <a:endParaRPr lang="en-US" sz="2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 of Implication Graph and SCC (Strongly Connected Components)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Positive Min-Ones 2-SAT and relation to VC (Vertex Cover)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NP-Equivalence based on VC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3FD9C-D935-3771-DD53-3D785875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812A2-A5F4-D9E3-DC39-47A108569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3D506-F304-5153-A9EE-FB903BCF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4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277C-127A-F2DE-9124-40FF93510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5FFBF-046D-3D28-3DB8-29294339A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6863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Weakly versus Strongly NP-Hard/Complete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6863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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NP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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PSPACE = NPSPACE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⊆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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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EXPSPACE </a:t>
            </a:r>
            <a:b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2-EXPTIME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3-EXPTIME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ELEMENTARY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PRF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REC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6863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EXPTIME; At least one of these is true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NP; NP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PSPACE; PSPACE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EXPTIME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NEXPTIME; at least one of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thsee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is true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PSPACE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PSPACE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EXPTIME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NEXPTIME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 that EXPTIME = NEXPTIME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P=NP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 that k-EXPTIME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(k+1)-EXPTIME, k&gt;0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6863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PSPACE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EXPSPACE; At least one of these is true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PSPACE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EXPTIME</a:t>
            </a:r>
          </a:p>
          <a:p>
            <a:pPr marL="696913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EXPTIME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⊈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EXPSPACE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B0688-0AC2-94BD-13D7-02075D38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24943-F8F1-2154-77BE-12E01FDE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E390C-8C29-3B03-6395-8BA737D2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74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C91BF-A4B9-147F-EC05-F4D14DF1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1B3F6-C0EF-7A32-C1CF-7A52E8AA8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ATM (Alternating Turing Machine) – This is just concept stuff with no details except all paths operate in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paralell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 = PSPACE, where AP is solvable in polynomial time on an ATM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QSAT is solvable by an alternating TM in polynomial time and polynomial space (Why?)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QSAT is PSPACE-Complete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Petri net reachability is EXPSPACE-hard and requires 2-EXPTIME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Presburger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arithmetic is at least in 2-EXPTIME, at most in 3-EXPTIME, and can be solved by an ATM with n alternating quantifiers in doubly exponential time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D607B-37FB-442B-7577-396C6C01A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FDB8B-154B-5C68-6730-E07DADF8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C1518-8F5D-FD80-466E-1276B8A2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13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E051C-3B1E-757F-EBFF-75D9EDB8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BD1A1-30A3-494E-9FBE-7958CE848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Savitch’s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Theorem: NPSPACE(f(n)) </a:t>
            </a:r>
            <a:r>
              <a:rPr lang="en-US" sz="1800" dirty="0">
                <a:effectLst/>
                <a:ea typeface="Times New Roman" panose="02020603050405020304" pitchFamily="18" charset="0"/>
                <a:cs typeface="Cambria Math" panose="02040503050406030204" pitchFamily="18" charset="0"/>
              </a:rPr>
              <a:t>⊆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DPSPACE(f(n)</a:t>
            </a:r>
            <a:r>
              <a:rPr lang="en-US" sz="18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Uses extreme time-space tradeoff – we don’t care about time, only space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Limit depth of recursion in search for path from start to ending configuration 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this by a recursive binary search using all possible intermediaries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Bad for time but good for max level of recursion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Assume space is lg N (valid for retaining node number or SAT assignments)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Time for DFS (non-det or det) is O(N). 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Space for non-det is lg N; for det is N lg N (why?)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With ignoring time can get (lg N)</a:t>
            </a:r>
            <a:r>
              <a:rPr lang="en-US" sz="18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space. Shows poly growth.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Time is O(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aseline="30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en-US" sz="18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aseline="300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1B274-3D4E-1164-3400-4CD0AEC05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6B4D4-9606-CCC8-57E5-F721DF924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F48F3-2A2A-BFBC-A890-8F4F1D4C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3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4C83-9337-591E-3C19-366FA5D1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87829-F697-B73D-E680-7F97AD1F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ffectLst/>
                <a:ea typeface="Times New Roman" panose="02020603050405020304" pitchFamily="18" charset="0"/>
              </a:rPr>
              <a:t>FP, FNP, TFNP</a:t>
            </a:r>
            <a:r>
              <a:rPr lang="en-US" sz="2400" dirty="0">
                <a:effectLst/>
              </a:rPr>
              <a:t> 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Promise Problems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Example is 4-coloring (planar is Promise Set; rest are maybes)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Promise set of VALUE(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f,x,t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when STP(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f,x,t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is true</a:t>
            </a:r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CLP(R)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15D87-2BC1-CC7D-2C02-83F3733C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4FE49-041E-D3BC-7701-9CCB99DB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9C1ED-6D20-79C6-D066-D94FA7F7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45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8E56-9DA3-C6F1-2D68-8D15119FE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Khot’s</a:t>
            </a:r>
            <a:r>
              <a:rPr lang="en-US" dirty="0"/>
              <a:t> Conjecture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6A258-9DEF-CBDE-97F6-74655C357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marR="0" indent="-33813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Graph Coloring with pairwise constraints is NP-Hard even when we know there is a coloring that satisfies almost all constraints, and we just need a coloring that satisfies a small percentage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9250" marR="0" indent="-33813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Khot’s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conjecture is true and P ≠ NP,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then NP-Hard problems not only require exponential time but also getting good, generally applicable, polynomial-time approximations is hard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7E4F1-A159-8FF2-CEF3-50C406D8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F9A0D-C8DE-3A09-D5CA-B12E52A38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2ACC9-21A6-77F5-E669-68FF623F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Recognition Hierarchy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Recognition models </a:t>
            </a:r>
            <a:endParaRPr lang="en-US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Finite State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DFA = NFA </a:t>
            </a:r>
          </a:p>
          <a:p>
            <a:pPr marL="1257300" lvl="3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Exponential explosion when go from DFA to NFA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Reg Expressions, Regular Equations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PDA (can be stateless)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DPDA &lt; NPDA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Linear Bounded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DLBA(n</a:t>
            </a:r>
            <a:r>
              <a:rPr lang="en-US" sz="2000" baseline="300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) ⊇ NLBA(n) and may be better (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Savitch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257300" lvl="3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arXiv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battle has arisen on this one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LBAs closed under complement and so CSLs are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Turing Machine</a:t>
            </a: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cs typeface="Times New Roman" panose="02020603050405020304" pitchFamily="18" charset="0"/>
              </a:rPr>
              <a:t>DTM = NTM</a:t>
            </a:r>
            <a:endParaRPr lang="en-US" sz="2000" dirty="0"/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912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Grammar Hierarchy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Regular / Right Linear / Left Linear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Arden’s Theorem: R = Q + RP, P does not contain lambda, R = QP*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MyHill-Nerode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(Consequences: unique min state and alternative to PL)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CFGs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Ambiguity (inherent versus just incidental to a grammar)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Reduced Grammars and CNF (implications not constructions)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O(N</a:t>
            </a:r>
            <a:r>
              <a:rPr lang="en-US" sz="18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CFL parser based on CNF grammar – Dynamic Programming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Incorrect traces (related result on complement of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CSGs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Trace languages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PSGs</a:t>
            </a: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822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68F19-CCB4-8D42-4E17-8CFF82AFE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6A2B-C310-6884-EDAD-BED48FE41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cs typeface="Times New Roman" panose="02020603050405020304" pitchFamily="18" charset="0"/>
              </a:rPr>
              <a:t>Closure and non-closure: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Pumping Lemmas (What they are; not their proofs or applications)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Meta approach with intersection with regular and subst.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Why does it fail on CSLs?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Various operations on CSLs, CFLs and Regular Languages </a:t>
            </a:r>
          </a:p>
          <a:p>
            <a:pPr marL="80010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Examples: Union, Intersection, Quotient, Complement, Prefix, Suffix, Substring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What happens when sets interact: </a:t>
            </a:r>
          </a:p>
          <a:p>
            <a:pPr marL="120015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Can we get Regular, CFL non-Reg, CSL non-CFL, RE non-CSL?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Decidable Problems and why they are decidable</a:t>
            </a:r>
          </a:p>
          <a:p>
            <a:pPr marL="80010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Examples: Membership, Emptiness, S*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9EA7-FABB-7E1A-F5EE-02D784B1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632FD-A007-84D6-41EA-7EEB00A14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UCF 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AE208-9157-A665-3A61-554F371A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9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Computability</a:t>
            </a:r>
          </a:p>
        </p:txBody>
      </p:sp>
    </p:spTree>
    <p:extLst>
      <p:ext uri="{BB962C8B-B14F-4D97-AF65-F5344CB8AC3E}">
        <p14:creationId xmlns:p14="http://schemas.microsoft.com/office/powerpoint/2010/main" val="230523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Model Properties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Models of computation and required elements (divergence, ability to branch on absence/presence)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Determinism vs non-determinism; why non-det is not always better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Relationships between rec, re, co-re, re-complete, non-re/non-co-re</a:t>
            </a:r>
            <a:endParaRPr lang="en-US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Proofs about relations</a:t>
            </a:r>
          </a:p>
          <a:p>
            <a:pPr marL="125730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 &amp; co-re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rec; re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semi-dec.; </a:t>
            </a:r>
          </a:p>
          <a:p>
            <a:pPr marL="125730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inf. rec </a:t>
            </a:r>
            <a:r>
              <a:rPr lang="en-US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range of mono increasing total function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Various operations on non-re/non-co-re, re and recursive sets (Examples Sum, Product)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7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06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Complexity of </a:t>
            </a:r>
            <a:r>
              <a:rPr lang="en-US" dirty="0" err="1">
                <a:ea typeface="ＭＳ Ｐゴシック" pitchFamily="-111" charset="-128"/>
                <a:cs typeface="ＭＳ Ｐゴシック" pitchFamily="-111" charset="-128"/>
              </a:rPr>
              <a:t>Undecidables</a:t>
            </a:r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 of quantified decidable predicates to get upper bound on complexity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Reduction (many-one); m-1 degrees of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unsolvability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Rice’s Theorem (including its proof)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Applications of Rice’s Theorem; when does it fail?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Proof of re-completeness (re and known re-complete reduces to problem)</a:t>
            </a:r>
            <a:endParaRPr lang="en-US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356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Post Correspondence</a:t>
            </a:r>
          </a:p>
        </p:txBody>
      </p:sp>
      <p:sp>
        <p:nvSpPr>
          <p:cNvPr id="473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Semi-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Thue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word problem to PCP (No details, quick pathway)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 rewrite models: Post Canonical,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Thue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Post Normal, Tag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PCP and context free grammars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any PCP instance, P, can specify CFGs, G1 and G2, such that L(G1)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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L(G2)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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 has a solution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Merging these together to new grammar G with start symbol S and rule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S1 | S2 where S1 is start symbol of G1 and S2 of G2 </a:t>
            </a:r>
          </a:p>
          <a:p>
            <a:pPr marL="11430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 have that G is ambiguous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 has a solution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PCP and context sensitive grammars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any PCP instance, P, can specify CSG, G, such that </a:t>
            </a:r>
            <a:b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L(G)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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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 has a solution; it is also the case that L(G) is infinite if so</a:t>
            </a: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 that this is second proof of undecidability of emptiness for CSG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30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368DBC6-1DD4-4041-93E9-5658481A687C}" type="datetime1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4/17/23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4730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© UCF CS</a:t>
            </a:r>
          </a:p>
        </p:txBody>
      </p:sp>
      <p:sp>
        <p:nvSpPr>
          <p:cNvPr id="4730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53CF1A-F83F-284A-A0A9-CDE1BAB376B9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9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6826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246621</TotalTime>
  <Words>1874</Words>
  <Application>Microsoft Macintosh PowerPoint</Application>
  <PresentationFormat>On-screen Show (4:3)</PresentationFormat>
  <Paragraphs>266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Symbol</vt:lpstr>
      <vt:lpstr>Custom Design</vt:lpstr>
      <vt:lpstr>Complexity Theory Final Exam Topics</vt:lpstr>
      <vt:lpstr>Formal Languages and Automata Theory</vt:lpstr>
      <vt:lpstr>Recognition Hierarchy</vt:lpstr>
      <vt:lpstr>Grammar Hierarchy</vt:lpstr>
      <vt:lpstr>Closure</vt:lpstr>
      <vt:lpstr>Computability</vt:lpstr>
      <vt:lpstr>Model Properties</vt:lpstr>
      <vt:lpstr>Complexity of Undecidables</vt:lpstr>
      <vt:lpstr>Post Correspondence</vt:lpstr>
      <vt:lpstr>Trace Languages</vt:lpstr>
      <vt:lpstr>Phrase Structured</vt:lpstr>
      <vt:lpstr>Constant Execution Time</vt:lpstr>
      <vt:lpstr>Factor Repl. with Residue</vt:lpstr>
      <vt:lpstr>Complexity Theory</vt:lpstr>
      <vt:lpstr>Basics</vt:lpstr>
      <vt:lpstr>Base Plus Easy NP-C</vt:lpstr>
      <vt:lpstr>Graph Problems</vt:lpstr>
      <vt:lpstr>Hamiltonian Path/Circuit</vt:lpstr>
      <vt:lpstr>Scheduling</vt:lpstr>
      <vt:lpstr>Knapsack</vt:lpstr>
      <vt:lpstr>Some Analogies</vt:lpstr>
      <vt:lpstr>2-SAT</vt:lpstr>
      <vt:lpstr>Big Picture</vt:lpstr>
      <vt:lpstr>ATMs</vt:lpstr>
      <vt:lpstr>PSPACE</vt:lpstr>
      <vt:lpstr>Functional Problems</vt:lpstr>
      <vt:lpstr>Khot’s Conjecture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1791</cp:revision>
  <cp:lastPrinted>2019-09-24T19:41:02Z</cp:lastPrinted>
  <dcterms:created xsi:type="dcterms:W3CDTF">2010-04-22T13:58:28Z</dcterms:created>
  <dcterms:modified xsi:type="dcterms:W3CDTF">2023-04-18T03:02:59Z</dcterms:modified>
</cp:coreProperties>
</file>