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60" r:id="rId5"/>
    <p:sldId id="271" r:id="rId6"/>
    <p:sldId id="257" r:id="rId7"/>
    <p:sldId id="258" r:id="rId8"/>
    <p:sldId id="259" r:id="rId9"/>
    <p:sldId id="272" r:id="rId10"/>
    <p:sldId id="261" r:id="rId11"/>
    <p:sldId id="262" r:id="rId12"/>
    <p:sldId id="263" r:id="rId13"/>
    <p:sldId id="265" r:id="rId14"/>
    <p:sldId id="266" r:id="rId15"/>
    <p:sldId id="267" r:id="rId16"/>
    <p:sldId id="268" r:id="rId17"/>
    <p:sldId id="269" r:id="rId18"/>
    <p:sldId id="270"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9318" autoAdjust="0"/>
  </p:normalViewPr>
  <p:slideViewPr>
    <p:cSldViewPr snapToGrid="0">
      <p:cViewPr varScale="1">
        <p:scale>
          <a:sx n="90" d="100"/>
          <a:sy n="90" d="100"/>
        </p:scale>
        <p:origin x="13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6E9617-DB29-49A0-8421-42D037FC3C73}" type="datetimeFigureOut">
              <a:rPr lang="en-US" smtClean="0"/>
              <a:t>4/16/2020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F6A9E8-30CC-4DE1-80C8-2E1A3F49333C}" type="slidenum">
              <a:rPr lang="en-US" smtClean="0"/>
              <a:t>‹#›</a:t>
            </a:fld>
            <a:endParaRPr lang="en-US"/>
          </a:p>
        </p:txBody>
      </p:sp>
    </p:spTree>
    <p:extLst>
      <p:ext uri="{BB962C8B-B14F-4D97-AF65-F5344CB8AC3E}">
        <p14:creationId xmlns:p14="http://schemas.microsoft.com/office/powerpoint/2010/main" val="234944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Takeaway: this problem is REALLY important in modern medicine. Existing tools are either heuristics, take exponential time, or are crowd sourced by presenting the problem as a video game (</a:t>
            </a:r>
            <a:r>
              <a:rPr lang="en-US" dirty="0" err="1"/>
              <a:t>EteRNA</a:t>
            </a:r>
            <a:r>
              <a:rPr lang="en-US" dirty="0"/>
              <a:t>)</a:t>
            </a:r>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2</a:t>
            </a:fld>
            <a:endParaRPr lang="en-US"/>
          </a:p>
        </p:txBody>
      </p:sp>
    </p:spTree>
    <p:extLst>
      <p:ext uri="{BB962C8B-B14F-4D97-AF65-F5344CB8AC3E}">
        <p14:creationId xmlns:p14="http://schemas.microsoft.com/office/powerpoint/2010/main" val="460929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crux of the proof. The careful construction of the parentheses counts and base labeling can be used to show that if the SAT instance is unsatisfiable, you can find another structure (here shown in red) that matches MORE base pairs in the solution sequence than the structure we constructed. That means that our construction is not an MFE folding of the solution, and therefore isn’t a design extension.</a:t>
            </a:r>
          </a:p>
          <a:p>
            <a:endParaRPr lang="en-US" dirty="0"/>
          </a:p>
          <a:p>
            <a:r>
              <a:rPr lang="en-US" dirty="0"/>
              <a:t>This largely depends on the 2/3 true/false labeling of the dots in the variable and literal gadgets.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13</a:t>
            </a:fld>
            <a:endParaRPr lang="en-US"/>
          </a:p>
        </p:txBody>
      </p:sp>
    </p:spTree>
    <p:extLst>
      <p:ext uri="{BB962C8B-B14F-4D97-AF65-F5344CB8AC3E}">
        <p14:creationId xmlns:p14="http://schemas.microsoft.com/office/powerpoint/2010/main" val="3729136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Whereas the previous direction of the proof used the labeling to show that a better structure could be found, this direction uses a lot of counting parentheses depth to show how, by replacing some sections of S’ with sections from S containing the same clause and variable gadgets, S’’ that is better than S’ can be found.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14</a:t>
            </a:fld>
            <a:endParaRPr lang="en-US"/>
          </a:p>
        </p:txBody>
      </p:sp>
    </p:spTree>
    <p:extLst>
      <p:ext uri="{BB962C8B-B14F-4D97-AF65-F5344CB8AC3E}">
        <p14:creationId xmlns:p14="http://schemas.microsoft.com/office/powerpoint/2010/main" val="1797723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proof of hardness, which has been an open problem for a while, is a great result on its own. However, as often happens, the proof gave the authors insight into the structure of the problem, and they were able to describe an algorithm than could solve the problem in better than the naïve brute force method.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15</a:t>
            </a:fld>
            <a:endParaRPr lang="en-US"/>
          </a:p>
        </p:txBody>
      </p:sp>
    </p:spTree>
    <p:extLst>
      <p:ext uri="{BB962C8B-B14F-4D97-AF65-F5344CB8AC3E}">
        <p14:creationId xmlns:p14="http://schemas.microsoft.com/office/powerpoint/2010/main" val="3234882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for the gadget diagrams, for the rest of the presentation, is to the original paper</a:t>
            </a:r>
          </a:p>
          <a:p>
            <a:r>
              <a:rPr lang="en-US" dirty="0"/>
              <a:t>Note that matching </a:t>
            </a:r>
            <a:r>
              <a:rPr lang="en-US" dirty="0" err="1"/>
              <a:t>parens</a:t>
            </a:r>
            <a:r>
              <a:rPr lang="en-US" dirty="0"/>
              <a:t> pair with each other, as desired, and that since the dots are all labeled 2 or 3, they cannot pair with anything else in the variable gadget</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16</a:t>
            </a:fld>
            <a:endParaRPr lang="en-US"/>
          </a:p>
        </p:txBody>
      </p:sp>
    </p:spTree>
    <p:extLst>
      <p:ext uri="{BB962C8B-B14F-4D97-AF65-F5344CB8AC3E}">
        <p14:creationId xmlns:p14="http://schemas.microsoft.com/office/powerpoint/2010/main" val="3483586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Real-world RNA molecules are made up a bunch of these stem loops. They are actually not planar, and the </a:t>
            </a:r>
            <a:r>
              <a:rPr lang="en-US" dirty="0" err="1"/>
              <a:t>teritary</a:t>
            </a:r>
            <a:r>
              <a:rPr lang="en-US" dirty="0"/>
              <a:t> structure is what shape the molecule takes in three dimensions.</a:t>
            </a:r>
          </a:p>
        </p:txBody>
      </p:sp>
      <p:sp>
        <p:nvSpPr>
          <p:cNvPr id="4" name="Slide Number Placeholder 3"/>
          <p:cNvSpPr>
            <a:spLocks noGrp="1"/>
          </p:cNvSpPr>
          <p:nvPr>
            <p:ph type="sldNum" sz="quarter" idx="5"/>
          </p:nvPr>
        </p:nvSpPr>
        <p:spPr/>
        <p:txBody>
          <a:bodyPr/>
          <a:lstStyle/>
          <a:p>
            <a:fld id="{50F6A9E8-30CC-4DE1-80C8-2E1A3F49333C}" type="slidenum">
              <a:rPr lang="en-US" smtClean="0"/>
              <a:t>4</a:t>
            </a:fld>
            <a:endParaRPr lang="en-US"/>
          </a:p>
        </p:txBody>
      </p:sp>
    </p:spTree>
    <p:extLst>
      <p:ext uri="{BB962C8B-B14F-4D97-AF65-F5344CB8AC3E}">
        <p14:creationId xmlns:p14="http://schemas.microsoft.com/office/powerpoint/2010/main" val="1289382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RNA-DESIGN-EXTENSION is the more real-world problem, as there are usually base constraints as well as a structure in a problem instance.</a:t>
            </a:r>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5</a:t>
            </a:fld>
            <a:endParaRPr lang="en-US"/>
          </a:p>
        </p:txBody>
      </p:sp>
    </p:spTree>
    <p:extLst>
      <p:ext uri="{BB962C8B-B14F-4D97-AF65-F5344CB8AC3E}">
        <p14:creationId xmlns:p14="http://schemas.microsoft.com/office/powerpoint/2010/main" val="1744371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authors argue why their proof is applicable to the real world: it proves hardness on a simple, but still realistic, model.</a:t>
            </a:r>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6</a:t>
            </a:fld>
            <a:endParaRPr lang="en-US"/>
          </a:p>
        </p:txBody>
      </p:sp>
    </p:spTree>
    <p:extLst>
      <p:ext uri="{BB962C8B-B14F-4D97-AF65-F5344CB8AC3E}">
        <p14:creationId xmlns:p14="http://schemas.microsoft.com/office/powerpoint/2010/main" val="1224583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7</a:t>
            </a:fld>
            <a:endParaRPr lang="en-US"/>
          </a:p>
        </p:txBody>
      </p:sp>
    </p:spTree>
    <p:extLst>
      <p:ext uri="{BB962C8B-B14F-4D97-AF65-F5344CB8AC3E}">
        <p14:creationId xmlns:p14="http://schemas.microsoft.com/office/powerpoint/2010/main" val="1943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imagine bending the structure instance around the dots so the proper open and close parentheses line up, you can see how this representation maps to the stem loop structure we discussed earlier.</a:t>
            </a:r>
          </a:p>
          <a:p>
            <a:r>
              <a:rPr lang="en-US" dirty="0"/>
              <a:t>We won’t have time to delve into the utility of making the base pairs add up to 5, but it plays into the details of the matching and counting arguments we’ll skim over in the next few slides.</a:t>
            </a:r>
          </a:p>
          <a:p>
            <a:r>
              <a:rPr lang="en-US" dirty="0"/>
              <a:t>A partial sequence represents the constraint that some of the bases are fixed in the problem instance.</a:t>
            </a:r>
          </a:p>
        </p:txBody>
      </p:sp>
      <p:sp>
        <p:nvSpPr>
          <p:cNvPr id="4" name="Slide Number Placeholder 3"/>
          <p:cNvSpPr>
            <a:spLocks noGrp="1"/>
          </p:cNvSpPr>
          <p:nvPr>
            <p:ph type="sldNum" sz="quarter" idx="5"/>
          </p:nvPr>
        </p:nvSpPr>
        <p:spPr/>
        <p:txBody>
          <a:bodyPr/>
          <a:lstStyle/>
          <a:p>
            <a:fld id="{50F6A9E8-30CC-4DE1-80C8-2E1A3F49333C}" type="slidenum">
              <a:rPr lang="en-US" smtClean="0"/>
              <a:t>9</a:t>
            </a:fld>
            <a:endParaRPr lang="en-US"/>
          </a:p>
        </p:txBody>
      </p:sp>
    </p:spTree>
    <p:extLst>
      <p:ext uri="{BB962C8B-B14F-4D97-AF65-F5344CB8AC3E}">
        <p14:creationId xmlns:p14="http://schemas.microsoft.com/office/powerpoint/2010/main" val="3908828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for the gadget diagrams, for the rest of the presentation, is to the original paper.</a:t>
            </a:r>
          </a:p>
          <a:p>
            <a:r>
              <a:rPr lang="en-US" dirty="0"/>
              <a:t>Note that matching parentheses pair with each other, as desired, and that since the dots are all labeled 2 or 3, they cannot pair with anything else in the variable gadget.</a:t>
            </a:r>
          </a:p>
          <a:p>
            <a:r>
              <a:rPr lang="en-US" dirty="0"/>
              <a:t>The variable number of parentheses make the variable gadgets unique and help provide the matching properties. There is some clever math done by counting them to prove the properties we will just believe in this presentation.</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10</a:t>
            </a:fld>
            <a:endParaRPr lang="en-US"/>
          </a:p>
        </p:txBody>
      </p:sp>
    </p:spTree>
    <p:extLst>
      <p:ext uri="{BB962C8B-B14F-4D97-AF65-F5344CB8AC3E}">
        <p14:creationId xmlns:p14="http://schemas.microsoft.com/office/powerpoint/2010/main" val="3218663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the exact number of parentheses is not so important as understanding the overall structure</a:t>
            </a:r>
          </a:p>
        </p:txBody>
      </p:sp>
      <p:sp>
        <p:nvSpPr>
          <p:cNvPr id="4" name="Slide Number Placeholder 3"/>
          <p:cNvSpPr>
            <a:spLocks noGrp="1"/>
          </p:cNvSpPr>
          <p:nvPr>
            <p:ph type="sldNum" sz="quarter" idx="5"/>
          </p:nvPr>
        </p:nvSpPr>
        <p:spPr/>
        <p:txBody>
          <a:bodyPr/>
          <a:lstStyle/>
          <a:p>
            <a:fld id="{50F6A9E8-30CC-4DE1-80C8-2E1A3F49333C}" type="slidenum">
              <a:rPr lang="en-US" smtClean="0"/>
              <a:t>11</a:t>
            </a:fld>
            <a:endParaRPr lang="en-US"/>
          </a:p>
        </p:txBody>
      </p:sp>
    </p:spTree>
    <p:extLst>
      <p:ext uri="{BB962C8B-B14F-4D97-AF65-F5344CB8AC3E}">
        <p14:creationId xmlns:p14="http://schemas.microsoft.com/office/powerpoint/2010/main" val="450239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show the numbering of the clause. The literals are numbered like the variables they derive from.</a:t>
            </a:r>
          </a:p>
          <a:p>
            <a:r>
              <a:rPr lang="en-US" dirty="0"/>
              <a:t>The entire instance is just variables and clauses interleaved so that a clause is always between the variable gadgets corresponding to its outer literals. Such an order can be found in polynomial time.</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0F6A9E8-30CC-4DE1-80C8-2E1A3F49333C}" type="slidenum">
              <a:rPr lang="en-US" smtClean="0"/>
              <a:t>12</a:t>
            </a:fld>
            <a:endParaRPr lang="en-US"/>
          </a:p>
        </p:txBody>
      </p:sp>
    </p:spTree>
    <p:extLst>
      <p:ext uri="{BB962C8B-B14F-4D97-AF65-F5344CB8AC3E}">
        <p14:creationId xmlns:p14="http://schemas.microsoft.com/office/powerpoint/2010/main" val="2487677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7D5E9-D28F-433F-99F7-C9D0E69071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B90C6F-01FA-42FA-BE0F-02E8D4C833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9BF128-8725-4AE3-8EA1-75EFCDC6AFDA}"/>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5" name="Footer Placeholder 4">
            <a:extLst>
              <a:ext uri="{FF2B5EF4-FFF2-40B4-BE49-F238E27FC236}">
                <a16:creationId xmlns:a16="http://schemas.microsoft.com/office/drawing/2014/main" id="{09BD3F0B-8B10-4D1B-8FCE-44DC823275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DD8C53-9529-48B8-8AE4-DAFD33A5A2E7}"/>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1325109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4479-DE5C-43A6-8DED-08C7EAB47A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0777DE-FE8A-4B8A-BC31-87F56210A0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11DDC-2395-41AF-89E2-88C72B9DC76D}"/>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5" name="Footer Placeholder 4">
            <a:extLst>
              <a:ext uri="{FF2B5EF4-FFF2-40B4-BE49-F238E27FC236}">
                <a16:creationId xmlns:a16="http://schemas.microsoft.com/office/drawing/2014/main" id="{3B3D9552-5E66-454A-8FAA-FAF95AD60D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047EA-2575-4C32-BFF5-8C180ABF290F}"/>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161914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218EC6-C6D9-475C-A59F-354B52E0D5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3BE686-7622-4A1C-8BE3-202E87AF2C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8C2854-790F-4321-B944-9CE03784C382}"/>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5" name="Footer Placeholder 4">
            <a:extLst>
              <a:ext uri="{FF2B5EF4-FFF2-40B4-BE49-F238E27FC236}">
                <a16:creationId xmlns:a16="http://schemas.microsoft.com/office/drawing/2014/main" id="{1878C1B4-7916-4726-B013-52B9A2AE66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37360D-EFC9-463D-8AB7-F19EC505F433}"/>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394098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25DDF-0A49-42B8-A0FA-255A374981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82E126-A990-45F8-B114-1703815691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F07280-23B5-4F63-AE49-5593FA906670}"/>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5" name="Footer Placeholder 4">
            <a:extLst>
              <a:ext uri="{FF2B5EF4-FFF2-40B4-BE49-F238E27FC236}">
                <a16:creationId xmlns:a16="http://schemas.microsoft.com/office/drawing/2014/main" id="{13233498-E786-46FC-86B3-90C7B4EA9D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79D36-44C8-4CB8-8CEF-6F81038409A7}"/>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3319486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C330D-7109-4297-8ACE-D10890E509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65234F-784C-47CE-A51E-15F5A553EF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2B2582-A3E1-4241-8B26-F4FAB9352BA8}"/>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5" name="Footer Placeholder 4">
            <a:extLst>
              <a:ext uri="{FF2B5EF4-FFF2-40B4-BE49-F238E27FC236}">
                <a16:creationId xmlns:a16="http://schemas.microsoft.com/office/drawing/2014/main" id="{74E181A2-58F5-47A3-B7B9-C345C93D6B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843BD-04C6-4F71-9C27-CDAD343F4E68}"/>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3317879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BB91E-F077-47E4-8F66-F9010E73CC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B8BC34-4D41-43F7-A676-61E08932E2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0E55C0-D6D3-41F6-9895-983A4860D4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478BF5-AF5A-4027-A31C-3DE2EC2146AE}"/>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6" name="Footer Placeholder 5">
            <a:extLst>
              <a:ext uri="{FF2B5EF4-FFF2-40B4-BE49-F238E27FC236}">
                <a16:creationId xmlns:a16="http://schemas.microsoft.com/office/drawing/2014/main" id="{9796870C-BADA-4039-BD4A-858ED34C7F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89BC84-0D2B-4F86-9244-DE4D8F1B008D}"/>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637753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FC1F2-923B-4086-96BA-F72EDB9C8C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28D06-EEEF-4271-A5D4-BC2A707C0E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751ABD-FD12-451E-BBCB-7C7FE0D48A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C029FF-D608-4655-9E76-641048F778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71C5D5-832A-4082-93F5-5E0A02C44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334A04-8FFC-4F30-A3FE-2CBD2CF6E9ED}"/>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8" name="Footer Placeholder 7">
            <a:extLst>
              <a:ext uri="{FF2B5EF4-FFF2-40B4-BE49-F238E27FC236}">
                <a16:creationId xmlns:a16="http://schemas.microsoft.com/office/drawing/2014/main" id="{160F2E4A-97ED-4594-B68E-FDBABC1CAE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1BAC1B-9610-4D1E-9135-C4E49C365F12}"/>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2402281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06862-E938-4D32-9E89-C80F1D8847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4FCD8B-15EF-45CC-9F8D-0F6DECC9DF2C}"/>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4" name="Footer Placeholder 3">
            <a:extLst>
              <a:ext uri="{FF2B5EF4-FFF2-40B4-BE49-F238E27FC236}">
                <a16:creationId xmlns:a16="http://schemas.microsoft.com/office/drawing/2014/main" id="{EF83A6FF-608F-4205-9229-92782FAC3D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79F1CE-D961-487C-80A9-7369B75AA74F}"/>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295984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0D9FD0-4A0E-40AB-94B4-8885DFF569FB}"/>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3" name="Footer Placeholder 2">
            <a:extLst>
              <a:ext uri="{FF2B5EF4-FFF2-40B4-BE49-F238E27FC236}">
                <a16:creationId xmlns:a16="http://schemas.microsoft.com/office/drawing/2014/main" id="{A0BB632E-7C5A-4C41-93F2-FAD172D3E0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C8FE70-0BAA-4EDA-9064-AFB63041D352}"/>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3014277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0401B-4F18-4362-A5A7-E23D2140A5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8CF9B-75C2-4AFE-8549-4714F42C46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793CFC-D00B-4B4E-8754-0786B1375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A7F2C6-1D7F-45B6-A8F1-02BEC46E2F03}"/>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6" name="Footer Placeholder 5">
            <a:extLst>
              <a:ext uri="{FF2B5EF4-FFF2-40B4-BE49-F238E27FC236}">
                <a16:creationId xmlns:a16="http://schemas.microsoft.com/office/drawing/2014/main" id="{EE23D152-C266-4BEF-8E49-A0AD828C11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1B567-A5D5-4965-901B-2E1C6840039C}"/>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3889841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AC9E9-D34C-45E5-A822-352B56C369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02975E-A5C8-4D7D-A0F6-2E4C000897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190F51-8E70-429A-80AC-E011B6491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263441-2F76-4A58-BA73-FF4B605B8AA7}"/>
              </a:ext>
            </a:extLst>
          </p:cNvPr>
          <p:cNvSpPr>
            <a:spLocks noGrp="1"/>
          </p:cNvSpPr>
          <p:nvPr>
            <p:ph type="dt" sz="half" idx="10"/>
          </p:nvPr>
        </p:nvSpPr>
        <p:spPr/>
        <p:txBody>
          <a:bodyPr/>
          <a:lstStyle/>
          <a:p>
            <a:fld id="{E2066EFA-8C60-4AF3-B2F9-FC366AE2D1A1}" type="datetimeFigureOut">
              <a:rPr lang="en-US" smtClean="0"/>
              <a:t>4/16/2020</a:t>
            </a:fld>
            <a:endParaRPr lang="en-US"/>
          </a:p>
        </p:txBody>
      </p:sp>
      <p:sp>
        <p:nvSpPr>
          <p:cNvPr id="6" name="Footer Placeholder 5">
            <a:extLst>
              <a:ext uri="{FF2B5EF4-FFF2-40B4-BE49-F238E27FC236}">
                <a16:creationId xmlns:a16="http://schemas.microsoft.com/office/drawing/2014/main" id="{48B93329-9866-4ED7-B385-1B39270260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A2EB9A-D862-45CE-B582-45A5C9A8823B}"/>
              </a:ext>
            </a:extLst>
          </p:cNvPr>
          <p:cNvSpPr>
            <a:spLocks noGrp="1"/>
          </p:cNvSpPr>
          <p:nvPr>
            <p:ph type="sldNum" sz="quarter" idx="12"/>
          </p:nvPr>
        </p:nvSpPr>
        <p:spPr/>
        <p:txBody>
          <a:bodyPr/>
          <a:lstStyle/>
          <a:p>
            <a:fld id="{717859AD-A5A9-48B9-BECA-6E51B8F57991}" type="slidenum">
              <a:rPr lang="en-US" smtClean="0"/>
              <a:t>‹#›</a:t>
            </a:fld>
            <a:endParaRPr lang="en-US"/>
          </a:p>
        </p:txBody>
      </p:sp>
    </p:spTree>
    <p:extLst>
      <p:ext uri="{BB962C8B-B14F-4D97-AF65-F5344CB8AC3E}">
        <p14:creationId xmlns:p14="http://schemas.microsoft.com/office/powerpoint/2010/main" val="2400559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6F11AF-AC54-45A6-A1AF-B57E9E4BB7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5A781E-E4E5-43DE-AC73-BB5EB1BA49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64D75A-5A68-4090-AF25-92B42BB23C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66EFA-8C60-4AF3-B2F9-FC366AE2D1A1}" type="datetimeFigureOut">
              <a:rPr lang="en-US" smtClean="0"/>
              <a:t>4/16/2020</a:t>
            </a:fld>
            <a:endParaRPr lang="en-US"/>
          </a:p>
        </p:txBody>
      </p:sp>
      <p:sp>
        <p:nvSpPr>
          <p:cNvPr id="5" name="Footer Placeholder 4">
            <a:extLst>
              <a:ext uri="{FF2B5EF4-FFF2-40B4-BE49-F238E27FC236}">
                <a16:creationId xmlns:a16="http://schemas.microsoft.com/office/drawing/2014/main" id="{38CE91C2-6B79-47C4-9294-3E3D4D6265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30F8AA-25F4-4DEA-9384-1E379B0951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7859AD-A5A9-48B9-BECA-6E51B8F57991}" type="slidenum">
              <a:rPr lang="en-US" smtClean="0"/>
              <a:t>‹#›</a:t>
            </a:fld>
            <a:endParaRPr lang="en-US"/>
          </a:p>
        </p:txBody>
      </p:sp>
    </p:spTree>
    <p:extLst>
      <p:ext uri="{BB962C8B-B14F-4D97-AF65-F5344CB8AC3E}">
        <p14:creationId xmlns:p14="http://schemas.microsoft.com/office/powerpoint/2010/main" val="775188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2"/>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Designing RNA Structures is Hard</a:t>
            </a:r>
          </a:p>
        </p:txBody>
      </p:sp>
      <p:sp>
        <p:nvSpPr>
          <p:cNvPr id="5" name="TextBox 4">
            <a:extLst>
              <a:ext uri="{FF2B5EF4-FFF2-40B4-BE49-F238E27FC236}">
                <a16:creationId xmlns:a16="http://schemas.microsoft.com/office/drawing/2014/main" id="{318CF167-B674-497F-A4FA-98F35AF2BE18}"/>
              </a:ext>
            </a:extLst>
          </p:cNvPr>
          <p:cNvSpPr txBox="1"/>
          <p:nvPr/>
        </p:nvSpPr>
        <p:spPr>
          <a:xfrm>
            <a:off x="1103001" y="1527310"/>
            <a:ext cx="9980911" cy="1077218"/>
          </a:xfrm>
          <a:prstGeom prst="rect">
            <a:avLst/>
          </a:prstGeom>
          <a:noFill/>
        </p:spPr>
        <p:txBody>
          <a:bodyPr wrap="square" rtlCol="0">
            <a:spAutoFit/>
          </a:bodyPr>
          <a:lstStyle/>
          <a:p>
            <a:pPr marL="457200" indent="-457200">
              <a:buFont typeface="Arial" panose="020B0604020202020204" pitchFamily="34" charset="0"/>
              <a:buChar char="•"/>
            </a:pPr>
            <a:r>
              <a:rPr lang="en-US" sz="3200" dirty="0"/>
              <a:t>A report on the paper by Édouard Bonnet, </a:t>
            </a:r>
            <a:r>
              <a:rPr lang="en-US" sz="3200" dirty="0" err="1"/>
              <a:t>Paweł</a:t>
            </a:r>
            <a:r>
              <a:rPr lang="en-US" sz="3200" dirty="0"/>
              <a:t> </a:t>
            </a:r>
            <a:r>
              <a:rPr lang="en-US" sz="3200" dirty="0" err="1"/>
              <a:t>Rzążewski</a:t>
            </a:r>
            <a:r>
              <a:rPr lang="en-US" sz="3200" dirty="0"/>
              <a:t>, and Florian Sikora</a:t>
            </a:r>
            <a:endParaRPr lang="en-US" sz="2800" dirty="0"/>
          </a:p>
        </p:txBody>
      </p:sp>
    </p:spTree>
    <p:extLst>
      <p:ext uri="{BB962C8B-B14F-4D97-AF65-F5344CB8AC3E}">
        <p14:creationId xmlns:p14="http://schemas.microsoft.com/office/powerpoint/2010/main" val="435689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Building the RDE instance: variables</a:t>
            </a:r>
          </a:p>
        </p:txBody>
      </p:sp>
      <p:sp>
        <p:nvSpPr>
          <p:cNvPr id="5" name="TextBox 4">
            <a:extLst>
              <a:ext uri="{FF2B5EF4-FFF2-40B4-BE49-F238E27FC236}">
                <a16:creationId xmlns:a16="http://schemas.microsoft.com/office/drawing/2014/main" id="{318CF167-B674-497F-A4FA-98F35AF2BE18}"/>
              </a:ext>
            </a:extLst>
          </p:cNvPr>
          <p:cNvSpPr txBox="1"/>
          <p:nvPr/>
        </p:nvSpPr>
        <p:spPr>
          <a:xfrm>
            <a:off x="1103001" y="1055713"/>
            <a:ext cx="9980911"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Start with a E3-SAT instance with </a:t>
            </a:r>
            <a:r>
              <a:rPr lang="en-US" sz="2800" b="1" dirty="0"/>
              <a:t>n</a:t>
            </a:r>
            <a:r>
              <a:rPr lang="en-US" sz="2800" dirty="0"/>
              <a:t> variable and </a:t>
            </a:r>
            <a:r>
              <a:rPr lang="en-US" sz="2800" b="1" dirty="0"/>
              <a:t>m</a:t>
            </a:r>
            <a:r>
              <a:rPr lang="en-US" sz="2800" dirty="0"/>
              <a:t> clauses</a:t>
            </a:r>
          </a:p>
          <a:p>
            <a:pPr marL="285750" indent="-285750">
              <a:buFont typeface="Arial" panose="020B0604020202020204" pitchFamily="34" charset="0"/>
              <a:buChar char="•"/>
            </a:pPr>
            <a:r>
              <a:rPr lang="en-US" sz="2800" dirty="0"/>
              <a:t>Define </a:t>
            </a:r>
            <a:r>
              <a:rPr lang="en-US" sz="2800" b="1" dirty="0"/>
              <a:t>t</a:t>
            </a:r>
            <a:r>
              <a:rPr lang="en-US" sz="2800" dirty="0"/>
              <a:t> := n^2 and </a:t>
            </a:r>
            <a:r>
              <a:rPr lang="en-US" sz="2800" b="1" dirty="0"/>
              <a:t>y</a:t>
            </a:r>
            <a:r>
              <a:rPr lang="en-US" sz="2800" dirty="0"/>
              <a:t> := (n+3m)t</a:t>
            </a:r>
          </a:p>
          <a:p>
            <a:pPr marL="742950" lvl="1" indent="-285750">
              <a:buFont typeface="Arial" panose="020B0604020202020204" pitchFamily="34" charset="0"/>
              <a:buChar char="•"/>
            </a:pPr>
            <a:r>
              <a:rPr lang="en-US" sz="2800" dirty="0"/>
              <a:t>Note t=Θ(n^2), y=Θ(n^3); y &gt;&gt; t &gt;&gt; n </a:t>
            </a:r>
          </a:p>
          <a:p>
            <a:pPr marL="285750" indent="-285750">
              <a:buFont typeface="Arial" panose="020B0604020202020204" pitchFamily="34" charset="0"/>
              <a:buChar char="•"/>
            </a:pPr>
            <a:r>
              <a:rPr lang="en-US" sz="2800" dirty="0"/>
              <a:t>A variable gadget V&lt;Xi&gt; is:</a:t>
            </a:r>
          </a:p>
        </p:txBody>
      </p:sp>
      <p:pic>
        <p:nvPicPr>
          <p:cNvPr id="3" name="Picture 2" descr="A close up of a logo&#10;&#10;Description automatically generated">
            <a:extLst>
              <a:ext uri="{FF2B5EF4-FFF2-40B4-BE49-F238E27FC236}">
                <a16:creationId xmlns:a16="http://schemas.microsoft.com/office/drawing/2014/main" id="{0B9C3F62-75E0-4CAB-A576-A781E70280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8848" y="2996576"/>
            <a:ext cx="7400620" cy="1204568"/>
          </a:xfrm>
          <a:prstGeom prst="rect">
            <a:avLst/>
          </a:prstGeom>
        </p:spPr>
      </p:pic>
      <p:sp>
        <p:nvSpPr>
          <p:cNvPr id="8" name="TextBox 7">
            <a:extLst>
              <a:ext uri="{FF2B5EF4-FFF2-40B4-BE49-F238E27FC236}">
                <a16:creationId xmlns:a16="http://schemas.microsoft.com/office/drawing/2014/main" id="{BF2D7084-11B4-4819-BA94-4C2BAB1141FD}"/>
              </a:ext>
            </a:extLst>
          </p:cNvPr>
          <p:cNvSpPr txBox="1"/>
          <p:nvPr/>
        </p:nvSpPr>
        <p:spPr>
          <a:xfrm>
            <a:off x="1103000" y="4423502"/>
            <a:ext cx="9980911"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Where (‘s are labeled 1, )’s are labeled 4, and .’s are labeled 2 if the variable is true, else 3</a:t>
            </a:r>
          </a:p>
          <a:p>
            <a:pPr marL="285750" indent="-285750">
              <a:buFont typeface="Arial" panose="020B0604020202020204" pitchFamily="34" charset="0"/>
              <a:buChar char="•"/>
            </a:pPr>
            <a:r>
              <a:rPr lang="en-US" sz="2800" dirty="0"/>
              <a:t>The parentheses are the </a:t>
            </a:r>
            <a:r>
              <a:rPr lang="en-US" sz="2800" b="1" dirty="0"/>
              <a:t>arch</a:t>
            </a:r>
            <a:r>
              <a:rPr lang="en-US" sz="2800" dirty="0"/>
              <a:t> of the variable</a:t>
            </a:r>
          </a:p>
        </p:txBody>
      </p:sp>
    </p:spTree>
    <p:extLst>
      <p:ext uri="{BB962C8B-B14F-4D97-AF65-F5344CB8AC3E}">
        <p14:creationId xmlns:p14="http://schemas.microsoft.com/office/powerpoint/2010/main" val="350306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Building the RDE instance: clauses</a:t>
            </a:r>
          </a:p>
        </p:txBody>
      </p:sp>
      <p:sp>
        <p:nvSpPr>
          <p:cNvPr id="5" name="TextBox 4">
            <a:extLst>
              <a:ext uri="{FF2B5EF4-FFF2-40B4-BE49-F238E27FC236}">
                <a16:creationId xmlns:a16="http://schemas.microsoft.com/office/drawing/2014/main" id="{318CF167-B674-497F-A4FA-98F35AF2BE18}"/>
              </a:ext>
            </a:extLst>
          </p:cNvPr>
          <p:cNvSpPr txBox="1"/>
          <p:nvPr/>
        </p:nvSpPr>
        <p:spPr>
          <a:xfrm>
            <a:off x="1103001" y="1055713"/>
            <a:ext cx="9980911"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t>Let a clause </a:t>
            </a:r>
            <a:r>
              <a:rPr lang="en-US" sz="2800" dirty="0" err="1"/>
              <a:t>Cj</a:t>
            </a:r>
            <a:r>
              <a:rPr lang="en-US" sz="2800" dirty="0"/>
              <a:t> contain three literals la, </a:t>
            </a:r>
            <a:r>
              <a:rPr lang="en-US" sz="2800" dirty="0" err="1"/>
              <a:t>lb</a:t>
            </a:r>
            <a:r>
              <a:rPr lang="en-US" sz="2800" dirty="0"/>
              <a:t>, </a:t>
            </a:r>
            <a:r>
              <a:rPr lang="en-US" sz="2800" dirty="0" err="1"/>
              <a:t>lc</a:t>
            </a:r>
            <a:r>
              <a:rPr lang="en-US" sz="2800" dirty="0"/>
              <a:t>; a &lt; b &lt; c</a:t>
            </a:r>
          </a:p>
          <a:p>
            <a:pPr marL="742950" lvl="1" indent="-285750">
              <a:buFont typeface="Arial" panose="020B0604020202020204" pitchFamily="34" charset="0"/>
              <a:buChar char="•"/>
            </a:pPr>
            <a:r>
              <a:rPr lang="en-US" sz="2800" dirty="0"/>
              <a:t>la is the same gadget as V&lt;</a:t>
            </a:r>
            <a:r>
              <a:rPr lang="en-US" sz="2800" dirty="0" err="1"/>
              <a:t>Xa</a:t>
            </a:r>
            <a:r>
              <a:rPr lang="en-US" sz="2800" dirty="0"/>
              <a:t>&gt;</a:t>
            </a:r>
          </a:p>
          <a:p>
            <a:pPr marL="742950" lvl="1" indent="-285750">
              <a:buFont typeface="Arial" panose="020B0604020202020204" pitchFamily="34" charset="0"/>
              <a:buChar char="•"/>
            </a:pPr>
            <a:r>
              <a:rPr lang="en-US" sz="2800" dirty="0" err="1"/>
              <a:t>lb</a:t>
            </a:r>
            <a:r>
              <a:rPr lang="en-US" sz="2800" dirty="0"/>
              <a:t> and </a:t>
            </a:r>
            <a:r>
              <a:rPr lang="en-US" sz="2800" dirty="0" err="1"/>
              <a:t>lc</a:t>
            </a:r>
            <a:r>
              <a:rPr lang="en-US" sz="2800" dirty="0"/>
              <a:t> are V&lt;</a:t>
            </a:r>
            <a:r>
              <a:rPr lang="en-US" sz="2800" dirty="0" err="1"/>
              <a:t>Xb</a:t>
            </a:r>
            <a:r>
              <a:rPr lang="en-US" sz="2800" dirty="0"/>
              <a:t>&gt;, V&lt;</a:t>
            </a:r>
            <a:r>
              <a:rPr lang="en-US" sz="2800" dirty="0" err="1"/>
              <a:t>Xc</a:t>
            </a:r>
            <a:r>
              <a:rPr lang="en-US" sz="2800" dirty="0"/>
              <a:t>&gt; with </a:t>
            </a:r>
            <a:r>
              <a:rPr lang="en-US" sz="2800" dirty="0" err="1"/>
              <a:t>jy</a:t>
            </a:r>
            <a:r>
              <a:rPr lang="en-US" sz="2800" dirty="0"/>
              <a:t> parentheses pairs remove</a:t>
            </a:r>
          </a:p>
          <a:p>
            <a:pPr marL="742950" lvl="1" indent="-285750">
              <a:buFont typeface="Arial" panose="020B0604020202020204" pitchFamily="34" charset="0"/>
              <a:buChar char="•"/>
            </a:pPr>
            <a:r>
              <a:rPr lang="en-US" sz="2800" dirty="0"/>
              <a:t>The clause is </a:t>
            </a:r>
          </a:p>
          <a:p>
            <a:pPr marL="285750" indent="-285750">
              <a:buFont typeface="Arial" panose="020B0604020202020204" pitchFamily="34" charset="0"/>
              <a:buChar char="•"/>
            </a:pPr>
            <a:r>
              <a:rPr lang="en-US" sz="2800" dirty="0"/>
              <a:t>Define </a:t>
            </a:r>
            <a:r>
              <a:rPr lang="en-US" sz="2800" b="1" dirty="0"/>
              <a:t>t</a:t>
            </a:r>
            <a:r>
              <a:rPr lang="en-US" sz="2800" dirty="0"/>
              <a:t> := n^2 and </a:t>
            </a:r>
            <a:r>
              <a:rPr lang="en-US" sz="2800" b="1" dirty="0"/>
              <a:t>y</a:t>
            </a:r>
            <a:r>
              <a:rPr lang="en-US" sz="2800" dirty="0"/>
              <a:t> := (n+3m)t</a:t>
            </a:r>
          </a:p>
          <a:p>
            <a:pPr marL="742950" lvl="1" indent="-285750">
              <a:buFont typeface="Arial" panose="020B0604020202020204" pitchFamily="34" charset="0"/>
              <a:buChar char="•"/>
            </a:pPr>
            <a:r>
              <a:rPr lang="en-US" sz="2800" dirty="0"/>
              <a:t>Note t=Θ(n^2), y=Θ(n^3); y &gt;&gt; t &gt;&gt; n </a:t>
            </a:r>
          </a:p>
          <a:p>
            <a:pPr marL="285750" indent="-285750">
              <a:buFont typeface="Arial" panose="020B0604020202020204" pitchFamily="34" charset="0"/>
              <a:buChar char="•"/>
            </a:pPr>
            <a:r>
              <a:rPr lang="en-US" sz="2800" dirty="0"/>
              <a:t>A variable gadget V&lt;Xi&gt; is:</a:t>
            </a:r>
          </a:p>
        </p:txBody>
      </p:sp>
      <p:sp>
        <p:nvSpPr>
          <p:cNvPr id="8" name="TextBox 7">
            <a:extLst>
              <a:ext uri="{FF2B5EF4-FFF2-40B4-BE49-F238E27FC236}">
                <a16:creationId xmlns:a16="http://schemas.microsoft.com/office/drawing/2014/main" id="{BF2D7084-11B4-4819-BA94-4C2BAB1141FD}"/>
              </a:ext>
            </a:extLst>
          </p:cNvPr>
          <p:cNvSpPr txBox="1"/>
          <p:nvPr/>
        </p:nvSpPr>
        <p:spPr>
          <a:xfrm>
            <a:off x="1103000" y="4423502"/>
            <a:ext cx="9980911"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The </a:t>
            </a:r>
            <a:r>
              <a:rPr lang="en-US" sz="2800" dirty="0" err="1"/>
              <a:t>jy+q</a:t>
            </a:r>
            <a:r>
              <a:rPr lang="en-US" sz="2800" dirty="0"/>
              <a:t> parentheses are the </a:t>
            </a:r>
            <a:r>
              <a:rPr lang="en-US" sz="2800" b="1" dirty="0"/>
              <a:t>arch</a:t>
            </a:r>
            <a:r>
              <a:rPr lang="en-US" sz="2800" dirty="0"/>
              <a:t> of the clause</a:t>
            </a:r>
          </a:p>
          <a:p>
            <a:pPr marL="742950" lvl="1" indent="-285750">
              <a:buFont typeface="Arial" panose="020B0604020202020204" pitchFamily="34" charset="0"/>
              <a:buChar char="•"/>
            </a:pPr>
            <a:r>
              <a:rPr lang="en-US" sz="2800" dirty="0"/>
              <a:t>The outer </a:t>
            </a:r>
            <a:r>
              <a:rPr lang="en-US" sz="2800" dirty="0" err="1"/>
              <a:t>jy</a:t>
            </a:r>
            <a:r>
              <a:rPr lang="en-US" sz="2800" dirty="0"/>
              <a:t> parentheses are the first arch layer</a:t>
            </a:r>
          </a:p>
          <a:p>
            <a:pPr marL="742950" lvl="1" indent="-285750">
              <a:buFont typeface="Arial" panose="020B0604020202020204" pitchFamily="34" charset="0"/>
              <a:buChar char="•"/>
            </a:pPr>
            <a:r>
              <a:rPr lang="en-US" sz="2800" dirty="0"/>
              <a:t>The inner q parentheses are the second arch layer</a:t>
            </a:r>
          </a:p>
        </p:txBody>
      </p:sp>
      <p:pic>
        <p:nvPicPr>
          <p:cNvPr id="4" name="Picture 3">
            <a:extLst>
              <a:ext uri="{FF2B5EF4-FFF2-40B4-BE49-F238E27FC236}">
                <a16:creationId xmlns:a16="http://schemas.microsoft.com/office/drawing/2014/main" id="{4A9FDC7B-FCEC-4029-9844-CB4256E8A7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801135"/>
            <a:ext cx="12192000" cy="1255730"/>
          </a:xfrm>
          <a:prstGeom prst="rect">
            <a:avLst/>
          </a:prstGeom>
        </p:spPr>
      </p:pic>
    </p:spTree>
    <p:extLst>
      <p:ext uri="{BB962C8B-B14F-4D97-AF65-F5344CB8AC3E}">
        <p14:creationId xmlns:p14="http://schemas.microsoft.com/office/powerpoint/2010/main" val="2917736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Building the RDE instance</a:t>
            </a:r>
          </a:p>
        </p:txBody>
      </p:sp>
      <p:pic>
        <p:nvPicPr>
          <p:cNvPr id="3" name="Picture 2" descr="A close up of a device&#10;&#10;Description automatically generated">
            <a:extLst>
              <a:ext uri="{FF2B5EF4-FFF2-40B4-BE49-F238E27FC236}">
                <a16:creationId xmlns:a16="http://schemas.microsoft.com/office/drawing/2014/main" id="{51DB9EDA-D029-401E-8ACD-7CBCF6A0B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474488"/>
            <a:ext cx="12192000" cy="3602949"/>
          </a:xfrm>
          <a:prstGeom prst="rect">
            <a:avLst/>
          </a:prstGeom>
        </p:spPr>
      </p:pic>
      <p:sp>
        <p:nvSpPr>
          <p:cNvPr id="6" name="TextBox 5">
            <a:extLst>
              <a:ext uri="{FF2B5EF4-FFF2-40B4-BE49-F238E27FC236}">
                <a16:creationId xmlns:a16="http://schemas.microsoft.com/office/drawing/2014/main" id="{F29BFBB7-E618-4FC9-AAA2-DE9343D1E39C}"/>
              </a:ext>
            </a:extLst>
          </p:cNvPr>
          <p:cNvSpPr txBox="1"/>
          <p:nvPr/>
        </p:nvSpPr>
        <p:spPr>
          <a:xfrm>
            <a:off x="576647" y="1503490"/>
            <a:ext cx="11248410" cy="954107"/>
          </a:xfrm>
          <a:prstGeom prst="rect">
            <a:avLst/>
          </a:prstGeom>
          <a:noFill/>
        </p:spPr>
        <p:txBody>
          <a:bodyPr wrap="square" rtlCol="0">
            <a:spAutoFit/>
          </a:bodyPr>
          <a:lstStyle/>
          <a:p>
            <a:pPr marL="457200" indent="-457200">
              <a:buFont typeface="Arial" panose="020B0604020202020204" pitchFamily="34" charset="0"/>
              <a:buChar char="•"/>
            </a:pPr>
            <a:r>
              <a:rPr lang="en-US" sz="2800" dirty="0"/>
              <a:t>The entire instance is clauses interleaved with variables such that every clause is between the corresponding V&lt;</a:t>
            </a:r>
            <a:r>
              <a:rPr lang="en-US" sz="2800" dirty="0" err="1"/>
              <a:t>Xb</a:t>
            </a:r>
            <a:r>
              <a:rPr lang="en-US" sz="2800" dirty="0"/>
              <a:t>&gt; and V&lt;</a:t>
            </a:r>
            <a:r>
              <a:rPr lang="en-US" sz="2800" dirty="0" err="1"/>
              <a:t>Xc</a:t>
            </a:r>
            <a:r>
              <a:rPr lang="en-US" sz="2800" dirty="0"/>
              <a:t>&gt; gadgets</a:t>
            </a:r>
          </a:p>
        </p:txBody>
      </p:sp>
    </p:spTree>
    <p:extLst>
      <p:ext uri="{BB962C8B-B14F-4D97-AF65-F5344CB8AC3E}">
        <p14:creationId xmlns:p14="http://schemas.microsoft.com/office/powerpoint/2010/main" val="2295143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SAT unsatisfiable -&gt; no design extension</a:t>
            </a:r>
          </a:p>
        </p:txBody>
      </p:sp>
      <p:sp>
        <p:nvSpPr>
          <p:cNvPr id="6" name="TextBox 5">
            <a:extLst>
              <a:ext uri="{FF2B5EF4-FFF2-40B4-BE49-F238E27FC236}">
                <a16:creationId xmlns:a16="http://schemas.microsoft.com/office/drawing/2014/main" id="{F29BFBB7-E618-4FC9-AAA2-DE9343D1E39C}"/>
              </a:ext>
            </a:extLst>
          </p:cNvPr>
          <p:cNvSpPr txBox="1"/>
          <p:nvPr/>
        </p:nvSpPr>
        <p:spPr>
          <a:xfrm>
            <a:off x="203784" y="1255805"/>
            <a:ext cx="11748449"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Black lines are by given construction, red lines are a re-matching by removing some parentheses</a:t>
            </a:r>
          </a:p>
          <a:p>
            <a:pPr marL="285750" indent="-285750">
              <a:buFont typeface="Arial" panose="020B0604020202020204" pitchFamily="34" charset="0"/>
              <a:buChar char="•"/>
            </a:pPr>
            <a:r>
              <a:rPr lang="en-US" sz="2800" dirty="0"/>
              <a:t>If clause is unsatisfiable, then it is possible to rematch to a better structure</a:t>
            </a:r>
          </a:p>
          <a:p>
            <a:pPr marL="285750" indent="-285750">
              <a:buFont typeface="Arial" panose="020B0604020202020204" pitchFamily="34" charset="0"/>
              <a:buChar char="•"/>
            </a:pPr>
            <a:r>
              <a:rPr lang="en-US" sz="2800" dirty="0"/>
              <a:t>This implies the originally constructed structure is NOT a design extension</a:t>
            </a:r>
          </a:p>
        </p:txBody>
      </p:sp>
      <p:pic>
        <p:nvPicPr>
          <p:cNvPr id="4" name="Picture 3" descr="A close up of a logo&#10;&#10;Description automatically generated">
            <a:extLst>
              <a:ext uri="{FF2B5EF4-FFF2-40B4-BE49-F238E27FC236}">
                <a16:creationId xmlns:a16="http://schemas.microsoft.com/office/drawing/2014/main" id="{B824CAFF-59F9-46C8-BFB6-8D554576B3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2932" y="2966893"/>
            <a:ext cx="9121049" cy="3261088"/>
          </a:xfrm>
          <a:prstGeom prst="rect">
            <a:avLst/>
          </a:prstGeom>
        </p:spPr>
      </p:pic>
    </p:spTree>
    <p:extLst>
      <p:ext uri="{BB962C8B-B14F-4D97-AF65-F5344CB8AC3E}">
        <p14:creationId xmlns:p14="http://schemas.microsoft.com/office/powerpoint/2010/main" val="226967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SAT satisfiable -&gt; design extension</a:t>
            </a:r>
          </a:p>
        </p:txBody>
      </p:sp>
      <p:sp>
        <p:nvSpPr>
          <p:cNvPr id="6" name="TextBox 5">
            <a:extLst>
              <a:ext uri="{FF2B5EF4-FFF2-40B4-BE49-F238E27FC236}">
                <a16:creationId xmlns:a16="http://schemas.microsoft.com/office/drawing/2014/main" id="{F29BFBB7-E618-4FC9-AAA2-DE9343D1E39C}"/>
              </a:ext>
            </a:extLst>
          </p:cNvPr>
          <p:cNvSpPr txBox="1"/>
          <p:nvPr/>
        </p:nvSpPr>
        <p:spPr>
          <a:xfrm>
            <a:off x="203784" y="1255805"/>
            <a:ext cx="11748449" cy="4832092"/>
          </a:xfrm>
          <a:prstGeom prst="rect">
            <a:avLst/>
          </a:prstGeom>
          <a:noFill/>
        </p:spPr>
        <p:txBody>
          <a:bodyPr wrap="square" rtlCol="0">
            <a:spAutoFit/>
          </a:bodyPr>
          <a:lstStyle/>
          <a:p>
            <a:pPr marL="285750" indent="-285750">
              <a:buFont typeface="Arial" panose="020B0604020202020204" pitchFamily="34" charset="0"/>
              <a:buChar char="•"/>
            </a:pPr>
            <a:r>
              <a:rPr lang="en-US" sz="2800" dirty="0"/>
              <a:t>This direction is too gory for full details</a:t>
            </a:r>
          </a:p>
          <a:p>
            <a:pPr marL="285750" indent="-285750">
              <a:buFont typeface="Arial" panose="020B0604020202020204" pitchFamily="34" charset="0"/>
              <a:buChar char="•"/>
            </a:pPr>
            <a:r>
              <a:rPr lang="en-US" sz="2800" dirty="0"/>
              <a:t>Given a structure S with a satisfiable SAT instance, assume</a:t>
            </a:r>
          </a:p>
          <a:p>
            <a:pPr marL="742950" lvl="1" indent="-285750">
              <a:buFont typeface="Arial" panose="020B0604020202020204" pitchFamily="34" charset="0"/>
              <a:buChar char="•"/>
            </a:pPr>
            <a:r>
              <a:rPr lang="en-US" sz="2800" dirty="0"/>
              <a:t>There is a better structure S’ for the corresponding sequence w</a:t>
            </a:r>
          </a:p>
          <a:p>
            <a:pPr marL="742950" lvl="1" indent="-285750">
              <a:buFont typeface="Arial" panose="020B0604020202020204" pitchFamily="34" charset="0"/>
              <a:buChar char="•"/>
            </a:pPr>
            <a:r>
              <a:rPr lang="en-US" sz="2800" dirty="0"/>
              <a:t>Assume </a:t>
            </a:r>
            <a:r>
              <a:rPr lang="en-US" sz="2800" dirty="0" err="1"/>
              <a:t>wlog</a:t>
            </a:r>
            <a:r>
              <a:rPr lang="en-US" sz="2800" dirty="0"/>
              <a:t> that S’ actually is the maximal matching</a:t>
            </a:r>
          </a:p>
          <a:p>
            <a:pPr marL="285750" indent="-285750">
              <a:buFont typeface="Arial" panose="020B0604020202020204" pitchFamily="34" charset="0"/>
              <a:buChar char="•"/>
            </a:pPr>
            <a:r>
              <a:rPr lang="en-US" sz="2800" dirty="0"/>
              <a:t>By an argument of counting matching parts of S’, can prove that there exists S’’ which matches even MORE bases in w</a:t>
            </a:r>
          </a:p>
          <a:p>
            <a:pPr marL="285750" indent="-285750">
              <a:buFont typeface="Arial" panose="020B0604020202020204" pitchFamily="34" charset="0"/>
              <a:buChar char="•"/>
            </a:pPr>
            <a:r>
              <a:rPr lang="en-US" sz="2800" dirty="0"/>
              <a:t>But this is a contradiction, so S’ cannot exist</a:t>
            </a:r>
          </a:p>
          <a:p>
            <a:pPr marL="285750" indent="-285750">
              <a:buFont typeface="Arial" panose="020B0604020202020204" pitchFamily="34" charset="0"/>
              <a:buChar char="•"/>
            </a:pPr>
            <a:r>
              <a:rPr lang="en-US" sz="2800" dirty="0"/>
              <a:t>Therefore S itself must be the maximal matching and is a design extension</a:t>
            </a:r>
          </a:p>
          <a:p>
            <a:pPr marL="285750" indent="-285750">
              <a:buFont typeface="Arial" panose="020B0604020202020204" pitchFamily="34" charset="0"/>
              <a:buChar char="•"/>
            </a:pPr>
            <a:r>
              <a:rPr lang="en-US" sz="2800" dirty="0"/>
              <a:t>We have proven SAT satisfiable </a:t>
            </a:r>
            <a:r>
              <a:rPr lang="en-US" sz="2800" dirty="0" err="1"/>
              <a:t>iff</a:t>
            </a:r>
            <a:r>
              <a:rPr lang="en-US" sz="2800" dirty="0"/>
              <a:t> the corresponding sequence is a design extension, thus RDE is NP-Hard</a:t>
            </a:r>
          </a:p>
          <a:p>
            <a:pPr marL="285750" indent="-285750">
              <a:buFont typeface="Arial" panose="020B0604020202020204" pitchFamily="34" charset="0"/>
              <a:buChar char="•"/>
            </a:pPr>
            <a:r>
              <a:rPr lang="en-US" sz="2800" dirty="0"/>
              <a:t>We showed earlier than RDE is in NP, thus RDE is NP-Complete</a:t>
            </a:r>
          </a:p>
        </p:txBody>
      </p:sp>
    </p:spTree>
    <p:extLst>
      <p:ext uri="{BB962C8B-B14F-4D97-AF65-F5344CB8AC3E}">
        <p14:creationId xmlns:p14="http://schemas.microsoft.com/office/powerpoint/2010/main" val="2532549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Algorithmic Consequences</a:t>
            </a:r>
          </a:p>
        </p:txBody>
      </p:sp>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F29BFBB7-E618-4FC9-AAA2-DE9343D1E39C}"/>
                  </a:ext>
                </a:extLst>
              </p:cNvPr>
              <p:cNvSpPr txBox="1"/>
              <p:nvPr/>
            </p:nvSpPr>
            <p:spPr>
              <a:xfrm>
                <a:off x="212662" y="1255805"/>
                <a:ext cx="11748449" cy="5802294"/>
              </a:xfrm>
              <a:prstGeom prst="rect">
                <a:avLst/>
              </a:prstGeom>
              <a:noFill/>
            </p:spPr>
            <p:txBody>
              <a:bodyPr wrap="square" rtlCol="0">
                <a:spAutoFit/>
              </a:bodyPr>
              <a:lstStyle/>
              <a:p>
                <a:pPr marL="285750" indent="-285750">
                  <a:buFont typeface="Arial" panose="020B0604020202020204" pitchFamily="34" charset="0"/>
                  <a:buChar char="•"/>
                </a:pPr>
                <a:r>
                  <a:rPr lang="en-US" sz="2800" dirty="0"/>
                  <a:t>Taking advantage of the structures in the proof leads to a faster algorithm</a:t>
                </a:r>
              </a:p>
              <a:p>
                <a:pPr marL="285750" indent="-285750">
                  <a:buFont typeface="Arial" panose="020B0604020202020204" pitchFamily="34" charset="0"/>
                  <a:buChar char="•"/>
                </a:pPr>
                <a:r>
                  <a:rPr lang="en-US" sz="2800" dirty="0"/>
                  <a:t>Naïve: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𝑂</m:t>
                        </m:r>
                      </m:e>
                      <m:sup>
                        <m:r>
                          <a:rPr lang="en-US" sz="2800" b="0" i="1" smtClean="0">
                            <a:latin typeface="Cambria Math" panose="02040503050406030204" pitchFamily="18" charset="0"/>
                          </a:rPr>
                          <m:t>∗</m:t>
                        </m:r>
                      </m:sup>
                    </m:sSup>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4</m:t>
                        </m:r>
                      </m:e>
                      <m:sup>
                        <m:r>
                          <a:rPr lang="en-US" sz="2800" b="0" i="1" smtClean="0">
                            <a:latin typeface="Cambria Math" panose="02040503050406030204" pitchFamily="18" charset="0"/>
                          </a:rPr>
                          <m:t>𝑛</m:t>
                        </m:r>
                      </m:sup>
                    </m:sSup>
                    <m:r>
                      <a:rPr lang="en-US" sz="2800" b="0" i="1" smtClean="0">
                        <a:latin typeface="Cambria Math" panose="02040503050406030204" pitchFamily="18" charset="0"/>
                      </a:rPr>
                      <m:t>)</m:t>
                    </m:r>
                  </m:oMath>
                </a14:m>
                <a:endParaRPr lang="en-US" sz="2800" dirty="0"/>
              </a:p>
              <a:p>
                <a:pPr marL="285750" indent="-285750">
                  <a:buFont typeface="Arial" panose="020B0604020202020204" pitchFamily="34" charset="0"/>
                  <a:buChar char="•"/>
                </a:pPr>
                <a:r>
                  <a:rPr lang="en-US" sz="2800" dirty="0"/>
                  <a:t>Using insights from the proof, can prune search space</a:t>
                </a:r>
              </a:p>
              <a:p>
                <a:pPr marL="742950" lvl="1" indent="-285750">
                  <a:buFont typeface="Arial" panose="020B0604020202020204" pitchFamily="34" charset="0"/>
                  <a:buChar char="•"/>
                </a:pPr>
                <a14:m>
                  <m:oMath xmlns:m="http://schemas.openxmlformats.org/officeDocument/2006/math">
                    <m:sSup>
                      <m:sSupPr>
                        <m:ctrlPr>
                          <a:rPr lang="en-US" sz="2800" i="1" smtClean="0">
                            <a:latin typeface="Cambria Math" panose="02040503050406030204" pitchFamily="18" charset="0"/>
                          </a:rPr>
                        </m:ctrlPr>
                      </m:sSupPr>
                      <m:e>
                        <m:rad>
                          <m:radPr>
                            <m:degHide m:val="on"/>
                            <m:ctrlPr>
                              <a:rPr lang="en-US" sz="2800" i="1" smtClean="0">
                                <a:latin typeface="Cambria Math" panose="02040503050406030204" pitchFamily="18" charset="0"/>
                              </a:rPr>
                            </m:ctrlPr>
                          </m:radPr>
                          <m:deg/>
                          <m:e>
                            <m:r>
                              <a:rPr lang="en-US" sz="2800" b="0" i="1" smtClean="0">
                                <a:latin typeface="Cambria Math" panose="02040503050406030204" pitchFamily="18" charset="0"/>
                              </a:rPr>
                              <m:t>3</m:t>
                            </m:r>
                          </m:e>
                        </m:rad>
                      </m:e>
                      <m:sup>
                        <m:r>
                          <a:rPr lang="en-US" sz="2800" b="0" i="1" smtClean="0">
                            <a:latin typeface="Cambria Math" panose="02040503050406030204" pitchFamily="18" charset="0"/>
                          </a:rPr>
                          <m:t>𝑛</m:t>
                        </m:r>
                      </m:sup>
                    </m:sSup>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𝑛</m:t>
                        </m:r>
                      </m:e>
                      <m:sup>
                        <m:r>
                          <a:rPr lang="en-US" sz="2800" b="0" i="1" smtClean="0">
                            <a:latin typeface="Cambria Math" panose="02040503050406030204" pitchFamily="18" charset="0"/>
                          </a:rPr>
                          <m:t>𝑂</m:t>
                        </m:r>
                        <m:r>
                          <a:rPr lang="en-US" sz="2800" b="0" i="1" smtClean="0">
                            <a:latin typeface="Cambria Math" panose="02040503050406030204" pitchFamily="18" charset="0"/>
                          </a:rPr>
                          <m:t>(1)</m:t>
                        </m:r>
                      </m:sup>
                    </m:sSup>
                  </m:oMath>
                </a14:m>
                <a:r>
                  <a:rPr lang="en-US" sz="2800" dirty="0"/>
                  <a:t>, where n is the length of the input structure</a:t>
                </a:r>
              </a:p>
              <a:p>
                <a:pPr marL="742950" lvl="1" indent="-285750">
                  <a:buFont typeface="Arial" panose="020B0604020202020204" pitchFamily="34" charset="0"/>
                  <a:buChar char="•"/>
                </a:pPr>
                <a14:m>
                  <m:oMath xmlns:m="http://schemas.openxmlformats.org/officeDocument/2006/math">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𝑠</m:t>
                        </m:r>
                      </m:sup>
                    </m:sSup>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𝑛</m:t>
                        </m:r>
                      </m:e>
                      <m:sup>
                        <m:r>
                          <a:rPr lang="en-US" sz="2800" b="0" i="1" smtClean="0">
                            <a:latin typeface="Cambria Math" panose="02040503050406030204" pitchFamily="18" charset="0"/>
                          </a:rPr>
                          <m:t>𝑂</m:t>
                        </m:r>
                        <m:r>
                          <a:rPr lang="en-US" sz="2800" b="0" i="1" smtClean="0">
                            <a:latin typeface="Cambria Math" panose="02040503050406030204" pitchFamily="18" charset="0"/>
                          </a:rPr>
                          <m:t>(1)</m:t>
                        </m:r>
                      </m:sup>
                    </m:sSup>
                  </m:oMath>
                </a14:m>
                <a:r>
                  <a:rPr lang="en-US" sz="2800" dirty="0"/>
                  <a:t>, where s is the number of unlabeled elements in the input structure</a:t>
                </a:r>
              </a:p>
              <a:p>
                <a:pPr marL="285750" indent="-285750">
                  <a:buFont typeface="Arial" panose="020B0604020202020204" pitchFamily="34" charset="0"/>
                  <a:buChar char="•"/>
                </a:pPr>
                <a:r>
                  <a:rPr lang="en-US" sz="2800" dirty="0"/>
                  <a:t>RNA-DESIGN is known to be in P for saturated structures</a:t>
                </a:r>
              </a:p>
              <a:p>
                <a:pPr marL="742950" lvl="1" indent="-285750">
                  <a:buFont typeface="Arial" panose="020B0604020202020204" pitchFamily="34" charset="0"/>
                  <a:buChar char="•"/>
                </a:pPr>
                <a:r>
                  <a:rPr lang="en-US" sz="2800" dirty="0"/>
                  <a:t>Using DP based on ideas from the proof, RDE is also tractable on saturated structures</a:t>
                </a:r>
              </a:p>
              <a:p>
                <a:pPr marL="285750" indent="-285750">
                  <a:buFont typeface="Arial" panose="020B0604020202020204" pitchFamily="34" charset="0"/>
                  <a:buChar char="•"/>
                </a:pPr>
                <a:r>
                  <a:rPr lang="en-US" sz="2800" dirty="0"/>
                  <a:t>There are many other tree-structured problems in computer science</a:t>
                </a:r>
              </a:p>
              <a:p>
                <a:pPr marL="742950" lvl="1" indent="-285750">
                  <a:buFont typeface="Arial" panose="020B0604020202020204" pitchFamily="34" charset="0"/>
                  <a:buChar char="•"/>
                </a:pPr>
                <a:r>
                  <a:rPr lang="en-US" sz="2800" dirty="0"/>
                  <a:t>This gadget mapping may have uses elsewhere</a:t>
                </a:r>
              </a:p>
              <a:p>
                <a:pPr marL="742950" lvl="1" indent="-285750">
                  <a:buFont typeface="Arial" panose="020B0604020202020204" pitchFamily="34" charset="0"/>
                  <a:buChar char="•"/>
                </a:pPr>
                <a:endParaRPr lang="en-US" sz="2800" dirty="0"/>
              </a:p>
              <a:p>
                <a:pPr marL="742950" lvl="1" indent="-285750">
                  <a:buFont typeface="Arial" panose="020B0604020202020204" pitchFamily="34" charset="0"/>
                  <a:buChar char="•"/>
                </a:pPr>
                <a:endParaRPr lang="en-US" sz="2800" dirty="0"/>
              </a:p>
            </p:txBody>
          </p:sp>
        </mc:Choice>
        <mc:Fallback>
          <p:sp>
            <p:nvSpPr>
              <p:cNvPr id="6" name="TextBox 5">
                <a:extLst>
                  <a:ext uri="{FF2B5EF4-FFF2-40B4-BE49-F238E27FC236}">
                    <a16:creationId xmlns:a16="http://schemas.microsoft.com/office/drawing/2014/main" id="{F29BFBB7-E618-4FC9-AAA2-DE9343D1E39C}"/>
                  </a:ext>
                </a:extLst>
              </p:cNvPr>
              <p:cNvSpPr txBox="1">
                <a:spLocks noRot="1" noChangeAspect="1" noMove="1" noResize="1" noEditPoints="1" noAdjustHandles="1" noChangeArrowheads="1" noChangeShapeType="1" noTextEdit="1"/>
              </p:cNvSpPr>
              <p:nvPr/>
            </p:nvSpPr>
            <p:spPr>
              <a:xfrm>
                <a:off x="212662" y="1255805"/>
                <a:ext cx="11748449" cy="5802294"/>
              </a:xfrm>
              <a:prstGeom prst="rect">
                <a:avLst/>
              </a:prstGeom>
              <a:blipFill>
                <a:blip r:embed="rId4"/>
                <a:stretch>
                  <a:fillRect l="-934" t="-945" r="-727"/>
                </a:stretch>
              </a:blipFill>
            </p:spPr>
            <p:txBody>
              <a:bodyPr/>
              <a:lstStyle/>
              <a:p>
                <a:r>
                  <a:rPr lang="en-US">
                    <a:noFill/>
                  </a:rPr>
                  <a:t> </a:t>
                </a:r>
              </a:p>
            </p:txBody>
          </p:sp>
        </mc:Fallback>
      </mc:AlternateContent>
    </p:spTree>
    <p:extLst>
      <p:ext uri="{BB962C8B-B14F-4D97-AF65-F5344CB8AC3E}">
        <p14:creationId xmlns:p14="http://schemas.microsoft.com/office/powerpoint/2010/main" val="4181255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Questions?</a:t>
            </a:r>
          </a:p>
        </p:txBody>
      </p:sp>
      <p:sp>
        <p:nvSpPr>
          <p:cNvPr id="6" name="TextBox 5">
            <a:extLst>
              <a:ext uri="{FF2B5EF4-FFF2-40B4-BE49-F238E27FC236}">
                <a16:creationId xmlns:a16="http://schemas.microsoft.com/office/drawing/2014/main" id="{F29BFBB7-E618-4FC9-AAA2-DE9343D1E39C}"/>
              </a:ext>
            </a:extLst>
          </p:cNvPr>
          <p:cNvSpPr txBox="1"/>
          <p:nvPr/>
        </p:nvSpPr>
        <p:spPr>
          <a:xfrm>
            <a:off x="212662" y="1255805"/>
            <a:ext cx="11748449" cy="954107"/>
          </a:xfrm>
          <a:prstGeom prst="rect">
            <a:avLst/>
          </a:prstGeom>
          <a:noFill/>
        </p:spPr>
        <p:txBody>
          <a:bodyPr wrap="square" rtlCol="0">
            <a:spAutoFit/>
          </a:bodyPr>
          <a:lstStyle/>
          <a:p>
            <a:pPr marL="742950" lvl="1" indent="-285750">
              <a:buFont typeface="Arial" panose="020B0604020202020204" pitchFamily="34" charset="0"/>
              <a:buChar char="•"/>
            </a:pPr>
            <a:endParaRPr lang="en-US" sz="2800" dirty="0"/>
          </a:p>
          <a:p>
            <a:pPr marL="742950" lvl="1"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409735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RNA Secondary Structure Design</a:t>
            </a:r>
          </a:p>
        </p:txBody>
      </p:sp>
      <p:sp>
        <p:nvSpPr>
          <p:cNvPr id="5" name="TextBox 4">
            <a:extLst>
              <a:ext uri="{FF2B5EF4-FFF2-40B4-BE49-F238E27FC236}">
                <a16:creationId xmlns:a16="http://schemas.microsoft.com/office/drawing/2014/main" id="{318CF167-B674-497F-A4FA-98F35AF2BE18}"/>
              </a:ext>
            </a:extLst>
          </p:cNvPr>
          <p:cNvSpPr txBox="1"/>
          <p:nvPr/>
        </p:nvSpPr>
        <p:spPr>
          <a:xfrm>
            <a:off x="1103001" y="1527310"/>
            <a:ext cx="9980911" cy="3724096"/>
          </a:xfrm>
          <a:prstGeom prst="rect">
            <a:avLst/>
          </a:prstGeom>
          <a:noFill/>
        </p:spPr>
        <p:txBody>
          <a:bodyPr wrap="square" rtlCol="0">
            <a:spAutoFit/>
          </a:bodyPr>
          <a:lstStyle/>
          <a:p>
            <a:pPr marL="457200" indent="-457200">
              <a:buFont typeface="Arial" panose="020B0604020202020204" pitchFamily="34" charset="0"/>
              <a:buChar char="•"/>
            </a:pPr>
            <a:r>
              <a:rPr lang="en-US" sz="3200" dirty="0"/>
              <a:t>Secondary structure is important in the biological function of the molecule</a:t>
            </a:r>
          </a:p>
          <a:p>
            <a:pPr marL="457200" indent="-457200">
              <a:buFont typeface="Arial" panose="020B0604020202020204" pitchFamily="34" charset="0"/>
              <a:buChar char="•"/>
            </a:pPr>
            <a:r>
              <a:rPr lang="en-US" sz="3200" dirty="0"/>
              <a:t>Solving the problem has real world applications:</a:t>
            </a:r>
          </a:p>
          <a:p>
            <a:pPr marL="914400" lvl="1" indent="-457200">
              <a:buFont typeface="Arial" panose="020B0604020202020204" pitchFamily="34" charset="0"/>
              <a:buChar char="•"/>
            </a:pPr>
            <a:r>
              <a:rPr lang="en-US" sz="2800" dirty="0"/>
              <a:t>Pharmaceutical research</a:t>
            </a:r>
          </a:p>
          <a:p>
            <a:pPr marL="914400" lvl="1" indent="-457200">
              <a:buFont typeface="Arial" panose="020B0604020202020204" pitchFamily="34" charset="0"/>
              <a:buChar char="•"/>
            </a:pPr>
            <a:r>
              <a:rPr lang="en-US" sz="2800" dirty="0"/>
              <a:t>Biochemistry</a:t>
            </a:r>
          </a:p>
          <a:p>
            <a:pPr marL="914400" lvl="1" indent="-457200">
              <a:buFont typeface="Arial" panose="020B0604020202020204" pitchFamily="34" charset="0"/>
              <a:buChar char="•"/>
            </a:pPr>
            <a:r>
              <a:rPr lang="en-US" sz="2800" dirty="0"/>
              <a:t>Synthetic biology</a:t>
            </a:r>
          </a:p>
          <a:p>
            <a:pPr marL="914400" lvl="1" indent="-457200">
              <a:buFont typeface="Arial" panose="020B0604020202020204" pitchFamily="34" charset="0"/>
              <a:buChar char="•"/>
            </a:pPr>
            <a:r>
              <a:rPr lang="en-US" sz="2800" dirty="0"/>
              <a:t>RNA nanostructures</a:t>
            </a:r>
          </a:p>
          <a:p>
            <a:endParaRPr lang="en-US" sz="2800" dirty="0"/>
          </a:p>
        </p:txBody>
      </p:sp>
    </p:spTree>
    <p:extLst>
      <p:ext uri="{BB962C8B-B14F-4D97-AF65-F5344CB8AC3E}">
        <p14:creationId xmlns:p14="http://schemas.microsoft.com/office/powerpoint/2010/main" val="2494375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2"/>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RNA Structures</a:t>
            </a:r>
          </a:p>
        </p:txBody>
      </p:sp>
      <p:sp>
        <p:nvSpPr>
          <p:cNvPr id="5" name="TextBox 4">
            <a:extLst>
              <a:ext uri="{FF2B5EF4-FFF2-40B4-BE49-F238E27FC236}">
                <a16:creationId xmlns:a16="http://schemas.microsoft.com/office/drawing/2014/main" id="{318CF167-B674-497F-A4FA-98F35AF2BE18}"/>
              </a:ext>
            </a:extLst>
          </p:cNvPr>
          <p:cNvSpPr txBox="1"/>
          <p:nvPr/>
        </p:nvSpPr>
        <p:spPr>
          <a:xfrm>
            <a:off x="1103001" y="1311904"/>
            <a:ext cx="9980911" cy="4801314"/>
          </a:xfrm>
          <a:prstGeom prst="rect">
            <a:avLst/>
          </a:prstGeom>
          <a:noFill/>
        </p:spPr>
        <p:txBody>
          <a:bodyPr wrap="square" rtlCol="0">
            <a:spAutoFit/>
          </a:bodyPr>
          <a:lstStyle/>
          <a:p>
            <a:pPr marL="285750" indent="-285750">
              <a:buFont typeface="Arial" panose="020B0604020202020204" pitchFamily="34" charset="0"/>
              <a:buChar char="•"/>
            </a:pPr>
            <a:r>
              <a:rPr lang="en-US" sz="3200" dirty="0"/>
              <a:t>RNA is made up of 4 nucleotides, labeled A, U, C, and G</a:t>
            </a:r>
          </a:p>
          <a:p>
            <a:pPr marL="285750" indent="-285750">
              <a:buFont typeface="Arial" panose="020B0604020202020204" pitchFamily="34" charset="0"/>
              <a:buChar char="•"/>
            </a:pPr>
            <a:r>
              <a:rPr lang="en-US" sz="3200" dirty="0"/>
              <a:t>The </a:t>
            </a:r>
            <a:r>
              <a:rPr lang="en-US" sz="3200" b="1" dirty="0"/>
              <a:t>primary</a:t>
            </a:r>
            <a:r>
              <a:rPr lang="en-US" sz="3200" dirty="0"/>
              <a:t> structure of an RNA molecule is just a string over the alphabet {A, U, C, G} – each element is a </a:t>
            </a:r>
            <a:r>
              <a:rPr lang="en-US" sz="3200" b="1" dirty="0"/>
              <a:t>base</a:t>
            </a:r>
          </a:p>
          <a:p>
            <a:pPr marL="285750" indent="-285750">
              <a:buFont typeface="Arial" panose="020B0604020202020204" pitchFamily="34" charset="0"/>
              <a:buChar char="•"/>
            </a:pPr>
            <a:r>
              <a:rPr lang="en-US" sz="3200" dirty="0"/>
              <a:t>Nucleotides can bind together: A with U, C with G in the Watson-Crick energy model</a:t>
            </a:r>
          </a:p>
          <a:p>
            <a:pPr marL="285750" indent="-285750">
              <a:buFont typeface="Arial" panose="020B0604020202020204" pitchFamily="34" charset="0"/>
              <a:buChar char="•"/>
            </a:pPr>
            <a:r>
              <a:rPr lang="en-US" sz="3200" dirty="0"/>
              <a:t>Each binding reduces the free energy of the molecule</a:t>
            </a:r>
          </a:p>
          <a:p>
            <a:pPr marL="285750" indent="-285750">
              <a:buFont typeface="Arial" panose="020B0604020202020204" pitchFamily="34" charset="0"/>
              <a:buChar char="•"/>
            </a:pPr>
            <a:r>
              <a:rPr lang="en-US" sz="3200" dirty="0"/>
              <a:t>The </a:t>
            </a:r>
            <a:r>
              <a:rPr lang="en-US" sz="3200" b="1" dirty="0"/>
              <a:t>secondary</a:t>
            </a:r>
            <a:r>
              <a:rPr lang="en-US" sz="3200" dirty="0"/>
              <a:t> structure of a molecule is the set of positional pair bindings</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699306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RNA Structures</a:t>
            </a:r>
          </a:p>
        </p:txBody>
      </p:sp>
      <p:sp>
        <p:nvSpPr>
          <p:cNvPr id="5" name="TextBox 4">
            <a:extLst>
              <a:ext uri="{FF2B5EF4-FFF2-40B4-BE49-F238E27FC236}">
                <a16:creationId xmlns:a16="http://schemas.microsoft.com/office/drawing/2014/main" id="{318CF167-B674-497F-A4FA-98F35AF2BE18}"/>
              </a:ext>
            </a:extLst>
          </p:cNvPr>
          <p:cNvSpPr txBox="1"/>
          <p:nvPr/>
        </p:nvSpPr>
        <p:spPr>
          <a:xfrm>
            <a:off x="1399822" y="3030524"/>
            <a:ext cx="9980911" cy="3600986"/>
          </a:xfrm>
          <a:prstGeom prst="rect">
            <a:avLst/>
          </a:prstGeom>
          <a:noFill/>
        </p:spPr>
        <p:txBody>
          <a:bodyPr wrap="square" rtlCol="0">
            <a:spAutoFit/>
          </a:bodyPr>
          <a:lstStyle/>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2800" dirty="0"/>
              <a:t>This structure is called a </a:t>
            </a:r>
            <a:r>
              <a:rPr lang="en-US" sz="2800" b="1" dirty="0"/>
              <a:t>stem loop</a:t>
            </a:r>
          </a:p>
          <a:p>
            <a:pPr marL="285750" indent="-285750">
              <a:buFont typeface="Arial" panose="020B0604020202020204" pitchFamily="34" charset="0"/>
              <a:buChar char="•"/>
            </a:pPr>
            <a:r>
              <a:rPr lang="en-US" sz="2800" dirty="0"/>
              <a:t>In a </a:t>
            </a:r>
            <a:r>
              <a:rPr lang="en-US" sz="2800" b="1" dirty="0"/>
              <a:t>pseudo-knot-free</a:t>
            </a:r>
            <a:r>
              <a:rPr lang="en-US" sz="2800" dirty="0"/>
              <a:t> structure, no stem contains part of a stem from </a:t>
            </a:r>
            <a:r>
              <a:rPr lang="en-US" sz="2800"/>
              <a:t>another stem loop</a:t>
            </a:r>
            <a:endParaRPr lang="en-US" sz="2800" dirty="0"/>
          </a:p>
          <a:p>
            <a:pPr marL="285750" indent="-285750">
              <a:buFont typeface="Arial" panose="020B0604020202020204" pitchFamily="34" charset="0"/>
              <a:buChar char="•"/>
            </a:pPr>
            <a:r>
              <a:rPr lang="en-US" sz="2800" dirty="0"/>
              <a:t>A </a:t>
            </a:r>
            <a:r>
              <a:rPr lang="en-US" sz="2800" b="1" dirty="0"/>
              <a:t>minimum free energy</a:t>
            </a:r>
            <a:r>
              <a:rPr lang="en-US" sz="2800" dirty="0"/>
              <a:t> (MFE) structure is one with the maximal number of bases paired (each pair is worth -1 energy)</a:t>
            </a:r>
          </a:p>
          <a:p>
            <a:pPr marL="285750" indent="-285750">
              <a:buFont typeface="Arial" panose="020B0604020202020204" pitchFamily="34" charset="0"/>
              <a:buChar char="•"/>
            </a:pPr>
            <a:r>
              <a:rPr lang="en-US" sz="2800" dirty="0"/>
              <a:t>Sequences want to fold into an MFE configuration</a:t>
            </a:r>
          </a:p>
          <a:p>
            <a:pPr marL="285750" indent="-285750">
              <a:buFont typeface="Arial" panose="020B0604020202020204" pitchFamily="34" charset="0"/>
              <a:buChar char="•"/>
            </a:pPr>
            <a:endParaRPr lang="en-US" sz="2800" dirty="0"/>
          </a:p>
        </p:txBody>
      </p:sp>
      <p:pic>
        <p:nvPicPr>
          <p:cNvPr id="3" name="Picture 2" descr="A picture containing object, clock&#10;&#10;Description automatically generated">
            <a:extLst>
              <a:ext uri="{FF2B5EF4-FFF2-40B4-BE49-F238E27FC236}">
                <a16:creationId xmlns:a16="http://schemas.microsoft.com/office/drawing/2014/main" id="{581241BB-3744-4BFE-9CC9-8A5402BE39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26636" y="1184996"/>
            <a:ext cx="4538728" cy="2057933"/>
          </a:xfrm>
          <a:prstGeom prst="rect">
            <a:avLst/>
          </a:prstGeom>
        </p:spPr>
      </p:pic>
    </p:spTree>
    <p:extLst>
      <p:ext uri="{BB962C8B-B14F-4D97-AF65-F5344CB8AC3E}">
        <p14:creationId xmlns:p14="http://schemas.microsoft.com/office/powerpoint/2010/main" val="286796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RNA Structures</a:t>
            </a:r>
          </a:p>
        </p:txBody>
      </p:sp>
      <p:sp>
        <p:nvSpPr>
          <p:cNvPr id="5" name="TextBox 4">
            <a:extLst>
              <a:ext uri="{FF2B5EF4-FFF2-40B4-BE49-F238E27FC236}">
                <a16:creationId xmlns:a16="http://schemas.microsoft.com/office/drawing/2014/main" id="{318CF167-B674-497F-A4FA-98F35AF2BE18}"/>
              </a:ext>
            </a:extLst>
          </p:cNvPr>
          <p:cNvSpPr txBox="1"/>
          <p:nvPr/>
        </p:nvSpPr>
        <p:spPr>
          <a:xfrm>
            <a:off x="1399822" y="3030524"/>
            <a:ext cx="9980911" cy="3600986"/>
          </a:xfrm>
          <a:prstGeom prst="rect">
            <a:avLst/>
          </a:prstGeom>
          <a:noFill/>
        </p:spPr>
        <p:txBody>
          <a:bodyPr wrap="square" rtlCol="0">
            <a:spAutoFit/>
          </a:bodyPr>
          <a:lstStyle/>
          <a:p>
            <a:pPr marL="457200" indent="-457200">
              <a:buFont typeface="Arial" panose="020B0604020202020204" pitchFamily="34" charset="0"/>
              <a:buChar char="•"/>
            </a:pPr>
            <a:r>
              <a:rPr lang="en-US" sz="3200" dirty="0"/>
              <a:t>The RNA-DESIGN problem</a:t>
            </a:r>
          </a:p>
          <a:p>
            <a:pPr marL="914400" lvl="1" indent="-457200">
              <a:buFont typeface="Arial" panose="020B0604020202020204" pitchFamily="34" charset="0"/>
              <a:buChar char="•"/>
            </a:pPr>
            <a:r>
              <a:rPr lang="en-US" sz="2800" dirty="0"/>
              <a:t>Given a secondary structure, fill in the bases</a:t>
            </a:r>
          </a:p>
          <a:p>
            <a:pPr marL="914400" lvl="1" indent="-457200">
              <a:buFont typeface="Arial" panose="020B0604020202020204" pitchFamily="34" charset="0"/>
              <a:buChar char="•"/>
            </a:pPr>
            <a:r>
              <a:rPr lang="en-US" sz="2800" dirty="0"/>
              <a:t>The solution cannot fold into any other structure with more bound pairs</a:t>
            </a:r>
          </a:p>
          <a:p>
            <a:pPr marL="457200" indent="-457200">
              <a:buFont typeface="Arial" panose="020B0604020202020204" pitchFamily="34" charset="0"/>
              <a:buChar char="•"/>
            </a:pPr>
            <a:r>
              <a:rPr lang="en-US" sz="2800" dirty="0"/>
              <a:t>RNA-DESIGN-EXTENSION (RDE): we are given some fixed bases in the sequence</a:t>
            </a:r>
          </a:p>
          <a:p>
            <a:pPr marL="457200" indent="-457200">
              <a:buFont typeface="Arial" panose="020B0604020202020204" pitchFamily="34" charset="0"/>
              <a:buChar char="•"/>
            </a:pPr>
            <a:r>
              <a:rPr lang="en-US" sz="2800" dirty="0"/>
              <a:t>Thesis: RNA-DESIGN-EXTENSION is NP-Complete</a:t>
            </a:r>
          </a:p>
          <a:p>
            <a:pPr marL="285750" indent="-285750">
              <a:buFont typeface="Arial" panose="020B0604020202020204" pitchFamily="34" charset="0"/>
              <a:buChar char="•"/>
            </a:pPr>
            <a:endParaRPr lang="en-US" sz="2800" dirty="0"/>
          </a:p>
        </p:txBody>
      </p:sp>
      <p:pic>
        <p:nvPicPr>
          <p:cNvPr id="11" name="Picture 10" descr="A picture containing clock&#10;&#10;Description automatically generated">
            <a:extLst>
              <a:ext uri="{FF2B5EF4-FFF2-40B4-BE49-F238E27FC236}">
                <a16:creationId xmlns:a16="http://schemas.microsoft.com/office/drawing/2014/main" id="{4674CB38-4042-4DE5-926F-F30A4C6BD6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5690" y="1153100"/>
            <a:ext cx="4140619" cy="1877424"/>
          </a:xfrm>
          <a:prstGeom prst="rect">
            <a:avLst/>
          </a:prstGeom>
        </p:spPr>
      </p:pic>
    </p:spTree>
    <p:extLst>
      <p:ext uri="{BB962C8B-B14F-4D97-AF65-F5344CB8AC3E}">
        <p14:creationId xmlns:p14="http://schemas.microsoft.com/office/powerpoint/2010/main" val="2713057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Robustness of Proof</a:t>
            </a:r>
          </a:p>
        </p:txBody>
      </p:sp>
      <p:sp>
        <p:nvSpPr>
          <p:cNvPr id="5" name="TextBox 4">
            <a:extLst>
              <a:ext uri="{FF2B5EF4-FFF2-40B4-BE49-F238E27FC236}">
                <a16:creationId xmlns:a16="http://schemas.microsoft.com/office/drawing/2014/main" id="{318CF167-B674-497F-A4FA-98F35AF2BE18}"/>
              </a:ext>
            </a:extLst>
          </p:cNvPr>
          <p:cNvSpPr txBox="1"/>
          <p:nvPr/>
        </p:nvSpPr>
        <p:spPr>
          <a:xfrm>
            <a:off x="1040857" y="1628507"/>
            <a:ext cx="9980911"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Uses Watson-Crick energy model (simplest)</a:t>
            </a:r>
          </a:p>
          <a:p>
            <a:pPr marL="742950" lvl="1" indent="-285750">
              <a:buFont typeface="Arial" panose="020B0604020202020204" pitchFamily="34" charset="0"/>
              <a:buChar char="•"/>
            </a:pPr>
            <a:r>
              <a:rPr lang="en-US" sz="2800" dirty="0"/>
              <a:t>Other models are not uniform, more complex</a:t>
            </a:r>
          </a:p>
          <a:p>
            <a:pPr marL="742950" lvl="1" indent="-285750">
              <a:buFont typeface="Arial" panose="020B0604020202020204" pitchFamily="34" charset="0"/>
              <a:buChar char="•"/>
            </a:pPr>
            <a:r>
              <a:rPr lang="en-US" sz="2800" dirty="0"/>
              <a:t>Prove hardness independently of energy model</a:t>
            </a:r>
          </a:p>
          <a:p>
            <a:pPr marL="285750" indent="-285750">
              <a:buFont typeface="Arial" panose="020B0604020202020204" pitchFamily="34" charset="0"/>
              <a:buChar char="•"/>
            </a:pPr>
            <a:r>
              <a:rPr lang="en-US" sz="2800" dirty="0"/>
              <a:t>Ignore pseudo-knots</a:t>
            </a:r>
          </a:p>
          <a:p>
            <a:pPr marL="742950" lvl="1" indent="-285750">
              <a:buFont typeface="Arial" panose="020B0604020202020204" pitchFamily="34" charset="0"/>
              <a:buChar char="•"/>
            </a:pPr>
            <a:r>
              <a:rPr lang="en-US" sz="2800" dirty="0"/>
              <a:t>Again, proving hardness in the easier case</a:t>
            </a:r>
          </a:p>
          <a:p>
            <a:pPr marL="285750" indent="-285750">
              <a:buFont typeface="Arial" panose="020B0604020202020204" pitchFamily="34" charset="0"/>
              <a:buChar char="•"/>
            </a:pPr>
            <a:r>
              <a:rPr lang="en-US" sz="2800" dirty="0"/>
              <a:t>Reductions structure maps well to stem loops</a:t>
            </a:r>
          </a:p>
          <a:p>
            <a:pPr marL="742950" lvl="1" indent="-285750">
              <a:buFont typeface="Arial" panose="020B0604020202020204" pitchFamily="34" charset="0"/>
              <a:buChar char="•"/>
            </a:pPr>
            <a:r>
              <a:rPr lang="en-US" sz="2800" dirty="0"/>
              <a:t>This is realistic, stem loops are a basic RNA building block</a:t>
            </a:r>
          </a:p>
          <a:p>
            <a:endParaRPr lang="en-US" sz="2800" dirty="0"/>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2627559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RNA-DESIGN-EXTENSION is in NP</a:t>
            </a:r>
          </a:p>
        </p:txBody>
      </p:sp>
      <p:sp>
        <p:nvSpPr>
          <p:cNvPr id="5" name="TextBox 4">
            <a:extLst>
              <a:ext uri="{FF2B5EF4-FFF2-40B4-BE49-F238E27FC236}">
                <a16:creationId xmlns:a16="http://schemas.microsoft.com/office/drawing/2014/main" id="{318CF167-B674-497F-A4FA-98F35AF2BE18}"/>
              </a:ext>
            </a:extLst>
          </p:cNvPr>
          <p:cNvSpPr txBox="1"/>
          <p:nvPr/>
        </p:nvSpPr>
        <p:spPr>
          <a:xfrm>
            <a:off x="1103001" y="1527310"/>
            <a:ext cx="9980911"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t>The inverse problem is RNA-FOLDING</a:t>
            </a:r>
          </a:p>
          <a:p>
            <a:pPr marL="742950" lvl="1" indent="-285750">
              <a:buFont typeface="Arial" panose="020B0604020202020204" pitchFamily="34" charset="0"/>
              <a:buChar char="•"/>
            </a:pPr>
            <a:r>
              <a:rPr lang="en-US" sz="2800" dirty="0"/>
              <a:t>Given an RNA sequence, compute its MFE folding</a:t>
            </a:r>
          </a:p>
          <a:p>
            <a:pPr marL="742950" lvl="1" indent="-285750">
              <a:buFont typeface="Arial" panose="020B0604020202020204" pitchFamily="34" charset="0"/>
              <a:buChar char="•"/>
            </a:pPr>
            <a:r>
              <a:rPr lang="en-US" sz="2800" dirty="0"/>
              <a:t>Can be solved with DP in polynomial time</a:t>
            </a:r>
          </a:p>
          <a:p>
            <a:pPr marL="285750" indent="-285750">
              <a:buFont typeface="Arial" panose="020B0604020202020204" pitchFamily="34" charset="0"/>
              <a:buChar char="•"/>
            </a:pPr>
            <a:r>
              <a:rPr lang="en-US" sz="2800" dirty="0"/>
              <a:t>We can use RNA-FOLDING as an oracle to verify solutions to RNA-DESIGN-EXTENSION</a:t>
            </a:r>
          </a:p>
          <a:p>
            <a:pPr marL="285750" indent="-285750">
              <a:buFont typeface="Arial" panose="020B0604020202020204" pitchFamily="34" charset="0"/>
              <a:buChar char="•"/>
            </a:pPr>
            <a:r>
              <a:rPr lang="en-US" sz="2800" dirty="0"/>
              <a:t>Having such an oracle means that RNA-DESIGN-EXTENSION is in NP</a:t>
            </a:r>
          </a:p>
        </p:txBody>
      </p:sp>
    </p:spTree>
    <p:extLst>
      <p:ext uri="{BB962C8B-B14F-4D97-AF65-F5344CB8AC3E}">
        <p14:creationId xmlns:p14="http://schemas.microsoft.com/office/powerpoint/2010/main" val="85014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2"/>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Proving RDE is NP-Complete</a:t>
            </a:r>
          </a:p>
        </p:txBody>
      </p:sp>
      <p:sp>
        <p:nvSpPr>
          <p:cNvPr id="5" name="TextBox 4">
            <a:extLst>
              <a:ext uri="{FF2B5EF4-FFF2-40B4-BE49-F238E27FC236}">
                <a16:creationId xmlns:a16="http://schemas.microsoft.com/office/drawing/2014/main" id="{318CF167-B674-497F-A4FA-98F35AF2BE18}"/>
              </a:ext>
            </a:extLst>
          </p:cNvPr>
          <p:cNvSpPr txBox="1"/>
          <p:nvPr/>
        </p:nvSpPr>
        <p:spPr>
          <a:xfrm>
            <a:off x="1103001" y="1527310"/>
            <a:ext cx="9980911"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t>Reduce from E3-SAT</a:t>
            </a:r>
          </a:p>
          <a:p>
            <a:pPr marL="742950" lvl="1" indent="-285750">
              <a:buFont typeface="Arial" panose="020B0604020202020204" pitchFamily="34" charset="0"/>
              <a:buChar char="•"/>
            </a:pPr>
            <a:r>
              <a:rPr lang="en-US" sz="2800" dirty="0"/>
              <a:t>Each clause contains 3 distinct variables</a:t>
            </a:r>
          </a:p>
          <a:p>
            <a:pPr marL="742950" lvl="1" indent="-285750">
              <a:buFont typeface="Arial" panose="020B0604020202020204" pitchFamily="34" charset="0"/>
              <a:buChar char="•"/>
            </a:pPr>
            <a:r>
              <a:rPr lang="en-US" sz="2800" dirty="0"/>
              <a:t>Known NP-Hard if each variable is used up to 4 times</a:t>
            </a:r>
          </a:p>
          <a:p>
            <a:pPr marL="285750" indent="-285750">
              <a:buFont typeface="Arial" panose="020B0604020202020204" pitchFamily="34" charset="0"/>
              <a:buChar char="•"/>
            </a:pPr>
            <a:r>
              <a:rPr lang="en-US" sz="2800" dirty="0"/>
              <a:t>Map SAT instance onto a string representation of RDE</a:t>
            </a:r>
          </a:p>
          <a:p>
            <a:pPr marL="285750" indent="-285750">
              <a:buFont typeface="Arial" panose="020B0604020202020204" pitchFamily="34" charset="0"/>
              <a:buChar char="•"/>
            </a:pPr>
            <a:r>
              <a:rPr lang="en-US" sz="2800" dirty="0"/>
              <a:t>Label the string representation with bases</a:t>
            </a:r>
          </a:p>
          <a:p>
            <a:pPr marL="285750" indent="-285750">
              <a:buFont typeface="Arial" panose="020B0604020202020204" pitchFamily="34" charset="0"/>
              <a:buChar char="•"/>
            </a:pPr>
            <a:r>
              <a:rPr lang="en-US" sz="2800" dirty="0"/>
              <a:t>Show that the base sequence labels are a solution to the RDE instance </a:t>
            </a:r>
            <a:r>
              <a:rPr lang="en-US" sz="2800" dirty="0" err="1"/>
              <a:t>iff</a:t>
            </a:r>
            <a:r>
              <a:rPr lang="en-US" sz="2800" dirty="0"/>
              <a:t> the SAT instance is satisfiable</a:t>
            </a:r>
          </a:p>
          <a:p>
            <a:pPr marL="742950" lvl="1"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005403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A594E5-DCD3-4F0D-9164-78F16A1C1240}"/>
              </a:ext>
            </a:extLst>
          </p:cNvPr>
          <p:cNvSpPr/>
          <p:nvPr/>
        </p:nvSpPr>
        <p:spPr>
          <a:xfrm>
            <a:off x="-1751" y="6554075"/>
            <a:ext cx="12190416" cy="304969"/>
          </a:xfrm>
          <a:prstGeom prst="rect">
            <a:avLst/>
          </a:prstGeom>
          <a:solidFill>
            <a:srgbClr val="FFCA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A picture containing drawing&#10;&#10;Description generated with very high confidence">
            <a:extLst>
              <a:ext uri="{FF2B5EF4-FFF2-40B4-BE49-F238E27FC236}">
                <a16:creationId xmlns:a16="http://schemas.microsoft.com/office/drawing/2014/main" id="{B06857F7-5FED-42CE-9FEA-C3664DE6F2D4}"/>
              </a:ext>
            </a:extLst>
          </p:cNvPr>
          <p:cNvPicPr>
            <a:picLocks noChangeAspect="1"/>
          </p:cNvPicPr>
          <p:nvPr/>
        </p:nvPicPr>
        <p:blipFill>
          <a:blip r:embed="rId3"/>
          <a:stretch>
            <a:fillRect/>
          </a:stretch>
        </p:blipFill>
        <p:spPr>
          <a:xfrm>
            <a:off x="11380733" y="6082478"/>
            <a:ext cx="571500" cy="771525"/>
          </a:xfrm>
          <a:prstGeom prst="rect">
            <a:avLst/>
          </a:prstGeom>
        </p:spPr>
      </p:pic>
      <p:sp>
        <p:nvSpPr>
          <p:cNvPr id="10" name="TextBox 9">
            <a:extLst>
              <a:ext uri="{FF2B5EF4-FFF2-40B4-BE49-F238E27FC236}">
                <a16:creationId xmlns:a16="http://schemas.microsoft.com/office/drawing/2014/main" id="{13FB8280-8084-4DD4-BCE6-651B3221DC4D}"/>
              </a:ext>
            </a:extLst>
          </p:cNvPr>
          <p:cNvSpPr txBox="1"/>
          <p:nvPr/>
        </p:nvSpPr>
        <p:spPr>
          <a:xfrm>
            <a:off x="-2518" y="347827"/>
            <a:ext cx="121937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t>Representing Secondary Structures</a:t>
            </a:r>
          </a:p>
        </p:txBody>
      </p:sp>
      <p:sp>
        <p:nvSpPr>
          <p:cNvPr id="5" name="TextBox 4">
            <a:extLst>
              <a:ext uri="{FF2B5EF4-FFF2-40B4-BE49-F238E27FC236}">
                <a16:creationId xmlns:a16="http://schemas.microsoft.com/office/drawing/2014/main" id="{318CF167-B674-497F-A4FA-98F35AF2BE18}"/>
              </a:ext>
            </a:extLst>
          </p:cNvPr>
          <p:cNvSpPr txBox="1"/>
          <p:nvPr/>
        </p:nvSpPr>
        <p:spPr>
          <a:xfrm>
            <a:off x="1103001" y="1527310"/>
            <a:ext cx="9980911"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A </a:t>
            </a:r>
            <a:r>
              <a:rPr lang="en-US" sz="2800" b="1" dirty="0"/>
              <a:t>structure</a:t>
            </a:r>
            <a:r>
              <a:rPr lang="en-US" sz="2800" dirty="0"/>
              <a:t> a well-parenthesized expression with dots (((..)(..)))</a:t>
            </a:r>
          </a:p>
          <a:p>
            <a:pPr marL="285750" indent="-285750">
              <a:buFont typeface="Arial" panose="020B0604020202020204" pitchFamily="34" charset="0"/>
              <a:buChar char="•"/>
            </a:pPr>
            <a:r>
              <a:rPr lang="en-US" sz="2800" dirty="0"/>
              <a:t>()’s represent a base pair, . represents an unpaired base</a:t>
            </a:r>
          </a:p>
          <a:p>
            <a:pPr marL="285750" indent="-285750">
              <a:buFont typeface="Arial" panose="020B0604020202020204" pitchFamily="34" charset="0"/>
              <a:buChar char="•"/>
            </a:pPr>
            <a:r>
              <a:rPr lang="en-US" sz="2800" dirty="0"/>
              <a:t>A </a:t>
            </a:r>
            <a:r>
              <a:rPr lang="en-US" sz="2800" b="1" dirty="0"/>
              <a:t>sequence</a:t>
            </a:r>
            <a:r>
              <a:rPr lang="en-US" sz="2800" dirty="0"/>
              <a:t> is a string of the same length from {1,2,3,4}</a:t>
            </a:r>
          </a:p>
          <a:p>
            <a:pPr marL="742950" lvl="1" indent="-285750">
              <a:buFont typeface="Arial" panose="020B0604020202020204" pitchFamily="34" charset="0"/>
              <a:buChar char="•"/>
            </a:pPr>
            <a:r>
              <a:rPr lang="en-US" sz="2800" dirty="0"/>
              <a:t>1=A, 2=C, 3=G, 4=U so proper pairs sum to 5</a:t>
            </a:r>
          </a:p>
          <a:p>
            <a:pPr marL="742950" lvl="1" indent="-285750">
              <a:buFont typeface="Arial" panose="020B0604020202020204" pitchFamily="34" charset="0"/>
              <a:buChar char="•"/>
            </a:pPr>
            <a:r>
              <a:rPr lang="en-US" sz="2800" dirty="0"/>
              <a:t>Sequence w corresponds to structure S if proper pairs match</a:t>
            </a:r>
          </a:p>
          <a:p>
            <a:pPr marL="285750" indent="-285750">
              <a:buFont typeface="Arial" panose="020B0604020202020204" pitchFamily="34" charset="0"/>
              <a:buChar char="•"/>
            </a:pPr>
            <a:r>
              <a:rPr lang="en-US" sz="2800" dirty="0"/>
              <a:t>Sequence is a </a:t>
            </a:r>
            <a:r>
              <a:rPr lang="en-US" sz="2800" b="1" dirty="0"/>
              <a:t>design </a:t>
            </a:r>
            <a:r>
              <a:rPr lang="en-US" sz="2800" dirty="0"/>
              <a:t>if it can’t fold into anything with more pairs</a:t>
            </a:r>
          </a:p>
          <a:p>
            <a:pPr marL="285750" indent="-285750">
              <a:buFont typeface="Arial" panose="020B0604020202020204" pitchFamily="34" charset="0"/>
              <a:buChar char="•"/>
            </a:pPr>
            <a:r>
              <a:rPr lang="en-US" sz="2800" dirty="0"/>
              <a:t>A </a:t>
            </a:r>
            <a:r>
              <a:rPr lang="en-US" sz="2800" b="1" dirty="0"/>
              <a:t>partial sequence</a:t>
            </a:r>
            <a:r>
              <a:rPr lang="en-US" sz="2800" dirty="0"/>
              <a:t> is a sequence with some ?’s (unassigned)</a:t>
            </a:r>
          </a:p>
          <a:p>
            <a:pPr marL="285750" indent="-285750">
              <a:buFont typeface="Arial" panose="020B0604020202020204" pitchFamily="34" charset="0"/>
              <a:buChar char="•"/>
            </a:pPr>
            <a:r>
              <a:rPr lang="en-US" sz="2800" dirty="0"/>
              <a:t>A partial sequence w’ is a </a:t>
            </a:r>
            <a:r>
              <a:rPr lang="en-US" sz="2800" b="1" dirty="0"/>
              <a:t>design extension </a:t>
            </a:r>
            <a:r>
              <a:rPr lang="en-US" sz="2800" dirty="0"/>
              <a:t>if the ?’s can be filled in to turn it into a design.  </a:t>
            </a:r>
          </a:p>
        </p:txBody>
      </p:sp>
    </p:spTree>
    <p:extLst>
      <p:ext uri="{BB962C8B-B14F-4D97-AF65-F5344CB8AC3E}">
        <p14:creationId xmlns:p14="http://schemas.microsoft.com/office/powerpoint/2010/main" val="3574142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D26AE30B082EB4497140C835C1DBED3" ma:contentTypeVersion="7" ma:contentTypeDescription="Create a new document." ma:contentTypeScope="" ma:versionID="8bf36401c471034258c56f27b0d94cc2">
  <xsd:schema xmlns:xsd="http://www.w3.org/2001/XMLSchema" xmlns:xs="http://www.w3.org/2001/XMLSchema" xmlns:p="http://schemas.microsoft.com/office/2006/metadata/properties" xmlns:ns3="105766b4-cbea-4c29-8a1e-5f81d608ddc3" xmlns:ns4="35e061c0-0226-47f8-aaec-9bab37d83f56" targetNamespace="http://schemas.microsoft.com/office/2006/metadata/properties" ma:root="true" ma:fieldsID="2914117a4430b67bac0c41aa21e5a82c" ns3:_="" ns4:_="">
    <xsd:import namespace="105766b4-cbea-4c29-8a1e-5f81d608ddc3"/>
    <xsd:import namespace="35e061c0-0226-47f8-aaec-9bab37d83f5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5766b4-cbea-4c29-8a1e-5f81d608dd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5e061c0-0226-47f8-aaec-9bab37d83f5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206829-EF19-40F4-91FC-0CD95D06AE4C}">
  <ds:schemaRefs>
    <ds:schemaRef ds:uri="http://schemas.microsoft.com/sharepoint/v3/contenttype/forms"/>
  </ds:schemaRefs>
</ds:datastoreItem>
</file>

<file path=customXml/itemProps2.xml><?xml version="1.0" encoding="utf-8"?>
<ds:datastoreItem xmlns:ds="http://schemas.openxmlformats.org/officeDocument/2006/customXml" ds:itemID="{0B637189-F768-4076-B27B-8B34980236F3}">
  <ds:schemaRefs>
    <ds:schemaRef ds:uri="http://www.w3.org/XML/1998/namespace"/>
    <ds:schemaRef ds:uri="http://purl.org/dc/elements/1.1/"/>
    <ds:schemaRef ds:uri="http://schemas.microsoft.com/office/2006/documentManagement/types"/>
    <ds:schemaRef ds:uri="http://purl.org/dc/terms/"/>
    <ds:schemaRef ds:uri="105766b4-cbea-4c29-8a1e-5f81d608ddc3"/>
    <ds:schemaRef ds:uri="http://schemas.microsoft.com/office/infopath/2007/PartnerControls"/>
    <ds:schemaRef ds:uri="http://schemas.openxmlformats.org/package/2006/metadata/core-properties"/>
    <ds:schemaRef ds:uri="35e061c0-0226-47f8-aaec-9bab37d83f5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308C9932-6348-4C3A-9E70-1815D0F418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5766b4-cbea-4c29-8a1e-5f81d608ddc3"/>
    <ds:schemaRef ds:uri="35e061c0-0226-47f8-aaec-9bab37d83f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2931</TotalTime>
  <Words>1715</Words>
  <Application>Microsoft Office PowerPoint</Application>
  <PresentationFormat>Widescreen</PresentationFormat>
  <Paragraphs>144</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Geist</dc:creator>
  <cp:lastModifiedBy>James Geist</cp:lastModifiedBy>
  <cp:revision>3</cp:revision>
  <cp:lastPrinted>2020-04-16T23:12:04Z</cp:lastPrinted>
  <dcterms:created xsi:type="dcterms:W3CDTF">2020-04-08T17:12:33Z</dcterms:created>
  <dcterms:modified xsi:type="dcterms:W3CDTF">2020-04-16T23:13:18Z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0x010100ED26AE30B082EB4497140C835C1DBED3</vt:lpwstr>
  </property>
</Properties>
</file>