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36"/>
  </p:notesMasterIdLst>
  <p:handoutMasterIdLst>
    <p:handoutMasterId r:id="rId37"/>
  </p:handoutMasterIdLst>
  <p:sldIdLst>
    <p:sldId id="256" r:id="rId2"/>
    <p:sldId id="2481" r:id="rId3"/>
    <p:sldId id="2482" r:id="rId4"/>
    <p:sldId id="2483" r:id="rId5"/>
    <p:sldId id="2484" r:id="rId6"/>
    <p:sldId id="2485" r:id="rId7"/>
    <p:sldId id="2486" r:id="rId8"/>
    <p:sldId id="2487" r:id="rId9"/>
    <p:sldId id="2488" r:id="rId10"/>
    <p:sldId id="2489" r:id="rId11"/>
    <p:sldId id="2490" r:id="rId12"/>
    <p:sldId id="2491" r:id="rId13"/>
    <p:sldId id="1985" r:id="rId14"/>
    <p:sldId id="1978" r:id="rId15"/>
    <p:sldId id="1979" r:id="rId16"/>
    <p:sldId id="1980" r:id="rId17"/>
    <p:sldId id="1981" r:id="rId18"/>
    <p:sldId id="1982" r:id="rId19"/>
    <p:sldId id="1983" r:id="rId20"/>
    <p:sldId id="1984" r:id="rId21"/>
    <p:sldId id="2492" r:id="rId22"/>
    <p:sldId id="2493" r:id="rId23"/>
    <p:sldId id="2494" r:id="rId24"/>
    <p:sldId id="2495" r:id="rId25"/>
    <p:sldId id="2496" r:id="rId26"/>
    <p:sldId id="2497" r:id="rId27"/>
    <p:sldId id="2498" r:id="rId28"/>
    <p:sldId id="2499" r:id="rId29"/>
    <p:sldId id="2500" r:id="rId30"/>
    <p:sldId id="2506" r:id="rId31"/>
    <p:sldId id="2507" r:id="rId32"/>
    <p:sldId id="2508" r:id="rId33"/>
    <p:sldId id="2509" r:id="rId34"/>
    <p:sldId id="2510" r:id="rId35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es.e.hughes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9900"/>
    <a:srgbClr val="0000FF"/>
    <a:srgbClr val="CC3300"/>
    <a:srgbClr val="009900"/>
    <a:srgbClr val="000000"/>
    <a:srgbClr val="004E00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05"/>
    <p:restoredTop sz="94436"/>
  </p:normalViewPr>
  <p:slideViewPr>
    <p:cSldViewPr>
      <p:cViewPr varScale="1">
        <p:scale>
          <a:sx n="104" d="100"/>
          <a:sy n="104" d="100"/>
        </p:scale>
        <p:origin x="952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4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296" y="-96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115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/>
            </a:lvl1pPr>
          </a:lstStyle>
          <a:p>
            <a:fld id="{6126DCCC-DB91-4F4F-BA9C-1B1719E788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09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115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7050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948" y="3330245"/>
            <a:ext cx="7436505" cy="3153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/>
            </a:lvl1pPr>
          </a:lstStyle>
          <a:p>
            <a:fld id="{FE6EC7D4-0570-5F4A-BD04-1972EAA446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50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16130" indent="-275434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01738" indent="-220348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542433" indent="-220348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1983128" indent="-220348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423823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864518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305213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745908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1A1C9DA-D573-9F41-9442-43D253AA875F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90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753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228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0808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429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9062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63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8640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0600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9623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018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405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1949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7927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4054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1602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2036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6545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057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99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07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079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6EC7D4-0570-5F4A-BD04-1972EAA4464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76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116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846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02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A318F6-16BB-1E43-B8A5-D23395CCF467}" type="datetime1">
              <a:rPr lang="en-US" smtClean="0"/>
              <a:t>1/4/22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2AC5EC-DFAD-014F-A0CB-986543EA4E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6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CCED98-4317-2C48-A391-962B633133FF}" type="datetime1">
              <a:rPr lang="en-US" smtClean="0"/>
              <a:t>1/4/22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7AAC0A-1956-8340-8224-D7C28667D2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19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61EE21-9D78-EC4A-B9E0-463D2D212950}" type="datetime1">
              <a:rPr lang="en-US" smtClean="0"/>
              <a:t>1/4/22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D03BB-11CB-F949-BDB2-77C119DBBE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97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3783F6-D231-A54E-91F7-CE431D89A591}" type="datetime1">
              <a:rPr lang="en-US" smtClean="0"/>
              <a:t>1/4/22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3D14BA-355C-6F4D-8CB5-1E4E236E51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217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FE8E0D-F0A4-664A-B4CB-1572CC9A019E}" type="datetime1">
              <a:rPr lang="en-US" smtClean="0"/>
              <a:t>1/4/22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EE83F-0561-3C44-98AA-8FFF6D2C2E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0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34C2F4-DACC-7046-9C17-8BE104BD396C}" type="datetime1">
              <a:rPr lang="en-US" smtClean="0"/>
              <a:t>1/4/22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F6C048-724C-A44D-A3A9-573A2C2F79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5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19DD89-BAD8-364A-BD2D-467099994EAF}" type="datetime1">
              <a:rPr lang="en-US" smtClean="0"/>
              <a:t>1/4/22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8E28D9-431E-8740-9B48-008ADE63E3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14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AFAFA-42D4-614C-B8B0-6D1EBAE9D211}" type="datetime1">
              <a:rPr lang="en-US" smtClean="0"/>
              <a:t>1/4/22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C0DFDA-2135-D64E-918D-40C809DE5D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1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B80E08-E47F-E54B-A080-4A582F0A0BAB}" type="datetime1">
              <a:rPr lang="en-US" smtClean="0"/>
              <a:t>1/4/22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E1FD5-8788-F846-A31B-26E5EF7359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32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D80B8-F1C1-AD40-80F2-554E916B305A}" type="datetime1">
              <a:rPr lang="en-US" smtClean="0"/>
              <a:t>1/4/22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3A5692-28FF-E048-A23B-BD64E45D7F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3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B5390C-BEA9-E14D-AA81-FE8F6AFFBD2A}" type="datetime1">
              <a:rPr lang="en-US" smtClean="0"/>
              <a:t>1/4/22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37D89-D11D-954C-BFCD-675BFC0231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5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AF8B5D-97DC-6D4C-BB10-0C704C0F2AC3}" type="datetime1">
              <a:rPr lang="en-US" smtClean="0"/>
              <a:t>1/4/22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6636F4-E812-014D-94A9-0B9FCB7711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1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B8A01-B326-A740-BCFA-11C0007E1862}" type="datetime1">
              <a:rPr lang="en-US" smtClean="0"/>
              <a:t>1/4/22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8D702E-752D-C34F-808E-32757EA610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6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4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AB77696-D8D6-6445-9960-1AA2BFE04212}" type="datetime1">
              <a:rPr lang="en-US" smtClean="0"/>
              <a:t>1/4/22</a:t>
            </a:fld>
            <a:endParaRPr lang="en-US"/>
          </a:p>
        </p:txBody>
      </p:sp>
      <p:sp>
        <p:nvSpPr>
          <p:cNvPr id="1034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dirty="0"/>
              <a:t>COT 6410 © UCF</a:t>
            </a:r>
          </a:p>
        </p:txBody>
      </p:sp>
      <p:sp>
        <p:nvSpPr>
          <p:cNvPr id="1034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FFD581D-B075-8B4F-ACFF-EAD446A3EB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dirty="0">
                <a:latin typeface="Arial" charset="0"/>
                <a:ea typeface="MS PGothic" charset="0"/>
              </a:rPr>
              <a:t>Complexity Theory</a:t>
            </a:r>
            <a:br>
              <a:rPr lang="en-US" sz="5400" dirty="0">
                <a:latin typeface="Arial" charset="0"/>
                <a:ea typeface="MS PGothic" charset="0"/>
              </a:rPr>
            </a:br>
            <a:r>
              <a:rPr lang="en-US" sz="5400" dirty="0">
                <a:latin typeface="Arial" charset="0"/>
                <a:ea typeface="MS PGothic" charset="0"/>
              </a:rPr>
              <a:t>Preliminaries</a:t>
            </a:r>
            <a:endParaRPr lang="en-US" sz="4000" dirty="0">
              <a:latin typeface="Arial" charset="0"/>
              <a:ea typeface="MS PGothic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009900"/>
                </a:solidFill>
                <a:latin typeface="Arial" charset="0"/>
                <a:ea typeface="MS PGothic" charset="0"/>
              </a:rPr>
              <a:t>Charles E. Hughes</a:t>
            </a:r>
          </a:p>
          <a:p>
            <a:pPr eaLnBrk="1" hangingPunct="1"/>
            <a:r>
              <a:rPr lang="en-US" b="1" dirty="0" err="1">
                <a:solidFill>
                  <a:srgbClr val="C00000"/>
                </a:solidFill>
                <a:latin typeface="Arial" charset="0"/>
                <a:ea typeface="MS PGothic" charset="0"/>
              </a:rPr>
              <a:t>cs.ucf.edu</a:t>
            </a:r>
            <a:r>
              <a:rPr lang="en-US" b="1" dirty="0">
                <a:solidFill>
                  <a:srgbClr val="C00000"/>
                </a:solidFill>
                <a:latin typeface="Arial" charset="0"/>
                <a:ea typeface="MS PGothic" charset="0"/>
              </a:rPr>
              <a:t>/~ceh</a:t>
            </a:r>
          </a:p>
          <a:p>
            <a:pPr eaLnBrk="1" hangingPunct="1"/>
            <a:r>
              <a:rPr lang="en-US" sz="2800" b="1" dirty="0" err="1">
                <a:solidFill>
                  <a:srgbClr val="C00000"/>
                </a:solidFill>
                <a:latin typeface="Arial" charset="0"/>
                <a:ea typeface="MS PGothic" charset="0"/>
              </a:rPr>
              <a:t>cs.ucf.edu</a:t>
            </a:r>
            <a:r>
              <a:rPr lang="en-US" sz="2800" b="1" dirty="0">
                <a:solidFill>
                  <a:srgbClr val="C00000"/>
                </a:solidFill>
                <a:latin typeface="Arial" charset="0"/>
                <a:ea typeface="MS PGothic" charset="0"/>
              </a:rPr>
              <a:t>/courses/cot6410/Spring2022/</a:t>
            </a:r>
            <a:br>
              <a:rPr lang="en-US" sz="2800" b="1" dirty="0">
                <a:solidFill>
                  <a:srgbClr val="C00000"/>
                </a:solidFill>
                <a:latin typeface="Arial" charset="0"/>
                <a:ea typeface="MS PGothic" charset="0"/>
              </a:rPr>
            </a:br>
            <a:r>
              <a:rPr lang="en-US" sz="2800" b="1" dirty="0">
                <a:solidFill>
                  <a:srgbClr val="C00000"/>
                </a:solidFill>
                <a:latin typeface="Arial" charset="0"/>
                <a:ea typeface="MS PGothic" charset="0"/>
              </a:rPr>
              <a:t>COT6410Spring2022.html</a:t>
            </a:r>
            <a:endParaRPr lang="en-US" b="1" dirty="0">
              <a:solidFill>
                <a:srgbClr val="C00000"/>
              </a:solidFill>
              <a:latin typeface="Arial" charset="0"/>
              <a:ea typeface="MS PGothic" charset="0"/>
            </a:endParaRPr>
          </a:p>
          <a:p>
            <a:pPr eaLnBrk="1" hangingPunct="1"/>
            <a:endParaRPr lang="en-US" b="1" dirty="0">
              <a:solidFill>
                <a:srgbClr val="009900"/>
              </a:solidFill>
              <a:latin typeface="Arial" charset="0"/>
              <a:ea typeface="MS PGothic" charset="0"/>
            </a:endParaRP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1471613" y="31369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dirty="0"/>
          </a:p>
        </p:txBody>
      </p:sp>
      <p:pic>
        <p:nvPicPr>
          <p:cNvPr id="2053" name="Picture 4" descr="http://www.ucf.edu/ucflogos/cfwm3bg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28600"/>
            <a:ext cx="28575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1941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More on Cardinality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To determine the relative size of two sets, we need the following definitions:</a:t>
            </a:r>
          </a:p>
          <a:p>
            <a:pPr eaLnBrk="1" hangingPunct="1">
              <a:buFontTx/>
              <a:buNone/>
            </a:pP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Definition.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 and B are two sets, then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 |B|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and only if there exists an injection, f, from A to B; f is a 1-1 function from A </a:t>
            </a:r>
            <a:r>
              <a:rPr lang="en-US" sz="2000" u="sng" dirty="0">
                <a:latin typeface="Arial" charset="0"/>
                <a:ea typeface="MS PGothic" charset="0"/>
                <a:sym typeface="Symbol" charset="0"/>
              </a:rPr>
              <a:t>into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B.</a:t>
            </a:r>
          </a:p>
          <a:p>
            <a:pPr eaLnBrk="1" hangingPunct="1">
              <a:buFontTx/>
              <a:buNone/>
            </a:pP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Definition.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 and B are two sets, then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= |B|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and only if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 |B|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and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|B|  |A|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. We may also say that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= |B|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and only if there is a bijection, f, from A to B; f is a 1-1 function from A </a:t>
            </a:r>
            <a:r>
              <a:rPr lang="en-US" sz="2000" u="sng" dirty="0">
                <a:latin typeface="Arial" charset="0"/>
                <a:ea typeface="MS PGothic" charset="0"/>
                <a:sym typeface="Symbol" charset="0"/>
              </a:rPr>
              <a:t>onto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B.</a:t>
            </a:r>
          </a:p>
          <a:p>
            <a:pPr eaLnBrk="1" hangingPunct="1">
              <a:buFontTx/>
              <a:buNone/>
            </a:pP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Definition.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 and B are two sets, then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&lt; |B|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if and only if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 |B|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and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|A|  |B|.</a:t>
            </a:r>
          </a:p>
          <a:p>
            <a:pPr eaLnBrk="1" hangingPunct="1">
              <a:buFontTx/>
              <a:buNone/>
            </a:pP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Definition.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A set S is said to be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finite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if and only if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|S| 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000" dirty="0">
                <a:latin typeface="Arial" charset="0"/>
                <a:ea typeface="MS PGothic" charset="0"/>
              </a:rPr>
              <a:t>; otherwise, S is said to be </a:t>
            </a:r>
            <a:r>
              <a:rPr lang="en-US" sz="2000" u="sng" dirty="0">
                <a:solidFill>
                  <a:srgbClr val="0066FF"/>
                </a:solidFill>
                <a:latin typeface="Arial" charset="0"/>
                <a:ea typeface="MS PGothic" charset="0"/>
              </a:rPr>
              <a:t>infinite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</a:rPr>
              <a:t>.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A set S is said to be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countable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if and only if S is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finite or |S| = |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000" dirty="0">
                <a:solidFill>
                  <a:srgbClr val="0066FF"/>
                </a:solidFill>
                <a:latin typeface="Forte" charset="0"/>
                <a:ea typeface="MS PGothic" charset="0"/>
              </a:rPr>
              <a:t> 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; otherwise S is said to be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uncountable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.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We discuss cardinality in more details later.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CA110FE-5357-754E-A132-3A3B119702E4}" type="datetime1">
              <a:rPr lang="en-US" smtClean="0"/>
              <a:t>1/4/22</a:t>
            </a:fld>
            <a:endParaRPr lang="en-US"/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378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4157DEBF-D99E-914D-A0CF-2F811043D247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86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Infinities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2296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dirty="0">
                <a:latin typeface="Arial" charset="0"/>
                <a:ea typeface="MS PGothic" charset="0"/>
              </a:rPr>
              <a:t>By the definitions above, there are many infinite sets with which you are familiar.</a:t>
            </a:r>
          </a:p>
          <a:p>
            <a:pPr eaLnBrk="1" hangingPunct="1">
              <a:buFontTx/>
              <a:buNone/>
            </a:pPr>
            <a:r>
              <a:rPr lang="en-US" sz="2800" dirty="0">
                <a:latin typeface="Arial" charset="0"/>
                <a:ea typeface="MS PGothic" charset="0"/>
              </a:rPr>
              <a:t>For example:</a:t>
            </a:r>
            <a:br>
              <a:rPr lang="en-US" sz="2800" dirty="0">
                <a:latin typeface="Arial" charset="0"/>
                <a:ea typeface="MS PGothic" charset="0"/>
              </a:rPr>
            </a:b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800" dirty="0">
                <a:latin typeface="Arial" charset="0"/>
                <a:ea typeface="MS PGothic" charset="0"/>
              </a:rPr>
              <a:t> (the set of Natural numbers), 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800" dirty="0">
                <a:latin typeface="Arial" charset="0"/>
                <a:ea typeface="MS PGothic" charset="0"/>
              </a:rPr>
              <a:t> (the set of Integers), 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800" b="1" i="1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US" sz="2800" dirty="0">
                <a:latin typeface="Arial" charset="0"/>
                <a:ea typeface="MS PGothic" charset="0"/>
              </a:rPr>
              <a:t> (the set of Positive Integers), 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800" dirty="0">
                <a:latin typeface="Arial" charset="0"/>
                <a:ea typeface="MS PGothic" charset="0"/>
              </a:rPr>
              <a:t> (the set of Rational numbers) and 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R</a:t>
            </a:r>
            <a:r>
              <a:rPr lang="en-US" sz="2800" dirty="0">
                <a:latin typeface="Arial" charset="0"/>
                <a:ea typeface="MS PGothic" charset="0"/>
              </a:rPr>
              <a:t> (the set of Real numbers).</a:t>
            </a:r>
          </a:p>
          <a:p>
            <a:pPr eaLnBrk="1" hangingPunct="1">
              <a:buFontTx/>
              <a:buNone/>
            </a:pPr>
            <a:r>
              <a:rPr lang="en-US" sz="2800" dirty="0">
                <a:latin typeface="Arial" charset="0"/>
                <a:ea typeface="MS PGothic" charset="0"/>
              </a:rPr>
              <a:t>But, are all these infinite sets the same size?? </a:t>
            </a:r>
          </a:p>
          <a:p>
            <a:pPr eaLnBrk="1" hangingPunct="1">
              <a:buFontTx/>
              <a:buNone/>
            </a:pPr>
            <a:r>
              <a:rPr lang="en-US" sz="2800" dirty="0">
                <a:solidFill>
                  <a:srgbClr val="CC3300"/>
                </a:solidFill>
                <a:latin typeface="Arial" charset="0"/>
                <a:ea typeface="MS PGothic" charset="0"/>
              </a:rPr>
              <a:t>Brash statement:</a:t>
            </a:r>
            <a:r>
              <a:rPr lang="en-US" sz="2800" dirty="0">
                <a:latin typeface="Arial" charset="0"/>
                <a:ea typeface="MS PGothic" charset="0"/>
              </a:rPr>
              <a:t> |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800" dirty="0">
                <a:latin typeface="Arial" charset="0"/>
                <a:ea typeface="MS PGothic" charset="0"/>
              </a:rPr>
              <a:t>| = |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800" b="1" i="1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US" sz="2800" dirty="0">
                <a:latin typeface="Arial" charset="0"/>
                <a:ea typeface="MS PGothic" charset="0"/>
              </a:rPr>
              <a:t>| = |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 </a:t>
            </a:r>
            <a:r>
              <a:rPr lang="en-US" sz="2800" dirty="0">
                <a:latin typeface="Arial" charset="0"/>
                <a:ea typeface="MS PGothic" charset="0"/>
              </a:rPr>
              <a:t>| = |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 </a:t>
            </a:r>
            <a:r>
              <a:rPr lang="en-US" sz="2800" dirty="0">
                <a:latin typeface="Arial" charset="0"/>
                <a:ea typeface="MS PGothic" charset="0"/>
              </a:rPr>
              <a:t>| &lt; |</a:t>
            </a:r>
            <a:r>
              <a:rPr lang="en-US" sz="28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R </a:t>
            </a:r>
            <a:r>
              <a:rPr lang="en-US" sz="2800" dirty="0">
                <a:latin typeface="Arial" charset="0"/>
                <a:ea typeface="MS PGothic" charset="0"/>
              </a:rPr>
              <a:t>|.</a:t>
            </a:r>
            <a:endParaRPr lang="en-US" sz="2800" dirty="0">
              <a:solidFill>
                <a:srgbClr val="0066FF"/>
              </a:solidFill>
              <a:latin typeface="Arial" charset="0"/>
              <a:ea typeface="MS PGothic" charset="0"/>
            </a:endParaRP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81213A63-73AE-AB49-B93B-006BF12C6CD0}" type="datetime1">
              <a:rPr lang="en-US" smtClean="0"/>
              <a:t>1/4/22</a:t>
            </a:fld>
            <a:endParaRPr lang="en-US"/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 © UCF</a:t>
            </a:r>
          </a:p>
        </p:txBody>
      </p:sp>
      <p:sp>
        <p:nvSpPr>
          <p:cNvPr id="389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DEB1CE2E-F16D-C147-8AB7-0B8E3AAC0BCA}" type="slidenum">
              <a:rPr lang="en-US"/>
              <a:pPr/>
              <a:t>11</a:t>
            </a:fld>
            <a:endParaRPr lang="en-US"/>
          </a:p>
        </p:txBody>
      </p:sp>
      <p:sp>
        <p:nvSpPr>
          <p:cNvPr id="38919" name="Rectangle 4"/>
          <p:cNvSpPr>
            <a:spLocks noChangeArrowheads="1"/>
          </p:cNvSpPr>
          <p:nvPr/>
        </p:nvSpPr>
        <p:spPr bwMode="auto">
          <a:xfrm>
            <a:off x="381000" y="5029200"/>
            <a:ext cx="7543800" cy="685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396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Power Set</a:t>
            </a:r>
          </a:p>
        </p:txBody>
      </p:sp>
      <p:sp>
        <p:nvSpPr>
          <p:cNvPr id="40963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174F451-2B4F-9B45-B3D1-234B616A540D}" type="datetime1">
              <a:rPr lang="en-US" smtClean="0"/>
              <a:t>1/4/22</a:t>
            </a:fld>
            <a:endParaRPr lang="en-US"/>
          </a:p>
        </p:txBody>
      </p:sp>
      <p:sp>
        <p:nvSpPr>
          <p:cNvPr id="4096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096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9EA8D50C-3B00-6149-AD4F-D3CAA13EA9C5}" type="slidenum">
              <a:rPr lang="en-US"/>
              <a:pPr/>
              <a:t>12</a:t>
            </a:fld>
            <a:endParaRPr lang="en-US"/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838200" y="1524000"/>
            <a:ext cx="7315200" cy="362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000" b="1" dirty="0"/>
              <a:t>Definition.  Let S be a set, then the </a:t>
            </a:r>
            <a:r>
              <a:rPr lang="en-US" sz="2000" b="1" dirty="0">
                <a:solidFill>
                  <a:srgbClr val="0066FF"/>
                </a:solidFill>
              </a:rPr>
              <a:t>power set of S</a:t>
            </a:r>
            <a:r>
              <a:rPr lang="en-US" sz="2000" b="1" dirty="0"/>
              <a:t>, denoted </a:t>
            </a:r>
            <a:r>
              <a:rPr lang="en-US" sz="20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2000" b="1" dirty="0">
                <a:solidFill>
                  <a:srgbClr val="0066FF"/>
                </a:solidFill>
              </a:rPr>
              <a:t>(S) or 2</a:t>
            </a:r>
            <a:r>
              <a:rPr lang="en-US" sz="2000" b="1" baseline="30000" dirty="0">
                <a:solidFill>
                  <a:srgbClr val="0066FF"/>
                </a:solidFill>
              </a:rPr>
              <a:t>S</a:t>
            </a:r>
            <a:r>
              <a:rPr lang="en-US" sz="2000" b="1" dirty="0"/>
              <a:t>, is defined by</a:t>
            </a:r>
            <a:br>
              <a:rPr lang="en-US" sz="2000" b="1" dirty="0"/>
            </a:br>
            <a:r>
              <a:rPr lang="en-US" sz="20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2000" b="1" dirty="0">
                <a:solidFill>
                  <a:srgbClr val="0066FF"/>
                </a:solidFill>
              </a:rPr>
              <a:t>(S)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0066FF"/>
                </a:solidFill>
              </a:rPr>
              <a:t>= { A |  A </a:t>
            </a:r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 S }.</a:t>
            </a:r>
          </a:p>
          <a:p>
            <a:endParaRPr lang="en-US" sz="2000" b="1" dirty="0">
              <a:solidFill>
                <a:srgbClr val="0066FF"/>
              </a:solidFill>
              <a:sym typeface="Symbol" charset="0"/>
            </a:endParaRPr>
          </a:p>
          <a:p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Examples.</a:t>
            </a:r>
          </a:p>
          <a:p>
            <a:r>
              <a:rPr lang="en-US" sz="20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2000" b="1" dirty="0">
                <a:solidFill>
                  <a:srgbClr val="0066FF"/>
                </a:solidFill>
              </a:rPr>
              <a:t>(</a:t>
            </a:r>
            <a:r>
              <a:rPr lang="en-US" sz="2000" b="1" dirty="0">
                <a:solidFill>
                  <a:srgbClr val="3366FF"/>
                </a:solidFill>
              </a:rPr>
              <a:t>Ø</a:t>
            </a:r>
            <a:r>
              <a:rPr lang="en-US" sz="2000" b="1" dirty="0">
                <a:solidFill>
                  <a:srgbClr val="0066FF"/>
                </a:solidFill>
              </a:rPr>
              <a:t>)           = {</a:t>
            </a:r>
            <a:r>
              <a:rPr lang="en-US" sz="2000" b="1" dirty="0">
                <a:solidFill>
                  <a:srgbClr val="3366FF"/>
                </a:solidFill>
              </a:rPr>
              <a:t>Ø</a:t>
            </a:r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}</a:t>
            </a:r>
            <a:r>
              <a:rPr lang="en-US" sz="2000" b="1" dirty="0"/>
              <a:t>,</a:t>
            </a:r>
          </a:p>
          <a:p>
            <a:r>
              <a:rPr lang="en-US" sz="20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2000" b="1" dirty="0">
                <a:solidFill>
                  <a:srgbClr val="0066FF"/>
                </a:solidFill>
              </a:rPr>
              <a:t>( {1,2,3} ) = {</a:t>
            </a:r>
            <a:r>
              <a:rPr lang="en-US" sz="2000" b="1" dirty="0">
                <a:solidFill>
                  <a:srgbClr val="3366FF"/>
                </a:solidFill>
              </a:rPr>
              <a:t>Ø</a:t>
            </a:r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, {1}, {2}, {3}, {1,2}, {1,3}, {2,3}, {1,2,3}}</a:t>
            </a:r>
          </a:p>
          <a:p>
            <a:r>
              <a:rPr lang="en-US" sz="2000" b="1" dirty="0">
                <a:solidFill>
                  <a:srgbClr val="0066FF"/>
                </a:solidFill>
                <a:latin typeface="Lucida Handwriting" charset="0"/>
              </a:rPr>
              <a:t>P(</a:t>
            </a:r>
            <a:r>
              <a:rPr lang="en-US" sz="2400" b="1" i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000" b="1" dirty="0">
                <a:solidFill>
                  <a:srgbClr val="0066FF"/>
                </a:solidFill>
                <a:latin typeface="Lucida Handwriting" charset="0"/>
              </a:rPr>
              <a:t>) </a:t>
            </a:r>
            <a:r>
              <a:rPr lang="en-US" sz="2800" dirty="0"/>
              <a:t>= </a:t>
            </a:r>
            <a:r>
              <a:rPr lang="en-US" sz="2000" b="1" dirty="0">
                <a:solidFill>
                  <a:srgbClr val="0066FF"/>
                </a:solidFill>
              </a:rPr>
              <a:t>{</a:t>
            </a:r>
            <a:r>
              <a:rPr lang="en-US" sz="2000" b="1" dirty="0">
                <a:solidFill>
                  <a:srgbClr val="3366FF"/>
                </a:solidFill>
              </a:rPr>
              <a:t>Ø</a:t>
            </a:r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, {0}, {1}, {2}, {3}, …</a:t>
            </a:r>
            <a:br>
              <a:rPr lang="en-US" sz="20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                     , {0,1}, {0,2}, {0,3}, …</a:t>
            </a:r>
            <a:br>
              <a:rPr lang="en-US" sz="20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                     , {0,1,2}, …</a:t>
            </a:r>
          </a:p>
          <a:p>
            <a:r>
              <a:rPr lang="en-US" sz="2000" b="1" dirty="0">
                <a:solidFill>
                  <a:srgbClr val="0066FF"/>
                </a:solidFill>
                <a:sym typeface="Symbol" charset="0"/>
              </a:rPr>
              <a:t>                  … { </a:t>
            </a:r>
            <a:r>
              <a:rPr lang="en-US" sz="2400" b="1" i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400" b="1" i="1" dirty="0">
                <a:solidFill>
                  <a:srgbClr val="FF0000"/>
                </a:solidFill>
                <a:latin typeface="Forte" charset="0"/>
                <a:sym typeface="Symbol" panose="05050102010706020507" pitchFamily="18" charset="2"/>
              </a:rPr>
              <a:t> </a:t>
            </a:r>
            <a:r>
              <a:rPr lang="en-US" sz="2400" b="1" dirty="0">
                <a:solidFill>
                  <a:srgbClr val="0066FF"/>
                </a:solidFill>
              </a:rPr>
              <a:t>} }</a:t>
            </a:r>
          </a:p>
        </p:txBody>
      </p:sp>
    </p:spTree>
    <p:extLst>
      <p:ext uri="{BB962C8B-B14F-4D97-AF65-F5344CB8AC3E}">
        <p14:creationId xmlns:p14="http://schemas.microsoft.com/office/powerpoint/2010/main" val="4289791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0000FF"/>
                </a:solidFill>
                <a:latin typeface="Arial" charset="0"/>
                <a:ea typeface="MS PGothic" charset="0"/>
              </a:rPr>
              <a:t>Cantor and Infinities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Arial" charset="0"/>
                <a:ea typeface="MS PGothic" charset="0"/>
              </a:rPr>
              <a:t>The previous </a:t>
            </a:r>
            <a:r>
              <a:rPr lang="ja-JP" altLang="en-US" sz="2000" dirty="0">
                <a:latin typeface="Arial" charset="0"/>
                <a:ea typeface="MS PGothic" charset="0"/>
              </a:rPr>
              <a:t>“</a:t>
            </a:r>
            <a:r>
              <a:rPr lang="en-US" altLang="ja-JP" sz="2000" dirty="0">
                <a:latin typeface="Arial" charset="0"/>
                <a:ea typeface="MS PGothic" charset="0"/>
              </a:rPr>
              <a:t>brash</a:t>
            </a:r>
            <a:r>
              <a:rPr lang="ja-JP" altLang="en-US" sz="2000" dirty="0">
                <a:latin typeface="Arial" charset="0"/>
                <a:ea typeface="MS PGothic" charset="0"/>
              </a:rPr>
              <a:t>”</a:t>
            </a:r>
            <a:r>
              <a:rPr lang="en-US" altLang="ja-JP" sz="2000" dirty="0">
                <a:latin typeface="Arial" charset="0"/>
                <a:ea typeface="MS PGothic" charset="0"/>
              </a:rPr>
              <a:t> statement suggests there are at least two infinite cardinals, |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altLang="ja-JP" sz="2000" dirty="0">
                <a:latin typeface="Arial" charset="0"/>
                <a:ea typeface="MS PGothic" charset="0"/>
              </a:rPr>
              <a:t>| and |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R </a:t>
            </a:r>
            <a:r>
              <a:rPr lang="en-US" altLang="ja-JP" sz="2000" dirty="0">
                <a:latin typeface="Arial" charset="0"/>
                <a:ea typeface="MS PGothic" charset="0"/>
              </a:rPr>
              <a:t>|.  Furthermore, |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altLang="ja-JP" sz="2000" dirty="0">
                <a:latin typeface="Arial" charset="0"/>
                <a:ea typeface="MS PGothic" charset="0"/>
              </a:rPr>
              <a:t>| is a countable cardinal and |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R </a:t>
            </a:r>
            <a:r>
              <a:rPr lang="en-US" altLang="ja-JP" sz="2000" dirty="0">
                <a:latin typeface="Arial" charset="0"/>
                <a:ea typeface="MS PGothic" charset="0"/>
              </a:rPr>
              <a:t>| is an uncountable cardinal.  In fact, there are infinitely many distinct cardinal numbers representing infinite sets!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Arial" charset="0"/>
                <a:ea typeface="MS PGothic" charset="0"/>
              </a:rPr>
              <a:t>In addition to these facts, Cantor proved that there is a smallest infinite cardinal number. He designated this smallest infinite cardinal number,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sz="2000" b="1" baseline="-25000" dirty="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2000" baseline="-25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</a:rPr>
              <a:t>, named </a:t>
            </a:r>
            <a:r>
              <a:rPr lang="ja-JP" altLang="en-US" sz="2000" dirty="0">
                <a:latin typeface="Arial" charset="0"/>
                <a:ea typeface="MS PGothic" charset="0"/>
              </a:rPr>
              <a:t>“</a:t>
            </a:r>
            <a:r>
              <a:rPr lang="en-US" altLang="ja-JP" sz="2000" dirty="0">
                <a:latin typeface="Arial" charset="0"/>
                <a:ea typeface="MS PGothic" charset="0"/>
              </a:rPr>
              <a:t>aleph-null</a:t>
            </a:r>
            <a:r>
              <a:rPr lang="ja-JP" altLang="en-US" sz="2000" dirty="0">
                <a:latin typeface="Arial" charset="0"/>
                <a:ea typeface="MS PGothic" charset="0"/>
              </a:rPr>
              <a:t>”</a:t>
            </a:r>
            <a:r>
              <a:rPr lang="en-US" altLang="ja-JP" sz="2000" dirty="0">
                <a:latin typeface="Arial" charset="0"/>
                <a:ea typeface="MS PGothic" charset="0"/>
              </a:rPr>
              <a:t>; aleph is a symbol in the Hebrew alphabet.  He further showed that given any cardinal number, </a:t>
            </a:r>
            <a:r>
              <a:rPr lang="en-US" altLang="ja-JP" sz="20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altLang="ja-JP" sz="2000" b="1" baseline="-25000" dirty="0">
                <a:latin typeface="Arial" charset="0"/>
                <a:ea typeface="MS PGothic" charset="0"/>
                <a:sym typeface="Symbol" charset="0"/>
              </a:rPr>
              <a:t>k</a:t>
            </a:r>
            <a:r>
              <a:rPr lang="en-US" altLang="ja-JP" sz="2000" baseline="-25000" dirty="0">
                <a:latin typeface="Arial" charset="0"/>
                <a:ea typeface="MS PGothic" charset="0"/>
              </a:rPr>
              <a:t> </a:t>
            </a:r>
            <a:r>
              <a:rPr lang="en-US" altLang="ja-JP" sz="2000" dirty="0">
                <a:latin typeface="Arial" charset="0"/>
                <a:ea typeface="MS PGothic" charset="0"/>
              </a:rPr>
              <a:t>, there is a next smallest cardinal number, </a:t>
            </a:r>
            <a:r>
              <a:rPr lang="en-US" altLang="ja-JP" sz="20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altLang="ja-JP" sz="2000" b="1" baseline="-25000" dirty="0">
                <a:latin typeface="Arial" charset="0"/>
                <a:ea typeface="MS PGothic" charset="0"/>
                <a:sym typeface="Symbol" charset="0"/>
              </a:rPr>
              <a:t>k+1</a:t>
            </a:r>
            <a:r>
              <a:rPr lang="en-US" altLang="ja-JP" sz="2400" dirty="0">
                <a:latin typeface="Arial" charset="0"/>
                <a:ea typeface="MS PGothic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Arial" charset="0"/>
                <a:ea typeface="MS PGothic" charset="0"/>
              </a:rPr>
              <a:t>Cantor was able to prove that |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N  </a:t>
            </a:r>
            <a:r>
              <a:rPr lang="en-US" sz="2000" dirty="0">
                <a:latin typeface="Arial" charset="0"/>
                <a:ea typeface="MS PGothic" charset="0"/>
              </a:rPr>
              <a:t>| =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sz="2000" b="1" baseline="-25000" dirty="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2000" dirty="0">
                <a:latin typeface="Arial" charset="0"/>
                <a:ea typeface="MS PGothic" charset="0"/>
              </a:rPr>
              <a:t>, and although many mathematicians believe that |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R </a:t>
            </a:r>
            <a:r>
              <a:rPr lang="en-US" sz="2000" dirty="0">
                <a:latin typeface="Arial" charset="0"/>
                <a:ea typeface="MS PGothic" charset="0"/>
              </a:rPr>
              <a:t>| =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sz="2000" b="1" baseline="-25000" dirty="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000" dirty="0">
                <a:latin typeface="Arial" charset="0"/>
                <a:ea typeface="MS PGothic" charset="0"/>
              </a:rPr>
              <a:t>, this has never been proven from the axioms of mathematical set theory.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EC87A06E-336E-9946-BDC3-6F7E7C8A4E1E}" type="datetime1">
              <a:rPr lang="en-US" smtClean="0"/>
              <a:t>1/4/22</a:t>
            </a:fld>
            <a:endParaRPr lang="en-US"/>
          </a:p>
        </p:txBody>
      </p:sp>
      <p:sp>
        <p:nvSpPr>
          <p:cNvPr id="399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 © UCF</a:t>
            </a:r>
          </a:p>
        </p:txBody>
      </p:sp>
      <p:sp>
        <p:nvSpPr>
          <p:cNvPr id="399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2B2CD8C8-7542-954D-B2D7-063666684033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52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0000FF"/>
                </a:solidFill>
                <a:latin typeface="Arial" charset="0"/>
                <a:ea typeface="MS PGothic" charset="0"/>
              </a:rPr>
              <a:t>How Many Infinities?</a:t>
            </a:r>
          </a:p>
        </p:txBody>
      </p:sp>
      <p:sp>
        <p:nvSpPr>
          <p:cNvPr id="41987" name="Text Box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latin typeface="Arial" charset="0"/>
                <a:ea typeface="MS PGothic" charset="0"/>
              </a:rPr>
              <a:t>The theorem stated and proven next is due to Cantor and gives us a mechanism for defining two sets of distinctly different cardinality (one being strictly larger than the other).  By inductively applying Cantor</a:t>
            </a:r>
            <a:r>
              <a:rPr lang="ja-JP" altLang="en-US" sz="2400">
                <a:latin typeface="Arial" charset="0"/>
                <a:ea typeface="MS PGothic" charset="0"/>
              </a:rPr>
              <a:t>’</a:t>
            </a:r>
            <a:r>
              <a:rPr lang="en-US" altLang="ja-JP" sz="2400">
                <a:latin typeface="Arial" charset="0"/>
                <a:ea typeface="MS PGothic" charset="0"/>
              </a:rPr>
              <a:t>s theorem it follows that there are infinitely many cardinal numbers denoting the sizes of infinite sets.  Cantor</a:t>
            </a:r>
            <a:r>
              <a:rPr lang="ja-JP" altLang="en-US" sz="2400">
                <a:latin typeface="Arial" charset="0"/>
                <a:ea typeface="MS PGothic" charset="0"/>
              </a:rPr>
              <a:t>’</a:t>
            </a:r>
            <a:r>
              <a:rPr lang="en-US" altLang="ja-JP" sz="2400">
                <a:latin typeface="Arial" charset="0"/>
                <a:ea typeface="MS PGothic" charset="0"/>
              </a:rPr>
              <a:t>s theorem uses the power set of a given set.</a:t>
            </a:r>
            <a:endParaRPr lang="en-US" sz="2400">
              <a:latin typeface="Arial" charset="0"/>
              <a:ea typeface="MS PGothic" charset="0"/>
            </a:endParaRP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BAC0CC72-193A-184D-BCBE-B20FA2B5EBFF}" type="datetime1">
              <a:rPr lang="en-US" smtClean="0"/>
              <a:t>1/4/22</a:t>
            </a:fld>
            <a:endParaRPr lang="en-US"/>
          </a:p>
        </p:txBody>
      </p:sp>
      <p:sp>
        <p:nvSpPr>
          <p:cNvPr id="4198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CC72C6E-6945-D54E-AFD5-F7A326ACAE73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335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Cantor</a:t>
            </a:r>
            <a:r>
              <a:rPr lang="ja-JP" altLang="en-US">
                <a:latin typeface="Arial" charset="0"/>
                <a:ea typeface="MS PGothic" charset="0"/>
              </a:rPr>
              <a:t>’</a:t>
            </a:r>
            <a:r>
              <a:rPr lang="en-US" altLang="ja-JP">
                <a:latin typeface="Arial" charset="0"/>
                <a:ea typeface="MS PGothic" charset="0"/>
              </a:rPr>
              <a:t>s Theorem</a:t>
            </a:r>
            <a:endParaRPr lang="en-US">
              <a:latin typeface="Arial" charset="0"/>
              <a:ea typeface="MS PGothic" charset="0"/>
            </a:endParaRPr>
          </a:p>
        </p:txBody>
      </p:sp>
      <p:sp>
        <p:nvSpPr>
          <p:cNvPr id="43011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9DEB2DD9-BCD3-F14F-AF90-68115E923D85}" type="datetime1">
              <a:rPr lang="en-US" smtClean="0"/>
              <a:t>1/4/22</a:t>
            </a:fld>
            <a:endParaRPr lang="en-US"/>
          </a:p>
        </p:txBody>
      </p:sp>
      <p:sp>
        <p:nvSpPr>
          <p:cNvPr id="43012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301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3407729A-0DB6-2B4F-A3B8-0FDA9F2C667D}" type="slidenum">
              <a:rPr lang="en-US"/>
              <a:pPr/>
              <a:t>15</a:t>
            </a:fld>
            <a:endParaRPr lang="en-US"/>
          </a:p>
        </p:txBody>
      </p:sp>
      <p:sp>
        <p:nvSpPr>
          <p:cNvPr id="43014" name="Text Box 3"/>
          <p:cNvSpPr txBox="1">
            <a:spLocks noChangeArrowheads="1"/>
          </p:cNvSpPr>
          <p:nvPr/>
        </p:nvSpPr>
        <p:spPr bwMode="auto">
          <a:xfrm>
            <a:off x="457200" y="1237790"/>
            <a:ext cx="8534400" cy="5262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600" b="1" dirty="0"/>
              <a:t>Theorem (Cantor).  Let S be any set.  Then |S| &lt; |</a:t>
            </a:r>
            <a:r>
              <a:rPr lang="en-US" sz="1600" b="1" dirty="0">
                <a:latin typeface="Lucida Handwriting" charset="0"/>
              </a:rPr>
              <a:t>P</a:t>
            </a:r>
            <a:r>
              <a:rPr lang="en-US" sz="1600" b="1" dirty="0"/>
              <a:t>(S)|.</a:t>
            </a:r>
          </a:p>
          <a:p>
            <a:r>
              <a:rPr lang="en-US" sz="1600" b="1" dirty="0"/>
              <a:t>Proof.  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Case1:</a:t>
            </a:r>
            <a:r>
              <a:rPr lang="en-US" sz="1600" b="1" dirty="0">
                <a:solidFill>
                  <a:srgbClr val="0066FF"/>
                </a:solidFill>
              </a:rPr>
              <a:t>  Suppose S = </a:t>
            </a:r>
            <a:r>
              <a:rPr lang="en-US" sz="1600" b="1" dirty="0" err="1">
                <a:solidFill>
                  <a:srgbClr val="3366FF"/>
                </a:solidFill>
              </a:rPr>
              <a:t>Ø</a:t>
            </a:r>
            <a:r>
              <a:rPr lang="en-US" sz="1600" b="1" dirty="0">
                <a:solidFill>
                  <a:srgbClr val="3366FF"/>
                </a:solidFill>
                <a:sym typeface="Symbol" charset="0"/>
              </a:rPr>
              <a:t>. Then </a:t>
            </a:r>
            <a:r>
              <a:rPr lang="en-US" sz="1600" b="1" dirty="0">
                <a:solidFill>
                  <a:srgbClr val="33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3366FF"/>
                </a:solidFill>
              </a:rPr>
              <a:t>(S) = {</a:t>
            </a:r>
            <a:r>
              <a:rPr lang="en-US" sz="1600" b="1" dirty="0" err="1">
                <a:solidFill>
                  <a:srgbClr val="3366FF"/>
                </a:solidFill>
              </a:rPr>
              <a:t>Ø</a:t>
            </a:r>
            <a:r>
              <a:rPr lang="en-US" sz="1600" b="1" dirty="0">
                <a:solidFill>
                  <a:srgbClr val="3366FF"/>
                </a:solidFill>
              </a:rPr>
              <a:t>}</a:t>
            </a:r>
            <a:r>
              <a:rPr lang="en-US" sz="1600" b="1" dirty="0">
                <a:solidFill>
                  <a:srgbClr val="0066FF"/>
                </a:solidFill>
              </a:rPr>
              <a:t>. Since |S| = 0 and |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(S)| = 1, the result holds.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Case2:</a:t>
            </a:r>
            <a:r>
              <a:rPr lang="en-US" sz="1600" b="1" dirty="0">
                <a:solidFill>
                  <a:srgbClr val="0066FF"/>
                </a:solidFill>
              </a:rPr>
              <a:t>  Assume S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 </a:t>
            </a:r>
            <a:r>
              <a:rPr lang="en-US" sz="1600" b="1" dirty="0" err="1">
                <a:solidFill>
                  <a:srgbClr val="3366FF"/>
                </a:solidFill>
              </a:rPr>
              <a:t>Ø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. </a:t>
            </a:r>
          </a:p>
          <a:p>
            <a:r>
              <a:rPr lang="en-US" sz="1600" b="1" dirty="0">
                <a:solidFill>
                  <a:srgbClr val="FF0000"/>
                </a:solidFill>
                <a:sym typeface="Symbol" charset="0"/>
              </a:rPr>
              <a:t>(a)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  </a:t>
            </a:r>
            <a:r>
              <a:rPr lang="en-US" sz="1600" b="1" dirty="0">
                <a:solidFill>
                  <a:srgbClr val="0066FF"/>
                </a:solidFill>
              </a:rPr>
              <a:t>First we show that </a:t>
            </a:r>
            <a:r>
              <a:rPr lang="en-US" sz="1600" b="1" dirty="0">
                <a:solidFill>
                  <a:srgbClr val="FF0000"/>
                </a:solidFill>
              </a:rPr>
              <a:t>|S| </a:t>
            </a:r>
            <a:r>
              <a:rPr lang="en-US" sz="1600" b="1" dirty="0">
                <a:solidFill>
                  <a:srgbClr val="FF0000"/>
                </a:solidFill>
                <a:sym typeface="Symbol" charset="0"/>
              </a:rPr>
              <a:t> </a:t>
            </a:r>
            <a:r>
              <a:rPr lang="en-US" sz="1600" b="1" dirty="0">
                <a:solidFill>
                  <a:srgbClr val="FF0000"/>
                </a:solidFill>
              </a:rPr>
              <a:t>|</a:t>
            </a:r>
            <a:r>
              <a:rPr lang="en-US" sz="1600" b="1" dirty="0">
                <a:solidFill>
                  <a:srgbClr val="FF0000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FF0000"/>
                </a:solidFill>
              </a:rPr>
              <a:t>(S)|.</a:t>
            </a:r>
            <a:br>
              <a:rPr lang="en-US" sz="1600" b="1" dirty="0">
                <a:solidFill>
                  <a:srgbClr val="FF0000"/>
                </a:solidFill>
              </a:rPr>
            </a:br>
            <a:r>
              <a:rPr lang="en-US" sz="1600" b="1" dirty="0">
                <a:solidFill>
                  <a:srgbClr val="0066FF"/>
                </a:solidFill>
              </a:rPr>
              <a:t>To show this we must find an injection, f, from S to 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(S).  </a:t>
            </a:r>
            <a:br>
              <a:rPr lang="en-US" sz="1600" b="1" dirty="0">
                <a:solidFill>
                  <a:srgbClr val="0066FF"/>
                </a:solidFill>
              </a:rPr>
            </a:br>
            <a:r>
              <a:rPr lang="en-US" sz="1600" b="1" dirty="0">
                <a:solidFill>
                  <a:srgbClr val="0066FF"/>
                </a:solidFill>
              </a:rPr>
              <a:t>Consider f(x) = {x}.  Clearly, f(x)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 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 for all x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S. </a:t>
            </a:r>
            <a:br>
              <a:rPr lang="en-US" sz="16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Furthermore,</a:t>
            </a:r>
            <a:r>
              <a:rPr lang="en-US" sz="1600" b="1" dirty="0">
                <a:solidFill>
                  <a:srgbClr val="0066FF"/>
                </a:solidFill>
              </a:rPr>
              <a:t> if x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 y, then f(x) = {x}  {y} = f(y). </a:t>
            </a:r>
            <a:br>
              <a:rPr lang="en-US" sz="16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Thus f is the desired function and we may conclude that </a:t>
            </a:r>
            <a:r>
              <a:rPr lang="en-US" sz="1600" b="1" dirty="0">
                <a:solidFill>
                  <a:srgbClr val="0066FF"/>
                </a:solidFill>
              </a:rPr>
              <a:t>|S|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 </a:t>
            </a:r>
            <a:r>
              <a:rPr lang="en-US" sz="1600" b="1" dirty="0">
                <a:solidFill>
                  <a:srgbClr val="0066FF"/>
                </a:solidFill>
              </a:rPr>
              <a:t>|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(S)|.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(b)</a:t>
            </a:r>
            <a:r>
              <a:rPr lang="en-US" sz="1600" b="1" dirty="0">
                <a:solidFill>
                  <a:srgbClr val="0066FF"/>
                </a:solidFill>
              </a:rPr>
              <a:t> Next we wish to show |S|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</a:t>
            </a:r>
            <a:r>
              <a:rPr lang="en-US" sz="1600" b="1" dirty="0">
                <a:solidFill>
                  <a:srgbClr val="0066FF"/>
                </a:solidFill>
              </a:rPr>
              <a:t>|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(S)|.  We do this by contradiction.</a:t>
            </a:r>
            <a:br>
              <a:rPr lang="en-US" sz="1600" b="1" dirty="0">
                <a:solidFill>
                  <a:srgbClr val="0066FF"/>
                </a:solidFill>
              </a:rPr>
            </a:br>
            <a:r>
              <a:rPr lang="en-US" sz="1600" b="1" dirty="0">
                <a:solidFill>
                  <a:srgbClr val="0066FF"/>
                </a:solidFill>
              </a:rPr>
              <a:t>Assume |S|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= </a:t>
            </a:r>
            <a:r>
              <a:rPr lang="en-US" sz="1600" b="1" dirty="0">
                <a:solidFill>
                  <a:srgbClr val="0066FF"/>
                </a:solidFill>
              </a:rPr>
              <a:t>|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(S)|, then by definition of equality of cardinal numbers, there is a function, f, that is 1-1 and onto from S to 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(S).</a:t>
            </a:r>
            <a:br>
              <a:rPr lang="en-US" sz="1600" b="1" dirty="0">
                <a:solidFill>
                  <a:srgbClr val="0066FF"/>
                </a:solidFill>
              </a:rPr>
            </a:br>
            <a:r>
              <a:rPr lang="en-US" sz="1600" b="1" dirty="0">
                <a:solidFill>
                  <a:srgbClr val="0066FF"/>
                </a:solidFill>
              </a:rPr>
              <a:t>Define Z = { x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 S | x  f(x) }. Clearly, Z is a subset (possibly empty) of S.</a:t>
            </a:r>
            <a:br>
              <a:rPr lang="en-US" sz="16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Therefore there is a y  S such that f(y) = Z.  This follows from our assumption that f is onto 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(S).  Then either y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 Z or y  Z.</a:t>
            </a:r>
            <a:br>
              <a:rPr lang="en-US" sz="16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1600" b="1" dirty="0">
                <a:solidFill>
                  <a:srgbClr val="FF0000"/>
                </a:solidFill>
                <a:sym typeface="Symbol" charset="0"/>
              </a:rPr>
              <a:t>(b.1)  Suppose </a:t>
            </a:r>
            <a:r>
              <a:rPr lang="en-US" sz="1600" b="1" dirty="0">
                <a:solidFill>
                  <a:srgbClr val="FF0000"/>
                </a:solidFill>
              </a:rPr>
              <a:t>y </a:t>
            </a:r>
            <a:r>
              <a:rPr lang="en-US" sz="1600" b="1" dirty="0">
                <a:solidFill>
                  <a:srgbClr val="FF0000"/>
                </a:solidFill>
                <a:sym typeface="Symbol" charset="0"/>
              </a:rPr>
              <a:t> Z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 , then by definition of Z, y  f(y) = Z; a contradiction.</a:t>
            </a:r>
            <a:br>
              <a:rPr lang="en-US" sz="16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1600" b="1" dirty="0">
                <a:solidFill>
                  <a:srgbClr val="FF0000"/>
                </a:solidFill>
                <a:sym typeface="Symbol" charset="0"/>
              </a:rPr>
              <a:t>(b.2)  Suppose y  Z,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then by definition of Z, y  f(y) = Z; a contradiction.</a:t>
            </a:r>
            <a:br>
              <a:rPr lang="en-US" sz="1600" b="1" dirty="0">
                <a:solidFill>
                  <a:srgbClr val="0066FF"/>
                </a:solidFill>
                <a:sym typeface="Symbol" charset="0"/>
              </a:rPr>
            </a:b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Since the existence of f led to this logical absurdity, we must conclude that f cannot exist and thus </a:t>
            </a:r>
            <a:r>
              <a:rPr lang="en-US" sz="1600" b="1" dirty="0">
                <a:solidFill>
                  <a:srgbClr val="0066FF"/>
                </a:solidFill>
              </a:rPr>
              <a:t>|S| </a:t>
            </a:r>
            <a:r>
              <a:rPr lang="en-US" sz="1600" b="1" dirty="0">
                <a:solidFill>
                  <a:srgbClr val="0066FF"/>
                </a:solidFill>
                <a:sym typeface="Symbol" charset="0"/>
              </a:rPr>
              <a:t>= </a:t>
            </a:r>
            <a:r>
              <a:rPr lang="en-US" sz="1600" b="1" dirty="0">
                <a:solidFill>
                  <a:srgbClr val="0066FF"/>
                </a:solidFill>
              </a:rPr>
              <a:t>|</a:t>
            </a:r>
            <a:r>
              <a:rPr lang="en-US" sz="1600" b="1" dirty="0">
                <a:solidFill>
                  <a:srgbClr val="0066FF"/>
                </a:solidFill>
                <a:latin typeface="Lucida Handwriting" charset="0"/>
              </a:rPr>
              <a:t>P</a:t>
            </a:r>
            <a:r>
              <a:rPr lang="en-US" sz="1600" b="1" dirty="0">
                <a:solidFill>
                  <a:srgbClr val="0066FF"/>
                </a:solidFill>
              </a:rPr>
              <a:t>(S)| is false. This establishes (b).</a:t>
            </a:r>
          </a:p>
          <a:p>
            <a:r>
              <a:rPr lang="en-US" sz="1600" b="1" dirty="0">
                <a:solidFill>
                  <a:srgbClr val="0066FF"/>
                </a:solidFill>
              </a:rPr>
              <a:t>             </a:t>
            </a:r>
            <a:r>
              <a:rPr lang="en-US" sz="1600" b="1" dirty="0">
                <a:solidFill>
                  <a:srgbClr val="FF0000"/>
                </a:solidFill>
              </a:rPr>
              <a:t>(a) and (b) together imply</a:t>
            </a:r>
            <a:r>
              <a:rPr lang="en-US" sz="1600" b="1" dirty="0">
                <a:solidFill>
                  <a:srgbClr val="0066FF"/>
                </a:solidFill>
              </a:rPr>
              <a:t> </a:t>
            </a:r>
            <a:r>
              <a:rPr lang="en-US" sz="1600" b="1" dirty="0"/>
              <a:t>|S| &lt; |</a:t>
            </a:r>
            <a:r>
              <a:rPr lang="en-US" sz="1600" b="1" dirty="0">
                <a:latin typeface="Lucida Handwriting" charset="0"/>
              </a:rPr>
              <a:t>P</a:t>
            </a:r>
            <a:r>
              <a:rPr lang="en-US" sz="1600" b="1" dirty="0"/>
              <a:t>(S)|.</a:t>
            </a:r>
          </a:p>
          <a:p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449339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Corollaries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848600" cy="4572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MS PGothic" charset="0"/>
              </a:rPr>
              <a:t>If </a:t>
            </a:r>
            <a:r>
              <a:rPr lang="en-US" sz="2400" b="1" dirty="0">
                <a:latin typeface="Arial" charset="0"/>
                <a:ea typeface="MS PGothic" charset="0"/>
              </a:rPr>
              <a:t>|S| = |</a:t>
            </a:r>
            <a:r>
              <a:rPr lang="en-US" altLang="ja-JP" sz="24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N  </a:t>
            </a:r>
            <a:r>
              <a:rPr lang="en-US" sz="2400" b="1" dirty="0">
                <a:latin typeface="Arial" charset="0"/>
                <a:ea typeface="MS PGothic" charset="0"/>
              </a:rPr>
              <a:t>|</a:t>
            </a:r>
            <a:r>
              <a:rPr lang="en-US" sz="2400" dirty="0">
                <a:latin typeface="Arial" charset="0"/>
                <a:ea typeface="MS PGothic" charset="0"/>
              </a:rPr>
              <a:t>, then </a:t>
            </a:r>
            <a:r>
              <a:rPr lang="en-US" sz="2400" b="1" dirty="0">
                <a:latin typeface="Arial" charset="0"/>
                <a:ea typeface="MS PGothic" charset="0"/>
              </a:rPr>
              <a:t>|</a:t>
            </a:r>
            <a:r>
              <a:rPr lang="en-US" sz="2400" b="1" dirty="0">
                <a:latin typeface="Lucida Handwriting" charset="0"/>
                <a:ea typeface="MS PGothic" charset="0"/>
              </a:rPr>
              <a:t>P</a:t>
            </a:r>
            <a:r>
              <a:rPr lang="en-US" sz="2400" b="1" dirty="0">
                <a:latin typeface="Arial" charset="0"/>
                <a:ea typeface="MS PGothic" charset="0"/>
              </a:rPr>
              <a:t>(S)| &gt; |</a:t>
            </a:r>
            <a:r>
              <a:rPr lang="en-US" altLang="ja-JP" sz="24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N  </a:t>
            </a:r>
            <a:r>
              <a:rPr lang="en-US" sz="2400" b="1" dirty="0">
                <a:latin typeface="Arial" charset="0"/>
                <a:ea typeface="MS PGothic" charset="0"/>
              </a:rPr>
              <a:t>| =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sz="2400" b="1" baseline="-25000" dirty="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1800" b="1" baseline="-25000" dirty="0">
                <a:latin typeface="Arial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.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en-US" sz="2400" dirty="0">
              <a:latin typeface="Arial" charset="0"/>
              <a:ea typeface="MS PGothic" charset="0"/>
            </a:endParaRP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MS PGothic" charset="0"/>
              </a:rPr>
              <a:t>There are sets whose cardinalities are greater than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</a:t>
            </a:r>
            <a:r>
              <a:rPr lang="en-US" sz="2400" b="1" baseline="-25000" dirty="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2400" dirty="0">
                <a:latin typeface="Arial" charset="0"/>
                <a:ea typeface="MS PGothic" charset="0"/>
              </a:rPr>
              <a:t>. These sets are </a:t>
            </a:r>
            <a:r>
              <a:rPr lang="en-US" sz="2400" dirty="0" err="1">
                <a:latin typeface="Arial" charset="0"/>
                <a:ea typeface="MS PGothic" charset="0"/>
              </a:rPr>
              <a:t>uncountably</a:t>
            </a:r>
            <a:r>
              <a:rPr lang="en-US" sz="2400" dirty="0">
                <a:latin typeface="Arial" charset="0"/>
                <a:ea typeface="MS PGothic" charset="0"/>
              </a:rPr>
              <a:t> infinite, whereas those that correspond to </a:t>
            </a:r>
            <a:r>
              <a:rPr lang="en-US" altLang="ja-JP" sz="24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400" dirty="0">
                <a:latin typeface="Arial" charset="0"/>
                <a:ea typeface="MS PGothic" charset="0"/>
              </a:rPr>
              <a:t> are countably infinite. 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MS PGothic" charset="0"/>
              </a:rPr>
              <a:t>Note that a set can be countable and yet there is no effective way to describe its correspondence with </a:t>
            </a:r>
            <a:r>
              <a:rPr lang="en-US" altLang="ja-JP" sz="24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400" dirty="0">
                <a:latin typeface="Arial" charset="0"/>
                <a:ea typeface="MS PGothic" charset="0"/>
              </a:rPr>
              <a:t>. Look back and you will see that the definition just says that an injective function </a:t>
            </a:r>
            <a:r>
              <a:rPr lang="en-US" sz="2400" b="1" dirty="0">
                <a:latin typeface="Arial" charset="0"/>
                <a:ea typeface="MS PGothic" charset="0"/>
              </a:rPr>
              <a:t>exists</a:t>
            </a:r>
            <a:r>
              <a:rPr lang="en-US" sz="2400" dirty="0">
                <a:latin typeface="Arial" charset="0"/>
                <a:ea typeface="MS PGothic" charset="0"/>
              </a:rPr>
              <a:t>, not that this function is actually </a:t>
            </a:r>
            <a:r>
              <a:rPr lang="en-US" sz="2400" b="1" dirty="0">
                <a:latin typeface="Arial" charset="0"/>
                <a:ea typeface="MS PGothic" charset="0"/>
              </a:rPr>
              <a:t>computable</a:t>
            </a:r>
            <a:r>
              <a:rPr lang="en-US" sz="2400" dirty="0">
                <a:latin typeface="Arial" charset="0"/>
                <a:ea typeface="MS PGothic" charset="0"/>
              </a:rPr>
              <a:t>.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373FB1B-2E3B-624D-9FAE-069778EB660A}" type="datetime1">
              <a:rPr lang="en-US" smtClean="0"/>
              <a:t>1/4/22</a:t>
            </a:fld>
            <a:endParaRPr lang="en-US"/>
          </a:p>
        </p:txBody>
      </p:sp>
      <p:sp>
        <p:nvSpPr>
          <p:cNvPr id="4403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40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66CFD916-530A-5947-B7DA-06A3F2481B46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391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MS PGothic" charset="0"/>
              </a:rPr>
              <a:t>Cardinalities of </a:t>
            </a:r>
            <a:r>
              <a:rPr lang="en-US" altLang="ja-JP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Z</a:t>
            </a:r>
            <a:r>
              <a:rPr lang="en-US" dirty="0">
                <a:latin typeface="Arial" charset="0"/>
                <a:ea typeface="MS PGothic" charset="0"/>
              </a:rPr>
              <a:t> and </a:t>
            </a:r>
            <a:r>
              <a:rPr lang="en-US" altLang="ja-JP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Q </a:t>
            </a:r>
            <a:endParaRPr lang="en-US" i="1" dirty="0">
              <a:latin typeface="Arial" charset="0"/>
              <a:ea typeface="MS PGothic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848600" cy="457200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sz="2000" dirty="0">
                <a:latin typeface="Arial" charset="0"/>
                <a:ea typeface="MS PGothic" charset="0"/>
              </a:rPr>
              <a:t>We show that </a:t>
            </a: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= |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</a:t>
            </a:r>
            <a:r>
              <a:rPr lang="en-US" sz="2000" dirty="0">
                <a:latin typeface="Arial" charset="0"/>
                <a:ea typeface="MS PGothic" charset="0"/>
              </a:rPr>
              <a:t>.</a:t>
            </a:r>
            <a:br>
              <a:rPr lang="en-US" sz="2000" dirty="0">
                <a:latin typeface="Arial" charset="0"/>
                <a:ea typeface="MS PGothic" charset="0"/>
              </a:rPr>
            </a:b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000" b="1" dirty="0">
                <a:latin typeface="Arial" charset="0"/>
                <a:ea typeface="MS PGothic" charset="0"/>
              </a:rPr>
              <a:t> |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</a:t>
            </a:r>
            <a:r>
              <a:rPr lang="en-US" sz="2000" dirty="0">
                <a:latin typeface="Arial" charset="0"/>
                <a:ea typeface="MS PGothic" charset="0"/>
              </a:rPr>
              <a:t>: Define </a:t>
            </a:r>
            <a:r>
              <a:rPr lang="en-US" sz="2000" b="1" dirty="0">
                <a:latin typeface="Arial" charset="0"/>
                <a:ea typeface="MS PGothic" charset="0"/>
              </a:rPr>
              <a:t>g: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Forte" charset="0"/>
                <a:ea typeface="MS PGothic" charset="0"/>
                <a:sym typeface="Symbol" charset="0"/>
              </a:rPr>
              <a:t>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</a:rPr>
              <a:t>as follows: </a:t>
            </a:r>
            <a:r>
              <a:rPr lang="en-US" sz="2000" b="1" dirty="0">
                <a:latin typeface="Arial" charset="0"/>
                <a:ea typeface="MS PGothic" charset="0"/>
              </a:rPr>
              <a:t>g(</a:t>
            </a:r>
            <a:r>
              <a:rPr lang="en-US" sz="2000" b="1" dirty="0" err="1">
                <a:latin typeface="Arial" charset="0"/>
                <a:ea typeface="MS PGothic" charset="0"/>
              </a:rPr>
              <a:t>i</a:t>
            </a:r>
            <a:r>
              <a:rPr lang="en-US" sz="2000" b="1" dirty="0">
                <a:latin typeface="Arial" charset="0"/>
                <a:ea typeface="MS PGothic" charset="0"/>
              </a:rPr>
              <a:t>) = </a:t>
            </a:r>
            <a:r>
              <a:rPr lang="en-US" sz="2000" b="1" dirty="0" err="1">
                <a:latin typeface="Arial" charset="0"/>
                <a:ea typeface="MS PGothic" charset="0"/>
              </a:rPr>
              <a:t>i</a:t>
            </a:r>
            <a:r>
              <a:rPr lang="en-US" sz="2000" b="1" dirty="0">
                <a:latin typeface="Arial" charset="0"/>
                <a:ea typeface="MS PGothic" charset="0"/>
              </a:rPr>
              <a:t> </a:t>
            </a:r>
            <a:br>
              <a:rPr lang="en-US" sz="2000" b="1" dirty="0">
                <a:latin typeface="Arial" charset="0"/>
                <a:ea typeface="MS PGothic" charset="0"/>
              </a:rPr>
            </a:b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000" b="1" dirty="0">
                <a:latin typeface="Arial" charset="0"/>
                <a:ea typeface="MS PGothic" charset="0"/>
              </a:rPr>
              <a:t> |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</a:t>
            </a:r>
            <a:r>
              <a:rPr lang="en-US" sz="2000" dirty="0">
                <a:latin typeface="Arial" charset="0"/>
                <a:ea typeface="MS PGothic" charset="0"/>
              </a:rPr>
              <a:t>: Define  </a:t>
            </a:r>
            <a:r>
              <a:rPr lang="en-US" sz="2000" b="1" dirty="0">
                <a:latin typeface="Arial" charset="0"/>
                <a:ea typeface="MS PGothic" charset="0"/>
              </a:rPr>
              <a:t>f: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Forte" charset="0"/>
                <a:ea typeface="MS PGothic" charset="0"/>
                <a:sym typeface="Symbol" charset="0"/>
              </a:rPr>
              <a:t>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</a:rPr>
              <a:t>as follows: </a:t>
            </a:r>
          </a:p>
          <a:p>
            <a:pPr marL="533400" indent="-533400" eaLnBrk="1" hangingPunct="1">
              <a:buFontTx/>
              <a:buAutoNum type="arabicPeriod"/>
            </a:pPr>
            <a:endParaRPr lang="en-US" sz="2000" dirty="0">
              <a:latin typeface="Arial" charset="0"/>
              <a:ea typeface="MS PGothic" charset="0"/>
            </a:endParaRPr>
          </a:p>
          <a:p>
            <a:pPr marL="533400" indent="-533400" eaLnBrk="1" hangingPunct="1">
              <a:buFontTx/>
              <a:buAutoNum type="arabicPeriod"/>
            </a:pPr>
            <a:endParaRPr lang="en-US" sz="2000" dirty="0">
              <a:latin typeface="Arial" charset="0"/>
              <a:ea typeface="MS PGothic" charset="0"/>
            </a:endParaRPr>
          </a:p>
          <a:p>
            <a:pPr marL="533400" indent="-533400" eaLnBrk="1" hangingPunct="1">
              <a:buFontTx/>
              <a:buAutoNum type="arabicPeriod"/>
            </a:pPr>
            <a:endParaRPr lang="en-US" sz="2000" dirty="0">
              <a:latin typeface="Arial" charset="0"/>
              <a:ea typeface="MS PGothic" charset="0"/>
            </a:endParaRPr>
          </a:p>
          <a:p>
            <a:pPr marL="533400" indent="-533400" eaLnBrk="1" hangingPunct="1">
              <a:buFontTx/>
              <a:buAutoNum type="arabicPeriod"/>
            </a:pPr>
            <a:endParaRPr lang="en-US" sz="2000" dirty="0">
              <a:latin typeface="Arial" charset="0"/>
              <a:ea typeface="MS PGothic" charset="0"/>
            </a:endParaRPr>
          </a:p>
          <a:p>
            <a:pPr marL="533400" indent="-533400" eaLnBrk="1" hangingPunct="1">
              <a:buFontTx/>
              <a:buAutoNum type="arabicPeriod"/>
            </a:pPr>
            <a:r>
              <a:rPr lang="en-US" sz="2000" dirty="0">
                <a:latin typeface="Arial" charset="0"/>
                <a:ea typeface="MS PGothic" charset="0"/>
              </a:rPr>
              <a:t>To show </a:t>
            </a:r>
            <a:r>
              <a:rPr lang="en-US" sz="2000" b="1" dirty="0">
                <a:latin typeface="Arial" charset="0"/>
                <a:ea typeface="MS PGothic" charset="0"/>
              </a:rPr>
              <a:t>|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= |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sz="2000" dirty="0">
                <a:latin typeface="Arial" charset="0"/>
                <a:ea typeface="MS PGothic" charset="0"/>
              </a:rPr>
              <a:t>we develop the proof in two steps:</a:t>
            </a:r>
            <a:br>
              <a:rPr lang="en-US" sz="2000" dirty="0">
                <a:latin typeface="Arial" charset="0"/>
                <a:ea typeface="MS PGothic" charset="0"/>
              </a:rPr>
            </a:br>
            <a:r>
              <a:rPr lang="en-US" sz="2000" dirty="0">
                <a:latin typeface="Arial" charset="0"/>
                <a:ea typeface="MS PGothic" charset="0"/>
              </a:rPr>
              <a:t>(a) Lemma – prove that </a:t>
            </a:r>
            <a:r>
              <a:rPr lang="en-US" sz="2000" b="1" dirty="0">
                <a:latin typeface="Arial" charset="0"/>
                <a:ea typeface="MS PGothic" charset="0"/>
              </a:rPr>
              <a:t>|A|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000" b="1" dirty="0">
                <a:latin typeface="Arial" charset="0"/>
                <a:ea typeface="MS PGothic" charset="0"/>
              </a:rPr>
              <a:t> |S| </a:t>
            </a:r>
            <a:r>
              <a:rPr lang="en-US" sz="2000" dirty="0">
                <a:latin typeface="Arial" charset="0"/>
                <a:ea typeface="MS PGothic" charset="0"/>
              </a:rPr>
              <a:t>for every subset </a:t>
            </a:r>
            <a:r>
              <a:rPr lang="en-US" sz="2000" b="1" dirty="0">
                <a:latin typeface="Arial" charset="0"/>
                <a:ea typeface="MS PGothic" charset="0"/>
              </a:rPr>
              <a:t>A</a:t>
            </a:r>
            <a:r>
              <a:rPr lang="en-US" sz="2000" dirty="0">
                <a:latin typeface="Arial" charset="0"/>
                <a:ea typeface="MS PGothic" charset="0"/>
              </a:rPr>
              <a:t> of </a:t>
            </a:r>
            <a:r>
              <a:rPr lang="en-US" sz="2000" b="1" dirty="0">
                <a:latin typeface="Arial" charset="0"/>
                <a:ea typeface="MS PGothic" charset="0"/>
              </a:rPr>
              <a:t>S</a:t>
            </a:r>
            <a:r>
              <a:rPr lang="en-US" sz="2000" dirty="0">
                <a:latin typeface="Arial" charset="0"/>
                <a:ea typeface="MS PGothic" charset="0"/>
              </a:rPr>
              <a:t>.</a:t>
            </a:r>
            <a:br>
              <a:rPr lang="en-US" sz="2000" dirty="0">
                <a:latin typeface="Arial" charset="0"/>
                <a:ea typeface="MS PGothic" charset="0"/>
              </a:rPr>
            </a:br>
            <a:r>
              <a:rPr lang="en-US" sz="2000" dirty="0">
                <a:latin typeface="Arial" charset="0"/>
                <a:ea typeface="MS PGothic" charset="0"/>
              </a:rPr>
              <a:t>		Note: This is what we did for </a:t>
            </a: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000" b="1" dirty="0">
                <a:latin typeface="Arial" charset="0"/>
                <a:ea typeface="MS PGothic" charset="0"/>
              </a:rPr>
              <a:t> |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Forte" charset="0"/>
                <a:ea typeface="MS PGothic" charset="0"/>
              </a:rPr>
              <a:t>|</a:t>
            </a:r>
            <a:r>
              <a:rPr lang="en-US" sz="2000" b="1" dirty="0">
                <a:latin typeface="Arial" charset="0"/>
                <a:ea typeface="MS PGothic" charset="0"/>
              </a:rPr>
              <a:t> </a:t>
            </a:r>
            <a:br>
              <a:rPr lang="en-US" sz="2000" b="1" dirty="0">
                <a:latin typeface="Arial" charset="0"/>
                <a:ea typeface="MS PGothic" charset="0"/>
              </a:rPr>
            </a:br>
            <a:r>
              <a:rPr lang="en-US" sz="2000" dirty="0">
                <a:latin typeface="Arial" charset="0"/>
                <a:ea typeface="MS PGothic" charset="0"/>
              </a:rPr>
              <a:t> (b) Prove that </a:t>
            </a:r>
            <a:r>
              <a:rPr lang="en-US" sz="2000" b="1" dirty="0">
                <a:latin typeface="Arial" charset="0"/>
                <a:ea typeface="MS PGothic" charset="0"/>
              </a:rPr>
              <a:t>|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000" b="1" i="1" dirty="0">
                <a:latin typeface="Arial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  <a:sym typeface="Symbol" charset="0"/>
              </a:rPr>
              <a:t></a:t>
            </a:r>
            <a:r>
              <a:rPr lang="en-US" sz="2000" b="1" i="1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2000" b="1" i="1" dirty="0">
                <a:latin typeface="Forte" charset="0"/>
                <a:ea typeface="MS PGothic" charset="0"/>
              </a:rPr>
              <a:t> </a:t>
            </a:r>
            <a:r>
              <a:rPr lang="en-US" sz="2000" b="1" dirty="0">
                <a:latin typeface="Arial" charset="0"/>
                <a:ea typeface="MS PGothic" charset="0"/>
              </a:rPr>
              <a:t>| = |</a:t>
            </a:r>
            <a:r>
              <a:rPr lang="en-US" sz="2000" b="1" dirty="0">
                <a:latin typeface="Forte" charset="0"/>
                <a:ea typeface="MS PGothic" charset="0"/>
              </a:rPr>
              <a:t> </a:t>
            </a:r>
            <a:r>
              <a:rPr lang="en-US" altLang="ja-JP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 </a:t>
            </a:r>
            <a:r>
              <a:rPr lang="en-US" sz="2000" b="1" dirty="0">
                <a:latin typeface="Arial" charset="0"/>
                <a:ea typeface="MS PGothic" charset="0"/>
              </a:rPr>
              <a:t>|</a:t>
            </a:r>
            <a:r>
              <a:rPr lang="en-US" sz="2000" dirty="0">
                <a:latin typeface="Arial" charset="0"/>
                <a:ea typeface="MS PGothic" charset="0"/>
              </a:rPr>
              <a:t>.</a:t>
            </a:r>
            <a:r>
              <a:rPr lang="en-US" sz="2800" dirty="0">
                <a:latin typeface="Arial" charset="0"/>
                <a:ea typeface="MS PGothic" charset="0"/>
              </a:rPr>
              <a:t> 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32B48F74-E6F8-D447-AF97-4D8BC226F797}" type="datetime1">
              <a:rPr lang="en-US" smtClean="0"/>
              <a:t>1/4/22</a:t>
            </a:fld>
            <a:endParaRPr lang="en-US"/>
          </a:p>
        </p:txBody>
      </p:sp>
      <p:sp>
        <p:nvSpPr>
          <p:cNvPr id="4506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50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B739371-C21E-A040-ADB7-540EB6BA88B5}" type="slidenum">
              <a:rPr lang="en-US"/>
              <a:pPr/>
              <a:t>17</a:t>
            </a:fld>
            <a:endParaRPr lang="en-US"/>
          </a:p>
        </p:txBody>
      </p:sp>
      <p:graphicFrame>
        <p:nvGraphicFramePr>
          <p:cNvPr id="1006596" name="Group 4"/>
          <p:cNvGraphicFramePr>
            <a:graphicFrameLocks noGrp="1"/>
          </p:cNvGraphicFramePr>
          <p:nvPr/>
        </p:nvGraphicFramePr>
        <p:xfrm>
          <a:off x="3200400" y="2943225"/>
          <a:ext cx="4495800" cy="792168"/>
        </p:xfrm>
        <a:graphic>
          <a:graphicData uri="http://schemas.openxmlformats.org/drawingml/2006/table">
            <a:tbl>
              <a:tblPr/>
              <a:tblGrid>
                <a:gridCol w="1090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1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9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x=</a:t>
                      </a:r>
                    </a:p>
                  </a:txBody>
                  <a:tcPr marT="45642" marB="456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0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1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-1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2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-2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f(x)=</a:t>
                      </a:r>
                    </a:p>
                  </a:txBody>
                  <a:tcPr marT="45642" marB="4564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0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1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2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3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</a:rPr>
                        <a:t>4</a:t>
                      </a:r>
                    </a:p>
                  </a:txBody>
                  <a:tcPr marT="45642" marB="4564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5086" name="Object 2"/>
          <p:cNvGraphicFramePr>
            <a:graphicFrameLocks noChangeAspect="1"/>
          </p:cNvGraphicFramePr>
          <p:nvPr/>
        </p:nvGraphicFramePr>
        <p:xfrm>
          <a:off x="914400" y="2838450"/>
          <a:ext cx="205740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56" name="Equation" r:id="rId4" imgW="1397000" imgH="711200" progId="Equation.3">
                  <p:embed/>
                </p:oleObj>
              </mc:Choice>
              <mc:Fallback>
                <p:oleObj name="Equation" r:id="rId4" imgW="1397000" imgH="711200" progId="Equation.3">
                  <p:embed/>
                  <p:pic>
                    <p:nvPicPr>
                      <p:cNvPr id="4508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838450"/>
                        <a:ext cx="2057400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5921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charset="0"/>
              </a:rPr>
              <a:t>|Subset| </a:t>
            </a:r>
            <a:r>
              <a:rPr lang="en-US" sz="4000">
                <a:latin typeface="Arial" charset="0"/>
                <a:ea typeface="MS PGothic" charset="0"/>
                <a:sym typeface="Symbol" charset="0"/>
              </a:rPr>
              <a:t> </a:t>
            </a:r>
            <a:r>
              <a:rPr lang="en-US" sz="4000">
                <a:latin typeface="Arial" charset="0"/>
                <a:ea typeface="MS PGothic" charset="0"/>
              </a:rPr>
              <a:t>|Parent Set|</a:t>
            </a:r>
            <a:endParaRPr lang="en-US" sz="4000" i="1">
              <a:latin typeface="Arial" charset="0"/>
              <a:ea typeface="MS PGothic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3434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>
                <a:latin typeface="Arial" charset="0"/>
                <a:ea typeface="MS PGothic" charset="0"/>
              </a:rPr>
              <a:t>Lemma A</a:t>
            </a:r>
            <a:r>
              <a:rPr lang="en-US" sz="2400" dirty="0">
                <a:latin typeface="Arial" charset="0"/>
                <a:ea typeface="MS PGothic" charset="0"/>
              </a:rPr>
              <a:t>.  </a:t>
            </a:r>
            <a:r>
              <a:rPr lang="en-US" sz="2400" b="1" dirty="0">
                <a:latin typeface="Arial" charset="0"/>
                <a:ea typeface="MS PGothic" charset="0"/>
              </a:rPr>
              <a:t>|A|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400" b="1" dirty="0">
                <a:latin typeface="Arial" charset="0"/>
                <a:ea typeface="MS PGothic" charset="0"/>
              </a:rPr>
              <a:t> |S|</a:t>
            </a:r>
            <a:r>
              <a:rPr lang="en-US" sz="2400" dirty="0">
                <a:latin typeface="Arial" charset="0"/>
                <a:ea typeface="MS PGothic" charset="0"/>
              </a:rPr>
              <a:t>, for every subset </a:t>
            </a:r>
            <a:r>
              <a:rPr lang="en-US" sz="2400" b="1" dirty="0">
                <a:latin typeface="Arial" charset="0"/>
                <a:ea typeface="MS PGothic" charset="0"/>
              </a:rPr>
              <a:t>A</a:t>
            </a:r>
            <a:r>
              <a:rPr lang="en-US" sz="2400" dirty="0">
                <a:latin typeface="Arial" charset="0"/>
                <a:ea typeface="MS PGothic" charset="0"/>
              </a:rPr>
              <a:t> of </a:t>
            </a:r>
            <a:r>
              <a:rPr lang="en-US" sz="2400" b="1" dirty="0">
                <a:latin typeface="Arial" charset="0"/>
                <a:ea typeface="MS PGothic" charset="0"/>
              </a:rPr>
              <a:t>S</a:t>
            </a:r>
            <a:r>
              <a:rPr lang="en-US" sz="2400" dirty="0">
                <a:latin typeface="Arial" charset="0"/>
                <a:ea typeface="MS PGothic" charset="0"/>
              </a:rPr>
              <a:t>.</a:t>
            </a:r>
            <a:br>
              <a:rPr lang="en-US" sz="2400" dirty="0">
                <a:latin typeface="Arial" charset="0"/>
                <a:ea typeface="MS PGothic" charset="0"/>
              </a:rPr>
            </a:br>
            <a:endParaRPr lang="en-US" sz="2400" dirty="0">
              <a:latin typeface="Arial" charset="0"/>
              <a:ea typeface="MS PGothic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b="1" dirty="0">
                <a:latin typeface="Arial" charset="0"/>
                <a:ea typeface="MS PGothic" charset="0"/>
              </a:rPr>
              <a:t>Proof</a:t>
            </a:r>
            <a:r>
              <a:rPr lang="en-US" sz="2400" dirty="0">
                <a:latin typeface="Arial" charset="0"/>
                <a:ea typeface="MS PGothic" charset="0"/>
              </a:rPr>
              <a:t>.  Let </a:t>
            </a:r>
            <a:r>
              <a:rPr lang="en-US" sz="2400" b="1" dirty="0">
                <a:latin typeface="Arial" charset="0"/>
                <a:ea typeface="MS PGothic" charset="0"/>
              </a:rPr>
              <a:t>A</a:t>
            </a:r>
            <a:r>
              <a:rPr lang="en-US" sz="2400" dirty="0">
                <a:latin typeface="Arial" charset="0"/>
                <a:ea typeface="MS PGothic" charset="0"/>
              </a:rPr>
              <a:t> be a subset of </a:t>
            </a:r>
            <a:r>
              <a:rPr lang="en-US" sz="2400" b="1" dirty="0">
                <a:latin typeface="Arial" charset="0"/>
                <a:ea typeface="MS PGothic" charset="0"/>
              </a:rPr>
              <a:t>S</a:t>
            </a:r>
            <a:r>
              <a:rPr lang="en-US" sz="2400" dirty="0">
                <a:latin typeface="Arial" charset="0"/>
                <a:ea typeface="MS PGothic" charset="0"/>
              </a:rPr>
              <a:t>.  To establish that </a:t>
            </a:r>
            <a:r>
              <a:rPr lang="en-US" sz="2400" b="1" dirty="0">
                <a:latin typeface="Arial" charset="0"/>
                <a:ea typeface="MS PGothic" charset="0"/>
              </a:rPr>
              <a:t>|A|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400" b="1" dirty="0">
                <a:latin typeface="Arial" charset="0"/>
                <a:ea typeface="MS PGothic" charset="0"/>
              </a:rPr>
              <a:t> |S| </a:t>
            </a:r>
            <a:r>
              <a:rPr lang="en-US" sz="2400" dirty="0">
                <a:latin typeface="Arial" charset="0"/>
                <a:ea typeface="MS PGothic" charset="0"/>
              </a:rPr>
              <a:t>we need to find a 1-1 function from </a:t>
            </a:r>
            <a:r>
              <a:rPr lang="en-US" sz="2400" b="1" dirty="0">
                <a:latin typeface="Arial" charset="0"/>
                <a:ea typeface="MS PGothic" charset="0"/>
              </a:rPr>
              <a:t>A</a:t>
            </a:r>
            <a:r>
              <a:rPr lang="en-US" sz="2400" dirty="0">
                <a:latin typeface="Arial" charset="0"/>
                <a:ea typeface="MS PGothic" charset="0"/>
              </a:rPr>
              <a:t> into </a:t>
            </a:r>
            <a:r>
              <a:rPr lang="en-US" sz="2400" b="1" dirty="0">
                <a:latin typeface="Arial" charset="0"/>
                <a:ea typeface="MS PGothic" charset="0"/>
              </a:rPr>
              <a:t>S</a:t>
            </a:r>
            <a:r>
              <a:rPr lang="en-US" sz="2400" dirty="0">
                <a:latin typeface="Arial" charset="0"/>
                <a:ea typeface="MS PGothic" charset="0"/>
              </a:rPr>
              <a:t>.  The identity function, </a:t>
            </a:r>
            <a:r>
              <a:rPr lang="en-US" sz="2400" b="1" dirty="0">
                <a:latin typeface="Arial" charset="0"/>
                <a:ea typeface="MS PGothic" charset="0"/>
              </a:rPr>
              <a:t>f(x) = x</a:t>
            </a:r>
            <a:r>
              <a:rPr lang="en-US" sz="2400" dirty="0">
                <a:latin typeface="Arial" charset="0"/>
                <a:ea typeface="MS PGothic" charset="0"/>
              </a:rPr>
              <a:t>, is the desired function; clearly, if </a:t>
            </a:r>
            <a:r>
              <a:rPr lang="en-US" sz="2400" b="1" dirty="0">
                <a:latin typeface="Arial" charset="0"/>
                <a:ea typeface="MS PGothic" charset="0"/>
              </a:rPr>
              <a:t>x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 y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, then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f(x) = x  y = f(y)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.  Since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f(x)  S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, for every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x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 in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, the lemma is proved.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E2112EB-893B-6A40-98C6-688B182D30F9}" type="datetime1">
              <a:rPr lang="en-US" smtClean="0"/>
              <a:t>1/4/22</a:t>
            </a:fld>
            <a:endParaRPr lang="en-US"/>
          </a:p>
        </p:txBody>
      </p:sp>
      <p:sp>
        <p:nvSpPr>
          <p:cNvPr id="46085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608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D0A7400E-26AC-8F41-A423-63FFE6C28A03}" type="slidenum">
              <a:rPr lang="en-US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8139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Arial" charset="0"/>
                <a:ea typeface="MS PGothic" charset="0"/>
              </a:rPr>
              <a:t>| </a:t>
            </a:r>
            <a:r>
              <a:rPr lang="en-US" sz="4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4000" i="1" dirty="0">
                <a:latin typeface="Arial" charset="0"/>
                <a:ea typeface="MS PGothic" charset="0"/>
              </a:rPr>
              <a:t> </a:t>
            </a:r>
            <a:r>
              <a:rPr lang="en-US" sz="4000" dirty="0">
                <a:latin typeface="Arial" charset="0"/>
                <a:ea typeface="MS PGothic" charset="0"/>
                <a:sym typeface="Symbol" charset="0"/>
              </a:rPr>
              <a:t></a:t>
            </a:r>
            <a:r>
              <a:rPr lang="en-US" sz="4000" i="1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4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4000" i="1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4000" dirty="0">
                <a:latin typeface="Arial" charset="0"/>
                <a:ea typeface="MS PGothic" charset="0"/>
              </a:rPr>
              <a:t>| = </a:t>
            </a:r>
            <a:r>
              <a:rPr lang="en-US" sz="4000" i="1" dirty="0">
                <a:latin typeface="Arial" charset="0"/>
                <a:ea typeface="MS PGothic" charset="0"/>
              </a:rPr>
              <a:t>| </a:t>
            </a:r>
            <a:r>
              <a:rPr lang="en-US" sz="4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4000" i="1" dirty="0">
                <a:latin typeface="Arial" charset="0"/>
                <a:ea typeface="MS PGothic" charset="0"/>
              </a:rPr>
              <a:t> |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8305800" cy="49530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b="1" dirty="0">
                <a:latin typeface="Arial" charset="0"/>
                <a:ea typeface="MS PGothic" charset="0"/>
              </a:rPr>
              <a:t>Lemma B.  |</a:t>
            </a:r>
            <a:r>
              <a:rPr lang="en-US" sz="1600" b="1" dirty="0">
                <a:latin typeface="Forte" charset="0"/>
                <a:ea typeface="MS PGothic" charset="0"/>
              </a:rPr>
              <a:t>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b="1" dirty="0">
                <a:latin typeface="Arial" charset="0"/>
                <a:ea typeface="MS PGothic" charset="0"/>
              </a:rPr>
              <a:t> </a:t>
            </a:r>
            <a:r>
              <a:rPr lang="en-US" sz="1600" b="1" dirty="0">
                <a:latin typeface="Arial" charset="0"/>
                <a:ea typeface="MS PGothic" charset="0"/>
                <a:sym typeface="Symbol" charset="0"/>
              </a:rPr>
              <a:t>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b="1" dirty="0">
                <a:latin typeface="Forte" charset="0"/>
                <a:ea typeface="MS PGothic" charset="0"/>
              </a:rPr>
              <a:t> </a:t>
            </a:r>
            <a:r>
              <a:rPr lang="en-US" sz="1600" b="1" dirty="0">
                <a:latin typeface="Arial" charset="0"/>
                <a:ea typeface="MS PGothic" charset="0"/>
              </a:rPr>
              <a:t>| = |</a:t>
            </a:r>
            <a:r>
              <a:rPr lang="en-US" sz="1600" b="1" dirty="0">
                <a:latin typeface="Forte" charset="0"/>
                <a:ea typeface="MS PGothic" charset="0"/>
              </a:rPr>
              <a:t>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b="1" dirty="0">
                <a:latin typeface="Forte" charset="0"/>
                <a:ea typeface="MS PGothic" charset="0"/>
              </a:rPr>
              <a:t> </a:t>
            </a:r>
            <a:r>
              <a:rPr lang="en-US" sz="1600" b="1" dirty="0">
                <a:latin typeface="Arial" charset="0"/>
                <a:ea typeface="MS PGothic" charset="0"/>
              </a:rPr>
              <a:t>|.</a:t>
            </a:r>
            <a:r>
              <a:rPr lang="en-US" sz="1600" dirty="0">
                <a:latin typeface="Arial" charset="0"/>
                <a:ea typeface="MS PGothic" charset="0"/>
              </a:rPr>
              <a:t> 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1600" b="1" dirty="0">
                <a:latin typeface="Arial" charset="0"/>
                <a:ea typeface="MS PGothic" charset="0"/>
              </a:rPr>
              <a:t>Proof</a:t>
            </a:r>
            <a:r>
              <a:rPr lang="en-US" sz="1600" dirty="0">
                <a:latin typeface="Arial" charset="0"/>
                <a:ea typeface="MS PGothic" charset="0"/>
              </a:rPr>
              <a:t>. Let </a:t>
            </a:r>
            <a:r>
              <a:rPr lang="en-US" sz="1600" b="1" dirty="0">
                <a:latin typeface="Arial" charset="0"/>
                <a:ea typeface="MS PGothic" charset="0"/>
              </a:rPr>
              <a:t>S =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b="1" dirty="0">
                <a:latin typeface="Forte" charset="0"/>
                <a:ea typeface="MS PGothic" charset="0"/>
              </a:rPr>
              <a:t> </a:t>
            </a:r>
            <a:r>
              <a:rPr lang="en-US" sz="1600" b="1" dirty="0">
                <a:latin typeface="Arial" charset="0"/>
                <a:ea typeface="MS PGothic" charset="0"/>
                <a:sym typeface="Symbol" charset="0"/>
              </a:rPr>
              <a:t></a:t>
            </a:r>
            <a:r>
              <a:rPr lang="en-US" sz="1600" b="1" dirty="0">
                <a:latin typeface="Forte" charset="0"/>
                <a:ea typeface="MS PGothic" charset="0"/>
              </a:rPr>
              <a:t>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b="1" dirty="0">
                <a:latin typeface="Arial" charset="0"/>
                <a:ea typeface="MS PGothic" charset="0"/>
              </a:rPr>
              <a:t> = {(</a:t>
            </a:r>
            <a:r>
              <a:rPr lang="en-US" sz="1600" b="1" dirty="0" err="1">
                <a:latin typeface="Arial" charset="0"/>
                <a:ea typeface="MS PGothic" charset="0"/>
              </a:rPr>
              <a:t>k,j</a:t>
            </a:r>
            <a:r>
              <a:rPr lang="en-US" sz="1600" b="1" dirty="0">
                <a:latin typeface="Arial" charset="0"/>
                <a:ea typeface="MS PGothic" charset="0"/>
              </a:rPr>
              <a:t>) | </a:t>
            </a:r>
            <a:r>
              <a:rPr lang="en-US" sz="1600" b="1" dirty="0" err="1">
                <a:latin typeface="Arial" charset="0"/>
                <a:ea typeface="MS PGothic" charset="0"/>
              </a:rPr>
              <a:t>k,j</a:t>
            </a:r>
            <a:r>
              <a:rPr lang="en-US" sz="1600" b="1" dirty="0">
                <a:latin typeface="Arial" charset="0"/>
                <a:ea typeface="MS PGothic" charset="0"/>
              </a:rPr>
              <a:t> </a:t>
            </a:r>
            <a:r>
              <a:rPr lang="en-US" sz="1600" b="1" dirty="0">
                <a:latin typeface="Arial" charset="0"/>
                <a:ea typeface="MS PGothic" charset="0"/>
                <a:sym typeface="Symbol" charset="0"/>
              </a:rPr>
              <a:t>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 </a:t>
            </a:r>
            <a:r>
              <a:rPr lang="en-US" sz="1600" b="1" dirty="0">
                <a:latin typeface="Arial" charset="0"/>
                <a:ea typeface="MS PGothic" charset="0"/>
                <a:sym typeface="Symbol" charset="0"/>
              </a:rPr>
              <a:t>}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.  Define the function,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= 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)(k+j+1))/2 + j.</a:t>
            </a:r>
            <a:br>
              <a:rPr lang="en-US" sz="16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Clearly f is a function, since the defining expression is single-valued.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	Furthermore, 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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 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,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 0. We must show that f is 1-1 and onto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.</a:t>
            </a:r>
            <a:br>
              <a:rPr lang="en-US" sz="16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To show f is 1-1, let (k, j) and (k', j') be two distinct elements of S.   </a:t>
            </a:r>
            <a:br>
              <a:rPr lang="en-US" sz="16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There are two cases to consider.  (a)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=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', or (b)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&lt;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 (or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 &lt;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).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1600" dirty="0">
                <a:solidFill>
                  <a:srgbClr val="FF0000"/>
                </a:solidFill>
                <a:latin typeface="Arial" charset="0"/>
                <a:ea typeface="MS PGothic" charset="0"/>
                <a:sym typeface="Symbol" charset="0"/>
              </a:rPr>
              <a:t>	Assume (a).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Then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–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')) = j – j' (we can assume without loss of generality that j-j'  0). If j-j' = 0, then j = j'.  Thus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=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 implies k = k', but this contradicts our assumption that 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 and 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') are distinct elements of S.  Thus, we must assume that j-j' &gt; 0.  It follows immediately that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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').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1600" dirty="0">
                <a:solidFill>
                  <a:srgbClr val="FF0000"/>
                </a:solidFill>
                <a:latin typeface="Arial" charset="0"/>
                <a:ea typeface="MS PGothic" charset="0"/>
                <a:sym typeface="Symbol" charset="0"/>
              </a:rPr>
              <a:t>	Assume (b).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 Then we can assume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&lt;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 =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k+j+a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, for some a &gt; 0. Now suppose f(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')) =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)).  Substituting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k+j+a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for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k'+j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 in the formula for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')) and equating to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)), and doing the algebra we arrive at j = 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aj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+ y, where y is some positive number. Clearly this relation cannot hold for any non-negative j and a &gt; 0.  We must conclude that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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k',j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'). Thus, f is 1-1.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	To show that f is onto </a:t>
            </a:r>
            <a:r>
              <a:rPr lang="en-US" sz="16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, we need to show that given any m  0, there is a 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 such that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= m.  Let x be the largest non-negative integer such that x(x+1)/2   m.  It follows that (x+1)(x+2)/2 &gt; m.  Now choose j = m - x(x+1)/2 and k = x-j.   It follows that f((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k,j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)) = m.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686C29E-77FE-4445-A0F4-2AED6F45E6B3}" type="datetime1">
              <a:rPr lang="en-US" smtClean="0"/>
              <a:t>1/4/22</a:t>
            </a:fld>
            <a:endParaRPr lang="en-US"/>
          </a:p>
        </p:txBody>
      </p:sp>
      <p:sp>
        <p:nvSpPr>
          <p:cNvPr id="47109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711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6F65CC0A-4BD3-F94E-B533-C19E03092893}" type="slidenum">
              <a:rPr lang="en-US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79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Sets, Sequences, Relations, Cardinality, Proofs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This is review material.</a:t>
            </a:r>
          </a:p>
          <a:p>
            <a:r>
              <a:rPr lang="en-US" dirty="0"/>
              <a:t>I will not explicitly discuss these concepts and processes </a:t>
            </a:r>
            <a:r>
              <a:rPr lang="en-US"/>
              <a:t>in class.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6635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Arial" charset="0"/>
                <a:ea typeface="MS PGothic" charset="0"/>
              </a:rPr>
              <a:t>Proof That |</a:t>
            </a:r>
            <a:r>
              <a:rPr lang="en-US" sz="4000" dirty="0">
                <a:latin typeface="Forte" charset="0"/>
                <a:ea typeface="MS PGothic" charset="0"/>
              </a:rPr>
              <a:t> </a:t>
            </a:r>
            <a:r>
              <a:rPr lang="en-US" sz="4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4000" dirty="0">
                <a:latin typeface="Forte" charset="0"/>
                <a:ea typeface="MS PGothic" charset="0"/>
              </a:rPr>
              <a:t> </a:t>
            </a:r>
            <a:r>
              <a:rPr lang="en-US" sz="4000" dirty="0">
                <a:latin typeface="Arial" charset="0"/>
                <a:ea typeface="MS PGothic" charset="0"/>
              </a:rPr>
              <a:t>| = </a:t>
            </a:r>
            <a:r>
              <a:rPr lang="en-US" sz="4000" i="1" dirty="0">
                <a:latin typeface="Arial" charset="0"/>
                <a:ea typeface="MS PGothic" charset="0"/>
              </a:rPr>
              <a:t>|</a:t>
            </a:r>
            <a:r>
              <a:rPr lang="en-US" sz="4000" dirty="0">
                <a:latin typeface="Forte" charset="0"/>
                <a:ea typeface="MS PGothic" charset="0"/>
              </a:rPr>
              <a:t> </a:t>
            </a:r>
            <a:r>
              <a:rPr lang="en-US" sz="4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4000" dirty="0">
                <a:latin typeface="Forte" charset="0"/>
                <a:ea typeface="MS PGothic" charset="0"/>
              </a:rPr>
              <a:t> </a:t>
            </a:r>
            <a:r>
              <a:rPr lang="en-US" sz="4000" i="1" dirty="0">
                <a:latin typeface="Arial" charset="0"/>
                <a:ea typeface="MS PGothic" charset="0"/>
              </a:rPr>
              <a:t>|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83058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By definition,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 = { (</a:t>
            </a:r>
            <a:r>
              <a:rPr lang="en-US" sz="2400" dirty="0" err="1">
                <a:latin typeface="Arial" charset="0"/>
                <a:ea typeface="MS PGothic" charset="0"/>
                <a:sym typeface="Symbol" charset="0"/>
              </a:rPr>
              <a:t>a,b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) | a 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and b 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b="1" i="1" baseline="30000" dirty="0">
                <a:latin typeface="Forte" charset="0"/>
                <a:ea typeface="MS PGothic" charset="0"/>
              </a:rPr>
              <a:t>+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 }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dirty="0">
              <a:latin typeface="Arial" charset="0"/>
              <a:ea typeface="MS PGothic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|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| </a:t>
            </a:r>
            <a:r>
              <a:rPr lang="en-US" sz="2400" dirty="0">
                <a:latin typeface="Arial" charset="0"/>
                <a:ea typeface="MS PGothic" charset="0"/>
              </a:rPr>
              <a:t> 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|. </a:t>
            </a:r>
            <a:endParaRPr lang="en-US" sz="2400" dirty="0">
              <a:latin typeface="Arial" charset="0"/>
              <a:ea typeface="MS PGothic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	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 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</a:t>
            </a:r>
            <a:r>
              <a:rPr lang="en-US" sz="2400" b="1" i="1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Arial" charset="0"/>
                <a:ea typeface="MS PGothic" charset="0"/>
              </a:rPr>
              <a:t>.  Thus |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400" dirty="0">
                <a:latin typeface="Arial" charset="0"/>
                <a:ea typeface="MS PGothic" charset="0"/>
              </a:rPr>
              <a:t>  |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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b="1" i="1" dirty="0">
                <a:latin typeface="Arial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by Lemma A.  </a:t>
            </a:r>
            <a:br>
              <a:rPr lang="en-US" sz="2400" dirty="0">
                <a:latin typeface="Arial" charset="0"/>
                <a:ea typeface="MS PGothic" charset="0"/>
              </a:rPr>
            </a:br>
            <a:r>
              <a:rPr lang="en-US" sz="2400" dirty="0">
                <a:latin typeface="Arial" charset="0"/>
                <a:ea typeface="MS PGothic" charset="0"/>
              </a:rPr>
              <a:t>But |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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= 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b="1" dirty="0">
                <a:latin typeface="Arial" charset="0"/>
                <a:ea typeface="MS PGothic" charset="0"/>
              </a:rPr>
              <a:t> </a:t>
            </a:r>
            <a:r>
              <a:rPr lang="en-US" sz="2400" b="1" dirty="0">
                <a:latin typeface="Arial" charset="0"/>
                <a:ea typeface="MS PGothic" charset="0"/>
                <a:sym typeface="Symbol" charset="0"/>
              </a:rPr>
              <a:t>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using an argument similar to that showing |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= 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|. (Define g by g(</a:t>
            </a:r>
            <a:r>
              <a:rPr lang="en-US" sz="2400" dirty="0" err="1">
                <a:latin typeface="Arial" charset="0"/>
                <a:ea typeface="MS PGothic" charset="0"/>
              </a:rPr>
              <a:t>a,b</a:t>
            </a:r>
            <a:r>
              <a:rPr lang="en-US" sz="2400" dirty="0">
                <a:latin typeface="Arial" charset="0"/>
                <a:ea typeface="MS PGothic" charset="0"/>
              </a:rPr>
              <a:t>) = (</a:t>
            </a:r>
            <a:r>
              <a:rPr lang="en-US" sz="2400" i="1" dirty="0">
                <a:latin typeface="Arial" charset="0"/>
                <a:ea typeface="MS PGothic" charset="0"/>
              </a:rPr>
              <a:t>f</a:t>
            </a:r>
            <a:r>
              <a:rPr lang="en-US" sz="2400" dirty="0">
                <a:latin typeface="Arial" charset="0"/>
                <a:ea typeface="MS PGothic" charset="0"/>
              </a:rPr>
              <a:t>(a),b)) where </a:t>
            </a:r>
            <a:r>
              <a:rPr lang="en-US" sz="2400" i="1" dirty="0">
                <a:latin typeface="Arial" charset="0"/>
                <a:ea typeface="MS PGothic" charset="0"/>
              </a:rPr>
              <a:t>f</a:t>
            </a:r>
            <a:r>
              <a:rPr lang="en-US" sz="2400" dirty="0">
                <a:latin typeface="Arial" charset="0"/>
                <a:ea typeface="MS PGothic" charset="0"/>
              </a:rPr>
              <a:t> is the function used to map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en-US" sz="2400" dirty="0">
                <a:latin typeface="Arial" charset="0"/>
                <a:ea typeface="MS PGothic" charset="0"/>
              </a:rPr>
              <a:t>to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Arial" charset="0"/>
                <a:ea typeface="MS PGothic" charset="0"/>
              </a:rPr>
              <a:t>.)</a:t>
            </a:r>
            <a:br>
              <a:rPr lang="en-US" sz="2400" dirty="0">
                <a:latin typeface="Arial" charset="0"/>
                <a:ea typeface="MS PGothic" charset="0"/>
              </a:rPr>
            </a:br>
            <a:r>
              <a:rPr lang="en-US" sz="2400" dirty="0">
                <a:latin typeface="Arial" charset="0"/>
                <a:ea typeface="MS PGothic" charset="0"/>
              </a:rPr>
              <a:t>By Lemma B it follows that |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400" dirty="0">
                <a:latin typeface="Arial" charset="0"/>
                <a:ea typeface="MS PGothic" charset="0"/>
              </a:rPr>
              <a:t> 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|.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| </a:t>
            </a:r>
            <a:r>
              <a:rPr lang="en-US" sz="2400" dirty="0">
                <a:latin typeface="Arial" charset="0"/>
                <a:ea typeface="MS PGothic" charset="0"/>
              </a:rPr>
              <a:t> |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|.</a:t>
            </a:r>
            <a:endParaRPr lang="en-US" sz="2400" dirty="0">
              <a:latin typeface="Arial" charset="0"/>
              <a:ea typeface="MS PGothic" charset="0"/>
              <a:sym typeface="Symbol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Arial" charset="0"/>
                <a:ea typeface="MS PGothic" charset="0"/>
              </a:rPr>
              <a:t>	Define f(a) = (a,1). This is a 1-1 mapping from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Arial" charset="0"/>
                <a:ea typeface="MS PGothic" charset="0"/>
              </a:rPr>
              <a:t> into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dirty="0">
                <a:latin typeface="Arial" charset="0"/>
                <a:ea typeface="MS PGothic" charset="0"/>
              </a:rPr>
              <a:t>, showing</a:t>
            </a:r>
            <a:r>
              <a:rPr lang="en-US" sz="2400" i="1" dirty="0">
                <a:latin typeface="Arial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2400" dirty="0">
                <a:latin typeface="Arial" charset="0"/>
                <a:ea typeface="MS PGothic" charset="0"/>
              </a:rPr>
              <a:t> 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dirty="0">
              <a:latin typeface="Arial" charset="0"/>
              <a:ea typeface="MS PGothic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Arial" charset="0"/>
                <a:ea typeface="MS PGothic" charset="0"/>
              </a:rPr>
              <a:t>Thus,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|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400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| =</a:t>
            </a:r>
            <a:r>
              <a:rPr lang="en-US" sz="2400" dirty="0">
                <a:latin typeface="Arial" charset="0"/>
                <a:ea typeface="MS PGothic" charset="0"/>
              </a:rPr>
              <a:t> |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en-US" sz="2400" b="1" dirty="0">
                <a:latin typeface="Forte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</a:rPr>
              <a:t>|.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A4A9928-2227-BA4D-8C8D-3A4EE24687DB}" type="datetime1">
              <a:rPr lang="en-US" smtClean="0"/>
              <a:t>1/4/22</a:t>
            </a:fld>
            <a:endParaRPr lang="en-US"/>
          </a:p>
        </p:txBody>
      </p:sp>
      <p:sp>
        <p:nvSpPr>
          <p:cNvPr id="48133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813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DE8AB19F-FBC0-B34B-9167-B0E5F304CF97}" type="slidenum">
              <a:rPr lang="en-US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400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Undirected Graphs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An </a:t>
            </a:r>
            <a:r>
              <a:rPr lang="en-US" sz="2400" b="1" dirty="0"/>
              <a:t>undirected</a:t>
            </a:r>
            <a:r>
              <a:rPr lang="en-US" sz="2400" dirty="0"/>
              <a:t> </a:t>
            </a:r>
            <a:r>
              <a:rPr lang="en-US" sz="2400" b="1" dirty="0"/>
              <a:t>Graph</a:t>
            </a:r>
            <a:r>
              <a:rPr lang="en-US" sz="2400" dirty="0"/>
              <a:t> </a:t>
            </a:r>
            <a:r>
              <a:rPr lang="en-US" sz="2400" b="1" dirty="0"/>
              <a:t>G</a:t>
            </a:r>
            <a:r>
              <a:rPr lang="en-US" sz="2400" dirty="0"/>
              <a:t> is defined by a pair </a:t>
            </a:r>
            <a:r>
              <a:rPr lang="en-US" sz="2400" b="1" dirty="0"/>
              <a:t>(V, E)</a:t>
            </a:r>
          </a:p>
          <a:p>
            <a:r>
              <a:rPr lang="en-US" sz="2400" b="1" dirty="0"/>
              <a:t>V</a:t>
            </a:r>
            <a:r>
              <a:rPr lang="en-US" sz="2400" dirty="0"/>
              <a:t>: Finite Set of </a:t>
            </a:r>
            <a:r>
              <a:rPr lang="en-US" sz="2400" b="1" dirty="0"/>
              <a:t>Nodes/Vertices</a:t>
            </a:r>
          </a:p>
          <a:p>
            <a:r>
              <a:rPr lang="en-US" sz="2400" b="1" dirty="0"/>
              <a:t>E</a:t>
            </a:r>
            <a:r>
              <a:rPr lang="en-US" sz="2400" dirty="0"/>
              <a:t>: { &lt;</a:t>
            </a:r>
            <a:r>
              <a:rPr lang="en-US" sz="2400" dirty="0" err="1"/>
              <a:t>a,b</a:t>
            </a:r>
            <a:r>
              <a:rPr lang="en-US" sz="2400" dirty="0"/>
              <a:t>&gt; | </a:t>
            </a:r>
            <a:r>
              <a:rPr lang="en-US" sz="2400" dirty="0" err="1"/>
              <a:t>a,b∈</a:t>
            </a:r>
            <a:r>
              <a:rPr lang="en-US" sz="2400" b="1" dirty="0" err="1"/>
              <a:t>V</a:t>
            </a:r>
            <a:r>
              <a:rPr lang="en-US" sz="2400" dirty="0"/>
              <a:t> are called </a:t>
            </a:r>
            <a:r>
              <a:rPr lang="en-US" sz="2400" b="1" dirty="0"/>
              <a:t>Edges/Arcs</a:t>
            </a:r>
            <a:r>
              <a:rPr lang="en-US" sz="2400" dirty="0"/>
              <a:t>}</a:t>
            </a:r>
          </a:p>
          <a:p>
            <a:pPr lvl="1"/>
            <a:r>
              <a:rPr lang="en-US" sz="2000" b="1" dirty="0"/>
              <a:t>E⊆V×V</a:t>
            </a:r>
            <a:r>
              <a:rPr lang="en-US" sz="2000" dirty="0"/>
              <a:t> such that &lt;</a:t>
            </a:r>
            <a:r>
              <a:rPr lang="en-US" sz="2000" dirty="0" err="1"/>
              <a:t>a,b</a:t>
            </a:r>
            <a:r>
              <a:rPr lang="en-US" sz="2000" dirty="0"/>
              <a:t>&gt;∈</a:t>
            </a:r>
            <a:r>
              <a:rPr lang="en-US" sz="2000" b="1" dirty="0"/>
              <a:t>E</a:t>
            </a:r>
            <a:r>
              <a:rPr lang="en-US" sz="2000" dirty="0"/>
              <a:t> implies &lt;</a:t>
            </a:r>
            <a:r>
              <a:rPr lang="en-US" sz="2000" dirty="0" err="1"/>
              <a:t>b,a</a:t>
            </a:r>
            <a:r>
              <a:rPr lang="en-US" sz="2000" dirty="0"/>
              <a:t>&gt;∈</a:t>
            </a:r>
            <a:r>
              <a:rPr lang="en-US" sz="2000" b="1" dirty="0"/>
              <a:t>E</a:t>
            </a:r>
          </a:p>
          <a:p>
            <a:r>
              <a:rPr lang="en-US" sz="2400" b="1" dirty="0"/>
              <a:t>Degree</a:t>
            </a:r>
            <a:r>
              <a:rPr lang="en-US" sz="2400" dirty="0"/>
              <a:t> of node is number of edges at that node </a:t>
            </a:r>
            <a:br>
              <a:rPr lang="en-US" sz="2400" dirty="0"/>
            </a:br>
            <a:r>
              <a:rPr lang="en-US" sz="2400" dirty="0"/>
              <a:t>(number of nodes it relates to)</a:t>
            </a:r>
          </a:p>
          <a:p>
            <a:r>
              <a:rPr lang="en-US" sz="2400" dirty="0"/>
              <a:t>Graphs can be </a:t>
            </a:r>
            <a:r>
              <a:rPr lang="en-US" sz="2400" b="1" dirty="0"/>
              <a:t>labeled</a:t>
            </a:r>
            <a:r>
              <a:rPr lang="en-US" sz="2400" dirty="0"/>
              <a:t>, as we did above on the nodes, or unlabeled. </a:t>
            </a:r>
          </a:p>
          <a:p>
            <a:r>
              <a:rPr lang="en-US" sz="2400" dirty="0"/>
              <a:t>Labels can go on nodes, edges or both.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1836-CE1D-0E47-9984-F62CE3A68D10}" type="datetime1">
              <a:rPr lang="en-US" smtClean="0"/>
              <a:t>1/4/22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COT 6410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68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on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 </a:t>
            </a:r>
            <a:r>
              <a:rPr lang="en-US" sz="2000" b="1" dirty="0"/>
              <a:t>subgraph</a:t>
            </a:r>
            <a:r>
              <a:rPr lang="en-US" sz="2000" dirty="0"/>
              <a:t> H of a graph G is a subset of the nodes of G with all edges retained from G that involve node pairs in H.</a:t>
            </a:r>
          </a:p>
          <a:p>
            <a:r>
              <a:rPr lang="en-US" sz="2000" dirty="0"/>
              <a:t>A </a:t>
            </a:r>
            <a:r>
              <a:rPr lang="en-US" sz="2000" b="1" dirty="0"/>
              <a:t>path</a:t>
            </a:r>
            <a:r>
              <a:rPr lang="en-US" sz="2000" dirty="0"/>
              <a:t> is a sequence of nodes connected by edges.</a:t>
            </a:r>
          </a:p>
          <a:p>
            <a:r>
              <a:rPr lang="en-US" sz="2000" dirty="0"/>
              <a:t>A graph is </a:t>
            </a:r>
            <a:r>
              <a:rPr lang="en-US" sz="2000" b="1" dirty="0"/>
              <a:t>connected</a:t>
            </a:r>
            <a:r>
              <a:rPr lang="en-US" sz="2000" dirty="0"/>
              <a:t> if every two nodes are connected by a path.</a:t>
            </a:r>
          </a:p>
          <a:p>
            <a:r>
              <a:rPr lang="en-US" sz="2000" dirty="0"/>
              <a:t>A </a:t>
            </a:r>
            <a:r>
              <a:rPr lang="en-US" sz="2000" b="1" dirty="0"/>
              <a:t>cycle</a:t>
            </a:r>
            <a:r>
              <a:rPr lang="en-US" sz="2000" dirty="0"/>
              <a:t> is a path that starts and ends in the same node.</a:t>
            </a:r>
          </a:p>
          <a:p>
            <a:r>
              <a:rPr lang="en-US" sz="2000" dirty="0"/>
              <a:t>A </a:t>
            </a:r>
            <a:r>
              <a:rPr lang="en-US" sz="2000" b="1" dirty="0"/>
              <a:t>simple cycle </a:t>
            </a:r>
            <a:r>
              <a:rPr lang="en-US" sz="2000" dirty="0"/>
              <a:t>is a path that involves at least three nodes and starts and ends in the same node. (excludes self loop)</a:t>
            </a:r>
          </a:p>
          <a:p>
            <a:r>
              <a:rPr lang="en-US" sz="2000" dirty="0"/>
              <a:t>A </a:t>
            </a:r>
            <a:r>
              <a:rPr lang="en-US" sz="2000" b="1" dirty="0"/>
              <a:t>tree</a:t>
            </a:r>
            <a:r>
              <a:rPr lang="en-US" sz="2000" dirty="0"/>
              <a:t> is a graph that is connected and has no simple cycles.</a:t>
            </a:r>
          </a:p>
          <a:p>
            <a:r>
              <a:rPr lang="en-US" sz="2000" dirty="0"/>
              <a:t>A tree may contain a special node called the </a:t>
            </a:r>
            <a:r>
              <a:rPr lang="en-US" sz="2000" b="1" dirty="0"/>
              <a:t>root</a:t>
            </a:r>
            <a:r>
              <a:rPr lang="en-US" sz="2000" dirty="0"/>
              <a:t>.</a:t>
            </a:r>
          </a:p>
          <a:p>
            <a:r>
              <a:rPr lang="en-US" sz="2000" dirty="0"/>
              <a:t>The nodes of degree 1 in a tree, excepting the root, are called </a:t>
            </a:r>
            <a:r>
              <a:rPr lang="en-US" sz="2000" b="1" dirty="0"/>
              <a:t>leaves</a:t>
            </a:r>
            <a:r>
              <a:rPr lang="en-US" sz="2000" dirty="0"/>
              <a:t>.</a:t>
            </a:r>
          </a:p>
          <a:p>
            <a:r>
              <a:rPr lang="en-US" sz="2000" dirty="0"/>
              <a:t>The set of leaves of a tree are called the </a:t>
            </a:r>
            <a:r>
              <a:rPr lang="en-US" sz="2000" b="1" dirty="0"/>
              <a:t>frontier</a:t>
            </a:r>
            <a:r>
              <a:rPr lang="en-US" sz="2000" dirty="0"/>
              <a:t>.</a:t>
            </a:r>
          </a:p>
          <a:p>
            <a:r>
              <a:rPr lang="en-US" sz="2000" dirty="0"/>
              <a:t>If the edges have direction then a graph is called </a:t>
            </a:r>
            <a:r>
              <a:rPr lang="en-US" sz="2000" b="1" dirty="0"/>
              <a:t>directed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61B9B-637B-AC47-A0A7-B803AE0DB03E}" type="datetime1">
              <a:rPr lang="en-US" smtClean="0"/>
              <a:t>1/4/22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COT 6410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56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Directed vs Undirected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If directed, we differentiate </a:t>
            </a:r>
            <a:r>
              <a:rPr lang="en-US" b="1"/>
              <a:t>in-degree</a:t>
            </a:r>
            <a:r>
              <a:rPr lang="en-US"/>
              <a:t> (edges into node) from </a:t>
            </a:r>
            <a:r>
              <a:rPr lang="en-US" b="1"/>
              <a:t>out-degree (edges out of node)</a:t>
            </a:r>
            <a:r>
              <a:rPr lang="en-US"/>
              <a:t>.</a:t>
            </a:r>
            <a:endParaRPr lang="en-US" b="1"/>
          </a:p>
          <a:p>
            <a:r>
              <a:rPr lang="en-US"/>
              <a:t>Undirected		     	Directed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9941-D894-B142-BCE0-9435EB9982DF}" type="datetime1">
              <a:rPr lang="en-US" smtClean="0"/>
              <a:t>1/4/22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COT 6410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Oval 23"/>
          <p:cNvSpPr>
            <a:spLocks noChangeAspect="1" noChangeArrowheads="1"/>
          </p:cNvSpPr>
          <p:nvPr/>
        </p:nvSpPr>
        <p:spPr bwMode="auto">
          <a:xfrm>
            <a:off x="6781800" y="3878262"/>
            <a:ext cx="388938" cy="388938"/>
          </a:xfrm>
          <a:prstGeom prst="ellipse">
            <a:avLst/>
          </a:prstGeom>
          <a:gradFill rotWithShape="0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18900000" scaled="1"/>
          </a:gradFill>
          <a:ln w="158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b="1" i="1">
              <a:latin typeface="Arial" charset="0"/>
            </a:endParaRPr>
          </a:p>
        </p:txBody>
      </p:sp>
      <p:sp>
        <p:nvSpPr>
          <p:cNvPr id="8" name="Oval 23"/>
          <p:cNvSpPr>
            <a:spLocks noChangeAspect="1" noChangeArrowheads="1"/>
          </p:cNvSpPr>
          <p:nvPr/>
        </p:nvSpPr>
        <p:spPr bwMode="auto">
          <a:xfrm>
            <a:off x="8043069" y="3878262"/>
            <a:ext cx="388938" cy="388938"/>
          </a:xfrm>
          <a:prstGeom prst="ellipse">
            <a:avLst/>
          </a:prstGeom>
          <a:gradFill rotWithShape="0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18900000" scaled="1"/>
          </a:gradFill>
          <a:ln w="158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b="1" i="1"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15763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11163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1" name="Oval 23"/>
          <p:cNvSpPr>
            <a:spLocks noChangeAspect="1" noChangeArrowheads="1"/>
          </p:cNvSpPr>
          <p:nvPr/>
        </p:nvSpPr>
        <p:spPr bwMode="auto">
          <a:xfrm>
            <a:off x="3074193" y="3878262"/>
            <a:ext cx="388938" cy="388938"/>
          </a:xfrm>
          <a:prstGeom prst="ellipse">
            <a:avLst/>
          </a:prstGeom>
          <a:gradFill rotWithShape="0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18900000" scaled="1"/>
          </a:gradFill>
          <a:ln w="158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b="1" i="1">
              <a:latin typeface="Arial" charset="0"/>
            </a:endParaRPr>
          </a:p>
        </p:txBody>
      </p:sp>
      <p:sp>
        <p:nvSpPr>
          <p:cNvPr id="12" name="Oval 23"/>
          <p:cNvSpPr>
            <a:spLocks noChangeAspect="1" noChangeArrowheads="1"/>
          </p:cNvSpPr>
          <p:nvPr/>
        </p:nvSpPr>
        <p:spPr bwMode="auto">
          <a:xfrm>
            <a:off x="4335462" y="3878262"/>
            <a:ext cx="388938" cy="388938"/>
          </a:xfrm>
          <a:prstGeom prst="ellipse">
            <a:avLst/>
          </a:prstGeom>
          <a:gradFill rotWithShape="0">
            <a:gsLst>
              <a:gs pos="0">
                <a:srgbClr val="475E76"/>
              </a:gs>
              <a:gs pos="50000">
                <a:srgbClr val="99CCFF"/>
              </a:gs>
              <a:gs pos="100000">
                <a:srgbClr val="475E76"/>
              </a:gs>
            </a:gsLst>
            <a:lin ang="18900000" scaled="1"/>
          </a:gradFill>
          <a:ln w="158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b="1" i="1"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3463131" y="4072731"/>
            <a:ext cx="87233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108156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03556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7170738" y="4072731"/>
            <a:ext cx="872331" cy="607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886446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Graph G = (V, 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963BB-E688-1945-929E-29A467E3E993}" type="datetime1">
              <a:rPr lang="en-US" smtClean="0"/>
              <a:t>1/4/22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COT 6410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408442" y="2467429"/>
            <a:ext cx="2414588" cy="3238500"/>
            <a:chOff x="330" y="1774"/>
            <a:chExt cx="1521" cy="2040"/>
          </a:xfrm>
        </p:grpSpPr>
        <p:sp>
          <p:nvSpPr>
            <p:cNvPr id="8" name="Line 5"/>
            <p:cNvSpPr>
              <a:spLocks noChangeAspect="1" noChangeShapeType="1"/>
            </p:cNvSpPr>
            <p:nvPr/>
          </p:nvSpPr>
          <p:spPr bwMode="auto">
            <a:xfrm flipV="1">
              <a:off x="539" y="1954"/>
              <a:ext cx="452" cy="33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6"/>
            <p:cNvSpPr>
              <a:spLocks noChangeAspect="1" noChangeShapeType="1"/>
            </p:cNvSpPr>
            <p:nvPr/>
          </p:nvSpPr>
          <p:spPr bwMode="auto">
            <a:xfrm>
              <a:off x="512" y="2489"/>
              <a:ext cx="145" cy="42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7"/>
            <p:cNvSpPr>
              <a:spLocks noChangeAspect="1" noChangeShapeType="1"/>
            </p:cNvSpPr>
            <p:nvPr/>
          </p:nvSpPr>
          <p:spPr bwMode="auto">
            <a:xfrm>
              <a:off x="1186" y="1950"/>
              <a:ext cx="469" cy="32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8"/>
            <p:cNvSpPr>
              <a:spLocks noChangeAspect="1" noChangeShapeType="1"/>
            </p:cNvSpPr>
            <p:nvPr/>
          </p:nvSpPr>
          <p:spPr bwMode="auto">
            <a:xfrm flipH="1">
              <a:off x="1554" y="2500"/>
              <a:ext cx="163" cy="42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9"/>
            <p:cNvSpPr>
              <a:spLocks noChangeAspect="1" noChangeShapeType="1"/>
            </p:cNvSpPr>
            <p:nvPr/>
          </p:nvSpPr>
          <p:spPr bwMode="auto">
            <a:xfrm>
              <a:off x="820" y="3045"/>
              <a:ext cx="57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0"/>
            <p:cNvSpPr>
              <a:spLocks noChangeAspect="1" noChangeShapeType="1"/>
            </p:cNvSpPr>
            <p:nvPr/>
          </p:nvSpPr>
          <p:spPr bwMode="auto">
            <a:xfrm flipH="1">
              <a:off x="745" y="2005"/>
              <a:ext cx="299" cy="9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1"/>
            <p:cNvSpPr>
              <a:spLocks noChangeAspect="1" noChangeShapeType="1"/>
            </p:cNvSpPr>
            <p:nvPr/>
          </p:nvSpPr>
          <p:spPr bwMode="auto">
            <a:xfrm>
              <a:off x="1132" y="2004"/>
              <a:ext cx="326" cy="90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2"/>
            <p:cNvSpPr>
              <a:spLocks noChangeAspect="1" noChangeShapeType="1"/>
            </p:cNvSpPr>
            <p:nvPr/>
          </p:nvSpPr>
          <p:spPr bwMode="auto">
            <a:xfrm>
              <a:off x="582" y="2345"/>
              <a:ext cx="105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3"/>
            <p:cNvSpPr>
              <a:spLocks noChangeAspect="1" noChangeShapeType="1"/>
            </p:cNvSpPr>
            <p:nvPr/>
          </p:nvSpPr>
          <p:spPr bwMode="auto">
            <a:xfrm>
              <a:off x="582" y="2420"/>
              <a:ext cx="843" cy="53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Aspect="1" noChangeShapeType="1"/>
            </p:cNvSpPr>
            <p:nvPr/>
          </p:nvSpPr>
          <p:spPr bwMode="auto">
            <a:xfrm flipV="1">
              <a:off x="806" y="2447"/>
              <a:ext cx="830" cy="53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5"/>
            <p:cNvSpPr>
              <a:spLocks noChangeAspect="1" noChangeShapeType="1"/>
            </p:cNvSpPr>
            <p:nvPr/>
          </p:nvSpPr>
          <p:spPr bwMode="auto">
            <a:xfrm flipH="1">
              <a:off x="541" y="3168"/>
              <a:ext cx="143" cy="40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6"/>
            <p:cNvSpPr>
              <a:spLocks noChangeAspect="1" noChangeShapeType="1"/>
            </p:cNvSpPr>
            <p:nvPr/>
          </p:nvSpPr>
          <p:spPr bwMode="auto">
            <a:xfrm>
              <a:off x="602" y="3698"/>
              <a:ext cx="102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7"/>
            <p:cNvSpPr>
              <a:spLocks noChangeAspect="1" noChangeShapeType="1"/>
            </p:cNvSpPr>
            <p:nvPr/>
          </p:nvSpPr>
          <p:spPr bwMode="auto">
            <a:xfrm>
              <a:off x="1561" y="3147"/>
              <a:ext cx="136" cy="42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8"/>
            <p:cNvSpPr>
              <a:spLocks noChangeAspect="1" noChangeShapeType="1"/>
            </p:cNvSpPr>
            <p:nvPr/>
          </p:nvSpPr>
          <p:spPr bwMode="auto">
            <a:xfrm>
              <a:off x="1777" y="2494"/>
              <a:ext cx="0" cy="108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9"/>
            <p:cNvSpPr>
              <a:spLocks noChangeAspect="1" noChangeShapeType="1"/>
            </p:cNvSpPr>
            <p:nvPr/>
          </p:nvSpPr>
          <p:spPr bwMode="auto">
            <a:xfrm>
              <a:off x="772" y="3134"/>
              <a:ext cx="877" cy="4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0"/>
            <p:cNvSpPr>
              <a:spLocks noChangeAspect="1" noChangeShapeType="1"/>
            </p:cNvSpPr>
            <p:nvPr/>
          </p:nvSpPr>
          <p:spPr bwMode="auto">
            <a:xfrm flipH="1">
              <a:off x="419" y="2508"/>
              <a:ext cx="0" cy="108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1"/>
            <p:cNvSpPr>
              <a:spLocks noChangeAspect="1" noChangeArrowheads="1"/>
            </p:cNvSpPr>
            <p:nvPr/>
          </p:nvSpPr>
          <p:spPr bwMode="auto">
            <a:xfrm>
              <a:off x="357" y="3569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25" name="Oval 22"/>
            <p:cNvSpPr>
              <a:spLocks noChangeAspect="1" noChangeArrowheads="1"/>
            </p:cNvSpPr>
            <p:nvPr/>
          </p:nvSpPr>
          <p:spPr bwMode="auto">
            <a:xfrm>
              <a:off x="954" y="1774"/>
              <a:ext cx="245" cy="244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26" name="Oval 23"/>
            <p:cNvSpPr>
              <a:spLocks noChangeAspect="1" noChangeArrowheads="1"/>
            </p:cNvSpPr>
            <p:nvPr/>
          </p:nvSpPr>
          <p:spPr bwMode="auto">
            <a:xfrm>
              <a:off x="330" y="2263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27" name="Oval 24"/>
            <p:cNvSpPr>
              <a:spLocks noChangeAspect="1" noChangeArrowheads="1"/>
            </p:cNvSpPr>
            <p:nvPr/>
          </p:nvSpPr>
          <p:spPr bwMode="auto">
            <a:xfrm>
              <a:off x="575" y="2916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28" name="Oval 25"/>
            <p:cNvSpPr>
              <a:spLocks noChangeAspect="1" noChangeArrowheads="1"/>
            </p:cNvSpPr>
            <p:nvPr/>
          </p:nvSpPr>
          <p:spPr bwMode="auto">
            <a:xfrm>
              <a:off x="1362" y="2916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29" name="Oval 26"/>
            <p:cNvSpPr>
              <a:spLocks noChangeAspect="1" noChangeArrowheads="1"/>
            </p:cNvSpPr>
            <p:nvPr/>
          </p:nvSpPr>
          <p:spPr bwMode="auto">
            <a:xfrm>
              <a:off x="1607" y="2263"/>
              <a:ext cx="244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30" name="Oval 27"/>
            <p:cNvSpPr>
              <a:spLocks noChangeAspect="1" noChangeArrowheads="1"/>
            </p:cNvSpPr>
            <p:nvPr/>
          </p:nvSpPr>
          <p:spPr bwMode="auto">
            <a:xfrm>
              <a:off x="1607" y="3569"/>
              <a:ext cx="244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</p:grpSp>
      <p:sp>
        <p:nvSpPr>
          <p:cNvPr id="31" name="AutoShape 29"/>
          <p:cNvSpPr>
            <a:spLocks/>
          </p:cNvSpPr>
          <p:nvPr/>
        </p:nvSpPr>
        <p:spPr bwMode="auto">
          <a:xfrm>
            <a:off x="3352800" y="2057400"/>
            <a:ext cx="1274762" cy="317500"/>
          </a:xfrm>
          <a:prstGeom prst="borderCallout2">
            <a:avLst>
              <a:gd name="adj1" fmla="val 36000"/>
              <a:gd name="adj2" fmla="val -7500"/>
              <a:gd name="adj3" fmla="val 36000"/>
              <a:gd name="adj4" fmla="val -66250"/>
              <a:gd name="adj5" fmla="val 254000"/>
              <a:gd name="adj6" fmla="val -115940"/>
            </a:avLst>
          </a:prstGeom>
          <a:solidFill>
            <a:srgbClr val="C0C0C0">
              <a:alpha val="4313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1400" b="1">
                <a:latin typeface="Arial" charset="0"/>
              </a:rPr>
              <a:t>Edges / Arcs</a:t>
            </a:r>
          </a:p>
        </p:txBody>
      </p:sp>
      <p:sp>
        <p:nvSpPr>
          <p:cNvPr id="32" name="AutoShape 30"/>
          <p:cNvSpPr>
            <a:spLocks/>
          </p:cNvSpPr>
          <p:nvPr/>
        </p:nvSpPr>
        <p:spPr bwMode="auto">
          <a:xfrm>
            <a:off x="2199142" y="1626395"/>
            <a:ext cx="1687513" cy="360362"/>
          </a:xfrm>
          <a:prstGeom prst="borderCallout2">
            <a:avLst>
              <a:gd name="adj1" fmla="val 31718"/>
              <a:gd name="adj2" fmla="val -4514"/>
              <a:gd name="adj3" fmla="val 31718"/>
              <a:gd name="adj4" fmla="val -18343"/>
              <a:gd name="adj5" fmla="val 235241"/>
              <a:gd name="adj6" fmla="val -36782"/>
            </a:avLst>
          </a:prstGeom>
          <a:solidFill>
            <a:srgbClr val="C0C0C0">
              <a:alpha val="4588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orgia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1400" b="1">
                <a:latin typeface="Arial" charset="0"/>
              </a:rPr>
              <a:t>Nodes / Vertices</a:t>
            </a:r>
          </a:p>
        </p:txBody>
      </p:sp>
      <p:sp>
        <p:nvSpPr>
          <p:cNvPr id="33" name="Rectangle 28"/>
          <p:cNvSpPr>
            <a:spLocks noChangeArrowheads="1"/>
          </p:cNvSpPr>
          <p:nvPr/>
        </p:nvSpPr>
        <p:spPr bwMode="auto">
          <a:xfrm>
            <a:off x="125413" y="1676400"/>
            <a:ext cx="181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5613" indent="-455613" algn="ctr">
              <a:spcBef>
                <a:spcPct val="20000"/>
              </a:spcBef>
              <a:defRPr/>
            </a:pPr>
            <a:r>
              <a:rPr lang="en-US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ea typeface="+mn-ea"/>
              </a:rPr>
              <a:t>Undirected</a:t>
            </a:r>
            <a:endParaRPr lang="en-US">
              <a:latin typeface="Georgia" pitchFamily="18" charset="0"/>
              <a:ea typeface="+mn-ea"/>
            </a:endParaRPr>
          </a:p>
        </p:txBody>
      </p:sp>
      <p:grpSp>
        <p:nvGrpSpPr>
          <p:cNvPr id="34" name="Group 31"/>
          <p:cNvGrpSpPr>
            <a:grpSpLocks/>
          </p:cNvGrpSpPr>
          <p:nvPr/>
        </p:nvGrpSpPr>
        <p:grpSpPr bwMode="auto">
          <a:xfrm>
            <a:off x="3048000" y="2627313"/>
            <a:ext cx="2951163" cy="3470275"/>
            <a:chOff x="3814" y="1578"/>
            <a:chExt cx="1859" cy="2186"/>
          </a:xfrm>
        </p:grpSpPr>
        <p:sp>
          <p:nvSpPr>
            <p:cNvPr id="35" name="Line 32"/>
            <p:cNvSpPr>
              <a:spLocks noChangeAspect="1" noChangeShapeType="1"/>
            </p:cNvSpPr>
            <p:nvPr/>
          </p:nvSpPr>
          <p:spPr bwMode="auto">
            <a:xfrm flipV="1">
              <a:off x="4023" y="1904"/>
              <a:ext cx="452" cy="33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33"/>
            <p:cNvSpPr>
              <a:spLocks noChangeAspect="1" noChangeShapeType="1"/>
            </p:cNvSpPr>
            <p:nvPr/>
          </p:nvSpPr>
          <p:spPr bwMode="auto">
            <a:xfrm>
              <a:off x="3996" y="2439"/>
              <a:ext cx="145" cy="42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34"/>
            <p:cNvSpPr>
              <a:spLocks noChangeAspect="1" noChangeShapeType="1"/>
            </p:cNvSpPr>
            <p:nvPr/>
          </p:nvSpPr>
          <p:spPr bwMode="auto">
            <a:xfrm>
              <a:off x="4670" y="1900"/>
              <a:ext cx="469" cy="32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35"/>
            <p:cNvSpPr>
              <a:spLocks noChangeAspect="1" noChangeShapeType="1"/>
            </p:cNvSpPr>
            <p:nvPr/>
          </p:nvSpPr>
          <p:spPr bwMode="auto">
            <a:xfrm flipH="1">
              <a:off x="5038" y="2450"/>
              <a:ext cx="163" cy="42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36"/>
            <p:cNvSpPr>
              <a:spLocks noChangeAspect="1" noChangeShapeType="1"/>
            </p:cNvSpPr>
            <p:nvPr/>
          </p:nvSpPr>
          <p:spPr bwMode="auto">
            <a:xfrm>
              <a:off x="4304" y="2995"/>
              <a:ext cx="53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37"/>
            <p:cNvSpPr>
              <a:spLocks noChangeAspect="1" noChangeShapeType="1"/>
            </p:cNvSpPr>
            <p:nvPr/>
          </p:nvSpPr>
          <p:spPr bwMode="auto">
            <a:xfrm flipH="1">
              <a:off x="4229" y="1955"/>
              <a:ext cx="299" cy="9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38"/>
            <p:cNvSpPr>
              <a:spLocks noChangeAspect="1" noChangeShapeType="1"/>
            </p:cNvSpPr>
            <p:nvPr/>
          </p:nvSpPr>
          <p:spPr bwMode="auto">
            <a:xfrm>
              <a:off x="4616" y="1954"/>
              <a:ext cx="326" cy="90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39"/>
            <p:cNvSpPr>
              <a:spLocks noChangeAspect="1" noChangeShapeType="1"/>
            </p:cNvSpPr>
            <p:nvPr/>
          </p:nvSpPr>
          <p:spPr bwMode="auto">
            <a:xfrm>
              <a:off x="4066" y="2295"/>
              <a:ext cx="105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40"/>
            <p:cNvSpPr>
              <a:spLocks noChangeAspect="1" noChangeShapeType="1"/>
            </p:cNvSpPr>
            <p:nvPr/>
          </p:nvSpPr>
          <p:spPr bwMode="auto">
            <a:xfrm>
              <a:off x="4066" y="2370"/>
              <a:ext cx="843" cy="53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41"/>
            <p:cNvSpPr>
              <a:spLocks noChangeAspect="1" noChangeShapeType="1"/>
            </p:cNvSpPr>
            <p:nvPr/>
          </p:nvSpPr>
          <p:spPr bwMode="auto">
            <a:xfrm flipV="1">
              <a:off x="4290" y="2397"/>
              <a:ext cx="830" cy="53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42"/>
            <p:cNvSpPr>
              <a:spLocks noChangeAspect="1" noChangeShapeType="1"/>
            </p:cNvSpPr>
            <p:nvPr/>
          </p:nvSpPr>
          <p:spPr bwMode="auto">
            <a:xfrm flipH="1">
              <a:off x="4025" y="3118"/>
              <a:ext cx="143" cy="40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43"/>
            <p:cNvSpPr>
              <a:spLocks noChangeAspect="1" noChangeShapeType="1"/>
            </p:cNvSpPr>
            <p:nvPr/>
          </p:nvSpPr>
          <p:spPr bwMode="auto">
            <a:xfrm>
              <a:off x="4086" y="3648"/>
              <a:ext cx="102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44"/>
            <p:cNvSpPr>
              <a:spLocks noChangeAspect="1" noChangeShapeType="1"/>
            </p:cNvSpPr>
            <p:nvPr/>
          </p:nvSpPr>
          <p:spPr bwMode="auto">
            <a:xfrm>
              <a:off x="5045" y="3097"/>
              <a:ext cx="136" cy="4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45"/>
            <p:cNvSpPr>
              <a:spLocks noChangeAspect="1" noChangeShapeType="1"/>
            </p:cNvSpPr>
            <p:nvPr/>
          </p:nvSpPr>
          <p:spPr bwMode="auto">
            <a:xfrm>
              <a:off x="5261" y="2444"/>
              <a:ext cx="0" cy="108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46"/>
            <p:cNvSpPr>
              <a:spLocks noChangeAspect="1" noChangeShapeType="1"/>
            </p:cNvSpPr>
            <p:nvPr/>
          </p:nvSpPr>
          <p:spPr bwMode="auto">
            <a:xfrm>
              <a:off x="4251" y="3084"/>
              <a:ext cx="877" cy="4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47"/>
            <p:cNvSpPr>
              <a:spLocks noChangeAspect="1" noChangeShapeType="1"/>
            </p:cNvSpPr>
            <p:nvPr/>
          </p:nvSpPr>
          <p:spPr bwMode="auto">
            <a:xfrm flipH="1">
              <a:off x="3903" y="2458"/>
              <a:ext cx="0" cy="108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Oval 48"/>
            <p:cNvSpPr>
              <a:spLocks noChangeAspect="1" noChangeArrowheads="1"/>
            </p:cNvSpPr>
            <p:nvPr/>
          </p:nvSpPr>
          <p:spPr bwMode="auto">
            <a:xfrm>
              <a:off x="3841" y="3519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2" name="Oval 49"/>
            <p:cNvSpPr>
              <a:spLocks noChangeAspect="1" noChangeArrowheads="1"/>
            </p:cNvSpPr>
            <p:nvPr/>
          </p:nvSpPr>
          <p:spPr bwMode="auto">
            <a:xfrm>
              <a:off x="4438" y="1724"/>
              <a:ext cx="245" cy="244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3" name="Oval 50"/>
            <p:cNvSpPr>
              <a:spLocks noChangeAspect="1" noChangeArrowheads="1"/>
            </p:cNvSpPr>
            <p:nvPr/>
          </p:nvSpPr>
          <p:spPr bwMode="auto">
            <a:xfrm>
              <a:off x="3814" y="2213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4" name="Oval 51"/>
            <p:cNvSpPr>
              <a:spLocks noChangeAspect="1" noChangeArrowheads="1"/>
            </p:cNvSpPr>
            <p:nvPr/>
          </p:nvSpPr>
          <p:spPr bwMode="auto">
            <a:xfrm>
              <a:off x="4059" y="2866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5" name="Oval 52"/>
            <p:cNvSpPr>
              <a:spLocks noChangeAspect="1" noChangeArrowheads="1"/>
            </p:cNvSpPr>
            <p:nvPr/>
          </p:nvSpPr>
          <p:spPr bwMode="auto">
            <a:xfrm>
              <a:off x="4846" y="2866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6" name="Oval 53"/>
            <p:cNvSpPr>
              <a:spLocks noChangeAspect="1" noChangeArrowheads="1"/>
            </p:cNvSpPr>
            <p:nvPr/>
          </p:nvSpPr>
          <p:spPr bwMode="auto">
            <a:xfrm>
              <a:off x="5091" y="2213"/>
              <a:ext cx="244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7" name="Oval 54"/>
            <p:cNvSpPr>
              <a:spLocks noChangeAspect="1" noChangeArrowheads="1"/>
            </p:cNvSpPr>
            <p:nvPr/>
          </p:nvSpPr>
          <p:spPr bwMode="auto">
            <a:xfrm>
              <a:off x="5091" y="3519"/>
              <a:ext cx="244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58" name="Rectangle 55"/>
            <p:cNvSpPr>
              <a:spLocks noChangeArrowheads="1"/>
            </p:cNvSpPr>
            <p:nvPr/>
          </p:nvSpPr>
          <p:spPr bwMode="auto">
            <a:xfrm>
              <a:off x="4781" y="1578"/>
              <a:ext cx="8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455613" indent="-455613" algn="ctr">
                <a:spcBef>
                  <a:spcPct val="20000"/>
                </a:spcBef>
                <a:defRPr/>
              </a:pPr>
              <a:r>
                <a:rPr lang="en-US" b="1" i="1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ea typeface="+mn-ea"/>
                </a:rPr>
                <a:t>Directed</a:t>
              </a:r>
              <a:endParaRPr lang="en-US">
                <a:latin typeface="Georgia" pitchFamily="18" charset="0"/>
                <a:ea typeface="+mn-ea"/>
              </a:endParaRPr>
            </a:p>
          </p:txBody>
        </p:sp>
      </p:grpSp>
      <p:graphicFrame>
        <p:nvGraphicFramePr>
          <p:cNvPr id="60" name="Object 57"/>
          <p:cNvGraphicFramePr>
            <a:graphicFrameLocks noChangeAspect="1"/>
          </p:cNvGraphicFramePr>
          <p:nvPr/>
        </p:nvGraphicFramePr>
        <p:xfrm>
          <a:off x="914400" y="5791200"/>
          <a:ext cx="1538288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35" name="Equation" r:id="rId3" imgW="977900" imgH="241300" progId="Equation.DSMT4">
                  <p:embed/>
                </p:oleObj>
              </mc:Choice>
              <mc:Fallback>
                <p:oleObj name="Equation" r:id="rId3" imgW="977900" imgH="241300" progId="Equation.DSMT4">
                  <p:embed/>
                  <p:pic>
                    <p:nvPicPr>
                      <p:cNvPr id="6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791200"/>
                        <a:ext cx="1538288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TextBox 62"/>
          <p:cNvSpPr txBox="1"/>
          <p:nvPr/>
        </p:nvSpPr>
        <p:spPr>
          <a:xfrm>
            <a:off x="4991100" y="1626395"/>
            <a:ext cx="3467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V: Finite Set of Nodes/Vertices</a:t>
            </a:r>
          </a:p>
          <a:p>
            <a:r>
              <a:rPr lang="en-US"/>
              <a:t>E: V×V ➝ V are Edges/Arcs</a:t>
            </a:r>
          </a:p>
        </p:txBody>
      </p:sp>
      <p:sp>
        <p:nvSpPr>
          <p:cNvPr id="90" name="Rectangle 55"/>
          <p:cNvSpPr>
            <a:spLocks noChangeArrowheads="1"/>
          </p:cNvSpPr>
          <p:nvPr/>
        </p:nvSpPr>
        <p:spPr bwMode="auto">
          <a:xfrm>
            <a:off x="5686425" y="4973519"/>
            <a:ext cx="3305174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9525" indent="-9525">
              <a:spcBef>
                <a:spcPct val="20000"/>
              </a:spcBef>
              <a:defRPr/>
            </a:pPr>
            <a:r>
              <a:rPr lang="en-US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  <a:ea typeface="+mn-ea"/>
              </a:rPr>
              <a:t>Tree has no simple cycles and often has a root</a:t>
            </a:r>
            <a:endParaRPr lang="en-US">
              <a:latin typeface="Georgia" pitchFamily="18" charset="0"/>
              <a:ea typeface="+mn-ea"/>
            </a:endParaRPr>
          </a:p>
        </p:txBody>
      </p:sp>
      <p:grpSp>
        <p:nvGrpSpPr>
          <p:cNvPr id="91" name="Group 4"/>
          <p:cNvGrpSpPr>
            <a:grpSpLocks/>
          </p:cNvGrpSpPr>
          <p:nvPr/>
        </p:nvGrpSpPr>
        <p:grpSpPr bwMode="auto">
          <a:xfrm>
            <a:off x="6024109" y="2614266"/>
            <a:ext cx="2627313" cy="2363788"/>
            <a:chOff x="230" y="1774"/>
            <a:chExt cx="1655" cy="1489"/>
          </a:xfrm>
        </p:grpSpPr>
        <p:sp>
          <p:nvSpPr>
            <p:cNvPr id="92" name="Line 5"/>
            <p:cNvSpPr>
              <a:spLocks noChangeAspect="1" noChangeShapeType="1"/>
            </p:cNvSpPr>
            <p:nvPr/>
          </p:nvSpPr>
          <p:spPr bwMode="auto">
            <a:xfrm flipV="1">
              <a:off x="716" y="1977"/>
              <a:ext cx="262" cy="19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Line 7"/>
            <p:cNvSpPr>
              <a:spLocks noChangeAspect="1" noChangeShapeType="1"/>
            </p:cNvSpPr>
            <p:nvPr/>
          </p:nvSpPr>
          <p:spPr bwMode="auto">
            <a:xfrm>
              <a:off x="1186" y="1950"/>
              <a:ext cx="469" cy="32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Line 18"/>
            <p:cNvSpPr>
              <a:spLocks noChangeAspect="1" noChangeShapeType="1"/>
            </p:cNvSpPr>
            <p:nvPr/>
          </p:nvSpPr>
          <p:spPr bwMode="auto">
            <a:xfrm>
              <a:off x="1763" y="2479"/>
              <a:ext cx="0" cy="54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Oval 21"/>
            <p:cNvSpPr>
              <a:spLocks noChangeAspect="1" noChangeArrowheads="1"/>
            </p:cNvSpPr>
            <p:nvPr/>
          </p:nvSpPr>
          <p:spPr bwMode="auto">
            <a:xfrm>
              <a:off x="230" y="2801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109" name="Oval 22"/>
            <p:cNvSpPr>
              <a:spLocks noChangeAspect="1" noChangeArrowheads="1"/>
            </p:cNvSpPr>
            <p:nvPr/>
          </p:nvSpPr>
          <p:spPr bwMode="auto">
            <a:xfrm>
              <a:off x="954" y="1774"/>
              <a:ext cx="245" cy="244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110" name="Oval 23"/>
            <p:cNvSpPr>
              <a:spLocks noChangeAspect="1" noChangeArrowheads="1"/>
            </p:cNvSpPr>
            <p:nvPr/>
          </p:nvSpPr>
          <p:spPr bwMode="auto">
            <a:xfrm>
              <a:off x="476" y="2133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111" name="Oval 24"/>
            <p:cNvSpPr>
              <a:spLocks noChangeAspect="1" noChangeArrowheads="1"/>
            </p:cNvSpPr>
            <p:nvPr/>
          </p:nvSpPr>
          <p:spPr bwMode="auto">
            <a:xfrm>
              <a:off x="774" y="2801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112" name="Oval 25"/>
            <p:cNvSpPr>
              <a:spLocks noChangeAspect="1" noChangeArrowheads="1"/>
            </p:cNvSpPr>
            <p:nvPr/>
          </p:nvSpPr>
          <p:spPr bwMode="auto">
            <a:xfrm>
              <a:off x="990" y="2191"/>
              <a:ext cx="245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113" name="Oval 26"/>
            <p:cNvSpPr>
              <a:spLocks noChangeAspect="1" noChangeArrowheads="1"/>
            </p:cNvSpPr>
            <p:nvPr/>
          </p:nvSpPr>
          <p:spPr bwMode="auto">
            <a:xfrm>
              <a:off x="1607" y="2263"/>
              <a:ext cx="244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  <p:sp>
          <p:nvSpPr>
            <p:cNvPr id="114" name="Oval 27"/>
            <p:cNvSpPr>
              <a:spLocks noChangeAspect="1" noChangeArrowheads="1"/>
            </p:cNvSpPr>
            <p:nvPr/>
          </p:nvSpPr>
          <p:spPr bwMode="auto">
            <a:xfrm>
              <a:off x="1641" y="3018"/>
              <a:ext cx="244" cy="245"/>
            </a:xfrm>
            <a:prstGeom prst="ellipse">
              <a:avLst/>
            </a:prstGeom>
            <a:gradFill rotWithShape="0">
              <a:gsLst>
                <a:gs pos="0">
                  <a:srgbClr val="475E76"/>
                </a:gs>
                <a:gs pos="50000">
                  <a:srgbClr val="99CCFF"/>
                </a:gs>
                <a:gs pos="100000">
                  <a:srgbClr val="475E76"/>
                </a:gs>
              </a:gsLst>
              <a:lin ang="18900000" scaled="1"/>
            </a:gradFill>
            <a:ln w="158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orgia" charset="0"/>
                  <a:ea typeface="Arial" charset="0"/>
                  <a:cs typeface="Arial" charset="0"/>
                </a:defRPr>
              </a:lvl9pPr>
            </a:lstStyle>
            <a:p>
              <a:pPr algn="ctr"/>
              <a:endParaRPr lang="en-US" altLang="en-US" b="1" i="1">
                <a:latin typeface="Arial" charset="0"/>
              </a:endParaRPr>
            </a:p>
          </p:txBody>
        </p:sp>
      </p:grpSp>
      <p:cxnSp>
        <p:nvCxnSpPr>
          <p:cNvPr id="116" name="Straight Connector 115"/>
          <p:cNvCxnSpPr/>
          <p:nvPr/>
        </p:nvCxnSpPr>
        <p:spPr bwMode="auto">
          <a:xfrm flipH="1">
            <a:off x="6171144" y="3563841"/>
            <a:ext cx="343503" cy="6951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>
            <a:stCxn id="110" idx="4"/>
            <a:endCxn id="111" idx="0"/>
          </p:cNvCxnSpPr>
          <p:nvPr/>
        </p:nvCxnSpPr>
        <p:spPr bwMode="auto">
          <a:xfrm>
            <a:off x="6609103" y="3573116"/>
            <a:ext cx="473075" cy="6715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>
            <a:stCxn id="109" idx="4"/>
            <a:endCxn id="112" idx="0"/>
          </p:cNvCxnSpPr>
          <p:nvPr/>
        </p:nvCxnSpPr>
        <p:spPr bwMode="auto">
          <a:xfrm>
            <a:off x="7367928" y="3001615"/>
            <a:ext cx="57150" cy="2746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Line 14"/>
          <p:cNvSpPr>
            <a:spLocks noChangeAspect="1" noChangeShapeType="1"/>
          </p:cNvSpPr>
          <p:nvPr/>
        </p:nvSpPr>
        <p:spPr bwMode="auto">
          <a:xfrm flipV="1">
            <a:off x="825956" y="4540250"/>
            <a:ext cx="1317625" cy="8413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3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Alphabets and Strings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>
                <a:latin typeface="Arial" charset="0"/>
                <a:ea typeface="MS PGothic" charset="0"/>
              </a:rPr>
              <a:t>DEFINITION 1.  An </a:t>
            </a:r>
            <a:r>
              <a:rPr lang="en-US" sz="2400" i="1" dirty="0">
                <a:latin typeface="Arial" charset="0"/>
                <a:ea typeface="MS PGothic" charset="0"/>
              </a:rPr>
              <a:t>alphabet</a:t>
            </a:r>
            <a:r>
              <a:rPr lang="en-US" sz="2400" dirty="0">
                <a:latin typeface="Arial" charset="0"/>
                <a:ea typeface="MS PGothic" charset="0"/>
              </a:rPr>
              <a:t>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 </a:t>
            </a:r>
            <a:r>
              <a:rPr lang="en-US" sz="2400" dirty="0">
                <a:latin typeface="Arial" charset="0"/>
                <a:ea typeface="MS PGothic" charset="0"/>
              </a:rPr>
              <a:t>is a finite, non-empty set of abstract symbols.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latin typeface="Arial" charset="0"/>
                <a:ea typeface="MS PGothic" charset="0"/>
              </a:rPr>
              <a:t>DEFINITION 2.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400" i="1" dirty="0">
                <a:latin typeface="Arial" charset="0"/>
                <a:ea typeface="MS PGothic" charset="0"/>
              </a:rPr>
              <a:t>*</a:t>
            </a:r>
            <a:r>
              <a:rPr lang="en-US" sz="2400" dirty="0">
                <a:latin typeface="Arial" charset="0"/>
                <a:ea typeface="MS PGothic" charset="0"/>
              </a:rPr>
              <a:t>, the set of </a:t>
            </a:r>
            <a:r>
              <a:rPr lang="en-US" sz="2400" u="sng" dirty="0">
                <a:latin typeface="Arial" charset="0"/>
                <a:ea typeface="MS PGothic" charset="0"/>
              </a:rPr>
              <a:t>all strings over the alphabet, S</a:t>
            </a:r>
            <a:r>
              <a:rPr lang="en-US" sz="2400" dirty="0">
                <a:latin typeface="Arial" charset="0"/>
                <a:ea typeface="MS PGothic" charset="0"/>
              </a:rPr>
              <a:t>, is given inductively as follows.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Basis:  </a:t>
            </a:r>
            <a:r>
              <a:rPr lang="en-US" sz="2000" b="1" dirty="0">
                <a:solidFill>
                  <a:srgbClr val="C00000"/>
                </a:solidFill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i="1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i="1" dirty="0">
                <a:latin typeface="Arial" charset="0"/>
                <a:ea typeface="MS PGothic" charset="0"/>
              </a:rPr>
              <a:t>* </a:t>
            </a:r>
            <a:r>
              <a:rPr lang="en-US" sz="2000" dirty="0">
                <a:latin typeface="Arial" charset="0"/>
                <a:ea typeface="MS PGothic" charset="0"/>
              </a:rPr>
              <a:t>( the </a:t>
            </a:r>
            <a:r>
              <a:rPr lang="en-US" sz="2000" i="1" dirty="0">
                <a:latin typeface="Arial" charset="0"/>
                <a:ea typeface="MS PGothic" charset="0"/>
              </a:rPr>
              <a:t>null string</a:t>
            </a:r>
            <a:r>
              <a:rPr lang="en-US" sz="2000" dirty="0">
                <a:latin typeface="Arial" charset="0"/>
                <a:ea typeface="MS PGothic" charset="0"/>
              </a:rPr>
              <a:t> is denoted by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sz="2000" dirty="0">
                <a:latin typeface="Arial" charset="0"/>
                <a:ea typeface="MS PGothic" charset="0"/>
              </a:rPr>
              <a:t>, it is the </a:t>
            </a:r>
            <a:r>
              <a:rPr lang="en-US" sz="2000" u="sng" dirty="0">
                <a:latin typeface="Arial" charset="0"/>
                <a:ea typeface="MS PGothic" charset="0"/>
              </a:rPr>
              <a:t>string of length 0</a:t>
            </a:r>
            <a:r>
              <a:rPr lang="en-US" sz="2000" dirty="0">
                <a:latin typeface="Arial" charset="0"/>
                <a:ea typeface="MS PGothic" charset="0"/>
              </a:rPr>
              <a:t>, that is |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sz="2000" dirty="0">
                <a:latin typeface="Arial" charset="0"/>
                <a:ea typeface="MS PGothic" charset="0"/>
              </a:rPr>
              <a:t>| = 0) [many texts use </a:t>
            </a:r>
            <a:r>
              <a:rPr lang="en-US" sz="2000" b="1" dirty="0">
                <a:solidFill>
                  <a:srgbClr val="C00000"/>
                </a:solidFill>
                <a:latin typeface="Arial" charset="0"/>
                <a:ea typeface="MS PGothic" charset="0"/>
                <a:sym typeface="Symbol" panose="05050102010706020507" pitchFamily="18" charset="2"/>
              </a:rPr>
              <a:t></a:t>
            </a:r>
            <a:r>
              <a:rPr lang="en-US" sz="2000" dirty="0">
                <a:latin typeface="Arial" charset="0"/>
                <a:ea typeface="MS PGothic" charset="0"/>
                <a:sym typeface="Symbol" panose="05050102010706020507" pitchFamily="18" charset="2"/>
              </a:rPr>
              <a:t> but I avoid that as hate saying 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A; it’s really confusing when manually written]</a:t>
            </a:r>
            <a:br>
              <a:rPr lang="en-US" sz="2000" dirty="0">
                <a:latin typeface="Arial" charset="0"/>
                <a:ea typeface="MS PGothic" charset="0"/>
              </a:rPr>
            </a:b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</a:t>
            </a:r>
            <a:r>
              <a:rPr lang="en-US" sz="2000" dirty="0">
                <a:latin typeface="Arial" charset="0"/>
                <a:ea typeface="MS PGothic" charset="0"/>
              </a:rPr>
              <a:t>a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dirty="0">
                <a:latin typeface="Arial" charset="0"/>
                <a:ea typeface="MS PGothic" charset="0"/>
              </a:rPr>
              <a:t>, a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i="1" dirty="0">
                <a:latin typeface="Arial" charset="0"/>
                <a:ea typeface="MS PGothic" charset="0"/>
              </a:rPr>
              <a:t>*</a:t>
            </a:r>
            <a:r>
              <a:rPr lang="en-US" sz="2000" dirty="0">
                <a:latin typeface="Arial" charset="0"/>
                <a:ea typeface="MS PGothic" charset="0"/>
              </a:rPr>
              <a:t> (the members of S are </a:t>
            </a:r>
            <a:r>
              <a:rPr lang="en-US" sz="2000" u="sng" dirty="0">
                <a:latin typeface="Arial" charset="0"/>
                <a:ea typeface="MS PGothic" charset="0"/>
              </a:rPr>
              <a:t>strings of length 1</a:t>
            </a:r>
            <a:r>
              <a:rPr lang="en-US" sz="2000" dirty="0">
                <a:latin typeface="Arial" charset="0"/>
                <a:ea typeface="MS PGothic" charset="0"/>
              </a:rPr>
              <a:t>, |a| = 1)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Induction rule:  If  x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i="1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i="1" dirty="0">
                <a:latin typeface="Arial" charset="0"/>
                <a:ea typeface="MS PGothic" charset="0"/>
              </a:rPr>
              <a:t>*</a:t>
            </a:r>
            <a:r>
              <a:rPr lang="en-US" sz="2000" dirty="0">
                <a:latin typeface="Arial" charset="0"/>
                <a:ea typeface="MS PGothic" charset="0"/>
              </a:rPr>
              <a:t>, and a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dirty="0">
                <a:latin typeface="Arial" charset="0"/>
                <a:ea typeface="MS PGothic" charset="0"/>
              </a:rPr>
              <a:t>, then  </a:t>
            </a:r>
            <a:r>
              <a:rPr lang="en-US" sz="2000" dirty="0" err="1">
                <a:latin typeface="Arial" charset="0"/>
                <a:ea typeface="MS PGothic" charset="0"/>
              </a:rPr>
              <a:t>a</a:t>
            </a:r>
            <a:r>
              <a:rPr lang="en-US" sz="20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 err="1">
                <a:latin typeface="Arial" charset="0"/>
                <a:ea typeface="MS PGothic" charset="0"/>
              </a:rPr>
              <a:t>x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i="1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i="1" dirty="0">
                <a:latin typeface="Arial" charset="0"/>
                <a:ea typeface="MS PGothic" charset="0"/>
              </a:rPr>
              <a:t>*</a:t>
            </a:r>
            <a:r>
              <a:rPr lang="en-US" sz="2000" dirty="0">
                <a:latin typeface="Arial" charset="0"/>
                <a:ea typeface="MS PGothic" charset="0"/>
              </a:rPr>
              <a:t> and </a:t>
            </a:r>
            <a:r>
              <a:rPr lang="en-US" sz="2000" dirty="0" err="1">
                <a:latin typeface="Arial" charset="0"/>
                <a:ea typeface="MS PGothic" charset="0"/>
              </a:rPr>
              <a:t>x</a:t>
            </a:r>
            <a:r>
              <a:rPr lang="en-US" sz="20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 err="1">
                <a:latin typeface="Arial" charset="0"/>
                <a:ea typeface="MS PGothic" charset="0"/>
              </a:rPr>
              <a:t>a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i="1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i="1" dirty="0">
                <a:latin typeface="Arial" charset="0"/>
                <a:ea typeface="MS PGothic" charset="0"/>
              </a:rPr>
              <a:t>*</a:t>
            </a:r>
            <a:r>
              <a:rPr lang="en-US" sz="2000" dirty="0">
                <a:latin typeface="Arial" charset="0"/>
                <a:ea typeface="MS PGothic" charset="0"/>
              </a:rPr>
              <a:t>. Furthermore,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</a:t>
            </a:r>
            <a:r>
              <a:rPr lang="en-US" sz="2000" dirty="0">
                <a:latin typeface="Arial" charset="0"/>
                <a:ea typeface="MS PGothic" charset="0"/>
              </a:rPr>
              <a:t>x = x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</a:t>
            </a:r>
            <a:r>
              <a:rPr lang="en-US" sz="2000" dirty="0">
                <a:latin typeface="Arial" charset="0"/>
                <a:ea typeface="MS PGothic" charset="0"/>
              </a:rPr>
              <a:t> = x, and |</a:t>
            </a:r>
            <a:r>
              <a:rPr lang="en-US" sz="2000" dirty="0" err="1">
                <a:latin typeface="Arial" charset="0"/>
                <a:ea typeface="MS PGothic" charset="0"/>
              </a:rPr>
              <a:t>a</a:t>
            </a:r>
            <a:r>
              <a:rPr lang="en-US" sz="20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 err="1">
                <a:latin typeface="Arial" charset="0"/>
                <a:ea typeface="MS PGothic" charset="0"/>
              </a:rPr>
              <a:t>x</a:t>
            </a:r>
            <a:r>
              <a:rPr lang="en-US" sz="2000" dirty="0">
                <a:latin typeface="Arial" charset="0"/>
                <a:ea typeface="MS PGothic" charset="0"/>
              </a:rPr>
              <a:t>| = |</a:t>
            </a:r>
            <a:r>
              <a:rPr lang="en-US" sz="2000" dirty="0" err="1">
                <a:latin typeface="Arial" charset="0"/>
                <a:ea typeface="MS PGothic" charset="0"/>
              </a:rPr>
              <a:t>x</a:t>
            </a:r>
            <a:r>
              <a:rPr lang="en-US" sz="20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 err="1">
                <a:latin typeface="Arial" charset="0"/>
                <a:ea typeface="MS PGothic" charset="0"/>
              </a:rPr>
              <a:t>a</a:t>
            </a:r>
            <a:r>
              <a:rPr lang="en-US" sz="2000" dirty="0">
                <a:latin typeface="Arial" charset="0"/>
                <a:ea typeface="MS PGothic" charset="0"/>
              </a:rPr>
              <a:t>| = 1+ |x|.</a:t>
            </a:r>
            <a:endParaRPr lang="en-US" sz="2000" i="1" dirty="0">
              <a:latin typeface="Arial" charset="0"/>
              <a:ea typeface="MS PGothic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i="1" dirty="0">
                <a:latin typeface="Arial" charset="0"/>
                <a:ea typeface="MS PGothic" charset="0"/>
              </a:rPr>
              <a:t>NOTE: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ja-JP" altLang="en-US" sz="2000" dirty="0">
                <a:latin typeface="Arial" charset="0"/>
                <a:ea typeface="MS PGothic" charset="0"/>
              </a:rPr>
              <a:t>“</a:t>
            </a:r>
            <a:r>
              <a:rPr lang="en-US" altLang="ja-JP" sz="2000" dirty="0" err="1">
                <a:latin typeface="Arial" charset="0"/>
                <a:ea typeface="MS PGothic" charset="0"/>
              </a:rPr>
              <a:t>a</a:t>
            </a:r>
            <a:r>
              <a:rPr lang="en-US" altLang="ja-JP" sz="20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altLang="ja-JP" sz="2000" dirty="0" err="1">
                <a:latin typeface="Arial" charset="0"/>
                <a:ea typeface="MS PGothic" charset="0"/>
              </a:rPr>
              <a:t>x</a:t>
            </a:r>
            <a:r>
              <a:rPr lang="ja-JP" altLang="en-US" sz="2000" dirty="0">
                <a:latin typeface="Arial" charset="0"/>
                <a:ea typeface="MS PGothic" charset="0"/>
              </a:rPr>
              <a:t>”</a:t>
            </a:r>
            <a:r>
              <a:rPr lang="en-US" altLang="ja-JP" sz="2000" dirty="0">
                <a:latin typeface="Arial" charset="0"/>
                <a:ea typeface="MS PGothic" charset="0"/>
              </a:rPr>
              <a:t> denotes </a:t>
            </a:r>
            <a:r>
              <a:rPr lang="ja-JP" altLang="en-US" sz="2000" dirty="0">
                <a:latin typeface="Arial" charset="0"/>
                <a:ea typeface="MS PGothic" charset="0"/>
              </a:rPr>
              <a:t>“</a:t>
            </a:r>
            <a:r>
              <a:rPr lang="en-US" altLang="ja-JP" sz="2000" dirty="0">
                <a:latin typeface="Arial" charset="0"/>
                <a:ea typeface="MS PGothic" charset="0"/>
              </a:rPr>
              <a:t>a </a:t>
            </a:r>
            <a:r>
              <a:rPr lang="en-US" altLang="ja-JP" sz="2000" i="1" dirty="0">
                <a:latin typeface="Arial" charset="0"/>
                <a:ea typeface="MS PGothic" charset="0"/>
              </a:rPr>
              <a:t>concatenated to</a:t>
            </a:r>
            <a:r>
              <a:rPr lang="en-US" altLang="ja-JP" sz="2000" dirty="0">
                <a:latin typeface="Arial" charset="0"/>
                <a:ea typeface="MS PGothic" charset="0"/>
              </a:rPr>
              <a:t> x</a:t>
            </a:r>
            <a:r>
              <a:rPr lang="ja-JP" altLang="en-US" sz="2000" dirty="0">
                <a:latin typeface="Arial" charset="0"/>
                <a:ea typeface="MS PGothic" charset="0"/>
              </a:rPr>
              <a:t>”</a:t>
            </a:r>
            <a:r>
              <a:rPr lang="en-US" altLang="ja-JP" sz="2000" dirty="0">
                <a:latin typeface="Arial" charset="0"/>
                <a:ea typeface="MS PGothic" charset="0"/>
              </a:rPr>
              <a:t> and is formed by appending the symbol a to the left end of x.  Similarly, </a:t>
            </a:r>
            <a:r>
              <a:rPr lang="en-US" altLang="ja-JP" sz="2000" dirty="0" err="1">
                <a:latin typeface="Arial" charset="0"/>
                <a:ea typeface="MS PGothic" charset="0"/>
              </a:rPr>
              <a:t>x</a:t>
            </a:r>
            <a:r>
              <a:rPr lang="en-US" altLang="ja-JP" sz="20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altLang="ja-JP" sz="2000" dirty="0" err="1">
                <a:latin typeface="Arial" charset="0"/>
                <a:ea typeface="MS PGothic" charset="0"/>
              </a:rPr>
              <a:t>a</a:t>
            </a:r>
            <a:r>
              <a:rPr lang="en-US" altLang="ja-JP" sz="2000" dirty="0">
                <a:latin typeface="Arial" charset="0"/>
                <a:ea typeface="MS PGothic" charset="0"/>
              </a:rPr>
              <a:t>, denotes appending a to the right end of x.  In either case, if x is the null string (</a:t>
            </a:r>
            <a:r>
              <a:rPr lang="en-US" altLang="ja-JP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altLang="ja-JP" sz="2000" dirty="0">
                <a:latin typeface="Arial" charset="0"/>
                <a:ea typeface="MS PGothic" charset="0"/>
              </a:rPr>
              <a:t>), then the resultant string is </a:t>
            </a:r>
            <a:r>
              <a:rPr lang="ja-JP" altLang="en-US" sz="2000" dirty="0">
                <a:latin typeface="Arial" charset="0"/>
                <a:ea typeface="MS PGothic" charset="0"/>
              </a:rPr>
              <a:t>“</a:t>
            </a:r>
            <a:r>
              <a:rPr lang="en-US" altLang="ja-JP" sz="2000" dirty="0">
                <a:latin typeface="Arial" charset="0"/>
                <a:ea typeface="MS PGothic" charset="0"/>
              </a:rPr>
              <a:t>a</a:t>
            </a:r>
            <a:r>
              <a:rPr lang="ja-JP" altLang="en-US" sz="2000" dirty="0">
                <a:latin typeface="Arial" charset="0"/>
                <a:ea typeface="MS PGothic" charset="0"/>
              </a:rPr>
              <a:t>”</a:t>
            </a:r>
            <a:r>
              <a:rPr lang="en-US" altLang="ja-JP" sz="2000" dirty="0">
                <a:latin typeface="Arial" charset="0"/>
                <a:ea typeface="MS PGothic" charset="0"/>
              </a:rPr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ja-JP" sz="2000" dirty="0">
                <a:latin typeface="Arial" charset="0"/>
                <a:ea typeface="MS PGothic" charset="0"/>
              </a:rPr>
              <a:t>We could have skipped saying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</a:t>
            </a:r>
            <a:r>
              <a:rPr lang="en-US" sz="2000" dirty="0">
                <a:latin typeface="Arial" charset="0"/>
                <a:ea typeface="MS PGothic" charset="0"/>
              </a:rPr>
              <a:t>a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dirty="0">
                <a:latin typeface="Arial" charset="0"/>
                <a:ea typeface="MS PGothic" charset="0"/>
              </a:rPr>
              <a:t>, a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i="1" dirty="0">
                <a:latin typeface="Arial" charset="0"/>
                <a:ea typeface="MS PGothic" charset="0"/>
              </a:rPr>
              <a:t>*, </a:t>
            </a:r>
            <a:r>
              <a:rPr lang="en-US" sz="2000" dirty="0">
                <a:latin typeface="Arial" charset="0"/>
                <a:ea typeface="MS PGothic" charset="0"/>
              </a:rPr>
              <a:t>as this is covered by the induction rule with x =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.</a:t>
            </a:r>
            <a:endParaRPr lang="en-US" altLang="ja-JP" sz="2000" dirty="0">
              <a:latin typeface="Arial" charset="0"/>
              <a:ea typeface="MS PGothic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559022F9-9BF8-134A-8E71-93EDDC844AAE}" type="datetime1">
              <a:rPr lang="en-US" smtClean="0"/>
              <a:t>1/4/22</a:t>
            </a:fld>
            <a:endParaRPr lang="en-US"/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235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2925B2D-9D64-FB4A-9399-A8B6B2321B84}" type="slidenum">
              <a:rPr lang="en-US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8968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Languages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DEFINITION 3.  Let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1800" dirty="0">
                <a:latin typeface="Arial" charset="0"/>
                <a:ea typeface="MS PGothic" charset="0"/>
              </a:rPr>
              <a:t> be an alphabet. A </a:t>
            </a:r>
            <a:r>
              <a:rPr lang="en-US" sz="1800" i="1" dirty="0">
                <a:latin typeface="Arial" charset="0"/>
                <a:ea typeface="MS PGothic" charset="0"/>
              </a:rPr>
              <a:t>language over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1800" dirty="0">
                <a:latin typeface="Arial" charset="0"/>
                <a:ea typeface="MS PGothic" charset="0"/>
              </a:rPr>
              <a:t> is a subset, L, of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400" dirty="0">
                <a:latin typeface="Arial" charset="0"/>
                <a:ea typeface="MS PGothic" charset="0"/>
              </a:rPr>
              <a:t>*</a:t>
            </a:r>
            <a:r>
              <a:rPr lang="en-US" sz="1800" dirty="0">
                <a:latin typeface="Arial" charset="0"/>
                <a:ea typeface="MS PGothic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Example.  Languages over the alphabet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1800" dirty="0">
                <a:latin typeface="Arial" charset="0"/>
                <a:ea typeface="MS PGothic" charset="0"/>
              </a:rPr>
              <a:t> = {a, b}.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>
                <a:solidFill>
                  <a:srgbClr val="000000"/>
                </a:solidFill>
              </a:rPr>
              <a:t>Ø</a:t>
            </a:r>
            <a:r>
              <a:rPr lang="en-US" sz="1600" dirty="0">
                <a:latin typeface="Arial" charset="0"/>
                <a:ea typeface="MS PGothic" charset="0"/>
              </a:rPr>
              <a:t> (the empty set) is a language over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endParaRPr lang="en-US" sz="1600" dirty="0">
              <a:latin typeface="Arial" charset="0"/>
              <a:ea typeface="MS PGothic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dirty="0">
                <a:latin typeface="Arial" charset="0"/>
                <a:ea typeface="MS PGothic" charset="0"/>
              </a:rPr>
              <a:t>*</a:t>
            </a:r>
            <a:r>
              <a:rPr lang="en-US" sz="1600" dirty="0">
                <a:latin typeface="Arial" charset="0"/>
                <a:ea typeface="MS PGothic" charset="0"/>
              </a:rPr>
              <a:t> (the universal set) is a language over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endParaRPr lang="en-US" sz="1600" dirty="0">
              <a:latin typeface="Arial" charset="0"/>
              <a:ea typeface="MS PGothic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dirty="0">
                <a:latin typeface="Arial" charset="0"/>
                <a:ea typeface="MS PGothic" charset="0"/>
              </a:rPr>
              <a:t>{a, bb, aba } (a finite subset of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000" dirty="0">
                <a:latin typeface="Arial" charset="0"/>
                <a:ea typeface="MS PGothic" charset="0"/>
              </a:rPr>
              <a:t>*</a:t>
            </a:r>
            <a:r>
              <a:rPr lang="en-US" sz="1600" dirty="0">
                <a:latin typeface="Arial" charset="0"/>
                <a:ea typeface="MS PGothic" charset="0"/>
              </a:rPr>
              <a:t>) is a language over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1600" dirty="0">
                <a:latin typeface="Arial" charset="0"/>
                <a:ea typeface="MS PGothic" charset="0"/>
              </a:rPr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>
                <a:latin typeface="Arial" charset="0"/>
                <a:ea typeface="MS PGothic" charset="0"/>
              </a:rPr>
              <a:t>{ </a:t>
            </a:r>
            <a:r>
              <a:rPr lang="en-US" sz="1600" dirty="0" err="1">
                <a:latin typeface="Arial" charset="0"/>
                <a:ea typeface="MS PGothic" charset="0"/>
              </a:rPr>
              <a:t>ab</a:t>
            </a:r>
            <a:r>
              <a:rPr lang="en-US" sz="1600" baseline="30000" dirty="0" err="1">
                <a:latin typeface="Arial" charset="0"/>
                <a:ea typeface="MS PGothic" charset="0"/>
              </a:rPr>
              <a:t>n</a:t>
            </a:r>
            <a:r>
              <a:rPr lang="en-US" sz="1600" dirty="0" err="1">
                <a:latin typeface="Arial" charset="0"/>
                <a:ea typeface="MS PGothic" charset="0"/>
              </a:rPr>
              <a:t>a</a:t>
            </a:r>
            <a:r>
              <a:rPr lang="en-US" sz="1600" baseline="30000" dirty="0" err="1">
                <a:latin typeface="Arial" charset="0"/>
                <a:ea typeface="MS PGothic" charset="0"/>
              </a:rPr>
              <a:t>m</a:t>
            </a:r>
            <a:r>
              <a:rPr lang="en-US" sz="1600" dirty="0">
                <a:latin typeface="Arial" charset="0"/>
                <a:ea typeface="MS PGothic" charset="0"/>
              </a:rPr>
              <a:t> | n = m</a:t>
            </a:r>
            <a:r>
              <a:rPr lang="en-US" sz="1600" baseline="30000" dirty="0">
                <a:latin typeface="Arial" charset="0"/>
                <a:ea typeface="MS PGothic" charset="0"/>
              </a:rPr>
              <a:t>2</a:t>
            </a:r>
            <a:r>
              <a:rPr lang="en-US" sz="1600" dirty="0">
                <a:latin typeface="Arial" charset="0"/>
                <a:ea typeface="MS PGothic" charset="0"/>
              </a:rPr>
              <a:t>, n, m  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</a:t>
            </a:r>
            <a:r>
              <a:rPr lang="en-US" sz="1600" dirty="0">
                <a:latin typeface="Arial" charset="0"/>
                <a:ea typeface="MS PGothic" charset="0"/>
              </a:rPr>
              <a:t> 0 } (infinite subset) is a language over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1600" dirty="0">
                <a:latin typeface="Arial" charset="0"/>
                <a:ea typeface="MS PGothic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DEFINITION 4.  Let L and M be two languages over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1800" dirty="0">
                <a:latin typeface="Arial" charset="0"/>
                <a:ea typeface="MS PGothic" charset="0"/>
              </a:rPr>
              <a:t>.  Then the</a:t>
            </a:r>
            <a:r>
              <a:rPr lang="en-US" sz="1800" i="1" dirty="0">
                <a:latin typeface="Arial" charset="0"/>
                <a:ea typeface="MS PGothic" charset="0"/>
              </a:rPr>
              <a:t> concatenation of L with M</a:t>
            </a:r>
            <a:r>
              <a:rPr lang="en-US" sz="1800" dirty="0">
                <a:latin typeface="Arial" charset="0"/>
                <a:ea typeface="MS PGothic" charset="0"/>
              </a:rPr>
              <a:t>, denoted L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1800" dirty="0">
                <a:latin typeface="Arial" charset="0"/>
                <a:ea typeface="MS PGothic" charset="0"/>
              </a:rPr>
              <a:t>M is the set,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fr-FR" sz="1800" dirty="0">
                <a:latin typeface="Arial" charset="0"/>
                <a:ea typeface="MS PGothic" charset="0"/>
              </a:rPr>
              <a:t>L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fr-FR" sz="1800" dirty="0">
                <a:latin typeface="Arial" charset="0"/>
                <a:ea typeface="MS PGothic" charset="0"/>
              </a:rPr>
              <a:t>M = { x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fr-FR" sz="1800" dirty="0">
                <a:latin typeface="Arial" charset="0"/>
                <a:ea typeface="MS PGothic" charset="0"/>
              </a:rPr>
              <a:t>y | x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fr-FR" sz="1800" dirty="0">
                <a:latin typeface="Arial" charset="0"/>
                <a:ea typeface="MS PGothic" charset="0"/>
              </a:rPr>
              <a:t> L and y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fr-FR" sz="1800" dirty="0">
                <a:latin typeface="Arial" charset="0"/>
                <a:ea typeface="MS PGothic" charset="0"/>
              </a:rPr>
              <a:t> M }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The concatenation of arbitrary strings x and y is defined inductively as follows. 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600" dirty="0">
                <a:latin typeface="Arial" charset="0"/>
                <a:ea typeface="MS PGothic" charset="0"/>
              </a:rPr>
              <a:t>Basis:  When |x| 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1600" dirty="0">
                <a:latin typeface="Arial" charset="0"/>
                <a:ea typeface="MS PGothic" charset="0"/>
              </a:rPr>
              <a:t> 1 or |y| 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</a:t>
            </a:r>
            <a:r>
              <a:rPr lang="en-US" sz="1600" dirty="0">
                <a:latin typeface="Arial" charset="0"/>
                <a:ea typeface="MS PGothic" charset="0"/>
              </a:rPr>
              <a:t> 1, then </a:t>
            </a:r>
            <a:r>
              <a:rPr lang="en-US" sz="1600" dirty="0" err="1">
                <a:latin typeface="Arial" charset="0"/>
                <a:ea typeface="MS PGothic" charset="0"/>
              </a:rPr>
              <a:t>x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1600" dirty="0" err="1">
                <a:latin typeface="Arial" charset="0"/>
                <a:ea typeface="MS PGothic" charset="0"/>
              </a:rPr>
              <a:t>y</a:t>
            </a:r>
            <a:r>
              <a:rPr lang="en-US" sz="1600" dirty="0">
                <a:latin typeface="Arial" charset="0"/>
                <a:ea typeface="MS PGothic" charset="0"/>
              </a:rPr>
              <a:t> is defined as in Definition 2. </a:t>
            </a:r>
            <a:br>
              <a:rPr lang="en-US" sz="1600" dirty="0">
                <a:latin typeface="Arial" charset="0"/>
                <a:ea typeface="MS PGothic" charset="0"/>
              </a:rPr>
            </a:br>
            <a:r>
              <a:rPr lang="en-US" sz="1600" dirty="0">
                <a:latin typeface="Arial" charset="0"/>
                <a:ea typeface="MS PGothic" charset="0"/>
              </a:rPr>
              <a:t>Inductive rule: when |x| &gt; 1 and |y| &gt; 1, then x = x’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 </a:t>
            </a:r>
            <a:r>
              <a:rPr lang="en-US" altLang="ja-JP" sz="1600" dirty="0">
                <a:latin typeface="Arial" charset="0"/>
                <a:ea typeface="MS PGothic" charset="0"/>
              </a:rPr>
              <a:t>a for some a 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altLang="ja-JP" sz="1600" dirty="0">
                <a:latin typeface="Arial" charset="0"/>
                <a:ea typeface="MS PGothic" charset="0"/>
              </a:rPr>
              <a:t> </a:t>
            </a:r>
            <a:r>
              <a:rPr lang="en-US" altLang="ja-JP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altLang="ja-JP" sz="1600" dirty="0">
                <a:latin typeface="Arial" charset="0"/>
                <a:ea typeface="MS PGothic" charset="0"/>
              </a:rPr>
              <a:t> and x</a:t>
            </a:r>
            <a:r>
              <a:rPr lang="ja-JP" altLang="en-US" sz="1600" dirty="0">
                <a:latin typeface="Arial" charset="0"/>
                <a:ea typeface="MS PGothic" charset="0"/>
              </a:rPr>
              <a:t>’</a:t>
            </a:r>
            <a:r>
              <a:rPr lang="en-US" altLang="ja-JP" sz="1600" dirty="0">
                <a:latin typeface="Arial" charset="0"/>
                <a:ea typeface="MS PGothic" charset="0"/>
              </a:rPr>
              <a:t> </a:t>
            </a:r>
            <a:r>
              <a:rPr lang="en-US" altLang="ja-JP" sz="1600" dirty="0">
                <a:latin typeface="Arial" charset="0"/>
                <a:ea typeface="MS PGothic" charset="0"/>
                <a:sym typeface="Symbol" charset="0"/>
              </a:rPr>
              <a:t></a:t>
            </a:r>
            <a:r>
              <a:rPr lang="en-US" altLang="ja-JP" sz="1600" dirty="0">
                <a:latin typeface="Arial" charset="0"/>
                <a:ea typeface="MS PGothic" charset="0"/>
              </a:rPr>
              <a:t> </a:t>
            </a:r>
            <a:r>
              <a:rPr lang="en-US" altLang="ja-JP" sz="20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altLang="ja-JP" sz="2000" dirty="0">
                <a:latin typeface="Arial" charset="0"/>
                <a:ea typeface="MS PGothic" charset="0"/>
              </a:rPr>
              <a:t>*</a:t>
            </a:r>
            <a:r>
              <a:rPr lang="en-US" altLang="ja-JP" sz="1600" dirty="0">
                <a:latin typeface="Arial" charset="0"/>
                <a:ea typeface="MS PGothic" charset="0"/>
              </a:rPr>
              <a:t>, where |x</a:t>
            </a:r>
            <a:r>
              <a:rPr lang="ja-JP" altLang="en-US" sz="1600" dirty="0">
                <a:latin typeface="Arial" charset="0"/>
                <a:ea typeface="MS PGothic" charset="0"/>
              </a:rPr>
              <a:t>’</a:t>
            </a:r>
            <a:r>
              <a:rPr lang="en-US" altLang="ja-JP" sz="1600" dirty="0">
                <a:latin typeface="Arial" charset="0"/>
                <a:ea typeface="MS PGothic" charset="0"/>
              </a:rPr>
              <a:t>| = |x|-1.  </a:t>
            </a:r>
            <a:r>
              <a:rPr lang="fr-FR" altLang="ja-JP" sz="1600" dirty="0" err="1">
                <a:latin typeface="Arial" charset="0"/>
                <a:ea typeface="MS PGothic" charset="0"/>
              </a:rPr>
              <a:t>Then</a:t>
            </a:r>
            <a:r>
              <a:rPr lang="fr-FR" altLang="ja-JP" sz="1600" dirty="0">
                <a:latin typeface="Arial" charset="0"/>
                <a:ea typeface="MS PGothic" charset="0"/>
              </a:rPr>
              <a:t> </a:t>
            </a:r>
            <a:r>
              <a:rPr lang="en-US" sz="1600" dirty="0" err="1">
                <a:latin typeface="Arial" charset="0"/>
                <a:ea typeface="MS PGothic" charset="0"/>
              </a:rPr>
              <a:t>x</a:t>
            </a:r>
            <a:r>
              <a:rPr lang="en-US" sz="1600" dirty="0" err="1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1600" dirty="0" err="1">
                <a:latin typeface="Arial" charset="0"/>
                <a:ea typeface="MS PGothic" charset="0"/>
              </a:rPr>
              <a:t>y</a:t>
            </a:r>
            <a:r>
              <a:rPr lang="en-US" sz="1600" dirty="0">
                <a:latin typeface="Arial" charset="0"/>
                <a:ea typeface="MS PGothic" charset="0"/>
              </a:rPr>
              <a:t> </a:t>
            </a:r>
            <a:r>
              <a:rPr lang="fr-FR" altLang="ja-JP" sz="1600" dirty="0">
                <a:latin typeface="Arial" charset="0"/>
                <a:ea typeface="MS PGothic" charset="0"/>
              </a:rPr>
              <a:t>= x</a:t>
            </a:r>
            <a:r>
              <a:rPr lang="fr-FR" sz="1600" dirty="0">
                <a:latin typeface="Arial" charset="0"/>
                <a:ea typeface="MS PGothic" charset="0"/>
              </a:rPr>
              <a:t>’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(</a:t>
            </a:r>
            <a:r>
              <a:rPr lang="fr-FR" altLang="ja-JP" sz="1600" dirty="0">
                <a:latin typeface="Arial" charset="0"/>
                <a:ea typeface="MS PGothic" charset="0"/>
              </a:rPr>
              <a:t>a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fr-FR" altLang="ja-JP" sz="1600" dirty="0">
                <a:latin typeface="Arial" charset="0"/>
                <a:ea typeface="MS PGothic" charset="0"/>
              </a:rPr>
              <a:t>y).</a:t>
            </a:r>
            <a:endParaRPr lang="en-US" sz="1600" dirty="0">
              <a:latin typeface="Arial" charset="0"/>
              <a:ea typeface="MS PGothic" charset="0"/>
            </a:endParaRP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E7A6BA-A3DA-7F40-A408-4BC3ABB4415D}" type="datetime1">
              <a:rPr lang="en-US" smtClean="0"/>
              <a:t>1/4/22</a:t>
            </a:fld>
            <a:endParaRPr lang="en-US"/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256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CA6D538F-387E-6D4A-9D95-B428B774E1D1}" type="slidenum">
              <a:rPr lang="en-US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425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Operations on Strings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" charset="0"/>
                <a:ea typeface="MS PGothic" charset="0"/>
              </a:rPr>
              <a:t>Let s, t be arbitrary strings over 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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  <a:sym typeface="Symbol" charset="0"/>
              </a:rPr>
              <a:t>s = a</a:t>
            </a:r>
            <a:r>
              <a:rPr lang="en-US" sz="2400" baseline="-2500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a</a:t>
            </a:r>
            <a:r>
              <a:rPr lang="en-US" sz="2400" baseline="-2500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… </a:t>
            </a:r>
            <a:r>
              <a:rPr lang="en-US" sz="24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400" baseline="-25000" err="1">
                <a:latin typeface="Arial" charset="0"/>
                <a:ea typeface="MS PGothic" charset="0"/>
                <a:sym typeface="Symbol" charset="0"/>
              </a:rPr>
              <a:t>j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, j  0, where each </a:t>
            </a:r>
            <a:r>
              <a:rPr lang="en-US" sz="24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400" baseline="-25000" err="1">
                <a:latin typeface="Arial" charset="0"/>
                <a:ea typeface="MS PGothic" charset="0"/>
                <a:sym typeface="Symbol" charset="0"/>
              </a:rPr>
              <a:t>i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 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  <a:sym typeface="Symbol" charset="0"/>
              </a:rPr>
              <a:t>t = b</a:t>
            </a:r>
            <a:r>
              <a:rPr lang="en-US" sz="2400" baseline="-2500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b</a:t>
            </a:r>
            <a:r>
              <a:rPr lang="en-US" sz="2400" baseline="-2500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… </a:t>
            </a:r>
            <a:r>
              <a:rPr lang="en-US" sz="2400" err="1">
                <a:latin typeface="Arial" charset="0"/>
                <a:ea typeface="MS PGothic" charset="0"/>
                <a:sym typeface="Symbol" charset="0"/>
              </a:rPr>
              <a:t>b</a:t>
            </a:r>
            <a:r>
              <a:rPr lang="en-US" sz="2400" baseline="-25000" err="1">
                <a:latin typeface="Arial" charset="0"/>
                <a:ea typeface="MS PGothic" charset="0"/>
                <a:sym typeface="Symbol" charset="0"/>
              </a:rPr>
              <a:t>k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, k  0, where each b</a:t>
            </a:r>
            <a:r>
              <a:rPr lang="en-US" sz="2400" baseline="-25000">
                <a:latin typeface="Arial" charset="0"/>
                <a:ea typeface="MS PGothic" charset="0"/>
                <a:sym typeface="Symbol" charset="0"/>
              </a:rPr>
              <a:t>i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 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" charset="0"/>
                <a:ea typeface="MS PGothic" charset="0"/>
              </a:rPr>
              <a:t>length: |s| = j ; |t| = k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" charset="0"/>
                <a:ea typeface="MS PGothic" charset="0"/>
              </a:rPr>
              <a:t>concatenate: = </a:t>
            </a:r>
            <a:r>
              <a:rPr lang="en-US" sz="2800" err="1">
                <a:latin typeface="Arial" charset="0"/>
                <a:ea typeface="MS PGothic" charset="0"/>
              </a:rPr>
              <a:t>s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t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=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st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= </a:t>
            </a:r>
            <a:br>
              <a:rPr lang="en-US" sz="2800">
                <a:latin typeface="Arial" charset="0"/>
                <a:ea typeface="MS PGothic" charset="0"/>
                <a:sym typeface="Symbol" charset="0"/>
              </a:rPr>
            </a:br>
            <a:r>
              <a:rPr lang="en-US" sz="2800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…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800" baseline="-25000" err="1">
                <a:latin typeface="Arial" charset="0"/>
                <a:ea typeface="MS PGothic" charset="0"/>
                <a:sym typeface="Symbol" charset="0"/>
              </a:rPr>
              <a:t>j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b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b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…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b</a:t>
            </a:r>
            <a:r>
              <a:rPr lang="en-US" sz="2800" baseline="-25000" err="1">
                <a:latin typeface="Arial" charset="0"/>
                <a:ea typeface="MS PGothic" charset="0"/>
                <a:sym typeface="Symbol" charset="0"/>
              </a:rPr>
              <a:t>k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; |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st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| =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j+k</a:t>
            </a:r>
            <a:endParaRPr lang="en-US" sz="2800">
              <a:latin typeface="Arial" charset="0"/>
              <a:ea typeface="MS PGothic" charset="0"/>
              <a:sym typeface="Symbo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" charset="0"/>
                <a:ea typeface="MS PGothic" charset="0"/>
                <a:sym typeface="Symbol" charset="0"/>
              </a:rPr>
              <a:t>power: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s</a:t>
            </a:r>
            <a:r>
              <a:rPr lang="en-US" sz="2800" baseline="30000" err="1">
                <a:latin typeface="Arial" charset="0"/>
                <a:ea typeface="MS PGothic" charset="0"/>
                <a:sym typeface="Symbol" charset="0"/>
              </a:rPr>
              <a:t>n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=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ss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… s (n times) Note: s</a:t>
            </a:r>
            <a:r>
              <a:rPr lang="en-US" sz="2800" baseline="30000">
                <a:latin typeface="Arial" charset="0"/>
                <a:ea typeface="MS PGothic" charset="0"/>
                <a:sym typeface="Symbol" charset="0"/>
              </a:rPr>
              <a:t>0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= 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" charset="0"/>
                <a:ea typeface="MS PGothic" charset="0"/>
                <a:sym typeface="Symbol" charset="0"/>
              </a:rPr>
              <a:t>reverse: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s</a:t>
            </a:r>
            <a:r>
              <a:rPr lang="en-US" sz="2800" baseline="30000" err="1">
                <a:latin typeface="Arial" charset="0"/>
                <a:ea typeface="MS PGothic" charset="0"/>
                <a:sym typeface="Symbol" charset="0"/>
              </a:rPr>
              <a:t>R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=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800" baseline="-25000" err="1">
                <a:latin typeface="Arial" charset="0"/>
                <a:ea typeface="MS PGothic" charset="0"/>
                <a:sym typeface="Symbol" charset="0"/>
              </a:rPr>
              <a:t>j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j-1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… 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latin typeface="Arial" charset="0"/>
                <a:ea typeface="MS PGothic" charset="0"/>
                <a:sym typeface="Symbol" charset="0"/>
              </a:rPr>
              <a:t>substring: for s = 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1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2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…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800" baseline="-25000" err="1">
                <a:latin typeface="Arial" charset="0"/>
                <a:ea typeface="MS PGothic" charset="0"/>
                <a:sym typeface="Symbol" charset="0"/>
              </a:rPr>
              <a:t>j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, any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800" baseline="-25000" err="1">
                <a:latin typeface="Arial" charset="0"/>
                <a:ea typeface="MS PGothic" charset="0"/>
                <a:sym typeface="Symbol" charset="0"/>
              </a:rPr>
              <a:t>p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a</a:t>
            </a:r>
            <a:r>
              <a:rPr lang="en-US" sz="2800" baseline="-25000">
                <a:latin typeface="Arial" charset="0"/>
                <a:ea typeface="MS PGothic" charset="0"/>
                <a:sym typeface="Symbol" charset="0"/>
              </a:rPr>
              <a:t>p+1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… </a:t>
            </a:r>
            <a:r>
              <a:rPr lang="en-US" sz="2800" err="1">
                <a:latin typeface="Arial" charset="0"/>
                <a:ea typeface="MS PGothic" charset="0"/>
                <a:sym typeface="Symbol" charset="0"/>
              </a:rPr>
              <a:t>a</a:t>
            </a:r>
            <a:r>
              <a:rPr lang="en-US" sz="2800" baseline="-25000" err="1">
                <a:latin typeface="Arial" charset="0"/>
                <a:ea typeface="MS PGothic" charset="0"/>
                <a:sym typeface="Symbol" charset="0"/>
              </a:rPr>
              <a:t>q</a:t>
            </a:r>
            <a:r>
              <a:rPr lang="en-US" sz="2800">
                <a:latin typeface="Arial" charset="0"/>
                <a:ea typeface="MS PGothic" charset="0"/>
                <a:sym typeface="Symbol" charset="0"/>
              </a:rPr>
              <a:t> where 1pqj or 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FB03065-302E-2140-BFCC-4FC13250BDBA}" type="datetime1">
              <a:rPr lang="en-US" smtClean="0"/>
              <a:t>1/4/22</a:t>
            </a:fld>
            <a:endParaRPr lang="en-US"/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6BCA6CC3-AD7B-824C-A9A8-47905084FE36}" type="slidenum">
              <a:rPr lang="en-US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872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Properties of Languages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Arial" charset="0"/>
                <a:ea typeface="MS PGothic" charset="0"/>
              </a:rPr>
              <a:t>Let L, M and N be languages over </a:t>
            </a:r>
            <a:r>
              <a:rPr lang="en-US" sz="2400" dirty="0">
                <a:latin typeface="Arial" charset="0"/>
                <a:ea typeface="MS PGothic" charset="0"/>
                <a:sym typeface="Symbol" charset="0"/>
              </a:rPr>
              <a:t></a:t>
            </a:r>
            <a:r>
              <a:rPr lang="en-US" sz="2400" dirty="0">
                <a:latin typeface="Arial" charset="0"/>
                <a:ea typeface="MS PGothic" charset="0"/>
              </a:rPr>
              <a:t>, then:</a:t>
            </a:r>
            <a:endParaRPr lang="en-US" sz="2400" dirty="0">
              <a:latin typeface="Arial" charset="0"/>
              <a:ea typeface="MS PGothic" charset="0"/>
              <a:sym typeface="Symbo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solidFill>
                  <a:srgbClr val="000000"/>
                </a:solidFill>
              </a:rPr>
              <a:t>Ø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L = L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solidFill>
                  <a:srgbClr val="000000"/>
                </a:solidFill>
              </a:rPr>
              <a:t>Ø</a:t>
            </a:r>
            <a:r>
              <a:rPr lang="en-US" sz="2000" dirty="0">
                <a:latin typeface="Arial" charset="0"/>
                <a:ea typeface="MS PGothic" charset="0"/>
              </a:rPr>
              <a:t> = </a:t>
            </a:r>
            <a:r>
              <a:rPr lang="en-US" sz="2000" dirty="0">
                <a:solidFill>
                  <a:srgbClr val="000000"/>
                </a:solidFill>
              </a:rPr>
              <a:t>Ø</a:t>
            </a:r>
            <a:endParaRPr lang="en-US" sz="2000" dirty="0">
              <a:latin typeface="Arial" charset="0"/>
              <a:ea typeface="MS PGothic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{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sz="2000" dirty="0">
                <a:latin typeface="Arial" charset="0"/>
                <a:ea typeface="MS PGothic" charset="0"/>
              </a:rPr>
              <a:t>}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L = L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{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sz="2000" dirty="0">
                <a:latin typeface="Arial" charset="0"/>
                <a:ea typeface="MS PGothic" charset="0"/>
              </a:rPr>
              <a:t>} = 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L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(M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N) = L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M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L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N  and (M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N)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L = M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L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N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en-US" sz="2000" dirty="0">
                <a:latin typeface="Arial" charset="0"/>
                <a:ea typeface="MS PGothic" charset="0"/>
              </a:rPr>
              <a:t>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Concatenation does </a:t>
            </a:r>
            <a:r>
              <a:rPr lang="en-US" sz="1800" b="1" dirty="0">
                <a:latin typeface="Arial" charset="0"/>
                <a:ea typeface="MS PGothic" charset="0"/>
              </a:rPr>
              <a:t>NOT</a:t>
            </a:r>
            <a:r>
              <a:rPr lang="en-US" sz="1800" dirty="0">
                <a:latin typeface="Arial" charset="0"/>
                <a:ea typeface="MS PGothic" charset="0"/>
              </a:rPr>
              <a:t> distribute over </a:t>
            </a:r>
            <a:r>
              <a:rPr lang="en-US" sz="1800" b="1" dirty="0">
                <a:latin typeface="Arial" charset="0"/>
                <a:ea typeface="MS PGothic" charset="0"/>
              </a:rPr>
              <a:t>intersection</a:t>
            </a:r>
            <a:r>
              <a:rPr lang="en-US" sz="1800" dirty="0">
                <a:latin typeface="Arial" charset="0"/>
                <a:ea typeface="MS PGothic" charset="0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L</a:t>
            </a:r>
            <a:r>
              <a:rPr lang="en-US" sz="2000" baseline="30000" dirty="0">
                <a:latin typeface="Arial" charset="0"/>
                <a:ea typeface="MS PGothic" charset="0"/>
              </a:rPr>
              <a:t>0</a:t>
            </a:r>
            <a:r>
              <a:rPr lang="en-US" sz="2000" dirty="0">
                <a:latin typeface="Arial" charset="0"/>
                <a:ea typeface="MS PGothic" charset="0"/>
              </a:rPr>
              <a:t> = {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</a:t>
            </a:r>
            <a:r>
              <a:rPr lang="en-US" sz="2000" dirty="0">
                <a:latin typeface="Arial" charset="0"/>
                <a:ea typeface="MS PGothic" charset="0"/>
              </a:rPr>
              <a:t>}  (definition)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L</a:t>
            </a:r>
            <a:r>
              <a:rPr lang="en-US" sz="2000" baseline="30000" dirty="0">
                <a:latin typeface="Arial" charset="0"/>
                <a:ea typeface="MS PGothic" charset="0"/>
              </a:rPr>
              <a:t>n+1</a:t>
            </a:r>
            <a:r>
              <a:rPr lang="en-US" sz="2000" dirty="0">
                <a:latin typeface="Arial" charset="0"/>
                <a:ea typeface="MS PGothic" charset="0"/>
              </a:rPr>
              <a:t> = </a:t>
            </a:r>
            <a:r>
              <a:rPr lang="en-US" sz="2000" dirty="0" err="1">
                <a:latin typeface="Arial" charset="0"/>
                <a:ea typeface="MS PGothic" charset="0"/>
              </a:rPr>
              <a:t>LL</a:t>
            </a:r>
            <a:r>
              <a:rPr lang="en-US" sz="2000" baseline="30000" dirty="0" err="1">
                <a:latin typeface="Arial" charset="0"/>
                <a:ea typeface="MS PGothic" charset="0"/>
              </a:rPr>
              <a:t>n</a:t>
            </a:r>
            <a:r>
              <a:rPr lang="en-US" sz="2000" dirty="0">
                <a:latin typeface="Arial" charset="0"/>
                <a:ea typeface="MS PGothic" charset="0"/>
              </a:rPr>
              <a:t> = </a:t>
            </a:r>
            <a:r>
              <a:rPr lang="en-US" sz="2000" dirty="0" err="1">
                <a:latin typeface="Arial" charset="0"/>
                <a:ea typeface="MS PGothic" charset="0"/>
              </a:rPr>
              <a:t>L</a:t>
            </a:r>
            <a:r>
              <a:rPr lang="en-US" sz="2000" baseline="30000" dirty="0" err="1">
                <a:latin typeface="Arial" charset="0"/>
                <a:ea typeface="MS PGothic" charset="0"/>
              </a:rPr>
              <a:t>n</a:t>
            </a:r>
            <a:r>
              <a:rPr lang="en-US" sz="2000" dirty="0" err="1">
                <a:latin typeface="Arial" charset="0"/>
                <a:ea typeface="MS PGothic" charset="0"/>
              </a:rPr>
              <a:t>L</a:t>
            </a:r>
            <a:r>
              <a:rPr lang="en-US" sz="2000" dirty="0">
                <a:latin typeface="Arial" charset="0"/>
                <a:ea typeface="MS PGothic" charset="0"/>
              </a:rPr>
              <a:t>, n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</a:t>
            </a:r>
            <a:r>
              <a:rPr lang="en-US" sz="2000" dirty="0">
                <a:latin typeface="Arial" charset="0"/>
                <a:ea typeface="MS PGothic" charset="0"/>
              </a:rPr>
              <a:t>0. (definition)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L</a:t>
            </a:r>
            <a:r>
              <a:rPr lang="en-US" sz="2400" baseline="30000" dirty="0">
                <a:latin typeface="Arial" charset="0"/>
                <a:ea typeface="MS PGothic" charset="0"/>
              </a:rPr>
              <a:t>+</a:t>
            </a:r>
            <a:r>
              <a:rPr lang="en-US" sz="2000" dirty="0">
                <a:latin typeface="Arial" charset="0"/>
                <a:ea typeface="MS PGothic" charset="0"/>
              </a:rPr>
              <a:t> = L</a:t>
            </a:r>
            <a:r>
              <a:rPr lang="en-US" sz="2000" baseline="30000" dirty="0">
                <a:latin typeface="Arial" charset="0"/>
                <a:ea typeface="MS PGothic" charset="0"/>
              </a:rPr>
              <a:t>1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L</a:t>
            </a:r>
            <a:r>
              <a:rPr lang="en-US" sz="2000" baseline="30000" dirty="0">
                <a:latin typeface="Arial" charset="0"/>
                <a:ea typeface="MS PGothic" charset="0"/>
              </a:rPr>
              <a:t>2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… L</a:t>
            </a:r>
            <a:r>
              <a:rPr lang="en-US" sz="2000" baseline="30000" dirty="0">
                <a:latin typeface="Arial" charset="0"/>
                <a:ea typeface="MS PGothic" charset="0"/>
              </a:rPr>
              <a:t>n</a:t>
            </a:r>
            <a:r>
              <a:rPr lang="en-US" sz="2000" dirty="0">
                <a:latin typeface="Arial" charset="0"/>
                <a:ea typeface="MS PGothic" charset="0"/>
              </a:rPr>
              <a:t> …  (definition)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L* = L</a:t>
            </a:r>
            <a:r>
              <a:rPr lang="en-US" sz="2000" baseline="30000" dirty="0">
                <a:latin typeface="Arial" charset="0"/>
                <a:ea typeface="MS PGothic" charset="0"/>
              </a:rPr>
              <a:t>0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L</a:t>
            </a:r>
            <a:r>
              <a:rPr lang="en-US" sz="2000" baseline="30000" dirty="0">
                <a:latin typeface="Arial" charset="0"/>
                <a:ea typeface="MS PGothic" charset="0"/>
              </a:rPr>
              <a:t>1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L</a:t>
            </a:r>
            <a:r>
              <a:rPr lang="en-US" sz="2000" baseline="30000" dirty="0">
                <a:latin typeface="Arial" charset="0"/>
                <a:ea typeface="MS PGothic" charset="0"/>
              </a:rPr>
              <a:t>2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… L</a:t>
            </a:r>
            <a:r>
              <a:rPr lang="en-US" sz="2000" baseline="30000" dirty="0">
                <a:latin typeface="Arial" charset="0"/>
                <a:ea typeface="MS PGothic" charset="0"/>
              </a:rPr>
              <a:t>n</a:t>
            </a:r>
            <a:r>
              <a:rPr lang="en-US" sz="2000" dirty="0">
                <a:latin typeface="Arial" charset="0"/>
                <a:ea typeface="MS PGothic" charset="0"/>
              </a:rPr>
              <a:t> …  (definition) = L</a:t>
            </a:r>
            <a:r>
              <a:rPr lang="en-US" sz="2000" baseline="30000" dirty="0">
                <a:latin typeface="Arial" charset="0"/>
                <a:ea typeface="MS PGothic" charset="0"/>
              </a:rPr>
              <a:t>0</a:t>
            </a:r>
            <a:r>
              <a:rPr lang="en-US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en-US" sz="2000" dirty="0">
                <a:latin typeface="Arial" charset="0"/>
                <a:ea typeface="MS PGothic" charset="0"/>
              </a:rPr>
              <a:t> L</a:t>
            </a:r>
            <a:r>
              <a:rPr lang="en-US" sz="2000" baseline="30000" dirty="0">
                <a:latin typeface="Arial" charset="0"/>
                <a:ea typeface="MS PGothic" charset="0"/>
              </a:rPr>
              <a:t>+</a:t>
            </a:r>
            <a:endParaRPr lang="fr-FR" sz="2000" baseline="30000" dirty="0">
              <a:latin typeface="Arial" charset="0"/>
              <a:ea typeface="MS PGothic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fr-FR" sz="2000" dirty="0">
                <a:latin typeface="Arial" charset="0"/>
                <a:ea typeface="MS PGothic" charset="0"/>
              </a:rPr>
              <a:t>(L*)* = L*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>
                <a:latin typeface="Arial" charset="0"/>
                <a:ea typeface="MS PGothic" charset="0"/>
              </a:rPr>
              <a:t>(LM)*L = L(ML)*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>
                <a:latin typeface="Arial" charset="0"/>
                <a:ea typeface="MS PGothic" charset="0"/>
              </a:rPr>
              <a:t>(L*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</a:t>
            </a:r>
            <a:r>
              <a:rPr lang="fr-FR" sz="2000" dirty="0">
                <a:latin typeface="Arial" charset="0"/>
                <a:ea typeface="MS PGothic" charset="0"/>
              </a:rPr>
              <a:t> M*)* = (L*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fr-FR" sz="2000" dirty="0">
                <a:latin typeface="Arial" charset="0"/>
                <a:ea typeface="MS PGothic" charset="0"/>
              </a:rPr>
              <a:t> M*)* = (L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fr-FR" sz="2000" dirty="0">
                <a:latin typeface="Arial" charset="0"/>
                <a:ea typeface="MS PGothic" charset="0"/>
              </a:rPr>
              <a:t> M)*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000" dirty="0">
                <a:latin typeface="Arial" charset="0"/>
                <a:ea typeface="MS PGothic" charset="0"/>
              </a:rPr>
              <a:t>(L</a:t>
            </a:r>
            <a:r>
              <a:rPr lang="fr-FR" sz="2000" baseline="30000" dirty="0">
                <a:latin typeface="Arial" charset="0"/>
                <a:ea typeface="MS PGothic" charset="0"/>
              </a:rPr>
              <a:t>0</a:t>
            </a:r>
            <a:r>
              <a:rPr lang="fr-FR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fr-FR" sz="2000" dirty="0">
                <a:latin typeface="Arial" charset="0"/>
                <a:ea typeface="MS PGothic" charset="0"/>
              </a:rPr>
              <a:t> L</a:t>
            </a:r>
            <a:r>
              <a:rPr lang="fr-FR" sz="2000" baseline="30000" dirty="0">
                <a:latin typeface="Arial" charset="0"/>
                <a:ea typeface="MS PGothic" charset="0"/>
              </a:rPr>
              <a:t>1</a:t>
            </a:r>
            <a:r>
              <a:rPr lang="fr-FR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fr-FR" sz="2000" dirty="0">
                <a:latin typeface="Arial" charset="0"/>
                <a:ea typeface="MS PGothic" charset="0"/>
              </a:rPr>
              <a:t> L</a:t>
            </a:r>
            <a:r>
              <a:rPr lang="fr-FR" sz="2000" baseline="30000" dirty="0">
                <a:latin typeface="Arial" charset="0"/>
                <a:ea typeface="MS PGothic" charset="0"/>
              </a:rPr>
              <a:t>2</a:t>
            </a:r>
            <a:r>
              <a:rPr lang="fr-FR" sz="2000" dirty="0">
                <a:latin typeface="Arial" charset="0"/>
                <a:ea typeface="MS PGothic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</a:t>
            </a:r>
            <a:r>
              <a:rPr lang="fr-FR" sz="2000" dirty="0">
                <a:latin typeface="Arial" charset="0"/>
                <a:ea typeface="MS PGothic" charset="0"/>
              </a:rPr>
              <a:t> … </a:t>
            </a:r>
            <a:r>
              <a:rPr lang="en-US" sz="2000" dirty="0">
                <a:latin typeface="Arial" charset="0"/>
                <a:ea typeface="MS PGothic" charset="0"/>
              </a:rPr>
              <a:t>L</a:t>
            </a:r>
            <a:r>
              <a:rPr lang="en-US" sz="2000" baseline="30000" dirty="0">
                <a:latin typeface="Arial" charset="0"/>
                <a:ea typeface="MS PGothic" charset="0"/>
              </a:rPr>
              <a:t>n</a:t>
            </a:r>
            <a:r>
              <a:rPr lang="en-US" sz="2000" dirty="0">
                <a:latin typeface="Arial" charset="0"/>
                <a:ea typeface="MS PGothic" charset="0"/>
              </a:rPr>
              <a:t>)L* = L*, for all n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</a:t>
            </a:r>
            <a:r>
              <a:rPr lang="en-US" sz="2000" dirty="0">
                <a:latin typeface="Arial" charset="0"/>
                <a:ea typeface="MS PGothic" charset="0"/>
              </a:rPr>
              <a:t>.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644F3D4-DBCD-9A47-A099-829BD2ED94B0}" type="datetime1">
              <a:rPr lang="en-US" smtClean="0"/>
              <a:t>1/4/22</a:t>
            </a:fld>
            <a:endParaRPr lang="en-US"/>
          </a:p>
        </p:txBody>
      </p:sp>
      <p:sp>
        <p:nvSpPr>
          <p:cNvPr id="2662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266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40D33B28-1770-6647-B09B-D4CB768711F0}" type="slidenum">
              <a:rPr lang="en-US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037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MS PGothic" charset="0"/>
              </a:rPr>
              <a:t>Recognizers and Generators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When we discuss languages and classes of languages, we discuss recognizers and generators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 recognizer for a specific language is a program or computational model that differentiates members from non-members of the given language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 portion of the job of a compiler is to check to see if an input is a legitimate member of some specific programming language – we refer to this as a syntactic recognizer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 generator for a specific language is a program that generates all and only members of the given language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In general, it is not individual languages that interest us, but rather classes of languages that are definable by some specific class of recognizers or generators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One type of recognizer is called an automata and there are multiple classes of automata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One type of generator is called a grammar and there are multiple classes of grammars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Our first journey will be through automata and grammars 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latin typeface="Arial" charset="0"/>
              <a:ea typeface="MS PGothic" charset="0"/>
              <a:sym typeface="Symbol" charset="0"/>
            </a:endParaRP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1040802-3158-7943-81B3-53583B862392}" type="datetime1">
              <a:rPr lang="en-US" smtClean="0"/>
              <a:t>1/4/22</a:t>
            </a:fld>
            <a:endParaRPr lang="en-US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8C9D280-9F61-DB4B-9CD2-10458E7486C9}" type="slidenum">
              <a:rPr lang="en-US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19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charset="0"/>
              </a:rPr>
              <a:t>Sets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534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i="1" dirty="0">
                <a:solidFill>
                  <a:srgbClr val="0000FF"/>
                </a:solidFill>
                <a:latin typeface="Arial" charset="0"/>
                <a:ea typeface="MS PGothic" charset="0"/>
              </a:rPr>
              <a:t>Sets</a:t>
            </a:r>
            <a:r>
              <a:rPr lang="en-US" sz="2000" dirty="0">
                <a:latin typeface="Arial" charset="0"/>
                <a:ea typeface="MS PGothic" charset="0"/>
              </a:rPr>
              <a:t> are unordered collections of distinct objects.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</a:rPr>
              <a:t>Sets can be defined or specified in many ways: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By explicitly enumerating their members or elements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e.g.  S = { a, b, c}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Note: If S' = { b, c, a}, then S and S' denote the same set (that is, S' = 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By specifying a condition for membership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S =  { x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 </a:t>
            </a:r>
            <a:r>
              <a:rPr lang="en-US" sz="1800" dirty="0">
                <a:latin typeface="Arial" charset="0"/>
                <a:ea typeface="MS PGothic" charset="0"/>
              </a:rPr>
              <a:t>  |  P(x) }, reads "S is the set of all x in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</a:t>
            </a:r>
            <a:r>
              <a:rPr lang="en-US" sz="1800" dirty="0">
                <a:latin typeface="Arial" charset="0"/>
                <a:ea typeface="MS PGothic" charset="0"/>
              </a:rPr>
              <a:t> such that P(x) is true"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P is called a "predicate" ( a function from set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</a:t>
            </a:r>
            <a:r>
              <a:rPr lang="en-US" sz="1800" dirty="0">
                <a:latin typeface="Arial" charset="0"/>
                <a:ea typeface="MS PGothic" charset="0"/>
              </a:rPr>
              <a:t>  to {true, false} )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E.g.  S = { x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 </a:t>
            </a:r>
            <a:r>
              <a:rPr lang="en-US" sz="18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(natural numbers) | x is a prime number }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The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empty set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is denoted, </a:t>
            </a:r>
            <a:r>
              <a:rPr lang="en-US" sz="2000" dirty="0" err="1">
                <a:solidFill>
                  <a:srgbClr val="3366FF"/>
                </a:solidFill>
              </a:rPr>
              <a:t>Ø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, and is the set with no members; that is,</a:t>
            </a:r>
            <a:br>
              <a:rPr lang="en-US" sz="20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</a:rPr>
              <a:t>Ø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= { }.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 Also, the predicate,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x  </a:t>
            </a:r>
            <a:r>
              <a:rPr lang="en-US" sz="2000" dirty="0" err="1">
                <a:solidFill>
                  <a:srgbClr val="3366FF"/>
                </a:solidFill>
              </a:rPr>
              <a:t>Ø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is always false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!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dirty="0">
                <a:solidFill>
                  <a:srgbClr val="0000FF"/>
                </a:solidFill>
                <a:latin typeface="Arial" charset="0"/>
                <a:ea typeface="MS PGothic" charset="0"/>
              </a:rPr>
              <a:t>Multisets</a:t>
            </a:r>
            <a:r>
              <a:rPr lang="en-US" sz="2000" dirty="0">
                <a:latin typeface="Arial" charset="0"/>
                <a:ea typeface="MS PGothic" charset="0"/>
              </a:rPr>
              <a:t> or </a:t>
            </a:r>
            <a:r>
              <a:rPr lang="en-US" sz="2000" i="1" dirty="0">
                <a:solidFill>
                  <a:srgbClr val="0000FF"/>
                </a:solidFill>
                <a:latin typeface="Arial" charset="0"/>
                <a:ea typeface="MS PGothic" charset="0"/>
              </a:rPr>
              <a:t>Bags </a:t>
            </a:r>
            <a:r>
              <a:rPr lang="en-US" sz="2000" dirty="0">
                <a:latin typeface="Arial" charset="0"/>
                <a:ea typeface="MS PGothic" charset="0"/>
              </a:rPr>
              <a:t>are unordered collections of objects where we keep track of repeated elements (usually with a count per element)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484FDDFC-53DB-6146-86C1-21F35795ECB8}" type="datetime1">
              <a:rPr lang="en-US" smtClean="0"/>
              <a:t>1/4/22</a:t>
            </a:fld>
            <a:endParaRPr lang="en-US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52C6592B-CAC8-6F49-9592-F217E166C6F0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716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Terminology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/>
              <a:t>Definitions</a:t>
            </a:r>
            <a:r>
              <a:rPr lang="en-US" sz="2400"/>
              <a:t> describe the mathematical objects and ideas we want to work with</a:t>
            </a:r>
          </a:p>
          <a:p>
            <a:r>
              <a:rPr lang="en-US" sz="2400" b="1"/>
              <a:t>Statements </a:t>
            </a:r>
            <a:r>
              <a:rPr lang="en-US" sz="2400"/>
              <a:t>or </a:t>
            </a:r>
            <a:r>
              <a:rPr lang="en-US" sz="2400" b="1"/>
              <a:t>assertions </a:t>
            </a:r>
            <a:r>
              <a:rPr lang="en-US" sz="2400"/>
              <a:t>are things we say about mathematics; they can be true or false</a:t>
            </a:r>
          </a:p>
          <a:p>
            <a:r>
              <a:rPr lang="en-US" sz="2400" b="1"/>
              <a:t>Proofs</a:t>
            </a:r>
            <a:r>
              <a:rPr lang="en-US" sz="2400"/>
              <a:t> are unassailable logical demonstrations that statements are true</a:t>
            </a:r>
          </a:p>
          <a:p>
            <a:r>
              <a:rPr lang="en-US" sz="2400" b="1"/>
              <a:t>Theorems</a:t>
            </a:r>
            <a:r>
              <a:rPr lang="en-US" sz="2400"/>
              <a:t> are statements that have been proven true</a:t>
            </a:r>
          </a:p>
          <a:p>
            <a:r>
              <a:rPr lang="en-US" sz="2400" b="1"/>
              <a:t>Lemmas</a:t>
            </a:r>
            <a:r>
              <a:rPr lang="en-US" sz="2400"/>
              <a:t> are theorems that are not interesting on their own but are useful for proving other theorems</a:t>
            </a:r>
          </a:p>
          <a:p>
            <a:r>
              <a:rPr lang="en-US" sz="2400" b="1"/>
              <a:t>Corollaries</a:t>
            </a:r>
            <a:r>
              <a:rPr lang="en-US" sz="2400"/>
              <a:t> are follow-on theorems that are easy to prove once you prove their parent theorems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C2F4-DACC-7046-9C17-8BE104BD396C}" type="datetime1">
              <a:rPr lang="en-US" smtClean="0"/>
              <a:t>1/4/22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COT 6410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538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Proofs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343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100" b="1" dirty="0"/>
              <a:t>Direct Argument</a:t>
            </a:r>
          </a:p>
          <a:p>
            <a:pPr lvl="1"/>
            <a:r>
              <a:rPr lang="en-US" sz="1800" dirty="0"/>
              <a:t>Use assertions from theorem statement, known true properties and valid rules of inference</a:t>
            </a:r>
          </a:p>
          <a:p>
            <a:r>
              <a:rPr lang="en-US" sz="2100" b="1" dirty="0"/>
              <a:t>Construction</a:t>
            </a:r>
          </a:p>
          <a:p>
            <a:pPr lvl="1"/>
            <a:r>
              <a:rPr lang="en-US" sz="1800" dirty="0"/>
              <a:t>Prove something exists by showing how to make it – a specific type of construction is a </a:t>
            </a:r>
            <a:r>
              <a:rPr lang="en-US" sz="1800" b="1" dirty="0">
                <a:solidFill>
                  <a:srgbClr val="C00000"/>
                </a:solidFill>
              </a:rPr>
              <a:t>reduction</a:t>
            </a:r>
            <a:r>
              <a:rPr lang="en-US" sz="1800" dirty="0"/>
              <a:t> (used frequently here to show one problem can be reduced to another)</a:t>
            </a:r>
          </a:p>
          <a:p>
            <a:r>
              <a:rPr lang="en-US" sz="2100" b="1" dirty="0"/>
              <a:t>Contradiction</a:t>
            </a:r>
          </a:p>
          <a:p>
            <a:pPr lvl="1"/>
            <a:r>
              <a:rPr lang="en-US" sz="1800" dirty="0"/>
              <a:t>Prove something is true by showing it can’t be false</a:t>
            </a:r>
          </a:p>
          <a:p>
            <a:pPr lvl="1"/>
            <a:r>
              <a:rPr lang="en-US" sz="1800" dirty="0"/>
              <a:t>One specific kind of proof by contradiction uses a technique called </a:t>
            </a:r>
            <a:r>
              <a:rPr lang="en-US" sz="1800" b="1" dirty="0">
                <a:solidFill>
                  <a:srgbClr val="C00000"/>
                </a:solidFill>
              </a:rPr>
              <a:t>diagonalization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1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100" b="1" dirty="0"/>
              <a:t>Weak Induction</a:t>
            </a:r>
          </a:p>
          <a:p>
            <a:pPr lvl="1"/>
            <a:r>
              <a:rPr lang="en-US" sz="1650" dirty="0"/>
              <a:t>Show that a statement is true for some base case (often 0 or 1)</a:t>
            </a:r>
          </a:p>
          <a:p>
            <a:pPr lvl="1"/>
            <a:r>
              <a:rPr lang="en-US" sz="1650" dirty="0"/>
              <a:t>Show that </a:t>
            </a:r>
            <a:r>
              <a:rPr lang="en-US" sz="1650" i="1" dirty="0"/>
              <a:t>if </a:t>
            </a:r>
            <a:r>
              <a:rPr lang="en-US" sz="1650" dirty="0"/>
              <a:t>it’s true for the case of some </a:t>
            </a:r>
            <a:r>
              <a:rPr lang="en-US" sz="1650" i="1" dirty="0"/>
              <a:t>i </a:t>
            </a:r>
            <a:r>
              <a:rPr lang="en-US" sz="1650" dirty="0"/>
              <a:t>≥ base case, it’s also true for the case of </a:t>
            </a:r>
            <a:r>
              <a:rPr lang="en-US" sz="1650" i="1" dirty="0" err="1"/>
              <a:t>i</a:t>
            </a:r>
            <a:r>
              <a:rPr lang="en-US" sz="1650" i="1" dirty="0"/>
              <a:t> + 1</a:t>
            </a:r>
          </a:p>
          <a:p>
            <a:r>
              <a:rPr lang="en-US" sz="1950" b="1" dirty="0"/>
              <a:t>Strong Induction</a:t>
            </a:r>
          </a:p>
          <a:p>
            <a:pPr lvl="1"/>
            <a:r>
              <a:rPr lang="en-US" sz="1650" dirty="0"/>
              <a:t>Show that a statement is true for some base case (often 0 or 1)</a:t>
            </a:r>
          </a:p>
          <a:p>
            <a:pPr lvl="1"/>
            <a:r>
              <a:rPr lang="en-US" sz="1650" dirty="0"/>
              <a:t>Show that </a:t>
            </a:r>
            <a:r>
              <a:rPr lang="en-US" sz="1650" i="1" dirty="0"/>
              <a:t>if </a:t>
            </a:r>
            <a:r>
              <a:rPr lang="en-US" sz="1650" dirty="0"/>
              <a:t>it’s true for all cases where ≤ </a:t>
            </a:r>
            <a:r>
              <a:rPr lang="en-US" sz="1650" i="1" dirty="0" err="1"/>
              <a:t>i</a:t>
            </a:r>
            <a:r>
              <a:rPr lang="en-US" sz="1650" dirty="0"/>
              <a:t>, where </a:t>
            </a:r>
            <a:r>
              <a:rPr lang="en-US" sz="1650" i="1" dirty="0"/>
              <a:t>i </a:t>
            </a:r>
            <a:r>
              <a:rPr lang="en-US" sz="1650" dirty="0"/>
              <a:t>≥ base case, it’s true for the case of </a:t>
            </a:r>
            <a:r>
              <a:rPr lang="en-US" sz="1650" i="1" dirty="0"/>
              <a:t>i + 1</a:t>
            </a:r>
            <a:endParaRPr lang="en-US" sz="1650" dirty="0"/>
          </a:p>
        </p:txBody>
      </p:sp>
    </p:spTree>
    <p:extLst>
      <p:ext uri="{BB962C8B-B14F-4D97-AF65-F5344CB8AC3E}">
        <p14:creationId xmlns:p14="http://schemas.microsoft.com/office/powerpoint/2010/main" val="6199395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Proof by Induction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Prove, if n is a positive whole number and n</a:t>
            </a:r>
            <a:r>
              <a:rPr lang="en-US" altLang="en-US" sz="1800" u="sng" dirty="0">
                <a:ea typeface="ＭＳ Ｐゴシック" charset="-128"/>
              </a:rPr>
              <a:t>&gt;</a:t>
            </a:r>
            <a:r>
              <a:rPr lang="en-US" altLang="en-US" sz="1800" dirty="0">
                <a:ea typeface="ＭＳ Ｐゴシック" charset="-128"/>
              </a:rPr>
              <a:t>4, then 2</a:t>
            </a:r>
            <a:r>
              <a:rPr lang="en-US" altLang="en-US" sz="1800" baseline="30000" dirty="0">
                <a:ea typeface="ＭＳ Ｐゴシック" charset="-128"/>
              </a:rPr>
              <a:t>n</a:t>
            </a:r>
            <a:r>
              <a:rPr lang="en-US" altLang="en-US" sz="1800" dirty="0">
                <a:ea typeface="ＭＳ Ｐゴシック" charset="-128"/>
              </a:rPr>
              <a:t>≥ n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.  Hint: use induction with a base of n=4.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Proof by Induction: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Base Case: n = 4:  2</a:t>
            </a:r>
            <a:r>
              <a:rPr lang="en-US" altLang="en-US" sz="1800" baseline="30000" dirty="0">
                <a:ea typeface="ＭＳ Ｐゴシック" charset="-128"/>
              </a:rPr>
              <a:t>4</a:t>
            </a:r>
            <a:r>
              <a:rPr lang="en-US" altLang="en-US" sz="1800" dirty="0">
                <a:ea typeface="ＭＳ Ｐゴシック" charset="-128"/>
              </a:rPr>
              <a:t>≥ 4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since 16 ≥ 16.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Induction Hypothesis:  Assume 2</a:t>
            </a:r>
            <a:r>
              <a:rPr lang="en-US" altLang="en-US" sz="1800" baseline="30000" dirty="0">
                <a:ea typeface="ＭＳ Ｐゴシック" charset="-128"/>
              </a:rPr>
              <a:t>k</a:t>
            </a:r>
            <a:r>
              <a:rPr lang="en-US" altLang="en-US" sz="1800" dirty="0">
                <a:ea typeface="ＭＳ Ｐゴシック" charset="-128"/>
              </a:rPr>
              <a:t>≥ k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, for some k ≥ 4.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Induction Step:  Prove 2</a:t>
            </a:r>
            <a:r>
              <a:rPr lang="en-US" altLang="en-US" sz="1800" baseline="30000" dirty="0">
                <a:ea typeface="ＭＳ Ｐゴシック" charset="-128"/>
              </a:rPr>
              <a:t>(k+1)  </a:t>
            </a:r>
            <a:r>
              <a:rPr lang="en-US" altLang="en-US" sz="1800" dirty="0">
                <a:ea typeface="ＭＳ Ｐゴシック" charset="-128"/>
              </a:rPr>
              <a:t>≥ (k+1)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First, we observe that k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≥ 2k+1 when k ≥ 3. 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	Consider k=m+1, where k ≥ 3; and so m ≥ 2 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	k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= (m+1)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= m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+ 2m+1 ≥ 4 + 2m+1 &gt; 2m+3 = 2(m+1) + 1 = 2k+1.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Using this,</a:t>
            </a: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2</a:t>
            </a:r>
            <a:r>
              <a:rPr lang="en-US" altLang="en-US" sz="1800" baseline="30000" dirty="0">
                <a:ea typeface="ＭＳ Ｐゴシック" charset="-128"/>
              </a:rPr>
              <a:t>(k+1)  </a:t>
            </a:r>
            <a:r>
              <a:rPr lang="en-US" altLang="en-US" sz="1800" dirty="0">
                <a:ea typeface="ＭＳ Ｐゴシック" charset="-128"/>
              </a:rPr>
              <a:t>= 2</a:t>
            </a:r>
            <a:r>
              <a:rPr lang="en-US" altLang="en-US" sz="1800" baseline="30000" dirty="0">
                <a:ea typeface="ＭＳ Ｐゴシック" charset="-128"/>
              </a:rPr>
              <a:t>k</a:t>
            </a:r>
            <a:r>
              <a:rPr lang="en-US" altLang="en-US" sz="1800" dirty="0">
                <a:ea typeface="ＭＳ Ｐゴシック" charset="-128"/>
              </a:rPr>
              <a:t> * 2 = 2</a:t>
            </a:r>
            <a:r>
              <a:rPr lang="en-US" altLang="en-US" sz="1800" baseline="30000" dirty="0">
                <a:ea typeface="ＭＳ Ｐゴシック" charset="-128"/>
              </a:rPr>
              <a:t>k</a:t>
            </a:r>
            <a:r>
              <a:rPr lang="en-US" altLang="en-US" sz="1800" dirty="0">
                <a:ea typeface="ＭＳ Ｐゴシック" charset="-128"/>
              </a:rPr>
              <a:t>+2</a:t>
            </a:r>
            <a:r>
              <a:rPr lang="en-US" altLang="en-US" sz="1800" baseline="30000" dirty="0">
                <a:ea typeface="ＭＳ Ｐゴシック" charset="-128"/>
              </a:rPr>
              <a:t>k</a:t>
            </a:r>
            <a:r>
              <a:rPr lang="en-US" altLang="en-US" sz="1800" dirty="0">
                <a:ea typeface="ＭＳ Ｐゴシック" charset="-128"/>
              </a:rPr>
              <a:t> ≥ k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+ k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≥ k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r>
              <a:rPr lang="en-US" altLang="en-US" sz="1800" dirty="0">
                <a:ea typeface="ＭＳ Ｐゴシック" charset="-128"/>
              </a:rPr>
              <a:t> + 2k + 1 = (k+1)</a:t>
            </a:r>
            <a:r>
              <a:rPr lang="en-US" altLang="en-US" sz="1800" baseline="30000" dirty="0">
                <a:ea typeface="ＭＳ Ｐゴシック" charset="-128"/>
              </a:rPr>
              <a:t>2</a:t>
            </a:r>
            <a:endParaRPr lang="en-US" altLang="en-US" sz="1800" u="sng" baseline="30000" dirty="0">
              <a:ea typeface="ＭＳ Ｐゴシック" charset="-128"/>
            </a:endParaRPr>
          </a:p>
          <a:p>
            <a:pPr marL="9525" indent="-9525">
              <a:buFontTx/>
              <a:buNone/>
            </a:pPr>
            <a:r>
              <a:rPr lang="en-US" altLang="en-US" sz="1800" dirty="0">
                <a:ea typeface="ＭＳ Ｐゴシック" charset="-128"/>
              </a:rPr>
              <a:t>	</a:t>
            </a:r>
            <a:r>
              <a:rPr lang="en-US" altLang="en-US" sz="1800" dirty="0">
                <a:solidFill>
                  <a:schemeClr val="accent2"/>
                </a:solidFill>
                <a:ea typeface="ＭＳ Ｐゴシック" charset="-128"/>
              </a:rPr>
              <a:t>QED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BB53-B5C7-FD40-B352-A04FF754F3DE}" type="datetime1">
              <a:rPr lang="en-US" smtClean="0"/>
              <a:t>1/4/22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COT 6410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3058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r>
              <a:rPr lang="en-US"/>
              <a:t>Sample Proof by Contradiction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>
                <a:ea typeface="ＭＳ Ｐゴシック" charset="-128"/>
              </a:rPr>
              <a:t>Prove, if p and q are distinct prime numbers, then </a:t>
            </a:r>
            <a:r>
              <a:rPr lang="en-US" altLang="en-US" sz="2000">
                <a:ea typeface="ＭＳ Ｐゴシック" charset="-128"/>
                <a:sym typeface="Symbol" charset="2"/>
              </a:rPr>
              <a:t></a:t>
            </a:r>
            <a:r>
              <a:rPr lang="en-US" altLang="en-US" sz="2000">
                <a:ea typeface="ＭＳ Ｐゴシック" charset="-128"/>
              </a:rPr>
              <a:t>(p/q) is irrational. </a:t>
            </a:r>
            <a:r>
              <a:rPr lang="en-US" altLang="en-US" sz="2000">
                <a:ea typeface="ＭＳ Ｐゴシック" charset="-128"/>
                <a:sym typeface="Symbol" charset="2"/>
              </a:rPr>
              <a:t>Assume (p/q) is rational where p and q are distinct primes. Let a/b be the reduced fraction (no common prime factors) that equals (p/q).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>
                <a:ea typeface="ＭＳ Ｐゴシック" charset="-128"/>
                <a:sym typeface="Symbol" charset="2"/>
              </a:rPr>
              <a:t> </a:t>
            </a:r>
            <a:br>
              <a:rPr lang="en-US" altLang="en-US" sz="2000">
                <a:ea typeface="ＭＳ Ｐゴシック" charset="-128"/>
                <a:sym typeface="Symbol" charset="2"/>
              </a:rPr>
            </a:br>
            <a:r>
              <a:rPr lang="en-US" altLang="en-US" sz="2000">
                <a:ea typeface="ＭＳ Ｐゴシック" charset="-128"/>
                <a:sym typeface="Symbol" charset="2"/>
              </a:rPr>
              <a:t>(p/q)  =  a/b			: assumption (note </a:t>
            </a:r>
            <a:r>
              <a:rPr lang="en-US" altLang="en-US" sz="2000" err="1">
                <a:ea typeface="ＭＳ Ｐゴシック" charset="-128"/>
                <a:sym typeface="Symbol" charset="2"/>
              </a:rPr>
              <a:t>a≠b</a:t>
            </a:r>
            <a:r>
              <a:rPr lang="en-US" altLang="en-US" sz="2000">
                <a:ea typeface="ＭＳ Ｐゴシック" charset="-128"/>
                <a:sym typeface="Symbol" charset="2"/>
              </a:rPr>
              <a:t>, as </a:t>
            </a:r>
            <a:r>
              <a:rPr lang="en-US" altLang="en-US" sz="2000" err="1">
                <a:ea typeface="ＭＳ Ｐゴシック" charset="-128"/>
                <a:sym typeface="Symbol" charset="2"/>
              </a:rPr>
              <a:t>p≠q</a:t>
            </a:r>
            <a:r>
              <a:rPr lang="en-US" altLang="en-US" sz="2000">
                <a:ea typeface="ＭＳ Ｐゴシック" charset="-128"/>
                <a:sym typeface="Symbol" charset="2"/>
              </a:rPr>
              <a:t>)</a:t>
            </a:r>
            <a:br>
              <a:rPr lang="en-US" altLang="en-US" sz="2000">
                <a:ea typeface="ＭＳ Ｐゴシック" charset="-128"/>
                <a:sym typeface="Symbol" charset="2"/>
              </a:rPr>
            </a:br>
            <a:r>
              <a:rPr lang="en-US" altLang="en-US" sz="2000">
                <a:ea typeface="ＭＳ Ｐゴシック" charset="-128"/>
                <a:sym typeface="Symbol" charset="2"/>
              </a:rPr>
              <a:t>p/q = a</a:t>
            </a:r>
            <a:r>
              <a:rPr lang="en-US" altLang="en-US" sz="2000" baseline="30000">
                <a:ea typeface="ＭＳ Ｐゴシック" charset="-128"/>
                <a:sym typeface="Symbol" charset="2"/>
              </a:rPr>
              <a:t>2</a:t>
            </a:r>
            <a:r>
              <a:rPr lang="en-US" altLang="en-US" sz="2000">
                <a:ea typeface="ＭＳ Ｐゴシック" charset="-128"/>
                <a:sym typeface="Symbol" charset="2"/>
              </a:rPr>
              <a:t>/b</a:t>
            </a:r>
            <a:r>
              <a:rPr lang="en-US" altLang="en-US" sz="2000" baseline="30000">
                <a:ea typeface="ＭＳ Ｐゴシック" charset="-128"/>
                <a:sym typeface="Symbol" charset="2"/>
              </a:rPr>
              <a:t>2</a:t>
            </a:r>
            <a:r>
              <a:rPr lang="en-US" altLang="en-US" sz="2000">
                <a:ea typeface="ＭＳ Ｐゴシック" charset="-128"/>
                <a:sym typeface="Symbol" charset="2"/>
              </a:rPr>
              <a:t>			: square both sides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>
                <a:ea typeface="ＭＳ Ｐゴシック" charset="-128"/>
                <a:sym typeface="Symbol" charset="2"/>
              </a:rPr>
              <a:t>p = a</a:t>
            </a:r>
            <a:r>
              <a:rPr lang="en-US" altLang="en-US" sz="2000" baseline="30000">
                <a:ea typeface="ＭＳ Ｐゴシック" charset="-128"/>
                <a:sym typeface="Symbol" charset="2"/>
              </a:rPr>
              <a:t>2</a:t>
            </a:r>
            <a:r>
              <a:rPr lang="en-US" altLang="en-US" sz="2000">
                <a:ea typeface="ＭＳ Ｐゴシック" charset="-128"/>
                <a:sym typeface="Symbol" charset="2"/>
              </a:rPr>
              <a:t> and q = b</a:t>
            </a:r>
            <a:r>
              <a:rPr lang="en-US" altLang="en-US" sz="2000" baseline="30000">
                <a:ea typeface="ＭＳ Ｐゴシック" charset="-128"/>
                <a:sym typeface="Symbol" charset="2"/>
              </a:rPr>
              <a:t>2</a:t>
            </a:r>
            <a:r>
              <a:rPr lang="en-US" altLang="en-US" sz="2000">
                <a:ea typeface="ＭＳ Ｐゴシック" charset="-128"/>
                <a:sym typeface="Symbol" charset="2"/>
              </a:rPr>
              <a:t>		: since p and q have no common prime</a:t>
            </a:r>
            <a:br>
              <a:rPr lang="en-US" altLang="en-US" sz="2000">
                <a:ea typeface="ＭＳ Ｐゴシック" charset="-128"/>
                <a:sym typeface="Symbol" charset="2"/>
              </a:rPr>
            </a:br>
            <a:r>
              <a:rPr lang="en-US" altLang="en-US" sz="2000">
                <a:ea typeface="ＭＳ Ｐゴシック" charset="-128"/>
                <a:sym typeface="Symbol" charset="2"/>
              </a:rPr>
              <a:t>				  factors, and a and b have no 					  common prime factors.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000">
              <a:ea typeface="ＭＳ Ｐゴシック" charset="-128"/>
              <a:sym typeface="Symbol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>
                <a:ea typeface="ＭＳ Ｐゴシック" charset="-128"/>
                <a:sym typeface="Symbol" charset="2"/>
              </a:rPr>
              <a:t>But this is not possible because p and q are prime numbers and so cannot have multiple factors (e.g., </a:t>
            </a:r>
            <a:r>
              <a:rPr lang="en-US" altLang="en-US" sz="2000" err="1">
                <a:ea typeface="ＭＳ Ｐゴシック" charset="-128"/>
                <a:sym typeface="Symbol" charset="2"/>
              </a:rPr>
              <a:t>a×a</a:t>
            </a:r>
            <a:r>
              <a:rPr lang="en-US" altLang="en-US" sz="2000">
                <a:ea typeface="ＭＳ Ｐゴシック" charset="-128"/>
                <a:sym typeface="Symbol" charset="2"/>
              </a:rPr>
              <a:t>, in the case of p). This contradicts our original assumption that (p/q) is rational, so it must be irrational. </a:t>
            </a:r>
            <a:r>
              <a:rPr lang="en-US" altLang="en-US" sz="2000">
                <a:solidFill>
                  <a:srgbClr val="0000FF"/>
                </a:solidFill>
                <a:ea typeface="ＭＳ Ｐゴシック" charset="-128"/>
                <a:sym typeface="Symbol" charset="2"/>
              </a:rPr>
              <a:t>QED</a:t>
            </a:r>
            <a:br>
              <a:rPr lang="en-US" altLang="en-US">
                <a:ea typeface="ＭＳ Ｐゴシック" charset="-128"/>
                <a:sym typeface="Symbol" charset="2"/>
              </a:rPr>
            </a:br>
            <a:endParaRPr lang="en-US" altLang="en-US">
              <a:ea typeface="ＭＳ Ｐゴシック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E37E0-30B9-4D4E-BF7E-B4F4ABACC13E}" type="datetime1">
              <a:rPr lang="en-US" smtClean="0"/>
              <a:t>1/4/22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COT 6410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385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CC3300"/>
                </a:solidFill>
                <a:latin typeface="Arial" charset="0"/>
                <a:ea typeface="MS PGothic" charset="0"/>
              </a:rPr>
              <a:t>Practice Problems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600" b="1" dirty="0">
                <a:ea typeface="MS PGothic" charset="0"/>
                <a:sym typeface="Symbol" charset="0"/>
              </a:rPr>
              <a:t>Practice</a:t>
            </a:r>
          </a:p>
          <a:p>
            <a:pPr marL="466725" indent="-466725" eaLnBrk="1" hangingPunct="1">
              <a:lnSpc>
                <a:spcPct val="90000"/>
              </a:lnSpc>
              <a:buFontTx/>
              <a:buAutoNum type="arabicPeriod"/>
            </a:pPr>
            <a:r>
              <a:rPr lang="en-US" sz="1600" dirty="0">
                <a:ea typeface="MS PGothic" charset="0"/>
                <a:sym typeface="Symbol" charset="0"/>
              </a:rPr>
              <a:t>Prove or disprove that, </a:t>
            </a:r>
            <a:r>
              <a:rPr lang="en-US" altLang="ja-JP" sz="1600" dirty="0">
                <a:ea typeface="MS PGothic" charset="0"/>
                <a:sym typeface="Symbol" charset="0"/>
              </a:rPr>
              <a:t>for sets A and B, </a:t>
            </a:r>
            <a:br>
              <a:rPr lang="en-US" altLang="ja-JP" sz="1600" dirty="0">
                <a:ea typeface="MS PGothic" charset="0"/>
                <a:sym typeface="Symbol" charset="0"/>
              </a:rPr>
            </a:br>
            <a:r>
              <a:rPr lang="en-US" altLang="ja-JP" sz="1600" dirty="0">
                <a:ea typeface="MS PGothic" charset="0"/>
                <a:sym typeface="Symbol" charset="0"/>
              </a:rPr>
              <a:t>A=B if and only if (A</a:t>
            </a:r>
            <a:r>
              <a:rPr lang="en-US" sz="1600" dirty="0">
                <a:ea typeface="MS PGothic" charset="0"/>
                <a:sym typeface="Symbol" charset="0"/>
              </a:rPr>
              <a:t>  ~ </a:t>
            </a:r>
            <a:r>
              <a:rPr lang="en-US" altLang="ja-JP" sz="1600" dirty="0">
                <a:ea typeface="MS PGothic" charset="0"/>
                <a:sym typeface="Symbol" charset="0"/>
              </a:rPr>
              <a:t>B) </a:t>
            </a:r>
            <a:r>
              <a:rPr lang="en-US" sz="1600" dirty="0">
                <a:ea typeface="MS PGothic" charset="0"/>
                <a:sym typeface="Symbol"/>
              </a:rPr>
              <a:t></a:t>
            </a:r>
            <a:r>
              <a:rPr lang="en-US" sz="1600" dirty="0">
                <a:ea typeface="MS PGothic" charset="0"/>
                <a:sym typeface="Symbol" charset="0"/>
              </a:rPr>
              <a:t> </a:t>
            </a:r>
            <a:r>
              <a:rPr lang="en-US" altLang="ja-JP" sz="1600" dirty="0">
                <a:ea typeface="MS PGothic" charset="0"/>
                <a:sym typeface="Symbol" charset="0"/>
              </a:rPr>
              <a:t>(A </a:t>
            </a:r>
            <a:r>
              <a:rPr lang="en-US" sz="1600" dirty="0">
                <a:ea typeface="MS PGothic" charset="0"/>
                <a:sym typeface="Symbol" charset="0"/>
              </a:rPr>
              <a:t> </a:t>
            </a:r>
            <a:r>
              <a:rPr lang="en-US" altLang="ja-JP" sz="1600" dirty="0">
                <a:ea typeface="MS PGothic" charset="0"/>
                <a:sym typeface="Symbol" charset="0"/>
              </a:rPr>
              <a:t>B) = </a:t>
            </a:r>
            <a:r>
              <a:rPr lang="en-US" sz="1600" dirty="0">
                <a:ea typeface="MS PGothic" charset="0"/>
              </a:rPr>
              <a:t>A</a:t>
            </a:r>
            <a:r>
              <a:rPr lang="en-US" sz="1600" dirty="0">
                <a:ea typeface="MS PGothic" charset="0"/>
                <a:sym typeface="Symbol" charset="0"/>
              </a:rPr>
              <a:t>.</a:t>
            </a:r>
          </a:p>
          <a:p>
            <a:pPr marL="466725" indent="-466725" eaLnBrk="1" hangingPunct="1">
              <a:lnSpc>
                <a:spcPct val="90000"/>
              </a:lnSpc>
              <a:buFontTx/>
              <a:buAutoNum type="arabicPeriod"/>
            </a:pPr>
            <a:r>
              <a:rPr lang="en-US" sz="1600" dirty="0">
                <a:latin typeface="Arial" charset="0"/>
                <a:ea typeface="MS PGothic" charset="0"/>
              </a:rPr>
              <a:t>Prove the following:</a:t>
            </a:r>
            <a:br>
              <a:rPr lang="en-US" sz="1600" dirty="0">
                <a:latin typeface="Arial" charset="0"/>
                <a:ea typeface="MS PGothic" charset="0"/>
              </a:rPr>
            </a:br>
            <a:r>
              <a:rPr lang="en-US" sz="1600" dirty="0"/>
              <a:t>For non-empty sets A and B, (A</a:t>
            </a:r>
            <a:r>
              <a:rPr lang="en-US" sz="1600" dirty="0">
                <a:sym typeface="Symbol" pitchFamily="-107" charset="2"/>
              </a:rPr>
              <a:t>U</a:t>
            </a:r>
            <a:r>
              <a:rPr lang="en-US" sz="1600" dirty="0"/>
              <a:t>B)=(A∩B) if and only if A=B</a:t>
            </a:r>
            <a:br>
              <a:rPr lang="en-US" sz="1600" dirty="0"/>
            </a:br>
            <a:r>
              <a:rPr lang="en-US" sz="1600" dirty="0"/>
              <a:t>What is the case is one or both are empty?</a:t>
            </a:r>
            <a:endParaRPr lang="en-US" sz="1600" dirty="0">
              <a:ea typeface="MS PGothic" charset="0"/>
              <a:sym typeface="Symbol" charset="0"/>
            </a:endParaRPr>
          </a:p>
          <a:p>
            <a:pPr marL="466725" indent="-466725" eaLnBrk="1" hangingPunct="1">
              <a:lnSpc>
                <a:spcPct val="90000"/>
              </a:lnSpc>
              <a:buFontTx/>
              <a:buAutoNum type="arabicPeriod"/>
            </a:pPr>
            <a:r>
              <a:rPr lang="en-US" sz="1600" dirty="0">
                <a:ea typeface="MS PGothic" charset="0"/>
              </a:rPr>
              <a:t>Prove: If S is any finite set with |S| = n, then </a:t>
            </a:r>
            <a:br>
              <a:rPr lang="en-US" sz="1600" dirty="0">
                <a:ea typeface="MS PGothic" charset="0"/>
              </a:rPr>
            </a:br>
            <a:r>
              <a:rPr lang="en-US" sz="1600" dirty="0">
                <a:ea typeface="MS PGothic" charset="0"/>
              </a:rPr>
              <a:t>|</a:t>
            </a:r>
            <a:r>
              <a:rPr lang="en-US" sz="1600" dirty="0">
                <a:ea typeface="MS PGothic" charset="0"/>
                <a:sym typeface="Symbol" charset="0"/>
              </a:rPr>
              <a:t>SSS | ≤ </a:t>
            </a:r>
            <a:r>
              <a:rPr lang="en-US" sz="1600" dirty="0">
                <a:ea typeface="MS PGothic" charset="0"/>
              </a:rPr>
              <a:t>|</a:t>
            </a:r>
            <a:r>
              <a:rPr lang="en-US" sz="1600" i="1" dirty="0">
                <a:ea typeface="MS PGothic" charset="0"/>
              </a:rPr>
              <a:t>P</a:t>
            </a:r>
            <a:r>
              <a:rPr lang="en-US" sz="1600" dirty="0">
                <a:ea typeface="MS PGothic" charset="0"/>
              </a:rPr>
              <a:t>(S)|, for all </a:t>
            </a:r>
            <a:r>
              <a:rPr lang="en-US" sz="1600" dirty="0" err="1">
                <a:ea typeface="MS PGothic" charset="0"/>
              </a:rPr>
              <a:t>n</a:t>
            </a:r>
            <a:r>
              <a:rPr lang="en-US" sz="1600" dirty="0" err="1">
                <a:ea typeface="MS PGothic" charset="0"/>
                <a:sym typeface="Symbol" charset="0"/>
              </a:rPr>
              <a:t>N</a:t>
            </a:r>
            <a:r>
              <a:rPr lang="en-US" sz="1600" dirty="0">
                <a:ea typeface="MS PGothic" charset="0"/>
                <a:sym typeface="Symbol" charset="0"/>
              </a:rPr>
              <a:t>, where N is some constant, the minimum value of which you must discover and use as the basis for your proof</a:t>
            </a:r>
            <a:r>
              <a:rPr lang="en-US" sz="1600" dirty="0">
                <a:ea typeface="MS PGothic" charset="0"/>
              </a:rPr>
              <a:t>.</a:t>
            </a:r>
          </a:p>
          <a:p>
            <a:pPr marL="466725" indent="-466725" eaLnBrk="1" hangingPunct="1">
              <a:lnSpc>
                <a:spcPct val="90000"/>
              </a:lnSpc>
              <a:buFontTx/>
              <a:buAutoNum type="arabicPeriod"/>
            </a:pPr>
            <a:r>
              <a:rPr lang="en-US" sz="1600" dirty="0">
                <a:latin typeface="Arial" charset="0"/>
                <a:ea typeface="MS PGothic" charset="0"/>
              </a:rPr>
              <a:t>Consider the function </a:t>
            </a:r>
            <a:r>
              <a:rPr lang="en-US" sz="1600" i="1" dirty="0">
                <a:latin typeface="Arial" charset="0"/>
                <a:ea typeface="MS PGothic" charset="0"/>
              </a:rPr>
              <a:t>pair</a:t>
            </a:r>
            <a:r>
              <a:rPr lang="en-US" sz="1600" dirty="0">
                <a:latin typeface="Arial" charset="0"/>
                <a:ea typeface="MS PGothic" charset="0"/>
              </a:rPr>
              <a:t>: </a:t>
            </a:r>
            <a:r>
              <a:rPr lang="en-US" sz="1600" b="1" i="1" dirty="0">
                <a:latin typeface="Forte" charset="0"/>
                <a:ea typeface="MS PGothic" charset="0"/>
              </a:rPr>
              <a:t>N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 </a:t>
            </a:r>
            <a:r>
              <a:rPr lang="en-US" sz="1600" b="1" i="1" dirty="0">
                <a:latin typeface="Forte" charset="0"/>
                <a:ea typeface="MS PGothic" charset="0"/>
              </a:rPr>
              <a:t>N</a:t>
            </a:r>
            <a:r>
              <a:rPr lang="en-US" sz="16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600" i="1" dirty="0">
                <a:latin typeface="Arial" charset="0"/>
                <a:ea typeface="MS PGothic" charset="0"/>
                <a:sym typeface="Symbol" charset="0"/>
              </a:rPr>
              <a:t> </a:t>
            </a:r>
            <a:r>
              <a:rPr lang="en-US" sz="1600" b="1" i="1" dirty="0">
                <a:latin typeface="Forte" charset="0"/>
                <a:ea typeface="MS PGothic" charset="0"/>
              </a:rPr>
              <a:t>N</a:t>
            </a:r>
            <a:r>
              <a:rPr lang="en-US" sz="1600" dirty="0">
                <a:latin typeface="Arial" charset="0"/>
                <a:ea typeface="MS PGothic" charset="0"/>
              </a:rPr>
              <a:t> </a:t>
            </a:r>
            <a:br>
              <a:rPr lang="en-US" sz="1600" dirty="0">
                <a:latin typeface="Arial" charset="0"/>
                <a:ea typeface="MS PGothic" charset="0"/>
              </a:rPr>
            </a:br>
            <a:r>
              <a:rPr lang="en-US" sz="1600" dirty="0">
                <a:latin typeface="Arial" charset="0"/>
                <a:ea typeface="MS PGothic" charset="0"/>
              </a:rPr>
              <a:t>defined by </a:t>
            </a:r>
            <a:r>
              <a:rPr lang="en-US" sz="1600" i="1" dirty="0">
                <a:latin typeface="Arial" charset="0"/>
                <a:ea typeface="MS PGothic" charset="0"/>
              </a:rPr>
              <a:t>pair</a:t>
            </a:r>
            <a:r>
              <a:rPr lang="en-US" sz="1600" dirty="0">
                <a:latin typeface="Arial" charset="0"/>
                <a:ea typeface="MS PGothic" charset="0"/>
              </a:rPr>
              <a:t>(</a:t>
            </a:r>
            <a:r>
              <a:rPr lang="en-US" sz="1600" dirty="0" err="1">
                <a:latin typeface="Arial" charset="0"/>
                <a:ea typeface="MS PGothic" charset="0"/>
              </a:rPr>
              <a:t>x,y</a:t>
            </a:r>
            <a:r>
              <a:rPr lang="en-US" sz="1600" dirty="0">
                <a:latin typeface="Arial" charset="0"/>
                <a:ea typeface="MS PGothic" charset="0"/>
              </a:rPr>
              <a:t>) = 2</a:t>
            </a:r>
            <a:r>
              <a:rPr lang="en-US" sz="1600" baseline="30000" dirty="0">
                <a:latin typeface="Arial" charset="0"/>
                <a:ea typeface="MS PGothic" charset="0"/>
              </a:rPr>
              <a:t>x </a:t>
            </a:r>
            <a:r>
              <a:rPr lang="en-US" sz="1600" dirty="0">
                <a:latin typeface="Arial" charset="0"/>
                <a:ea typeface="MS PGothic" charset="0"/>
              </a:rPr>
              <a:t>( 2y</a:t>
            </a:r>
            <a:r>
              <a:rPr lang="en-US" sz="1600" baseline="30000" dirty="0">
                <a:latin typeface="Arial" charset="0"/>
                <a:ea typeface="MS PGothic" charset="0"/>
              </a:rPr>
              <a:t> </a:t>
            </a:r>
            <a:r>
              <a:rPr lang="en-US" sz="1600" dirty="0">
                <a:latin typeface="Arial" charset="0"/>
                <a:ea typeface="MS PGothic" charset="0"/>
              </a:rPr>
              <a:t>+ 1) – 1 </a:t>
            </a:r>
            <a:br>
              <a:rPr lang="en-US" sz="1600" dirty="0">
                <a:latin typeface="Arial" charset="0"/>
                <a:ea typeface="MS PGothic" charset="0"/>
              </a:rPr>
            </a:br>
            <a:r>
              <a:rPr lang="en-US" sz="1600" dirty="0">
                <a:latin typeface="Arial" charset="0"/>
                <a:ea typeface="MS PGothic" charset="0"/>
              </a:rPr>
              <a:t>Show that </a:t>
            </a:r>
            <a:r>
              <a:rPr lang="en-US" sz="1600" i="1" dirty="0">
                <a:latin typeface="Arial" charset="0"/>
                <a:ea typeface="MS PGothic" charset="0"/>
              </a:rPr>
              <a:t>pair </a:t>
            </a:r>
            <a:r>
              <a:rPr lang="en-US" sz="1600" dirty="0">
                <a:latin typeface="Arial" charset="0"/>
                <a:ea typeface="MS PGothic" charset="0"/>
              </a:rPr>
              <a:t>is a bijection (1-1 onto </a:t>
            </a:r>
            <a:r>
              <a:rPr lang="en-US" sz="1600" b="1" i="1" dirty="0">
                <a:latin typeface="Forte" charset="0"/>
                <a:ea typeface="MS PGothic" charset="0"/>
              </a:rPr>
              <a:t>N</a:t>
            </a:r>
            <a:r>
              <a:rPr lang="en-US" sz="1600" dirty="0">
                <a:latin typeface="Arial" charset="0"/>
                <a:ea typeface="MS PGothic" charset="0"/>
              </a:rPr>
              <a:t>).</a:t>
            </a:r>
            <a:endParaRPr lang="en-US" sz="1600" dirty="0">
              <a:ea typeface="MS PGothic" charset="0"/>
            </a:endParaRP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6CECFC3-AADE-EB48-AB13-3B20C5CFD2C3}" type="datetime1">
              <a:rPr lang="en-US" smtClean="0"/>
              <a:t>1/4/22</a:t>
            </a:fld>
            <a:endParaRPr lang="en-US"/>
          </a:p>
        </p:txBody>
      </p:sp>
      <p:sp>
        <p:nvSpPr>
          <p:cNvPr id="4915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491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E55D6884-AD48-694E-BBA8-674FA0A270BC}" type="slidenum">
              <a:rPr lang="en-US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3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More on Sets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If S  </a:t>
            </a:r>
            <a:r>
              <a:rPr lang="en-US" sz="1800" dirty="0" err="1"/>
              <a:t>Ø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, then there exists an x for which x  S is true; this predicate is read "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x is an </a:t>
            </a:r>
            <a:r>
              <a:rPr lang="en-US" sz="18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element of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S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" or "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x is a </a:t>
            </a:r>
            <a:r>
              <a:rPr lang="en-US" sz="18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member of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S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".  The symbol  "" denotes the </a:t>
            </a:r>
            <a:r>
              <a:rPr lang="en-US" sz="1800" u="sng" dirty="0">
                <a:latin typeface="Arial" charset="0"/>
                <a:ea typeface="MS PGothic" charset="0"/>
                <a:sym typeface="Symbol" charset="0"/>
              </a:rPr>
              <a:t>member relation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. x  S is true when x is not in S. </a:t>
            </a:r>
          </a:p>
          <a:p>
            <a:pPr eaLnBrk="1" hangingPunct="1"/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We use normal set operation of union (A  B), intersection (A  B) and complement ~A (usually A with a bar on it).</a:t>
            </a:r>
          </a:p>
          <a:p>
            <a:pPr eaLnBrk="1" hangingPunct="1"/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If  A and B are sets,  then we write "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 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" to mean that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 is a </a:t>
            </a:r>
            <a:r>
              <a:rPr lang="en-US" sz="18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subset of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.  This means that for all x  A, x  B.  Or, x [x  A  x  B].</a:t>
            </a:r>
          </a:p>
          <a:p>
            <a:pPr eaLnBrk="1" hangingPunct="1"/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The expression, ”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 </a:t>
            </a:r>
            <a:r>
              <a:rPr lang="en-US" sz="1800" b="1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⊊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" means that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 is a </a:t>
            </a:r>
            <a:r>
              <a:rPr lang="en-US" sz="1800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proper subset of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. Mathematically, x [x  A  x  B] and y [ y  B and y A]</a:t>
            </a:r>
          </a:p>
          <a:p>
            <a:pPr eaLnBrk="1" hangingPunct="1"/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The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cross (Cartesian) product of two sets A and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is denoted,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 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, and is the set defined as follows: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  B = { (</a:t>
            </a:r>
            <a:r>
              <a:rPr lang="en-US" sz="1800" dirty="0" err="1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a,b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) |  a  A and b  B }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.  "(</a:t>
            </a:r>
            <a:r>
              <a:rPr lang="en-US" sz="1800" dirty="0" err="1">
                <a:latin typeface="Arial" charset="0"/>
                <a:ea typeface="MS PGothic" charset="0"/>
                <a:sym typeface="Symbol" charset="0"/>
              </a:rPr>
              <a:t>a,b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)" is an expression composed from elements, </a:t>
            </a:r>
            <a:r>
              <a:rPr lang="en-US" sz="1800" dirty="0" err="1">
                <a:latin typeface="Arial" charset="0"/>
                <a:ea typeface="MS PGothic" charset="0"/>
                <a:sym typeface="Symbol" charset="0"/>
              </a:rPr>
              <a:t>a,b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, selected arbitrarily from sets A and B, respectively.  If A  B, then A  B  B  A.</a:t>
            </a:r>
            <a:br>
              <a:rPr lang="en-US" sz="18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Note: (</a:t>
            </a:r>
            <a:r>
              <a:rPr lang="en-US" sz="1800" dirty="0" err="1">
                <a:latin typeface="Arial" charset="0"/>
                <a:ea typeface="MS PGothic" charset="0"/>
                <a:sym typeface="Symbol" charset="0"/>
              </a:rPr>
              <a:t>a,b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) is a sequence not a set. See next slide.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2F270CBE-D88D-5047-BB68-8CAB38E44F69}" type="datetime1">
              <a:rPr lang="en-US" smtClean="0"/>
              <a:t>1/4/22</a:t>
            </a:fld>
            <a:endParaRPr lang="en-US"/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D887F73D-34C5-944E-956E-D8195A2CA48C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69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Sequences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</a:rPr>
              <a:t>While sets have no order and no repeated elements,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sequences</a:t>
            </a:r>
            <a:r>
              <a:rPr lang="en-US" sz="2400">
                <a:latin typeface="Arial" charset="0"/>
                <a:ea typeface="MS PGothic" charset="0"/>
              </a:rPr>
              <a:t> have order and can contain repeats at differing positions in the order.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The set {5,2,5} = {5,2} = {2,5}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The sequence (5,2,5) </a:t>
            </a:r>
            <a:r>
              <a:rPr lang="en-US" sz="2000">
                <a:latin typeface="Arial" charset="0"/>
                <a:ea typeface="MS PGothic" charset="0"/>
                <a:sym typeface="Symbol" charset="0"/>
              </a:rPr>
              <a:t> (2,5,5)  (5,5,2)  (5,2)  (2,5)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</a:rPr>
              <a:t>Actually, there is a notion of a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multiset</a:t>
            </a:r>
            <a:r>
              <a:rPr lang="en-US" sz="2400">
                <a:latin typeface="Arial" charset="0"/>
                <a:ea typeface="MS PGothic" charset="0"/>
              </a:rPr>
              <a:t> or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bag</a:t>
            </a:r>
            <a:r>
              <a:rPr lang="en-US" sz="2400" i="1">
                <a:solidFill>
                  <a:srgbClr val="00B0F0"/>
                </a:solidFill>
                <a:latin typeface="Arial" charset="0"/>
                <a:ea typeface="MS PGothic" charset="0"/>
              </a:rPr>
              <a:t> </a:t>
            </a:r>
            <a:r>
              <a:rPr lang="en-US" sz="2400">
                <a:latin typeface="Arial" charset="0"/>
                <a:ea typeface="MS PGothic" charset="0"/>
              </a:rPr>
              <a:t>that we sometimes use. It has no order, but repeated elements are allowed. Since position is irrelevant, we just record each unique elements with a count.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</a:rPr>
              <a:t>We can talk about the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k-</a:t>
            </a:r>
            <a:r>
              <a:rPr lang="en-US" sz="2400" i="1" err="1">
                <a:solidFill>
                  <a:srgbClr val="0000FF"/>
                </a:solidFill>
                <a:latin typeface="Arial" charset="0"/>
                <a:ea typeface="MS PGothic" charset="0"/>
              </a:rPr>
              <a:t>th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 element</a:t>
            </a:r>
            <a:r>
              <a:rPr lang="en-US" sz="2400">
                <a:solidFill>
                  <a:srgbClr val="0000FF"/>
                </a:solidFill>
                <a:latin typeface="Arial" charset="0"/>
                <a:ea typeface="MS PGothic" charset="0"/>
              </a:rPr>
              <a:t> </a:t>
            </a:r>
            <a:r>
              <a:rPr lang="en-US" sz="2400">
                <a:latin typeface="Arial" charset="0"/>
                <a:ea typeface="MS PGothic" charset="0"/>
              </a:rPr>
              <a:t>of a sequence, but not of a set or multiset.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</a:rPr>
              <a:t>Finite sequences are often called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tuples</a:t>
            </a:r>
            <a:r>
              <a:rPr lang="en-US" sz="2400">
                <a:latin typeface="Arial" charset="0"/>
                <a:ea typeface="MS PGothic" charset="0"/>
              </a:rPr>
              <a:t>. Those of length k are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k-tuples</a:t>
            </a:r>
            <a:r>
              <a:rPr lang="en-US" sz="2400">
                <a:latin typeface="Arial" charset="0"/>
                <a:ea typeface="MS PGothic" charset="0"/>
              </a:rPr>
              <a:t>. A 2-tuple is also called a </a:t>
            </a:r>
            <a:r>
              <a:rPr lang="en-US" sz="2400" i="1">
                <a:solidFill>
                  <a:srgbClr val="0000FF"/>
                </a:solidFill>
                <a:latin typeface="Arial" charset="0"/>
                <a:ea typeface="MS PGothic" charset="0"/>
              </a:rPr>
              <a:t>pair</a:t>
            </a:r>
            <a:r>
              <a:rPr lang="en-US" sz="2400">
                <a:latin typeface="Arial" charset="0"/>
                <a:ea typeface="MS PGothic" charset="0"/>
              </a:rPr>
              <a:t>.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F58F2E2-4314-4E40-867C-9AF3C965FEE2}" type="datetime1">
              <a:rPr lang="en-US" smtClean="0"/>
              <a:t>1/4/22</a:t>
            </a:fld>
            <a:endParaRPr lang="en-US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083CE187-94EA-7246-BFB4-F42E822335A1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67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charset="0"/>
              </a:rPr>
              <a:t>Relations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4572000"/>
          </a:xfrm>
        </p:spPr>
        <p:txBody>
          <a:bodyPr/>
          <a:lstStyle/>
          <a:p>
            <a:pPr eaLnBrk="1" hangingPunct="1"/>
            <a:r>
              <a:rPr lang="en-US" sz="2800">
                <a:latin typeface="Arial" charset="0"/>
                <a:ea typeface="MS PGothic" charset="0"/>
              </a:rPr>
              <a:t>A </a:t>
            </a:r>
            <a:r>
              <a:rPr lang="en-US" sz="2800" i="1">
                <a:solidFill>
                  <a:srgbClr val="0000FF"/>
                </a:solidFill>
                <a:latin typeface="Arial" charset="0"/>
                <a:ea typeface="MS PGothic" charset="0"/>
              </a:rPr>
              <a:t>relation</a:t>
            </a:r>
            <a:r>
              <a:rPr lang="en-US" sz="2800">
                <a:latin typeface="Arial" charset="0"/>
                <a:ea typeface="MS PGothic" charset="0"/>
              </a:rPr>
              <a:t>, r, is a mapping from some set A to some set B;</a:t>
            </a:r>
          </a:p>
          <a:p>
            <a:pPr lvl="1" eaLnBrk="1" hangingPunct="1">
              <a:buFontTx/>
              <a:buNone/>
            </a:pPr>
            <a:r>
              <a:rPr lang="en-US" sz="2400">
                <a:latin typeface="Arial" charset="0"/>
                <a:ea typeface="MS PGothic" charset="0"/>
              </a:rPr>
              <a:t>We write,  r: A 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 B, and we mean that r assigns </a:t>
            </a:r>
            <a:r>
              <a:rPr lang="en-US" sz="2400" u="sng">
                <a:latin typeface="Arial" charset="0"/>
                <a:ea typeface="MS PGothic" charset="0"/>
                <a:sym typeface="Symbol" charset="0"/>
              </a:rPr>
              <a:t>to every member of A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 a subset of B; that is, for every a  A, </a:t>
            </a:r>
            <a:br>
              <a:rPr lang="en-US" sz="2400">
                <a:latin typeface="Arial" charset="0"/>
                <a:ea typeface="MS PGothic" charset="0"/>
                <a:sym typeface="Symbol" charset="0"/>
              </a:rPr>
            </a:br>
            <a:r>
              <a:rPr lang="en-US" sz="2400">
                <a:latin typeface="Arial" charset="0"/>
                <a:ea typeface="MS PGothic" charset="0"/>
                <a:sym typeface="Symbol" charset="0"/>
              </a:rPr>
              <a:t>r(a)  B and r(a)  </a:t>
            </a:r>
            <a:r>
              <a:rPr lang="en-US" sz="2400" err="1">
                <a:solidFill>
                  <a:schemeClr val="accent4"/>
                </a:solidFill>
              </a:rPr>
              <a:t>Ø</a:t>
            </a:r>
            <a:r>
              <a:rPr lang="en-US" sz="2400">
                <a:latin typeface="Arial" charset="0"/>
                <a:ea typeface="MS PGothic" charset="0"/>
                <a:sym typeface="Symbol" charset="0"/>
              </a:rPr>
              <a:t>.</a:t>
            </a:r>
            <a:r>
              <a:rPr lang="en-US" sz="2000">
                <a:latin typeface="Arial" charset="0"/>
                <a:ea typeface="MS PGothic" charset="0"/>
                <a:sym typeface="Symbol" charset="0"/>
              </a:rPr>
              <a:t> </a:t>
            </a:r>
          </a:p>
          <a:p>
            <a:pPr lvl="1" eaLnBrk="1" hangingPunct="1">
              <a:buFontTx/>
              <a:buNone/>
            </a:pPr>
            <a:r>
              <a:rPr lang="en-US" sz="2400">
                <a:latin typeface="Arial" charset="0"/>
                <a:ea typeface="MS PGothic" charset="0"/>
                <a:sym typeface="Symbol" charset="0"/>
              </a:rPr>
              <a:t>A relation, r, can also be defined in terms of the cross product of A and B: </a:t>
            </a:r>
            <a:br>
              <a:rPr lang="en-US" sz="2400">
                <a:latin typeface="Arial" charset="0"/>
                <a:ea typeface="MS PGothic" charset="0"/>
                <a:sym typeface="Symbol" charset="0"/>
              </a:rPr>
            </a:br>
            <a:r>
              <a:rPr lang="en-US" sz="2400">
                <a:latin typeface="Arial" charset="0"/>
                <a:ea typeface="MS PGothic" charset="0"/>
                <a:sym typeface="Symbol" charset="0"/>
              </a:rPr>
              <a:t>r  A  B such that for every a  A there is at least one b  B such that (a, b)  r.</a:t>
            </a:r>
          </a:p>
          <a:p>
            <a:pPr eaLnBrk="1" hangingPunct="1">
              <a:spcBef>
                <a:spcPct val="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  <a:ea typeface="MS PGothic" charset="0"/>
              </a:rPr>
              <a:t>We say that a relation, r, from A to B is a </a:t>
            </a:r>
            <a:r>
              <a:rPr lang="en-US" sz="2400" i="1">
                <a:solidFill>
                  <a:srgbClr val="0066FF"/>
                </a:solidFill>
                <a:latin typeface="Arial" charset="0"/>
                <a:ea typeface="MS PGothic" charset="0"/>
              </a:rPr>
              <a:t>partial relation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MS PGothic" charset="0"/>
              </a:rPr>
              <a:t> if and only if for some</a:t>
            </a:r>
            <a:r>
              <a:rPr lang="en-US" sz="2400" b="1">
                <a:solidFill>
                  <a:srgbClr val="FF0000"/>
                </a:solidFill>
                <a:latin typeface="Arial" charset="0"/>
                <a:ea typeface="MS PGothic" charset="0"/>
              </a:rPr>
              <a:t> 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MS PGothic" charset="0"/>
                <a:sym typeface="Symbol" charset="0"/>
              </a:rPr>
              <a:t>a  A,  r(a) = </a:t>
            </a:r>
            <a:r>
              <a:rPr lang="en-US" sz="2400" err="1">
                <a:solidFill>
                  <a:srgbClr val="FF0000"/>
                </a:solidFill>
              </a:rPr>
              <a:t>Ø</a:t>
            </a:r>
            <a:r>
              <a:rPr lang="en-US" sz="2400" b="1">
                <a:solidFill>
                  <a:srgbClr val="FF0000"/>
                </a:solidFill>
              </a:rPr>
              <a:t> </a:t>
            </a:r>
            <a:r>
              <a:rPr lang="en-US" sz="2400">
                <a:solidFill>
                  <a:srgbClr val="FF0000"/>
                </a:solidFill>
              </a:rPr>
              <a:t>= { }</a:t>
            </a:r>
            <a:r>
              <a:rPr lang="en-US" sz="2400">
                <a:solidFill>
                  <a:srgbClr val="FF0000"/>
                </a:solidFill>
                <a:latin typeface="Arial" charset="0"/>
                <a:ea typeface="MS PGothic" charset="0"/>
                <a:sym typeface="Symbol" charset="0"/>
              </a:rPr>
              <a:t>. </a:t>
            </a:r>
            <a:r>
              <a:rPr lang="en-US" sz="2400" b="1">
                <a:solidFill>
                  <a:srgbClr val="FF0000"/>
                </a:solidFill>
                <a:latin typeface="Arial" charset="0"/>
                <a:ea typeface="MS PGothic" charset="0"/>
              </a:rPr>
              <a:t> </a:t>
            </a:r>
            <a:endParaRPr lang="en-US" sz="2000">
              <a:latin typeface="Arial" charset="0"/>
              <a:ea typeface="MS PGothic" charset="0"/>
              <a:sym typeface="Symbol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47BF119C-6D95-EA49-BEBA-E2FD333E001C}" type="datetime1">
              <a:rPr lang="en-US" smtClean="0"/>
              <a:t>1/4/22</a:t>
            </a:fld>
            <a:endParaRPr lang="en-US"/>
          </a:p>
        </p:txBody>
      </p:sp>
      <p:sp>
        <p:nvSpPr>
          <p:cNvPr id="337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4B4933BB-4373-194E-93E8-AE2D780FFB06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200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on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/>
              <a:t>A </a:t>
            </a:r>
            <a:r>
              <a:rPr lang="en-US" sz="2400" i="1"/>
              <a:t>predicate</a:t>
            </a:r>
            <a:r>
              <a:rPr lang="en-US" sz="2400"/>
              <a:t> or </a:t>
            </a:r>
            <a:r>
              <a:rPr lang="en-US" sz="2400" i="1"/>
              <a:t>property</a:t>
            </a:r>
            <a:r>
              <a:rPr lang="en-US" sz="2400"/>
              <a:t> is a function with range {TRUE, FALSE}</a:t>
            </a:r>
          </a:p>
          <a:p>
            <a:r>
              <a:rPr lang="en-US" sz="2400"/>
              <a:t>A property with a domain of </a:t>
            </a:r>
            <a:r>
              <a:rPr lang="en-US" sz="2400" i="1"/>
              <a:t>n</a:t>
            </a:r>
            <a:r>
              <a:rPr lang="en-US" sz="2400"/>
              <a:t>-tuples </a:t>
            </a:r>
            <a:r>
              <a:rPr lang="en-US" sz="2400" i="1"/>
              <a:t>A</a:t>
            </a:r>
            <a:r>
              <a:rPr lang="en-US" sz="2400" i="1" baseline="30000"/>
              <a:t>n</a:t>
            </a:r>
            <a:r>
              <a:rPr lang="en-US" sz="2400"/>
              <a:t> is an </a:t>
            </a:r>
            <a:r>
              <a:rPr lang="en-US" sz="2400" i="1"/>
              <a:t>n</a:t>
            </a:r>
            <a:r>
              <a:rPr lang="en-US" sz="2400"/>
              <a:t>-</a:t>
            </a:r>
            <a:r>
              <a:rPr lang="en-US" sz="2400" err="1"/>
              <a:t>ary</a:t>
            </a:r>
            <a:r>
              <a:rPr lang="en-US" sz="2400"/>
              <a:t> relation</a:t>
            </a:r>
          </a:p>
          <a:p>
            <a:r>
              <a:rPr lang="en-US" sz="2400"/>
              <a:t>Binary relations are common, and like binary functions, we use infix notations for them</a:t>
            </a:r>
          </a:p>
          <a:p>
            <a:r>
              <a:rPr lang="en-US" sz="2400"/>
              <a:t>Let </a:t>
            </a:r>
            <a:r>
              <a:rPr lang="en-US" sz="2400" i="1"/>
              <a:t>R</a:t>
            </a:r>
            <a:r>
              <a:rPr lang="en-US" sz="2400"/>
              <a:t> be a binary relation on </a:t>
            </a:r>
            <a:r>
              <a:rPr lang="en-US" sz="2400" i="1"/>
              <a:t>A</a:t>
            </a:r>
            <a:r>
              <a:rPr lang="en-US" sz="2400" baseline="30000"/>
              <a:t>2</a:t>
            </a:r>
            <a:r>
              <a:rPr lang="en-US" sz="2400"/>
              <a:t>.  </a:t>
            </a:r>
            <a:r>
              <a:rPr lang="en-US" sz="2400" i="1"/>
              <a:t>R</a:t>
            </a:r>
            <a:r>
              <a:rPr lang="en-US" sz="2400"/>
              <a:t> is:</a:t>
            </a:r>
          </a:p>
          <a:p>
            <a:pPr lvl="1"/>
            <a:r>
              <a:rPr lang="en-US" sz="2000" i="1"/>
              <a:t>Reflexive</a:t>
            </a:r>
            <a:r>
              <a:rPr lang="en-US" sz="2000"/>
              <a:t> if </a:t>
            </a:r>
            <a:r>
              <a:rPr lang="en-US" sz="2000">
                <a:sym typeface="Symbol" panose="05050102010706020507" pitchFamily="18" charset="2"/>
              </a:rPr>
              <a:t> </a:t>
            </a:r>
            <a:r>
              <a:rPr lang="en-US" sz="2000" i="1">
                <a:sym typeface="Symbol" panose="05050102010706020507" pitchFamily="18" charset="2"/>
              </a:rPr>
              <a:t>x</a:t>
            </a:r>
            <a:r>
              <a:rPr lang="en-US" sz="2000">
                <a:sym typeface="Symbol" panose="05050102010706020507" pitchFamily="18" charset="2"/>
              </a:rPr>
              <a:t>  </a:t>
            </a:r>
            <a:r>
              <a:rPr lang="en-US" sz="2000" i="1">
                <a:sym typeface="Symbol" panose="05050102010706020507" pitchFamily="18" charset="2"/>
              </a:rPr>
              <a:t>a</a:t>
            </a:r>
            <a:r>
              <a:rPr lang="en-US" sz="2000">
                <a:sym typeface="Symbol" panose="05050102010706020507" pitchFamily="18" charset="2"/>
              </a:rPr>
              <a:t>,</a:t>
            </a:r>
            <a:r>
              <a:rPr lang="en-US" sz="2000"/>
              <a:t> </a:t>
            </a:r>
            <a:r>
              <a:rPr lang="en-US" sz="2000" i="1"/>
              <a:t>x</a:t>
            </a:r>
            <a:r>
              <a:rPr lang="en-US" sz="2000"/>
              <a:t> </a:t>
            </a:r>
            <a:r>
              <a:rPr lang="en-US" sz="2000" i="1"/>
              <a:t>R</a:t>
            </a:r>
            <a:r>
              <a:rPr lang="en-US" sz="2000"/>
              <a:t> </a:t>
            </a:r>
            <a:r>
              <a:rPr lang="en-US" sz="2000" i="1"/>
              <a:t>x </a:t>
            </a:r>
            <a:endParaRPr lang="en-US" sz="2000"/>
          </a:p>
          <a:p>
            <a:pPr lvl="1"/>
            <a:r>
              <a:rPr lang="en-US" sz="2000" i="1"/>
              <a:t>Symmetric</a:t>
            </a:r>
            <a:r>
              <a:rPr lang="en-US" sz="2000"/>
              <a:t> if </a:t>
            </a:r>
            <a:r>
              <a:rPr lang="en-US" sz="2000" i="1"/>
              <a:t>x R y</a:t>
            </a:r>
            <a:r>
              <a:rPr lang="en-US" sz="2000"/>
              <a:t> </a:t>
            </a:r>
            <a:r>
              <a:rPr lang="en-US" sz="2000">
                <a:sym typeface="Symbol" panose="05050102010706020507" pitchFamily="18" charset="2"/>
              </a:rPr>
              <a:t> </a:t>
            </a:r>
            <a:r>
              <a:rPr lang="en-US" sz="2000" i="1">
                <a:sym typeface="Symbol" panose="05050102010706020507" pitchFamily="18" charset="2"/>
              </a:rPr>
              <a:t>y R x</a:t>
            </a:r>
            <a:endParaRPr lang="en-US" sz="2000">
              <a:sym typeface="Symbol" panose="05050102010706020507" pitchFamily="18" charset="2"/>
            </a:endParaRPr>
          </a:p>
          <a:p>
            <a:pPr lvl="1"/>
            <a:r>
              <a:rPr lang="en-US" sz="2000" i="1"/>
              <a:t>Transitive </a:t>
            </a:r>
            <a:r>
              <a:rPr lang="en-US" sz="2000"/>
              <a:t>if ( </a:t>
            </a:r>
            <a:r>
              <a:rPr lang="en-US" sz="2000" i="1"/>
              <a:t>x R y</a:t>
            </a:r>
            <a:r>
              <a:rPr lang="en-US" sz="2000"/>
              <a:t>,</a:t>
            </a:r>
            <a:r>
              <a:rPr lang="en-US" sz="2000" i="1"/>
              <a:t> y R z</a:t>
            </a:r>
            <a:r>
              <a:rPr lang="en-US" sz="2000"/>
              <a:t> ) </a:t>
            </a:r>
            <a:r>
              <a:rPr lang="en-US" sz="2000">
                <a:sym typeface="Symbol" panose="05050102010706020507" pitchFamily="18" charset="2"/>
              </a:rPr>
              <a:t> </a:t>
            </a:r>
            <a:r>
              <a:rPr lang="en-US" sz="2000" i="1">
                <a:sym typeface="Symbol" panose="05050102010706020507" pitchFamily="18" charset="2"/>
              </a:rPr>
              <a:t>x R z</a:t>
            </a:r>
            <a:endParaRPr lang="en-US" sz="2000">
              <a:sym typeface="Symbol" panose="05050102010706020507" pitchFamily="18" charset="2"/>
            </a:endParaRPr>
          </a:p>
          <a:p>
            <a:pPr lvl="1"/>
            <a:r>
              <a:rPr lang="en-US" sz="2000">
                <a:sym typeface="Symbol" panose="05050102010706020507" pitchFamily="18" charset="2"/>
              </a:rPr>
              <a:t>An </a:t>
            </a:r>
            <a:r>
              <a:rPr lang="en-US" sz="2000" i="1">
                <a:sym typeface="Symbol" panose="05050102010706020507" pitchFamily="18" charset="2"/>
              </a:rPr>
              <a:t>equivalence</a:t>
            </a:r>
            <a:r>
              <a:rPr lang="en-US" sz="2000">
                <a:sym typeface="Symbol" panose="05050102010706020507" pitchFamily="18" charset="2"/>
              </a:rPr>
              <a:t> relation if it is reflexive, symmetric and transitive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4C2F4-DACC-7046-9C17-8BE104BD396C}" type="datetime1">
              <a:rPr lang="en-US" smtClean="0"/>
              <a:t>1/4/22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COT 6410 © UCF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C048-724C-A44D-A3A9-573A2C2F797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84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charset="0"/>
              </a:rPr>
              <a:t>Functions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4582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</a:rPr>
              <a:t>Functions are special types of relations.  Specifically, a relation</a:t>
            </a:r>
            <a:br>
              <a:rPr lang="en-US" sz="1800" dirty="0">
                <a:latin typeface="Arial" charset="0"/>
                <a:ea typeface="MS PGothic" charset="0"/>
              </a:rPr>
            </a:br>
            <a:r>
              <a:rPr lang="en-US" sz="1800" dirty="0">
                <a:latin typeface="Arial" charset="0"/>
                <a:ea typeface="MS PGothic" charset="0"/>
              </a:rPr>
              <a:t>f: A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 B, is said to be a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(total)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function from A to B 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if and only if,</a:t>
            </a:r>
            <a:br>
              <a:rPr lang="en-US" sz="18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for every a  A, f(a) has exactly </a:t>
            </a:r>
            <a:r>
              <a:rPr lang="en-US" sz="1800" u="sng" dirty="0">
                <a:latin typeface="Arial" charset="0"/>
                <a:ea typeface="MS PGothic" charset="0"/>
                <a:sym typeface="Symbol" charset="0"/>
              </a:rPr>
              <a:t>one element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;  that is, |f(a)| = 1.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If f is a </a:t>
            </a:r>
            <a:r>
              <a:rPr lang="en-US" sz="1800" i="1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partial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function from A to B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, then f may not be defined for every a  A.  In this case we write |f(a)|  1, for every a in A; note that |f(a)| = 0 if and only if f(a) = </a:t>
            </a:r>
            <a:r>
              <a:rPr lang="en-US" sz="1800" dirty="0" err="1">
                <a:solidFill>
                  <a:schemeClr val="accent4"/>
                </a:solidFill>
              </a:rPr>
              <a:t>Ø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, and we say the function is </a:t>
            </a:r>
            <a:r>
              <a:rPr lang="en-US" sz="1800" i="1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undefined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at a. </a:t>
            </a:r>
            <a:b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</a:br>
            <a:r>
              <a:rPr lang="en-US" sz="1800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Note: Text calls the set of possible inputs a function’</a:t>
            </a:r>
            <a:r>
              <a:rPr lang="en-US" altLang="ja-JP" sz="1800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s </a:t>
            </a:r>
            <a:r>
              <a:rPr lang="en-US" altLang="ja-JP" sz="1800" i="1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domain</a:t>
            </a:r>
            <a:r>
              <a:rPr lang="en-US" altLang="ja-JP" sz="1800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.</a:t>
            </a:r>
            <a:r>
              <a:rPr lang="en-US" altLang="ja-JP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altLang="ja-JP" sz="1800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We will often use domain for the set of input values on which f is defined, referring to the input set as the universe of discourse. If a function is </a:t>
            </a:r>
            <a:r>
              <a:rPr lang="en-US" altLang="ja-JP" sz="1800" i="1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total</a:t>
            </a:r>
            <a:r>
              <a:rPr lang="en-US" altLang="ja-JP" sz="1800" dirty="0">
                <a:solidFill>
                  <a:srgbClr val="CC3300"/>
                </a:solidFill>
                <a:latin typeface="Arial" charset="0"/>
                <a:ea typeface="MS PGothic" charset="0"/>
                <a:sym typeface="Symbol" charset="0"/>
              </a:rPr>
              <a:t> (defined everywhere) then there is no terminology difference.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 function, f, is said to be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one-to-one (1-1)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if and only if x  y implies</a:t>
            </a:r>
            <a:br>
              <a:rPr lang="en-US" sz="18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f(x)  f(y). A total function that is one-to-one is sometimes called an </a:t>
            </a:r>
            <a:r>
              <a:rPr lang="en-US" sz="1800" i="1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injection.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A function, </a:t>
            </a:r>
            <a:r>
              <a:rPr lang="en-US" sz="1800" dirty="0">
                <a:latin typeface="Arial" charset="0"/>
                <a:ea typeface="MS PGothic" charset="0"/>
              </a:rPr>
              <a:t>f: A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 B, is said to be </a:t>
            </a:r>
            <a:r>
              <a:rPr lang="en-US" sz="18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onto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 if and only if for every y  B there is an x  A such that y = f(x).  </a:t>
            </a:r>
            <a:br>
              <a:rPr lang="en-US" sz="18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Note: technically we should write {y} = f(x), since functions are relations, however, the more convenient and less baroque notation is used when dealing with functions.  Total functions that are onto are called </a:t>
            </a:r>
            <a:r>
              <a:rPr lang="en-US" sz="1800" i="1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surjections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. Ones that are 1-1 and onto are called </a:t>
            </a:r>
            <a:r>
              <a:rPr lang="en-US" sz="1800" i="1" u="sng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bijections</a:t>
            </a:r>
            <a:r>
              <a:rPr lang="en-US" sz="1800" dirty="0">
                <a:latin typeface="Arial" charset="0"/>
                <a:ea typeface="MS PGothic" charset="0"/>
                <a:sym typeface="Symbol" charset="0"/>
              </a:rPr>
              <a:t>.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280ED84F-ABDE-934F-BB43-3578F38F56F9}" type="datetime1">
              <a:rPr lang="en-US" smtClean="0"/>
              <a:t>1/4/22</a:t>
            </a:fld>
            <a:endParaRPr lang="en-US"/>
          </a:p>
        </p:txBody>
      </p:sp>
      <p:sp>
        <p:nvSpPr>
          <p:cNvPr id="358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358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B3A48FCC-C755-6444-A4FA-3B74394B8950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84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Arial" charset="0"/>
                <a:ea typeface="MS PGothic" charset="0"/>
              </a:rPr>
              <a:t>Ordinal and Cardinal Numbers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</a:rPr>
              <a:t>Definition.</a:t>
            </a:r>
            <a:r>
              <a:rPr lang="en-US" sz="2000" dirty="0">
                <a:latin typeface="Arial" charset="0"/>
                <a:ea typeface="MS PGothic" charset="0"/>
              </a:rPr>
              <a:t>  </a:t>
            </a:r>
            <a:r>
              <a:rPr lang="en-US" sz="2000" i="1" dirty="0">
                <a:solidFill>
                  <a:srgbClr val="0066FF"/>
                </a:solidFill>
                <a:latin typeface="Arial" charset="0"/>
                <a:ea typeface="MS PGothic" charset="0"/>
              </a:rPr>
              <a:t>Ordinal numbers</a:t>
            </a:r>
            <a:r>
              <a:rPr lang="en-US" sz="2000" dirty="0">
                <a:latin typeface="Arial" charset="0"/>
                <a:ea typeface="MS PGothic" charset="0"/>
              </a:rPr>
              <a:t> are symbols used to designate relative position in an ordered collection.  The ordinals correspond to the natural numbers: 0, 1, 2, … The set of all natural (ordinal) numbers is denoted, </a:t>
            </a:r>
            <a:r>
              <a:rPr lang="en-US" sz="2000" b="1" i="1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</a:t>
            </a:r>
            <a:r>
              <a:rPr lang="en-US" sz="2000" dirty="0">
                <a:latin typeface="Arial" charset="0"/>
                <a:ea typeface="MS PGothic" charset="0"/>
              </a:rPr>
              <a:t>. </a:t>
            </a:r>
            <a:br>
              <a:rPr lang="en-US" sz="2000" dirty="0">
                <a:latin typeface="Arial" charset="0"/>
                <a:ea typeface="MS PGothic" charset="0"/>
              </a:rPr>
            </a:br>
            <a:r>
              <a:rPr lang="en-US" sz="2000" dirty="0">
                <a:latin typeface="Arial" charset="0"/>
                <a:ea typeface="MS PGothic" charset="0"/>
              </a:rPr>
              <a:t>(Note: We adopt the notation that 0 is a natural number.)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Arial" charset="0"/>
                <a:ea typeface="MS PGothic" charset="0"/>
              </a:rPr>
              <a:t>A fundamental concept in set theory is the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</a:rPr>
              <a:t>size of a set, S.</a:t>
            </a:r>
            <a:r>
              <a:rPr lang="en-US" sz="2000" dirty="0">
                <a:latin typeface="Arial" charset="0"/>
                <a:ea typeface="MS PGothic" charset="0"/>
              </a:rPr>
              <a:t>   We begin with a definition.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</a:rPr>
              <a:t>Definition.</a:t>
            </a:r>
            <a:r>
              <a:rPr lang="en-US" sz="2000" dirty="0">
                <a:latin typeface="Arial" charset="0"/>
                <a:ea typeface="MS PGothic" charset="0"/>
              </a:rPr>
              <a:t>  Let S be any set.  We associate with S, the unique symbol 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</a:rPr>
              <a:t>|S|</a:t>
            </a:r>
            <a:r>
              <a:rPr lang="en-US" sz="2000" dirty="0">
                <a:latin typeface="Arial" charset="0"/>
                <a:ea typeface="MS PGothic" charset="0"/>
              </a:rPr>
              <a:t> called its </a:t>
            </a:r>
            <a:r>
              <a:rPr lang="en-US" sz="2000" i="1" dirty="0">
                <a:solidFill>
                  <a:srgbClr val="0066FF"/>
                </a:solidFill>
                <a:latin typeface="Arial" charset="0"/>
                <a:ea typeface="MS PGothic" charset="0"/>
              </a:rPr>
              <a:t>cardinality</a:t>
            </a:r>
            <a:r>
              <a:rPr lang="en-US" sz="2000" dirty="0">
                <a:latin typeface="Arial" charset="0"/>
                <a:ea typeface="MS PGothic" charset="0"/>
              </a:rPr>
              <a:t>. Symbols of this kind are called </a:t>
            </a:r>
            <a:r>
              <a:rPr lang="en-US" sz="2000" i="1" dirty="0">
                <a:solidFill>
                  <a:srgbClr val="0066FF"/>
                </a:solidFill>
                <a:latin typeface="Arial" charset="0"/>
                <a:ea typeface="MS PGothic" charset="0"/>
              </a:rPr>
              <a:t>cardinal numbers</a:t>
            </a:r>
            <a:r>
              <a:rPr lang="en-US" sz="2000" dirty="0">
                <a:latin typeface="Arial" charset="0"/>
                <a:ea typeface="MS PGothic" charset="0"/>
              </a:rPr>
              <a:t> and denote the size of the set with which they are associated.</a:t>
            </a:r>
            <a:br>
              <a:rPr lang="en-US" sz="2000" dirty="0">
                <a:latin typeface="Arial" charset="0"/>
                <a:ea typeface="MS PGothic" charset="0"/>
              </a:rPr>
            </a:b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</a:rPr>
              <a:t>|</a:t>
            </a:r>
            <a:r>
              <a:rPr lang="en-US" sz="2000" dirty="0">
                <a:solidFill>
                  <a:srgbClr val="3366FF"/>
                </a:solidFill>
              </a:rPr>
              <a:t>Ø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| = 0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  (the cardinal number defining the size of the empty set is the ordinal, 0)</a:t>
            </a:r>
            <a:br>
              <a:rPr lang="en-US" sz="2000" dirty="0">
                <a:latin typeface="Arial" charset="0"/>
                <a:ea typeface="MS PGothic" charset="0"/>
                <a:sym typeface="Symbol" charset="0"/>
              </a:rPr>
            </a:b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If S = {0, 1, 2, 3, …, n-1}, for some natural number n&gt;0, then |S|=n.</a:t>
            </a:r>
            <a:b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</a:b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To summarize,</a:t>
            </a:r>
            <a:r>
              <a:rPr lang="en-US" sz="2000" dirty="0">
                <a:solidFill>
                  <a:srgbClr val="0066FF"/>
                </a:solidFill>
                <a:latin typeface="Arial" charset="0"/>
                <a:ea typeface="MS PGothic" charset="0"/>
                <a:sym typeface="Symbol" charset="0"/>
              </a:rPr>
              <a:t> 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the cardinality of any </a:t>
            </a:r>
            <a:r>
              <a:rPr lang="en-US" sz="2000" u="sng" dirty="0">
                <a:latin typeface="Arial" charset="0"/>
                <a:ea typeface="MS PGothic" charset="0"/>
                <a:sym typeface="Symbol" charset="0"/>
              </a:rPr>
              <a:t>finite set</a:t>
            </a:r>
            <a:r>
              <a:rPr lang="en-US" sz="2000" dirty="0">
                <a:latin typeface="Arial" charset="0"/>
                <a:ea typeface="MS PGothic" charset="0"/>
                <a:sym typeface="Symbol" charset="0"/>
              </a:rPr>
              <a:t> (including the empty set) is simply the ordinal number that specifies the number of elements in that set.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F2D4007-9F8E-D346-89AD-559BF2172097}" type="datetime1">
              <a:rPr lang="en-US" smtClean="0"/>
              <a:t>1/4/22</a:t>
            </a:fld>
            <a:endParaRPr lang="en-US"/>
          </a:p>
        </p:txBody>
      </p:sp>
      <p:sp>
        <p:nvSpPr>
          <p:cNvPr id="36869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6410 © UCF</a:t>
            </a:r>
          </a:p>
        </p:txBody>
      </p:sp>
      <p:sp>
        <p:nvSpPr>
          <p:cNvPr id="3687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2BF3BAD-CF31-F64F-920C-8CEB89E65D73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8474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209047</TotalTime>
  <Words>6045</Words>
  <Application>Microsoft Macintosh PowerPoint</Application>
  <PresentationFormat>On-screen Show (4:3)</PresentationFormat>
  <Paragraphs>349</Paragraphs>
  <Slides>34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Cambria Math</vt:lpstr>
      <vt:lpstr>Forte</vt:lpstr>
      <vt:lpstr>Georgia</vt:lpstr>
      <vt:lpstr>Lucida Handwriting</vt:lpstr>
      <vt:lpstr>Custom Design</vt:lpstr>
      <vt:lpstr>Equation</vt:lpstr>
      <vt:lpstr>Complexity Theory Preliminaries</vt:lpstr>
      <vt:lpstr>Sets, Sequences, Relations, Cardinality, Proofs</vt:lpstr>
      <vt:lpstr>Sets</vt:lpstr>
      <vt:lpstr>More on Sets</vt:lpstr>
      <vt:lpstr>Sequences</vt:lpstr>
      <vt:lpstr>Relations</vt:lpstr>
      <vt:lpstr>More on Relations</vt:lpstr>
      <vt:lpstr>Functions</vt:lpstr>
      <vt:lpstr>Ordinal and Cardinal Numbers</vt:lpstr>
      <vt:lpstr>More on Cardinality</vt:lpstr>
      <vt:lpstr>Infinities</vt:lpstr>
      <vt:lpstr>Power Set</vt:lpstr>
      <vt:lpstr>Cantor and Infinities</vt:lpstr>
      <vt:lpstr>How Many Infinities?</vt:lpstr>
      <vt:lpstr>Cantor’s Theorem</vt:lpstr>
      <vt:lpstr>Corollaries</vt:lpstr>
      <vt:lpstr>Cardinalities of Z and Q </vt:lpstr>
      <vt:lpstr>|Subset|  |Parent Set|</vt:lpstr>
      <vt:lpstr>| N  N | = | N |</vt:lpstr>
      <vt:lpstr>Proof That | N | = | Q |</vt:lpstr>
      <vt:lpstr>Undirected Graphs </vt:lpstr>
      <vt:lpstr>More on Graphs</vt:lpstr>
      <vt:lpstr>Directed vs Undirected</vt:lpstr>
      <vt:lpstr>Graph G = (V, E)</vt:lpstr>
      <vt:lpstr>Alphabets and Strings</vt:lpstr>
      <vt:lpstr>Languages</vt:lpstr>
      <vt:lpstr>Operations on Strings</vt:lpstr>
      <vt:lpstr>Properties of Languages</vt:lpstr>
      <vt:lpstr>Recognizers and Generators</vt:lpstr>
      <vt:lpstr>Terminology</vt:lpstr>
      <vt:lpstr>Types of Proofs</vt:lpstr>
      <vt:lpstr>Sample Proof by Induction</vt:lpstr>
      <vt:lpstr>Sample Proof by Contradiction</vt:lpstr>
      <vt:lpstr>Practice Problems</vt:lpstr>
    </vt:vector>
  </TitlesOfParts>
  <Company>University of Central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Languages and Automata Theory</dc:title>
  <dc:creator>ceh</dc:creator>
  <cp:lastModifiedBy>Charles.E. Hughes</cp:lastModifiedBy>
  <cp:revision>1528</cp:revision>
  <cp:lastPrinted>2018-11-27T16:45:49Z</cp:lastPrinted>
  <dcterms:created xsi:type="dcterms:W3CDTF">2010-04-22T13:58:28Z</dcterms:created>
  <dcterms:modified xsi:type="dcterms:W3CDTF">2022-01-04T22:27:32Z</dcterms:modified>
</cp:coreProperties>
</file>