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66"/>
  </p:notesMasterIdLst>
  <p:handoutMasterIdLst>
    <p:handoutMasterId r:id="rId67"/>
  </p:handoutMasterIdLst>
  <p:sldIdLst>
    <p:sldId id="256" r:id="rId2"/>
    <p:sldId id="1787" r:id="rId3"/>
    <p:sldId id="1788" r:id="rId4"/>
    <p:sldId id="1789" r:id="rId5"/>
    <p:sldId id="1790" r:id="rId6"/>
    <p:sldId id="1791" r:id="rId7"/>
    <p:sldId id="3263" r:id="rId8"/>
    <p:sldId id="1799" r:id="rId9"/>
    <p:sldId id="2879" r:id="rId10"/>
    <p:sldId id="2880" r:id="rId11"/>
    <p:sldId id="2881" r:id="rId12"/>
    <p:sldId id="2882" r:id="rId13"/>
    <p:sldId id="2883" r:id="rId14"/>
    <p:sldId id="2884" r:id="rId15"/>
    <p:sldId id="2885" r:id="rId16"/>
    <p:sldId id="2886" r:id="rId17"/>
    <p:sldId id="2887" r:id="rId18"/>
    <p:sldId id="2888" r:id="rId19"/>
    <p:sldId id="2889" r:id="rId20"/>
    <p:sldId id="2890" r:id="rId21"/>
    <p:sldId id="2891" r:id="rId22"/>
    <p:sldId id="2892" r:id="rId23"/>
    <p:sldId id="2893" r:id="rId24"/>
    <p:sldId id="2894" r:id="rId25"/>
    <p:sldId id="2895" r:id="rId26"/>
    <p:sldId id="2896" r:id="rId27"/>
    <p:sldId id="2897" r:id="rId28"/>
    <p:sldId id="2898" r:id="rId29"/>
    <p:sldId id="2899" r:id="rId30"/>
    <p:sldId id="2900" r:id="rId31"/>
    <p:sldId id="2901" r:id="rId32"/>
    <p:sldId id="2902" r:id="rId33"/>
    <p:sldId id="2903" r:id="rId34"/>
    <p:sldId id="2904" r:id="rId35"/>
    <p:sldId id="2905" r:id="rId36"/>
    <p:sldId id="2906" r:id="rId37"/>
    <p:sldId id="2681" r:id="rId38"/>
    <p:sldId id="2538" r:id="rId39"/>
    <p:sldId id="2539" r:id="rId40"/>
    <p:sldId id="2540" r:id="rId41"/>
    <p:sldId id="2541" r:id="rId42"/>
    <p:sldId id="2542" r:id="rId43"/>
    <p:sldId id="2543" r:id="rId44"/>
    <p:sldId id="2544" r:id="rId45"/>
    <p:sldId id="2545" r:id="rId46"/>
    <p:sldId id="2546" r:id="rId47"/>
    <p:sldId id="2547" r:id="rId48"/>
    <p:sldId id="2548" r:id="rId49"/>
    <p:sldId id="2549" r:id="rId50"/>
    <p:sldId id="2550" r:id="rId51"/>
    <p:sldId id="2551" r:id="rId52"/>
    <p:sldId id="2552" r:id="rId53"/>
    <p:sldId id="2553" r:id="rId54"/>
    <p:sldId id="2554" r:id="rId55"/>
    <p:sldId id="2555" r:id="rId56"/>
    <p:sldId id="2556" r:id="rId57"/>
    <p:sldId id="2557" r:id="rId58"/>
    <p:sldId id="2558" r:id="rId59"/>
    <p:sldId id="2559" r:id="rId60"/>
    <p:sldId id="2560" r:id="rId61"/>
    <p:sldId id="2561" r:id="rId62"/>
    <p:sldId id="2562" r:id="rId63"/>
    <p:sldId id="2563" r:id="rId64"/>
    <p:sldId id="2564" r:id="rId65"/>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 id="2" name="Charlie Hughes" initials="CH" lastIdx="1" clrIdx="1">
    <p:extLst>
      <p:ext uri="{19B8F6BF-5375-455C-9EA6-DF929625EA0E}">
        <p15:presenceInfo xmlns:p15="http://schemas.microsoft.com/office/powerpoint/2012/main" userId="fa09ad5e1b741a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3300"/>
    <a:srgbClr val="009900"/>
    <a:srgbClr val="CC9900"/>
    <a:srgbClr val="0000FF"/>
    <a:srgbClr val="000000"/>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826" autoAdjust="0"/>
    <p:restoredTop sz="94436"/>
  </p:normalViewPr>
  <p:slideViewPr>
    <p:cSldViewPr>
      <p:cViewPr varScale="1">
        <p:scale>
          <a:sx n="104" d="100"/>
          <a:sy n="104" d="100"/>
        </p:scale>
        <p:origin x="968" y="200"/>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Slide Image Placeholder 1"/>
          <p:cNvSpPr>
            <a:spLocks noGrp="1" noRot="1" noChangeAspect="1" noTextEdit="1"/>
          </p:cNvSpPr>
          <p:nvPr>
            <p:ph type="sldImg"/>
          </p:nvPr>
        </p:nvSpPr>
        <p:spPr>
          <a:ln/>
        </p:spPr>
      </p:sp>
      <p:sp>
        <p:nvSpPr>
          <p:cNvPr id="69734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97348" name="Slide Number Placeholder 3"/>
          <p:cNvSpPr>
            <a:spLocks noGrp="1"/>
          </p:cNvSpPr>
          <p:nvPr>
            <p:ph type="sldNum" sz="quarter" idx="5"/>
          </p:nvPr>
        </p:nvSpPr>
        <p:spPr>
          <a:noFill/>
        </p:spPr>
        <p:txBody>
          <a:bodyPr/>
          <a:lstStyle/>
          <a:p>
            <a:fld id="{70217454-3A09-7E48-B888-AC7F5C147F6C}" type="slidenum">
              <a:rPr lang="en-US">
                <a:solidFill>
                  <a:srgbClr val="000000"/>
                </a:solidFill>
                <a:latin typeface="Arial" pitchFamily="-111" charset="0"/>
                <a:ea typeface="ＭＳ Ｐゴシック" pitchFamily="-111" charset="-128"/>
                <a:cs typeface="ＭＳ Ｐゴシック" pitchFamily="-111" charset="-128"/>
              </a:rPr>
              <a:pPr/>
              <a:t>46</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79261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4" name="Slide Image Placeholder 1"/>
          <p:cNvSpPr>
            <a:spLocks noGrp="1" noRot="1" noChangeAspect="1" noTextEdit="1"/>
          </p:cNvSpPr>
          <p:nvPr>
            <p:ph type="sldImg"/>
          </p:nvPr>
        </p:nvSpPr>
        <p:spPr>
          <a:ln/>
        </p:spPr>
      </p:sp>
      <p:sp>
        <p:nvSpPr>
          <p:cNvPr id="69939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99396" name="Slide Number Placeholder 3"/>
          <p:cNvSpPr>
            <a:spLocks noGrp="1"/>
          </p:cNvSpPr>
          <p:nvPr>
            <p:ph type="sldNum" sz="quarter" idx="5"/>
          </p:nvPr>
        </p:nvSpPr>
        <p:spPr>
          <a:noFill/>
        </p:spPr>
        <p:txBody>
          <a:bodyPr/>
          <a:lstStyle/>
          <a:p>
            <a:fld id="{281FA5B8-CA98-2440-BE64-8C45A5C0DAB2}" type="slidenum">
              <a:rPr lang="en-US">
                <a:solidFill>
                  <a:srgbClr val="000000"/>
                </a:solidFill>
                <a:latin typeface="Arial" pitchFamily="-111" charset="0"/>
                <a:ea typeface="ＭＳ Ｐゴシック" pitchFamily="-111" charset="-128"/>
                <a:cs typeface="ＭＳ Ｐゴシック" pitchFamily="-111" charset="-128"/>
              </a:rPr>
              <a:pPr/>
              <a:t>47</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36175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Slide Image Placeholder 1"/>
          <p:cNvSpPr>
            <a:spLocks noGrp="1" noRot="1" noChangeAspect="1" noTextEdit="1"/>
          </p:cNvSpPr>
          <p:nvPr>
            <p:ph type="sldImg"/>
          </p:nvPr>
        </p:nvSpPr>
        <p:spPr>
          <a:ln/>
        </p:spPr>
      </p:sp>
      <p:sp>
        <p:nvSpPr>
          <p:cNvPr id="701443"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01444" name="Slide Number Placeholder 3"/>
          <p:cNvSpPr>
            <a:spLocks noGrp="1"/>
          </p:cNvSpPr>
          <p:nvPr>
            <p:ph type="sldNum" sz="quarter" idx="5"/>
          </p:nvPr>
        </p:nvSpPr>
        <p:spPr>
          <a:noFill/>
        </p:spPr>
        <p:txBody>
          <a:bodyPr/>
          <a:lstStyle/>
          <a:p>
            <a:fld id="{61FE3AF1-004E-5948-8B6D-4D86C53CEB9F}" type="slidenum">
              <a:rPr lang="en-US">
                <a:solidFill>
                  <a:srgbClr val="000000"/>
                </a:solidFill>
                <a:latin typeface="Arial" pitchFamily="-111" charset="0"/>
                <a:ea typeface="ＭＳ Ｐゴシック" pitchFamily="-111" charset="-128"/>
                <a:cs typeface="ＭＳ Ｐゴシック" pitchFamily="-111" charset="-128"/>
              </a:rPr>
              <a:pPr/>
              <a:t>48</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410903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Slide Image Placeholder 1"/>
          <p:cNvSpPr>
            <a:spLocks noGrp="1" noRot="1" noChangeAspect="1" noTextEdit="1"/>
          </p:cNvSpPr>
          <p:nvPr>
            <p:ph type="sldImg"/>
          </p:nvPr>
        </p:nvSpPr>
        <p:spPr>
          <a:ln/>
        </p:spPr>
      </p:sp>
      <p:sp>
        <p:nvSpPr>
          <p:cNvPr id="703491"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03492" name="Slide Number Placeholder 3"/>
          <p:cNvSpPr>
            <a:spLocks noGrp="1"/>
          </p:cNvSpPr>
          <p:nvPr>
            <p:ph type="sldNum" sz="quarter" idx="5"/>
          </p:nvPr>
        </p:nvSpPr>
        <p:spPr>
          <a:noFill/>
        </p:spPr>
        <p:txBody>
          <a:bodyPr/>
          <a:lstStyle/>
          <a:p>
            <a:fld id="{08BEDBA1-50B1-2C43-A8B3-98D6B5589E50}" type="slidenum">
              <a:rPr lang="en-US">
                <a:solidFill>
                  <a:srgbClr val="000000"/>
                </a:solidFill>
                <a:latin typeface="Arial" pitchFamily="-111" charset="0"/>
                <a:ea typeface="ＭＳ Ｐゴシック" pitchFamily="-111" charset="-128"/>
                <a:cs typeface="ＭＳ Ｐゴシック" pitchFamily="-111" charset="-128"/>
              </a:rPr>
              <a:pPr/>
              <a:t>49</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32502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Slide Image Placeholder 1"/>
          <p:cNvSpPr>
            <a:spLocks noGrp="1" noRot="1" noChangeAspect="1" noTextEdit="1"/>
          </p:cNvSpPr>
          <p:nvPr>
            <p:ph type="sldImg"/>
          </p:nvPr>
        </p:nvSpPr>
        <p:spPr>
          <a:ln/>
        </p:spPr>
      </p:sp>
      <p:sp>
        <p:nvSpPr>
          <p:cNvPr id="70553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05540" name="Slide Number Placeholder 3"/>
          <p:cNvSpPr>
            <a:spLocks noGrp="1"/>
          </p:cNvSpPr>
          <p:nvPr>
            <p:ph type="sldNum" sz="quarter" idx="5"/>
          </p:nvPr>
        </p:nvSpPr>
        <p:spPr>
          <a:noFill/>
        </p:spPr>
        <p:txBody>
          <a:bodyPr/>
          <a:lstStyle/>
          <a:p>
            <a:fld id="{9E03D3DA-7B69-0F4C-9FFD-0AB99F84B0BB}" type="slidenum">
              <a:rPr lang="en-US">
                <a:solidFill>
                  <a:srgbClr val="000000"/>
                </a:solidFill>
                <a:latin typeface="Arial" pitchFamily="-111" charset="0"/>
                <a:ea typeface="ＭＳ Ｐゴシック" pitchFamily="-111" charset="-128"/>
                <a:cs typeface="ＭＳ Ｐゴシック" pitchFamily="-111" charset="-128"/>
              </a:rPr>
              <a:pPr/>
              <a:t>50</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20998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Slide Image Placeholder 1"/>
          <p:cNvSpPr>
            <a:spLocks noGrp="1" noRot="1" noChangeAspect="1" noTextEdit="1"/>
          </p:cNvSpPr>
          <p:nvPr>
            <p:ph type="sldImg"/>
          </p:nvPr>
        </p:nvSpPr>
        <p:spPr>
          <a:ln/>
        </p:spPr>
      </p:sp>
      <p:sp>
        <p:nvSpPr>
          <p:cNvPr id="70758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07588" name="Slide Number Placeholder 3"/>
          <p:cNvSpPr>
            <a:spLocks noGrp="1"/>
          </p:cNvSpPr>
          <p:nvPr>
            <p:ph type="sldNum" sz="quarter" idx="5"/>
          </p:nvPr>
        </p:nvSpPr>
        <p:spPr>
          <a:noFill/>
        </p:spPr>
        <p:txBody>
          <a:bodyPr/>
          <a:lstStyle/>
          <a:p>
            <a:fld id="{8262D72A-F63A-5545-B069-815CD6CD457A}" type="slidenum">
              <a:rPr lang="en-US">
                <a:solidFill>
                  <a:srgbClr val="000000"/>
                </a:solidFill>
                <a:latin typeface="Arial" pitchFamily="-111" charset="0"/>
                <a:ea typeface="ＭＳ Ｐゴシック" pitchFamily="-111" charset="-128"/>
                <a:cs typeface="ＭＳ Ｐゴシック" pitchFamily="-111" charset="-128"/>
              </a:rPr>
              <a:pPr/>
              <a:t>51</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51580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Slide Image Placeholder 1"/>
          <p:cNvSpPr>
            <a:spLocks noGrp="1" noRot="1" noChangeAspect="1" noTextEdit="1"/>
          </p:cNvSpPr>
          <p:nvPr>
            <p:ph type="sldImg"/>
          </p:nvPr>
        </p:nvSpPr>
        <p:spPr>
          <a:ln/>
        </p:spPr>
      </p:sp>
      <p:sp>
        <p:nvSpPr>
          <p:cNvPr id="70963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09636" name="Slide Number Placeholder 3"/>
          <p:cNvSpPr>
            <a:spLocks noGrp="1"/>
          </p:cNvSpPr>
          <p:nvPr>
            <p:ph type="sldNum" sz="quarter" idx="5"/>
          </p:nvPr>
        </p:nvSpPr>
        <p:spPr>
          <a:noFill/>
        </p:spPr>
        <p:txBody>
          <a:bodyPr/>
          <a:lstStyle/>
          <a:p>
            <a:fld id="{06B2CFC7-2555-B846-A5AF-33B82BE11BA3}" type="slidenum">
              <a:rPr lang="en-US">
                <a:solidFill>
                  <a:srgbClr val="000000"/>
                </a:solidFill>
                <a:latin typeface="Arial" pitchFamily="-111" charset="0"/>
                <a:ea typeface="ＭＳ Ｐゴシック" pitchFamily="-111" charset="-128"/>
                <a:cs typeface="ＭＳ Ｐゴシック" pitchFamily="-111" charset="-128"/>
              </a:rPr>
              <a:pPr/>
              <a:t>52</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62709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Slide Image Placeholder 1"/>
          <p:cNvSpPr>
            <a:spLocks noGrp="1" noRot="1" noChangeAspect="1" noTextEdit="1"/>
          </p:cNvSpPr>
          <p:nvPr>
            <p:ph type="sldImg"/>
          </p:nvPr>
        </p:nvSpPr>
        <p:spPr>
          <a:ln/>
        </p:spPr>
      </p:sp>
      <p:sp>
        <p:nvSpPr>
          <p:cNvPr id="711683"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11684" name="Slide Number Placeholder 3"/>
          <p:cNvSpPr>
            <a:spLocks noGrp="1"/>
          </p:cNvSpPr>
          <p:nvPr>
            <p:ph type="sldNum" sz="quarter" idx="5"/>
          </p:nvPr>
        </p:nvSpPr>
        <p:spPr>
          <a:noFill/>
        </p:spPr>
        <p:txBody>
          <a:bodyPr/>
          <a:lstStyle/>
          <a:p>
            <a:fld id="{59097515-2CEF-7A4D-94D2-13C1D6F76F3C}" type="slidenum">
              <a:rPr lang="en-US">
                <a:solidFill>
                  <a:srgbClr val="000000"/>
                </a:solidFill>
                <a:latin typeface="Arial" pitchFamily="-111" charset="0"/>
                <a:ea typeface="ＭＳ Ｐゴシック" pitchFamily="-111" charset="-128"/>
                <a:cs typeface="ＭＳ Ｐゴシック" pitchFamily="-111" charset="-128"/>
              </a:rPr>
              <a:pPr/>
              <a:t>53</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76338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Slide Image Placeholder 1"/>
          <p:cNvSpPr>
            <a:spLocks noGrp="1" noRot="1" noChangeAspect="1" noTextEdit="1"/>
          </p:cNvSpPr>
          <p:nvPr>
            <p:ph type="sldImg"/>
          </p:nvPr>
        </p:nvSpPr>
        <p:spPr>
          <a:ln/>
        </p:spPr>
      </p:sp>
      <p:sp>
        <p:nvSpPr>
          <p:cNvPr id="713731"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13732" name="Slide Number Placeholder 3"/>
          <p:cNvSpPr>
            <a:spLocks noGrp="1"/>
          </p:cNvSpPr>
          <p:nvPr>
            <p:ph type="sldNum" sz="quarter" idx="5"/>
          </p:nvPr>
        </p:nvSpPr>
        <p:spPr>
          <a:noFill/>
        </p:spPr>
        <p:txBody>
          <a:bodyPr/>
          <a:lstStyle/>
          <a:p>
            <a:fld id="{DE1405C0-D620-514A-B5C7-C5036CFD8BA0}" type="slidenum">
              <a:rPr lang="en-US">
                <a:solidFill>
                  <a:srgbClr val="000000"/>
                </a:solidFill>
                <a:latin typeface="Arial" pitchFamily="-111" charset="0"/>
                <a:ea typeface="ＭＳ Ｐゴシック" pitchFamily="-111" charset="-128"/>
                <a:cs typeface="ＭＳ Ｐゴシック" pitchFamily="-111" charset="-128"/>
              </a:rPr>
              <a:pPr/>
              <a:t>54</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45274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Slide Image Placeholder 1"/>
          <p:cNvSpPr>
            <a:spLocks noGrp="1" noRot="1" noChangeAspect="1" noTextEdit="1"/>
          </p:cNvSpPr>
          <p:nvPr>
            <p:ph type="sldImg"/>
          </p:nvPr>
        </p:nvSpPr>
        <p:spPr>
          <a:ln/>
        </p:spPr>
      </p:sp>
      <p:sp>
        <p:nvSpPr>
          <p:cNvPr id="71577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15780" name="Slide Number Placeholder 3"/>
          <p:cNvSpPr>
            <a:spLocks noGrp="1"/>
          </p:cNvSpPr>
          <p:nvPr>
            <p:ph type="sldNum" sz="quarter" idx="5"/>
          </p:nvPr>
        </p:nvSpPr>
        <p:spPr>
          <a:noFill/>
        </p:spPr>
        <p:txBody>
          <a:bodyPr/>
          <a:lstStyle/>
          <a:p>
            <a:fld id="{9553B369-221A-8949-8959-FD5BC54FBFF7}" type="slidenum">
              <a:rPr lang="en-US">
                <a:solidFill>
                  <a:srgbClr val="000000"/>
                </a:solidFill>
                <a:latin typeface="Arial" pitchFamily="-111" charset="0"/>
                <a:ea typeface="ＭＳ Ｐゴシック" pitchFamily="-111" charset="-128"/>
                <a:cs typeface="ＭＳ Ｐゴシック" pitchFamily="-111" charset="-128"/>
              </a:rPr>
              <a:pPr/>
              <a:t>55</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02241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Slide Image Placeholder 1"/>
          <p:cNvSpPr>
            <a:spLocks noGrp="1" noRot="1" noChangeAspect="1" noTextEdit="1"/>
          </p:cNvSpPr>
          <p:nvPr>
            <p:ph type="sldImg"/>
          </p:nvPr>
        </p:nvSpPr>
        <p:spPr>
          <a:ln/>
        </p:spPr>
      </p:sp>
      <p:sp>
        <p:nvSpPr>
          <p:cNvPr id="680963"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80964" name="Slide Number Placeholder 3"/>
          <p:cNvSpPr>
            <a:spLocks noGrp="1"/>
          </p:cNvSpPr>
          <p:nvPr>
            <p:ph type="sldNum" sz="quarter" idx="5"/>
          </p:nvPr>
        </p:nvSpPr>
        <p:spPr>
          <a:noFill/>
        </p:spPr>
        <p:txBody>
          <a:bodyPr/>
          <a:lstStyle/>
          <a:p>
            <a:fld id="{BE6E4419-943D-D845-939C-0C757455CE44}" type="slidenum">
              <a:rPr lang="en-US">
                <a:solidFill>
                  <a:srgbClr val="000000"/>
                </a:solidFill>
                <a:latin typeface="Arial" pitchFamily="-111" charset="0"/>
                <a:ea typeface="ＭＳ Ｐゴシック" pitchFamily="-111" charset="-128"/>
                <a:cs typeface="ＭＳ Ｐゴシック" pitchFamily="-111" charset="-128"/>
              </a:rPr>
              <a:pPr/>
              <a:t>38</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92840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Slide Image Placeholder 1"/>
          <p:cNvSpPr>
            <a:spLocks noGrp="1" noRot="1" noChangeAspect="1" noTextEdit="1"/>
          </p:cNvSpPr>
          <p:nvPr>
            <p:ph type="sldImg"/>
          </p:nvPr>
        </p:nvSpPr>
        <p:spPr>
          <a:ln/>
        </p:spPr>
      </p:sp>
      <p:sp>
        <p:nvSpPr>
          <p:cNvPr id="71782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17828" name="Slide Number Placeholder 3"/>
          <p:cNvSpPr>
            <a:spLocks noGrp="1"/>
          </p:cNvSpPr>
          <p:nvPr>
            <p:ph type="sldNum" sz="quarter" idx="5"/>
          </p:nvPr>
        </p:nvSpPr>
        <p:spPr>
          <a:noFill/>
        </p:spPr>
        <p:txBody>
          <a:bodyPr/>
          <a:lstStyle/>
          <a:p>
            <a:fld id="{685D1A1C-76D6-4C4B-B28E-61452131D98D}" type="slidenum">
              <a:rPr lang="en-US">
                <a:solidFill>
                  <a:srgbClr val="000000"/>
                </a:solidFill>
                <a:latin typeface="Arial" pitchFamily="-111" charset="0"/>
                <a:ea typeface="ＭＳ Ｐゴシック" pitchFamily="-111" charset="-128"/>
                <a:cs typeface="ＭＳ Ｐゴシック" pitchFamily="-111" charset="-128"/>
              </a:rPr>
              <a:pPr/>
              <a:t>56</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364056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Slide Image Placeholder 1"/>
          <p:cNvSpPr>
            <a:spLocks noGrp="1" noRot="1" noChangeAspect="1" noTextEdit="1"/>
          </p:cNvSpPr>
          <p:nvPr>
            <p:ph type="sldImg"/>
          </p:nvPr>
        </p:nvSpPr>
        <p:spPr>
          <a:ln/>
        </p:spPr>
      </p:sp>
      <p:sp>
        <p:nvSpPr>
          <p:cNvPr id="71987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19876" name="Slide Number Placeholder 3"/>
          <p:cNvSpPr>
            <a:spLocks noGrp="1"/>
          </p:cNvSpPr>
          <p:nvPr>
            <p:ph type="sldNum" sz="quarter" idx="5"/>
          </p:nvPr>
        </p:nvSpPr>
        <p:spPr>
          <a:noFill/>
        </p:spPr>
        <p:txBody>
          <a:bodyPr/>
          <a:lstStyle/>
          <a:p>
            <a:fld id="{262429B3-2800-3143-BEBA-195F82F4DA64}" type="slidenum">
              <a:rPr lang="en-US">
                <a:solidFill>
                  <a:srgbClr val="000000"/>
                </a:solidFill>
                <a:latin typeface="Arial" pitchFamily="-111" charset="0"/>
                <a:ea typeface="ＭＳ Ｐゴシック" pitchFamily="-111" charset="-128"/>
                <a:cs typeface="ＭＳ Ｐゴシック" pitchFamily="-111" charset="-128"/>
              </a:rPr>
              <a:pPr/>
              <a:t>57</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525788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Slide Image Placeholder 1"/>
          <p:cNvSpPr>
            <a:spLocks noGrp="1" noRot="1" noChangeAspect="1" noTextEdit="1"/>
          </p:cNvSpPr>
          <p:nvPr>
            <p:ph type="sldImg"/>
          </p:nvPr>
        </p:nvSpPr>
        <p:spPr>
          <a:ln/>
        </p:spPr>
      </p:sp>
      <p:sp>
        <p:nvSpPr>
          <p:cNvPr id="721923"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21924" name="Slide Number Placeholder 3"/>
          <p:cNvSpPr>
            <a:spLocks noGrp="1"/>
          </p:cNvSpPr>
          <p:nvPr>
            <p:ph type="sldNum" sz="quarter" idx="5"/>
          </p:nvPr>
        </p:nvSpPr>
        <p:spPr>
          <a:noFill/>
        </p:spPr>
        <p:txBody>
          <a:bodyPr/>
          <a:lstStyle/>
          <a:p>
            <a:fld id="{25AFF09C-EB87-C141-A854-7AFADD5AF441}" type="slidenum">
              <a:rPr lang="en-US">
                <a:solidFill>
                  <a:srgbClr val="000000"/>
                </a:solidFill>
                <a:latin typeface="Arial" pitchFamily="-111" charset="0"/>
                <a:ea typeface="ＭＳ Ｐゴシック" pitchFamily="-111" charset="-128"/>
                <a:cs typeface="ＭＳ Ｐゴシック" pitchFamily="-111" charset="-128"/>
              </a:rPr>
              <a:pPr/>
              <a:t>58</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053449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Slide Image Placeholder 1"/>
          <p:cNvSpPr>
            <a:spLocks noGrp="1" noRot="1" noChangeAspect="1" noTextEdit="1"/>
          </p:cNvSpPr>
          <p:nvPr>
            <p:ph type="sldImg"/>
          </p:nvPr>
        </p:nvSpPr>
        <p:spPr>
          <a:ln/>
        </p:spPr>
      </p:sp>
      <p:sp>
        <p:nvSpPr>
          <p:cNvPr id="723971"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23972" name="Slide Number Placeholder 3"/>
          <p:cNvSpPr>
            <a:spLocks noGrp="1"/>
          </p:cNvSpPr>
          <p:nvPr>
            <p:ph type="sldNum" sz="quarter" idx="5"/>
          </p:nvPr>
        </p:nvSpPr>
        <p:spPr>
          <a:noFill/>
        </p:spPr>
        <p:txBody>
          <a:bodyPr/>
          <a:lstStyle/>
          <a:p>
            <a:fld id="{4C4EFE44-FDC7-9443-A257-7214D721A436}" type="slidenum">
              <a:rPr lang="en-US">
                <a:solidFill>
                  <a:srgbClr val="000000"/>
                </a:solidFill>
                <a:latin typeface="Arial" pitchFamily="-111" charset="0"/>
                <a:ea typeface="ＭＳ Ｐゴシック" pitchFamily="-111" charset="-128"/>
                <a:cs typeface="ＭＳ Ｐゴシック" pitchFamily="-111" charset="-128"/>
              </a:rPr>
              <a:pPr/>
              <a:t>59</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59946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Slide Image Placeholder 1"/>
          <p:cNvSpPr>
            <a:spLocks noGrp="1" noRot="1" noChangeAspect="1" noTextEdit="1"/>
          </p:cNvSpPr>
          <p:nvPr>
            <p:ph type="sldImg"/>
          </p:nvPr>
        </p:nvSpPr>
        <p:spPr>
          <a:ln/>
        </p:spPr>
      </p:sp>
      <p:sp>
        <p:nvSpPr>
          <p:cNvPr id="72601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26020" name="Slide Number Placeholder 3"/>
          <p:cNvSpPr>
            <a:spLocks noGrp="1"/>
          </p:cNvSpPr>
          <p:nvPr>
            <p:ph type="sldNum" sz="quarter" idx="5"/>
          </p:nvPr>
        </p:nvSpPr>
        <p:spPr>
          <a:noFill/>
        </p:spPr>
        <p:txBody>
          <a:bodyPr/>
          <a:lstStyle/>
          <a:p>
            <a:fld id="{A1D93D34-2AE4-8E41-9C27-E5C1EC785CA1}" type="slidenum">
              <a:rPr lang="en-US">
                <a:solidFill>
                  <a:srgbClr val="000000"/>
                </a:solidFill>
                <a:latin typeface="Arial" pitchFamily="-111" charset="0"/>
                <a:ea typeface="ＭＳ Ｐゴシック" pitchFamily="-111" charset="-128"/>
                <a:cs typeface="ＭＳ Ｐゴシック" pitchFamily="-111" charset="-128"/>
              </a:rPr>
              <a:pPr/>
              <a:t>60</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5855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Slide Image Placeholder 1"/>
          <p:cNvSpPr>
            <a:spLocks noGrp="1" noRot="1" noChangeAspect="1" noTextEdit="1"/>
          </p:cNvSpPr>
          <p:nvPr>
            <p:ph type="sldImg"/>
          </p:nvPr>
        </p:nvSpPr>
        <p:spPr>
          <a:ln/>
        </p:spPr>
      </p:sp>
      <p:sp>
        <p:nvSpPr>
          <p:cNvPr id="72806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28068" name="Slide Number Placeholder 3"/>
          <p:cNvSpPr>
            <a:spLocks noGrp="1"/>
          </p:cNvSpPr>
          <p:nvPr>
            <p:ph type="sldNum" sz="quarter" idx="5"/>
          </p:nvPr>
        </p:nvSpPr>
        <p:spPr>
          <a:noFill/>
        </p:spPr>
        <p:txBody>
          <a:bodyPr/>
          <a:lstStyle/>
          <a:p>
            <a:fld id="{589E0301-4BAE-184A-BA21-61CE50F868D3}" type="slidenum">
              <a:rPr lang="en-US">
                <a:solidFill>
                  <a:srgbClr val="000000"/>
                </a:solidFill>
                <a:latin typeface="Arial" pitchFamily="-111" charset="0"/>
                <a:ea typeface="ＭＳ Ｐゴシック" pitchFamily="-111" charset="-128"/>
                <a:cs typeface="ＭＳ Ｐゴシック" pitchFamily="-111" charset="-128"/>
              </a:rPr>
              <a:pPr/>
              <a:t>61</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021269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Slide Image Placeholder 1"/>
          <p:cNvSpPr>
            <a:spLocks noGrp="1" noRot="1" noChangeAspect="1" noTextEdit="1"/>
          </p:cNvSpPr>
          <p:nvPr>
            <p:ph type="sldImg"/>
          </p:nvPr>
        </p:nvSpPr>
        <p:spPr>
          <a:ln/>
        </p:spPr>
      </p:sp>
      <p:sp>
        <p:nvSpPr>
          <p:cNvPr id="73011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30116" name="Slide Number Placeholder 3"/>
          <p:cNvSpPr>
            <a:spLocks noGrp="1"/>
          </p:cNvSpPr>
          <p:nvPr>
            <p:ph type="sldNum" sz="quarter" idx="5"/>
          </p:nvPr>
        </p:nvSpPr>
        <p:spPr>
          <a:noFill/>
        </p:spPr>
        <p:txBody>
          <a:bodyPr/>
          <a:lstStyle/>
          <a:p>
            <a:fld id="{5E420101-707E-3549-90DF-8178C2454A79}" type="slidenum">
              <a:rPr lang="en-US">
                <a:solidFill>
                  <a:srgbClr val="000000"/>
                </a:solidFill>
                <a:latin typeface="Arial" pitchFamily="-111" charset="0"/>
                <a:ea typeface="ＭＳ Ｐゴシック" pitchFamily="-111" charset="-128"/>
                <a:cs typeface="ＭＳ Ｐゴシック" pitchFamily="-111" charset="-128"/>
              </a:rPr>
              <a:pPr/>
              <a:t>62</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76915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Slide Image Placeholder 1"/>
          <p:cNvSpPr>
            <a:spLocks noGrp="1" noRot="1" noChangeAspect="1" noTextEdit="1"/>
          </p:cNvSpPr>
          <p:nvPr>
            <p:ph type="sldImg"/>
          </p:nvPr>
        </p:nvSpPr>
        <p:spPr>
          <a:ln/>
        </p:spPr>
      </p:sp>
      <p:sp>
        <p:nvSpPr>
          <p:cNvPr id="732163"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32164" name="Slide Number Placeholder 3"/>
          <p:cNvSpPr>
            <a:spLocks noGrp="1"/>
          </p:cNvSpPr>
          <p:nvPr>
            <p:ph type="sldNum" sz="quarter" idx="5"/>
          </p:nvPr>
        </p:nvSpPr>
        <p:spPr>
          <a:noFill/>
        </p:spPr>
        <p:txBody>
          <a:bodyPr/>
          <a:lstStyle/>
          <a:p>
            <a:fld id="{7A39ABBB-D803-C043-8ED1-63A0CDD6F154}" type="slidenum">
              <a:rPr lang="en-US">
                <a:solidFill>
                  <a:srgbClr val="000000"/>
                </a:solidFill>
                <a:latin typeface="Arial" pitchFamily="-111" charset="0"/>
                <a:ea typeface="ＭＳ Ｐゴシック" pitchFamily="-111" charset="-128"/>
                <a:cs typeface="ＭＳ Ｐゴシック" pitchFamily="-111" charset="-128"/>
              </a:rPr>
              <a:pPr/>
              <a:t>63</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95114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Slide Image Placeholder 1"/>
          <p:cNvSpPr>
            <a:spLocks noGrp="1" noRot="1" noChangeAspect="1" noTextEdit="1"/>
          </p:cNvSpPr>
          <p:nvPr>
            <p:ph type="sldImg"/>
          </p:nvPr>
        </p:nvSpPr>
        <p:spPr>
          <a:ln/>
        </p:spPr>
      </p:sp>
      <p:sp>
        <p:nvSpPr>
          <p:cNvPr id="734211"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734212" name="Slide Number Placeholder 3"/>
          <p:cNvSpPr>
            <a:spLocks noGrp="1"/>
          </p:cNvSpPr>
          <p:nvPr>
            <p:ph type="sldNum" sz="quarter" idx="5"/>
          </p:nvPr>
        </p:nvSpPr>
        <p:spPr>
          <a:noFill/>
        </p:spPr>
        <p:txBody>
          <a:bodyPr/>
          <a:lstStyle/>
          <a:p>
            <a:fld id="{62A3CCFE-5BA7-E843-BB5F-07C641B54259}" type="slidenum">
              <a:rPr lang="en-US">
                <a:solidFill>
                  <a:srgbClr val="000000"/>
                </a:solidFill>
                <a:latin typeface="Arial" pitchFamily="-111" charset="0"/>
                <a:ea typeface="ＭＳ Ｐゴシック" pitchFamily="-111" charset="-128"/>
                <a:cs typeface="ＭＳ Ｐゴシック" pitchFamily="-111" charset="-128"/>
              </a:rPr>
              <a:pPr/>
              <a:t>64</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545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Slide Image Placeholder 1"/>
          <p:cNvSpPr>
            <a:spLocks noGrp="1" noRot="1" noChangeAspect="1" noTextEdit="1"/>
          </p:cNvSpPr>
          <p:nvPr>
            <p:ph type="sldImg"/>
          </p:nvPr>
        </p:nvSpPr>
        <p:spPr>
          <a:ln/>
        </p:spPr>
      </p:sp>
      <p:sp>
        <p:nvSpPr>
          <p:cNvPr id="683011"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83012" name="Slide Number Placeholder 3"/>
          <p:cNvSpPr>
            <a:spLocks noGrp="1"/>
          </p:cNvSpPr>
          <p:nvPr>
            <p:ph type="sldNum" sz="quarter" idx="5"/>
          </p:nvPr>
        </p:nvSpPr>
        <p:spPr>
          <a:noFill/>
        </p:spPr>
        <p:txBody>
          <a:bodyPr/>
          <a:lstStyle/>
          <a:p>
            <a:fld id="{2CB99022-AB61-2E4A-8482-3F69B5B4C83C}" type="slidenum">
              <a:rPr lang="en-US">
                <a:solidFill>
                  <a:srgbClr val="000000"/>
                </a:solidFill>
                <a:latin typeface="Arial" pitchFamily="-111" charset="0"/>
                <a:ea typeface="ＭＳ Ｐゴシック" pitchFamily="-111" charset="-128"/>
                <a:cs typeface="ＭＳ Ｐゴシック" pitchFamily="-111" charset="-128"/>
              </a:rPr>
              <a:pPr/>
              <a:t>39</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291225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Slide Image Placeholder 1"/>
          <p:cNvSpPr>
            <a:spLocks noGrp="1" noRot="1" noChangeAspect="1" noTextEdit="1"/>
          </p:cNvSpPr>
          <p:nvPr>
            <p:ph type="sldImg"/>
          </p:nvPr>
        </p:nvSpPr>
        <p:spPr>
          <a:ln/>
        </p:spPr>
      </p:sp>
      <p:sp>
        <p:nvSpPr>
          <p:cNvPr id="68505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85060" name="Slide Number Placeholder 3"/>
          <p:cNvSpPr>
            <a:spLocks noGrp="1"/>
          </p:cNvSpPr>
          <p:nvPr>
            <p:ph type="sldNum" sz="quarter" idx="5"/>
          </p:nvPr>
        </p:nvSpPr>
        <p:spPr>
          <a:noFill/>
        </p:spPr>
        <p:txBody>
          <a:bodyPr/>
          <a:lstStyle/>
          <a:p>
            <a:fld id="{5831D75D-639F-DD40-AF07-E0D32C194C31}" type="slidenum">
              <a:rPr lang="en-US">
                <a:solidFill>
                  <a:srgbClr val="000000"/>
                </a:solidFill>
                <a:latin typeface="Arial" pitchFamily="-111" charset="0"/>
                <a:ea typeface="ＭＳ Ｐゴシック" pitchFamily="-111" charset="-128"/>
                <a:cs typeface="ＭＳ Ｐゴシック" pitchFamily="-111" charset="-128"/>
              </a:rPr>
              <a:pPr/>
              <a:t>40</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7690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Slide Image Placeholder 1"/>
          <p:cNvSpPr>
            <a:spLocks noGrp="1" noRot="1" noChangeAspect="1" noTextEdit="1"/>
          </p:cNvSpPr>
          <p:nvPr>
            <p:ph type="sldImg"/>
          </p:nvPr>
        </p:nvSpPr>
        <p:spPr>
          <a:ln/>
        </p:spPr>
      </p:sp>
      <p:sp>
        <p:nvSpPr>
          <p:cNvPr id="687107"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87108" name="Slide Number Placeholder 3"/>
          <p:cNvSpPr>
            <a:spLocks noGrp="1"/>
          </p:cNvSpPr>
          <p:nvPr>
            <p:ph type="sldNum" sz="quarter" idx="5"/>
          </p:nvPr>
        </p:nvSpPr>
        <p:spPr>
          <a:noFill/>
        </p:spPr>
        <p:txBody>
          <a:bodyPr/>
          <a:lstStyle/>
          <a:p>
            <a:fld id="{CAFA40F9-5E27-1B4D-B8A8-F0771132BBFF}" type="slidenum">
              <a:rPr lang="en-US">
                <a:solidFill>
                  <a:srgbClr val="000000"/>
                </a:solidFill>
                <a:latin typeface="Arial" pitchFamily="-111" charset="0"/>
                <a:ea typeface="ＭＳ Ｐゴシック" pitchFamily="-111" charset="-128"/>
                <a:cs typeface="ＭＳ Ｐゴシック" pitchFamily="-111" charset="-128"/>
              </a:rPr>
              <a:pPr/>
              <a:t>41</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34429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Slide Image Placeholder 1"/>
          <p:cNvSpPr>
            <a:spLocks noGrp="1" noRot="1" noChangeAspect="1" noTextEdit="1"/>
          </p:cNvSpPr>
          <p:nvPr>
            <p:ph type="sldImg"/>
          </p:nvPr>
        </p:nvSpPr>
        <p:spPr>
          <a:ln/>
        </p:spPr>
      </p:sp>
      <p:sp>
        <p:nvSpPr>
          <p:cNvPr id="689155"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89156" name="Slide Number Placeholder 3"/>
          <p:cNvSpPr>
            <a:spLocks noGrp="1"/>
          </p:cNvSpPr>
          <p:nvPr>
            <p:ph type="sldNum" sz="quarter" idx="5"/>
          </p:nvPr>
        </p:nvSpPr>
        <p:spPr>
          <a:noFill/>
        </p:spPr>
        <p:txBody>
          <a:bodyPr/>
          <a:lstStyle/>
          <a:p>
            <a:fld id="{C348CF7D-5B33-6F43-8F90-831CEFE1FF4D}" type="slidenum">
              <a:rPr lang="en-US">
                <a:solidFill>
                  <a:srgbClr val="000000"/>
                </a:solidFill>
                <a:latin typeface="Arial" pitchFamily="-111" charset="0"/>
                <a:ea typeface="ＭＳ Ｐゴシック" pitchFamily="-111" charset="-128"/>
                <a:cs typeface="ＭＳ Ｐゴシック" pitchFamily="-111" charset="-128"/>
              </a:rPr>
              <a:pPr/>
              <a:t>42</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56627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Slide Image Placeholder 1"/>
          <p:cNvSpPr>
            <a:spLocks noGrp="1" noRot="1" noChangeAspect="1" noTextEdit="1"/>
          </p:cNvSpPr>
          <p:nvPr>
            <p:ph type="sldImg"/>
          </p:nvPr>
        </p:nvSpPr>
        <p:spPr>
          <a:ln/>
        </p:spPr>
      </p:sp>
      <p:sp>
        <p:nvSpPr>
          <p:cNvPr id="691203"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91204" name="Slide Number Placeholder 3"/>
          <p:cNvSpPr>
            <a:spLocks noGrp="1"/>
          </p:cNvSpPr>
          <p:nvPr>
            <p:ph type="sldNum" sz="quarter" idx="5"/>
          </p:nvPr>
        </p:nvSpPr>
        <p:spPr>
          <a:noFill/>
        </p:spPr>
        <p:txBody>
          <a:bodyPr/>
          <a:lstStyle/>
          <a:p>
            <a:fld id="{4FB71C07-9BE3-E84D-BE49-0FD15C97BEE0}" type="slidenum">
              <a:rPr lang="en-US">
                <a:solidFill>
                  <a:srgbClr val="000000"/>
                </a:solidFill>
                <a:latin typeface="Arial" pitchFamily="-111" charset="0"/>
                <a:ea typeface="ＭＳ Ｐゴシック" pitchFamily="-111" charset="-128"/>
                <a:cs typeface="ＭＳ Ｐゴシック" pitchFamily="-111" charset="-128"/>
              </a:rPr>
              <a:pPr/>
              <a:t>43</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85566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Slide Image Placeholder 1"/>
          <p:cNvSpPr>
            <a:spLocks noGrp="1" noRot="1" noChangeAspect="1" noTextEdit="1"/>
          </p:cNvSpPr>
          <p:nvPr>
            <p:ph type="sldImg"/>
          </p:nvPr>
        </p:nvSpPr>
        <p:spPr>
          <a:ln/>
        </p:spPr>
      </p:sp>
      <p:sp>
        <p:nvSpPr>
          <p:cNvPr id="693251"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93252" name="Slide Number Placeholder 3"/>
          <p:cNvSpPr>
            <a:spLocks noGrp="1"/>
          </p:cNvSpPr>
          <p:nvPr>
            <p:ph type="sldNum" sz="quarter" idx="5"/>
          </p:nvPr>
        </p:nvSpPr>
        <p:spPr>
          <a:noFill/>
        </p:spPr>
        <p:txBody>
          <a:bodyPr/>
          <a:lstStyle/>
          <a:p>
            <a:fld id="{E38E01EF-E466-6A45-B7EA-43EAC03936BE}" type="slidenum">
              <a:rPr lang="en-US">
                <a:solidFill>
                  <a:srgbClr val="000000"/>
                </a:solidFill>
                <a:latin typeface="Arial" pitchFamily="-111" charset="0"/>
                <a:ea typeface="ＭＳ Ｐゴシック" pitchFamily="-111" charset="-128"/>
                <a:cs typeface="ＭＳ Ｐゴシック" pitchFamily="-111" charset="-128"/>
              </a:rPr>
              <a:pPr/>
              <a:t>44</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722823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Slide Image Placeholder 1"/>
          <p:cNvSpPr>
            <a:spLocks noGrp="1" noRot="1" noChangeAspect="1" noTextEdit="1"/>
          </p:cNvSpPr>
          <p:nvPr>
            <p:ph type="sldImg"/>
          </p:nvPr>
        </p:nvSpPr>
        <p:spPr>
          <a:ln/>
        </p:spPr>
      </p:sp>
      <p:sp>
        <p:nvSpPr>
          <p:cNvPr id="695299" name="Notes Placeholder 2"/>
          <p:cNvSpPr>
            <a:spLocks noGrp="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
        <p:nvSpPr>
          <p:cNvPr id="695300" name="Slide Number Placeholder 3"/>
          <p:cNvSpPr>
            <a:spLocks noGrp="1"/>
          </p:cNvSpPr>
          <p:nvPr>
            <p:ph type="sldNum" sz="quarter" idx="5"/>
          </p:nvPr>
        </p:nvSpPr>
        <p:spPr>
          <a:noFill/>
        </p:spPr>
        <p:txBody>
          <a:bodyPr/>
          <a:lstStyle/>
          <a:p>
            <a:fld id="{63854044-C3C5-7842-93AC-F266497BD9A8}" type="slidenum">
              <a:rPr lang="en-US">
                <a:solidFill>
                  <a:srgbClr val="000000"/>
                </a:solidFill>
                <a:latin typeface="Arial" pitchFamily="-111" charset="0"/>
                <a:ea typeface="ＭＳ Ｐゴシック" pitchFamily="-111" charset="-128"/>
                <a:cs typeface="ＭＳ Ｐゴシック" pitchFamily="-111" charset="-128"/>
              </a:rPr>
              <a:pPr/>
              <a:t>45</a:t>
            </a:fld>
            <a:endParaRPr lang="en-US">
              <a:solidFill>
                <a:srgbClr val="000000"/>
              </a:solidFill>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812751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12/28/21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12/28/21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12/28/21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12/28/21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12/28/21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12/28/21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12/28/21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12/28/21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12/28/21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12/28/21</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12/28/21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12/28/21</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12/28/21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12/28/21</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3399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Complexity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2022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6"/>
          <p:cNvSpPr>
            <a:spLocks noGrp="1"/>
          </p:cNvSpPr>
          <p:nvPr>
            <p:ph type="title"/>
          </p:nvPr>
        </p:nvSpPr>
        <p:spPr/>
        <p:txBody>
          <a:bodyPr/>
          <a:lstStyle/>
          <a:p>
            <a:r>
              <a:rPr lang="en-US">
                <a:ea typeface="ＭＳ Ｐゴシック" pitchFamily="-111" charset="-128"/>
                <a:cs typeface="ＭＳ Ｐゴシック" pitchFamily="-111" charset="-128"/>
              </a:rPr>
              <a:t>Notion of “Order”</a:t>
            </a:r>
          </a:p>
        </p:txBody>
      </p:sp>
      <p:sp>
        <p:nvSpPr>
          <p:cNvPr id="111619" name="Content Placeholder 7"/>
          <p:cNvSpPr>
            <a:spLocks noGrp="1"/>
          </p:cNvSpPr>
          <p:nvPr>
            <p:ph idx="1"/>
          </p:nvPr>
        </p:nvSpPr>
        <p:spPr/>
        <p:txBody>
          <a:bodyPr/>
          <a:lstStyle/>
          <a:p>
            <a:pPr>
              <a:buFont typeface="Times" pitchFamily="-111" charset="0"/>
              <a:buNone/>
            </a:pP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Throughout the complexity portion of this course, we will be interested in how long an algorithm takes on the instances of some arbitrary "size" </a:t>
            </a:r>
            <a:r>
              <a:rPr lang="en-US" sz="2800" b="1"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 Recognizing that different times can be recorded for two instance of size </a:t>
            </a:r>
            <a:r>
              <a:rPr lang="en-US" sz="2800" b="1"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 we only ask about the worst case. </a:t>
            </a:r>
          </a:p>
          <a:p>
            <a:pPr>
              <a:buFont typeface="Times" pitchFamily="-111" charset="0"/>
              <a:buNone/>
            </a:pPr>
            <a:r>
              <a:rPr lang="en-US" sz="2800" dirty="0">
                <a:ea typeface="ＭＳ Ｐゴシック" pitchFamily="-111" charset="-128"/>
                <a:cs typeface="ＭＳ Ｐゴシック" pitchFamily="-111" charset="-128"/>
              </a:rPr>
              <a:t>	</a:t>
            </a:r>
          </a:p>
          <a:p>
            <a:pPr>
              <a:buFont typeface="Times" pitchFamily="-111" charset="0"/>
              <a:buNone/>
            </a:pPr>
            <a:r>
              <a:rPr lang="en-US" sz="2800" dirty="0">
                <a:ea typeface="ＭＳ Ｐゴシック" pitchFamily="-111" charset="-128"/>
                <a:cs typeface="ＭＳ Ｐゴシック" pitchFamily="-111" charset="-128"/>
              </a:rPr>
              <a:t>	We also understand that different languages, computers, and even skill of the implementer can alter the "running time."</a:t>
            </a:r>
          </a:p>
        </p:txBody>
      </p:sp>
      <p:sp>
        <p:nvSpPr>
          <p:cNvPr id="111620" name="Date Placeholder 3"/>
          <p:cNvSpPr>
            <a:spLocks noGrp="1"/>
          </p:cNvSpPr>
          <p:nvPr>
            <p:ph type="dt" sz="quarter" idx="10"/>
          </p:nvPr>
        </p:nvSpPr>
        <p:spPr>
          <a:noFill/>
        </p:spPr>
        <p:txBody>
          <a:bodyPr/>
          <a:lstStyle/>
          <a:p>
            <a:fld id="{69194B74-F425-4546-ABD3-379D9B2DB77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16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1622" name="Slide Number Placeholder 5"/>
          <p:cNvSpPr>
            <a:spLocks noGrp="1"/>
          </p:cNvSpPr>
          <p:nvPr>
            <p:ph type="sldNum" sz="quarter" idx="12"/>
          </p:nvPr>
        </p:nvSpPr>
        <p:spPr>
          <a:noFill/>
        </p:spPr>
        <p:txBody>
          <a:bodyPr/>
          <a:lstStyle/>
          <a:p>
            <a:fld id="{4EA8EEDF-53C4-8841-9D9C-621E626FE710}"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6106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6"/>
          <p:cNvSpPr>
            <a:spLocks noGrp="1"/>
          </p:cNvSpPr>
          <p:nvPr>
            <p:ph type="title"/>
          </p:nvPr>
        </p:nvSpPr>
        <p:spPr/>
        <p:txBody>
          <a:bodyPr/>
          <a:lstStyle/>
          <a:p>
            <a:r>
              <a:rPr lang="en-US">
                <a:ea typeface="ＭＳ Ｐゴシック" pitchFamily="-111" charset="-128"/>
                <a:cs typeface="ＭＳ Ｐゴシック" pitchFamily="-111" charset="-128"/>
              </a:rPr>
              <a:t>Notion of “Order”</a:t>
            </a:r>
          </a:p>
        </p:txBody>
      </p:sp>
      <p:sp>
        <p:nvSpPr>
          <p:cNvPr id="112643" name="Content Placeholder 7"/>
          <p:cNvSpPr>
            <a:spLocks noGrp="1"/>
          </p:cNvSpPr>
          <p:nvPr>
            <p:ph idx="1"/>
          </p:nvPr>
        </p:nvSpPr>
        <p:spPr/>
        <p:txBody>
          <a:bodyPr/>
          <a:lstStyle/>
          <a:p>
            <a:pPr>
              <a:buFont typeface="Times" pitchFamily="-111" charset="0"/>
              <a:buNone/>
            </a:pP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As a result, we really can never know "exactly" how long anything takes.</a:t>
            </a:r>
          </a:p>
          <a:p>
            <a:pPr>
              <a:buFont typeface="Times" pitchFamily="-111" charset="0"/>
              <a:buNone/>
            </a:pPr>
            <a:endParaRPr lang="en-US" sz="2800" dirty="0">
              <a:ea typeface="ＭＳ Ｐゴシック" pitchFamily="-111" charset="-128"/>
              <a:cs typeface="ＭＳ Ｐゴシック" pitchFamily="-111" charset="-128"/>
            </a:endParaRPr>
          </a:p>
          <a:p>
            <a:pPr>
              <a:buFont typeface="Times" pitchFamily="-111" charset="0"/>
              <a:buNone/>
            </a:pPr>
            <a:r>
              <a:rPr lang="en-US" sz="2800" dirty="0">
                <a:ea typeface="ＭＳ Ｐゴシック" pitchFamily="-111" charset="-128"/>
                <a:cs typeface="ＭＳ Ｐゴシック" pitchFamily="-111" charset="-128"/>
              </a:rPr>
              <a:t>	So, we usually settle for a substitute function, and say the function we are trying to measure is "of the order of" this new substitute function.  </a:t>
            </a:r>
          </a:p>
        </p:txBody>
      </p:sp>
      <p:sp>
        <p:nvSpPr>
          <p:cNvPr id="112644" name="Date Placeholder 3"/>
          <p:cNvSpPr>
            <a:spLocks noGrp="1"/>
          </p:cNvSpPr>
          <p:nvPr>
            <p:ph type="dt" sz="quarter" idx="10"/>
          </p:nvPr>
        </p:nvSpPr>
        <p:spPr>
          <a:noFill/>
        </p:spPr>
        <p:txBody>
          <a:bodyPr/>
          <a:lstStyle/>
          <a:p>
            <a:fld id="{959FC410-2A51-8741-B20D-1B93411EE4AE}"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26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2646" name="Slide Number Placeholder 5"/>
          <p:cNvSpPr>
            <a:spLocks noGrp="1"/>
          </p:cNvSpPr>
          <p:nvPr>
            <p:ph type="sldNum" sz="quarter" idx="12"/>
          </p:nvPr>
        </p:nvSpPr>
        <p:spPr>
          <a:noFill/>
        </p:spPr>
        <p:txBody>
          <a:bodyPr/>
          <a:lstStyle/>
          <a:p>
            <a:fld id="{42C43271-185B-EA44-84CD-558076515A9C}"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58671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6"/>
          <p:cNvSpPr>
            <a:spLocks noGrp="1"/>
          </p:cNvSpPr>
          <p:nvPr>
            <p:ph type="title"/>
          </p:nvPr>
        </p:nvSpPr>
        <p:spPr/>
        <p:txBody>
          <a:bodyPr/>
          <a:lstStyle/>
          <a:p>
            <a:r>
              <a:rPr lang="en-US">
                <a:ea typeface="ＭＳ Ｐゴシック" pitchFamily="-111" charset="-128"/>
                <a:cs typeface="ＭＳ Ｐゴシック" pitchFamily="-111" charset="-128"/>
              </a:rPr>
              <a:t>Notion of “Order”</a:t>
            </a:r>
          </a:p>
        </p:txBody>
      </p:sp>
      <p:sp>
        <p:nvSpPr>
          <p:cNvPr id="113667" name="Content Placeholder 7"/>
          <p:cNvSpPr>
            <a:spLocks noGrp="1"/>
          </p:cNvSpPr>
          <p:nvPr>
            <p:ph idx="1"/>
          </p:nvPr>
        </p:nvSpPr>
        <p:spPr/>
        <p:txBody>
          <a:bodyPr/>
          <a:lstStyle/>
          <a:p>
            <a:pPr eaLnBrk="1" hangingPunct="1">
              <a:lnSpc>
                <a:spcPct val="90000"/>
              </a:lnSpc>
              <a:buFont typeface="Times" pitchFamily="-111" charset="0"/>
              <a:buNone/>
            </a:pP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"Order" is something we use to describe an upper bound upon something else (in our case, time, but it can apply to almost anything).</a:t>
            </a:r>
          </a:p>
          <a:p>
            <a:pPr eaLnBrk="1" hangingPunct="1">
              <a:lnSpc>
                <a:spcPct val="90000"/>
              </a:lnSpc>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For example, let </a:t>
            </a:r>
            <a:r>
              <a:rPr lang="en-US" sz="2400" b="1" dirty="0">
                <a:ea typeface="ＭＳ Ｐゴシック" pitchFamily="-111" charset="-128"/>
                <a:cs typeface="ＭＳ Ｐゴシック" pitchFamily="-111" charset="-128"/>
              </a:rPr>
              <a:t>f(n)</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g(n)</a:t>
            </a:r>
            <a:r>
              <a:rPr lang="en-US" sz="2400" dirty="0">
                <a:ea typeface="ＭＳ Ｐゴシック" pitchFamily="-111" charset="-128"/>
                <a:cs typeface="ＭＳ Ｐゴシック" pitchFamily="-111" charset="-128"/>
              </a:rPr>
              <a:t> be two functions. We say "</a:t>
            </a:r>
            <a:r>
              <a:rPr lang="en-US" sz="2400" b="1" dirty="0">
                <a:ea typeface="ＭＳ Ｐゴシック" pitchFamily="-111" charset="-128"/>
                <a:cs typeface="ＭＳ Ｐゴシック" pitchFamily="-111" charset="-128"/>
              </a:rPr>
              <a:t>f(n)</a:t>
            </a:r>
            <a:r>
              <a:rPr lang="en-US" sz="2400" dirty="0">
                <a:ea typeface="ＭＳ Ｐゴシック" pitchFamily="-111" charset="-128"/>
                <a:cs typeface="ＭＳ Ｐゴシック" pitchFamily="-111" charset="-128"/>
              </a:rPr>
              <a:t> is order </a:t>
            </a:r>
            <a:r>
              <a:rPr lang="en-US" sz="2400" b="1" dirty="0">
                <a:ea typeface="ＭＳ Ｐゴシック" pitchFamily="-111" charset="-128"/>
                <a:cs typeface="ＭＳ Ｐゴシック" pitchFamily="-111" charset="-128"/>
              </a:rPr>
              <a:t>g(n)</a:t>
            </a:r>
            <a:r>
              <a:rPr lang="en-US" sz="2400" dirty="0">
                <a:ea typeface="ＭＳ Ｐゴシック" pitchFamily="-111" charset="-128"/>
                <a:cs typeface="ＭＳ Ｐゴシック" pitchFamily="-111" charset="-128"/>
              </a:rPr>
              <a:t>" when there exists constants </a:t>
            </a:r>
            <a:r>
              <a:rPr lang="en-US" sz="2400" b="1" dirty="0">
                <a:ea typeface="ＭＳ Ｐゴシック" pitchFamily="-111" charset="-128"/>
                <a:cs typeface="ＭＳ Ｐゴシック" pitchFamily="-111" charset="-128"/>
              </a:rPr>
              <a:t>c</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such that </a:t>
            </a:r>
            <a:r>
              <a:rPr lang="en-US" sz="2400" b="1" dirty="0">
                <a:ea typeface="ＭＳ Ｐゴシック" pitchFamily="-111" charset="-128"/>
                <a:cs typeface="ＭＳ Ｐゴシック" pitchFamily="-111" charset="-128"/>
              </a:rPr>
              <a:t>f(n) ≤ cg(n) </a:t>
            </a:r>
            <a:r>
              <a:rPr lang="en-US" sz="2400" dirty="0">
                <a:ea typeface="ＭＳ Ｐゴシック" pitchFamily="-111" charset="-128"/>
                <a:cs typeface="ＭＳ Ｐゴシック" pitchFamily="-111" charset="-128"/>
              </a:rPr>
              <a:t>for all </a:t>
            </a:r>
            <a:r>
              <a:rPr lang="en-US" sz="2400" b="1" dirty="0">
                <a:ea typeface="ＭＳ Ｐゴシック" pitchFamily="-111" charset="-128"/>
                <a:cs typeface="ＭＳ Ｐゴシック" pitchFamily="-111" charset="-128"/>
              </a:rPr>
              <a:t>n ≥ N</a:t>
            </a:r>
            <a:r>
              <a:rPr lang="en-US" sz="2400" dirty="0">
                <a:ea typeface="ＭＳ Ｐゴシック" pitchFamily="-111" charset="-128"/>
                <a:cs typeface="ＭＳ Ｐゴシック" pitchFamily="-111" charset="-128"/>
              </a:rPr>
              <a:t>.</a:t>
            </a:r>
          </a:p>
          <a:p>
            <a:pPr eaLnBrk="1" hangingPunct="1">
              <a:lnSpc>
                <a:spcPct val="90000"/>
              </a:lnSpc>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What this is saying is that when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is 'large enough,' </a:t>
            </a:r>
            <a:r>
              <a:rPr lang="en-US" sz="2400" b="1" dirty="0">
                <a:ea typeface="ＭＳ Ｐゴシック" pitchFamily="-111" charset="-128"/>
                <a:cs typeface="ＭＳ Ｐゴシック" pitchFamily="-111" charset="-128"/>
              </a:rPr>
              <a:t>f(n)</a:t>
            </a:r>
            <a:r>
              <a:rPr lang="en-US" sz="2400" dirty="0">
                <a:ea typeface="ＭＳ Ｐゴシック" pitchFamily="-111" charset="-128"/>
                <a:cs typeface="ＭＳ Ｐゴシック" pitchFamily="-111" charset="-128"/>
              </a:rPr>
              <a:t> is bounded above by a constant multiple of </a:t>
            </a:r>
            <a:r>
              <a:rPr lang="en-US" sz="2400" b="1" dirty="0">
                <a:ea typeface="ＭＳ Ｐゴシック" pitchFamily="-111" charset="-128"/>
                <a:cs typeface="ＭＳ Ｐゴシック" pitchFamily="-111" charset="-128"/>
              </a:rPr>
              <a:t>g(n)</a:t>
            </a:r>
            <a:r>
              <a:rPr lang="en-US" sz="2400" dirty="0">
                <a:ea typeface="ＭＳ Ｐゴシック" pitchFamily="-111" charset="-128"/>
                <a:cs typeface="ＭＳ Ｐゴシック" pitchFamily="-111" charset="-128"/>
              </a:rPr>
              <a:t>.</a:t>
            </a:r>
          </a:p>
        </p:txBody>
      </p:sp>
      <p:sp>
        <p:nvSpPr>
          <p:cNvPr id="113668" name="Date Placeholder 3"/>
          <p:cNvSpPr>
            <a:spLocks noGrp="1"/>
          </p:cNvSpPr>
          <p:nvPr>
            <p:ph type="dt" sz="quarter" idx="10"/>
          </p:nvPr>
        </p:nvSpPr>
        <p:spPr>
          <a:noFill/>
        </p:spPr>
        <p:txBody>
          <a:bodyPr/>
          <a:lstStyle/>
          <a:p>
            <a:fld id="{3DA5CDBC-D436-CD4C-A1B7-D4E5682FC129}"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366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3670" name="Slide Number Placeholder 5"/>
          <p:cNvSpPr>
            <a:spLocks noGrp="1"/>
          </p:cNvSpPr>
          <p:nvPr>
            <p:ph type="sldNum" sz="quarter" idx="12"/>
          </p:nvPr>
        </p:nvSpPr>
        <p:spPr>
          <a:noFill/>
        </p:spPr>
        <p:txBody>
          <a:bodyPr/>
          <a:lstStyle/>
          <a:p>
            <a:fld id="{1BE0F3F9-4DF3-E148-8703-9C5D86E0397D}"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99423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6"/>
          <p:cNvSpPr>
            <a:spLocks noGrp="1"/>
          </p:cNvSpPr>
          <p:nvPr>
            <p:ph type="title"/>
          </p:nvPr>
        </p:nvSpPr>
        <p:spPr/>
        <p:txBody>
          <a:bodyPr/>
          <a:lstStyle/>
          <a:p>
            <a:r>
              <a:rPr lang="en-US">
                <a:ea typeface="ＭＳ Ｐゴシック" pitchFamily="-111" charset="-128"/>
                <a:cs typeface="ＭＳ Ｐゴシック" pitchFamily="-111" charset="-128"/>
              </a:rPr>
              <a:t>Notion of “Order”</a:t>
            </a:r>
          </a:p>
        </p:txBody>
      </p:sp>
      <p:sp>
        <p:nvSpPr>
          <p:cNvPr id="114691" name="Content Placeholder 7"/>
          <p:cNvSpPr>
            <a:spLocks noGrp="1"/>
          </p:cNvSpPr>
          <p:nvPr>
            <p:ph idx="1"/>
          </p:nvPr>
        </p:nvSpPr>
        <p:spPr/>
        <p:txBody>
          <a:bodyPr/>
          <a:lstStyle/>
          <a:p>
            <a:pPr eaLnBrk="1" hangingPunct="1">
              <a:lnSpc>
                <a:spcPct val="90000"/>
              </a:lnSpc>
              <a:buFont typeface="Times" pitchFamily="-111" charset="0"/>
              <a:buNone/>
            </a:pP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This is particularly useful when </a:t>
            </a:r>
            <a:r>
              <a:rPr lang="en-US" sz="2400" b="1" dirty="0">
                <a:ea typeface="ＭＳ Ｐゴシック" pitchFamily="-111" charset="-128"/>
                <a:cs typeface="ＭＳ Ｐゴシック" pitchFamily="-111" charset="-128"/>
              </a:rPr>
              <a:t>f(n)</a:t>
            </a:r>
            <a:r>
              <a:rPr lang="en-US" sz="2400" dirty="0">
                <a:ea typeface="ＭＳ Ｐゴシック" pitchFamily="-111" charset="-128"/>
                <a:cs typeface="ＭＳ Ｐゴシック" pitchFamily="-111" charset="-128"/>
              </a:rPr>
              <a:t> is not known precisely, is complicated to compute, and/or difficult to use. We can, by this, replace </a:t>
            </a:r>
            <a:r>
              <a:rPr lang="en-US" sz="2400" b="1" dirty="0">
                <a:ea typeface="ＭＳ Ｐゴシック" pitchFamily="-111" charset="-128"/>
                <a:cs typeface="ＭＳ Ｐゴシック" pitchFamily="-111" charset="-128"/>
              </a:rPr>
              <a:t>f(n)</a:t>
            </a:r>
            <a:r>
              <a:rPr lang="en-US" sz="2400" dirty="0">
                <a:ea typeface="ＭＳ Ｐゴシック" pitchFamily="-111" charset="-128"/>
                <a:cs typeface="ＭＳ Ｐゴシック" pitchFamily="-111" charset="-128"/>
              </a:rPr>
              <a:t> by </a:t>
            </a:r>
            <a:r>
              <a:rPr lang="en-US" sz="2400" b="1" dirty="0">
                <a:ea typeface="ＭＳ Ｐゴシック" pitchFamily="-111" charset="-128"/>
                <a:cs typeface="ＭＳ Ｐゴシック" pitchFamily="-111" charset="-128"/>
              </a:rPr>
              <a:t>g(n)</a:t>
            </a:r>
            <a:r>
              <a:rPr lang="en-US" sz="2400" dirty="0">
                <a:ea typeface="ＭＳ Ｐゴシック" pitchFamily="-111" charset="-128"/>
                <a:cs typeface="ＭＳ Ｐゴシック" pitchFamily="-111" charset="-128"/>
              </a:rPr>
              <a:t> and know we aren't "off too far."</a:t>
            </a:r>
          </a:p>
          <a:p>
            <a:pPr eaLnBrk="1" hangingPunct="1">
              <a:lnSpc>
                <a:spcPct val="90000"/>
              </a:lnSpc>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We say </a:t>
            </a:r>
            <a:r>
              <a:rPr lang="en-US" sz="2400" b="1" dirty="0">
                <a:ea typeface="ＭＳ Ｐゴシック" pitchFamily="-111" charset="-128"/>
                <a:cs typeface="ＭＳ Ｐゴシック" pitchFamily="-111" charset="-128"/>
              </a:rPr>
              <a:t>f(n)</a:t>
            </a:r>
            <a:r>
              <a:rPr lang="en-US" sz="2400" dirty="0">
                <a:ea typeface="ＭＳ Ｐゴシック" pitchFamily="-111" charset="-128"/>
                <a:cs typeface="ＭＳ Ｐゴシック" pitchFamily="-111" charset="-128"/>
              </a:rPr>
              <a:t> is "in the order of </a:t>
            </a:r>
            <a:r>
              <a:rPr lang="en-US" sz="2400" b="1" dirty="0">
                <a:ea typeface="ＭＳ Ｐゴシック" pitchFamily="-111" charset="-128"/>
                <a:cs typeface="ＭＳ Ｐゴシック" pitchFamily="-111" charset="-128"/>
              </a:rPr>
              <a:t>g(n)</a:t>
            </a:r>
            <a:r>
              <a:rPr lang="en-US" sz="2400" dirty="0">
                <a:ea typeface="ＭＳ Ｐゴシック" pitchFamily="-111" charset="-128"/>
                <a:cs typeface="ＭＳ Ｐゴシック" pitchFamily="-111" charset="-128"/>
              </a:rPr>
              <a:t>" or, simply, </a:t>
            </a:r>
            <a:br>
              <a:rPr lang="en-US" sz="2400"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f(n)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O(g(n))</a:t>
            </a:r>
            <a:r>
              <a:rPr lang="en-US" sz="2400" dirty="0">
                <a:ea typeface="ＭＳ Ｐゴシック" pitchFamily="-111" charset="-128"/>
                <a:cs typeface="ＭＳ Ｐゴシック" pitchFamily="-111" charset="-128"/>
              </a:rPr>
              <a:t>.</a:t>
            </a:r>
          </a:p>
          <a:p>
            <a:pPr eaLnBrk="1" hangingPunct="1">
              <a:lnSpc>
                <a:spcPct val="90000"/>
              </a:lnSpc>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Usually, </a:t>
            </a:r>
            <a:r>
              <a:rPr lang="en-US" sz="2400" b="1" dirty="0">
                <a:ea typeface="ＭＳ Ｐゴシック" pitchFamily="-111" charset="-128"/>
                <a:cs typeface="ＭＳ Ｐゴシック" pitchFamily="-111" charset="-128"/>
              </a:rPr>
              <a:t>g(n)</a:t>
            </a:r>
            <a:r>
              <a:rPr lang="en-US" sz="2400" dirty="0">
                <a:ea typeface="ＭＳ Ｐゴシック" pitchFamily="-111" charset="-128"/>
                <a:cs typeface="ＭＳ Ｐゴシック" pitchFamily="-111" charset="-128"/>
              </a:rPr>
              <a:t> is a simple function, like </a:t>
            </a:r>
            <a:r>
              <a:rPr lang="en-US" sz="2400" b="1" dirty="0" err="1">
                <a:ea typeface="ＭＳ Ｐゴシック" pitchFamily="-111" charset="-128"/>
                <a:cs typeface="ＭＳ Ｐゴシック" pitchFamily="-111" charset="-128"/>
              </a:rPr>
              <a:t>nlog</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rPr>
              <a:t>n</a:t>
            </a:r>
            <a:r>
              <a:rPr lang="en-US" sz="2400" b="1" baseline="30000" dirty="0">
                <a:ea typeface="ＭＳ Ｐゴシック" pitchFamily="-111" charset="-128"/>
                <a:cs typeface="ＭＳ Ｐゴシック" pitchFamily="-111" charset="-128"/>
              </a:rPr>
              <a:t>3</a:t>
            </a:r>
            <a:r>
              <a:rPr lang="en-US" sz="2400"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rPr>
              <a:t>2</a:t>
            </a:r>
            <a:r>
              <a:rPr lang="en-US" sz="2400" b="1" baseline="30000"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etc., that's easy to understand and use.</a:t>
            </a:r>
          </a:p>
        </p:txBody>
      </p:sp>
      <p:sp>
        <p:nvSpPr>
          <p:cNvPr id="114692" name="Date Placeholder 3"/>
          <p:cNvSpPr>
            <a:spLocks noGrp="1"/>
          </p:cNvSpPr>
          <p:nvPr>
            <p:ph type="dt" sz="quarter" idx="10"/>
          </p:nvPr>
        </p:nvSpPr>
        <p:spPr>
          <a:noFill/>
        </p:spPr>
        <p:txBody>
          <a:bodyPr/>
          <a:lstStyle/>
          <a:p>
            <a:fld id="{E2EAD46F-90C3-D042-92AA-48EC278BADEB}"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469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4694" name="Slide Number Placeholder 5"/>
          <p:cNvSpPr>
            <a:spLocks noGrp="1"/>
          </p:cNvSpPr>
          <p:nvPr>
            <p:ph type="sldNum" sz="quarter" idx="12"/>
          </p:nvPr>
        </p:nvSpPr>
        <p:spPr>
          <a:noFill/>
        </p:spPr>
        <p:txBody>
          <a:bodyPr/>
          <a:lstStyle/>
          <a:p>
            <a:fld id="{D354A41D-C78F-9748-99C4-B1EC85E5412E}"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4716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6"/>
          <p:cNvSpPr>
            <a:spLocks noGrp="1"/>
          </p:cNvSpPr>
          <p:nvPr>
            <p:ph type="title"/>
          </p:nvPr>
        </p:nvSpPr>
        <p:spPr/>
        <p:txBody>
          <a:bodyPr/>
          <a:lstStyle/>
          <a:p>
            <a:r>
              <a:rPr lang="en-US">
                <a:ea typeface="ＭＳ Ｐゴシック" pitchFamily="-111" charset="-128"/>
                <a:cs typeface="ＭＳ Ｐゴシック" pitchFamily="-111" charset="-128"/>
              </a:rPr>
              <a:t>Notion of “Order”</a:t>
            </a:r>
          </a:p>
        </p:txBody>
      </p:sp>
      <p:sp>
        <p:nvSpPr>
          <p:cNvPr id="115715" name="Content Placeholder 7"/>
          <p:cNvSpPr>
            <a:spLocks noGrp="1"/>
          </p:cNvSpPr>
          <p:nvPr>
            <p:ph idx="1"/>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Order of an Algorithm: The maximum number of steps required to find the answer to any instance of size </a:t>
            </a:r>
            <a:r>
              <a:rPr lang="en-US" b="1" dirty="0">
                <a:ea typeface="ＭＳ Ｐゴシック" pitchFamily="-111" charset="-128"/>
                <a:cs typeface="ＭＳ Ｐゴシック" pitchFamily="-111" charset="-128"/>
              </a:rPr>
              <a:t>n</a:t>
            </a:r>
            <a:r>
              <a:rPr lang="en-US" dirty="0">
                <a:ea typeface="ＭＳ Ｐゴシック" pitchFamily="-111" charset="-128"/>
                <a:cs typeface="ＭＳ Ｐゴシック" pitchFamily="-111" charset="-128"/>
              </a:rPr>
              <a:t>, for any arbitrary value of </a:t>
            </a:r>
            <a:r>
              <a:rPr lang="en-US" b="1" dirty="0">
                <a:ea typeface="ＭＳ Ｐゴシック" pitchFamily="-111" charset="-128"/>
                <a:cs typeface="ＭＳ Ｐゴシック" pitchFamily="-111" charset="-128"/>
              </a:rPr>
              <a:t>n</a:t>
            </a:r>
            <a:r>
              <a:rPr lang="en-US" dirty="0">
                <a:ea typeface="ＭＳ Ｐゴシック" pitchFamily="-111" charset="-128"/>
                <a:cs typeface="ＭＳ Ｐゴシック" pitchFamily="-111" charset="-128"/>
              </a:rPr>
              <a:t>. </a:t>
            </a:r>
          </a:p>
          <a:p>
            <a:pPr eaLnBrk="1" hangingPunct="1"/>
            <a:endParaRPr lang="en-US" dirty="0">
              <a:ea typeface="ＭＳ Ｐゴシック" pitchFamily="-111" charset="-128"/>
              <a:cs typeface="ＭＳ Ｐゴシック" pitchFamily="-111" charset="-128"/>
            </a:endParaRPr>
          </a:p>
          <a:p>
            <a:pPr eaLnBrk="1" hangingPunct="1">
              <a:buFont typeface="Times" pitchFamily="-111" charset="0"/>
              <a:buNone/>
            </a:pPr>
            <a:r>
              <a:rPr lang="en-US" dirty="0">
                <a:ea typeface="ＭＳ Ｐゴシック" pitchFamily="-111" charset="-128"/>
                <a:cs typeface="ＭＳ Ｐゴシック" pitchFamily="-111" charset="-128"/>
              </a:rPr>
              <a:t>	For example, if an algorithm requires at most </a:t>
            </a:r>
            <a:r>
              <a:rPr lang="en-US" b="1" dirty="0">
                <a:ea typeface="ＭＳ Ｐゴシック" pitchFamily="-111" charset="-128"/>
                <a:cs typeface="ＭＳ Ｐゴシック" pitchFamily="-111" charset="-128"/>
              </a:rPr>
              <a:t>6n</a:t>
            </a:r>
            <a:r>
              <a:rPr lang="en-US" b="1" baseline="30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+3n–6</a:t>
            </a:r>
            <a:r>
              <a:rPr lang="en-US" dirty="0">
                <a:ea typeface="ＭＳ Ｐゴシック" pitchFamily="-111" charset="-128"/>
                <a:cs typeface="ＭＳ Ｐゴシック" pitchFamily="-111" charset="-128"/>
              </a:rPr>
              <a:t> steps on any instance of size n, we say it is "order </a:t>
            </a:r>
            <a:r>
              <a:rPr lang="en-US" b="1" dirty="0">
                <a:ea typeface="ＭＳ Ｐゴシック" pitchFamily="-111" charset="-128"/>
                <a:cs typeface="ＭＳ Ｐゴシック" pitchFamily="-111" charset="-128"/>
              </a:rPr>
              <a:t>n</a:t>
            </a:r>
            <a:r>
              <a:rPr lang="en-US" b="1" baseline="30000" dirty="0">
                <a:ea typeface="ＭＳ Ｐゴシック" pitchFamily="-111" charset="-128"/>
                <a:cs typeface="ＭＳ Ｐゴシック" pitchFamily="-111" charset="-128"/>
              </a:rPr>
              <a:t>2</a:t>
            </a:r>
            <a:r>
              <a:rPr lang="en-US" dirty="0">
                <a:ea typeface="ＭＳ Ｐゴシック" pitchFamily="-111" charset="-128"/>
                <a:cs typeface="ＭＳ Ｐゴシック" pitchFamily="-111" charset="-128"/>
              </a:rPr>
              <a:t>" or, simply, </a:t>
            </a:r>
            <a:r>
              <a:rPr lang="en-US" b="1" dirty="0">
                <a:ea typeface="ＭＳ Ｐゴシック" pitchFamily="-111" charset="-128"/>
                <a:cs typeface="ＭＳ Ｐゴシック" pitchFamily="-111" charset="-128"/>
              </a:rPr>
              <a:t>O(n</a:t>
            </a:r>
            <a:r>
              <a:rPr lang="en-US" b="1" baseline="30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a:t>
            </a:r>
            <a:r>
              <a:rPr lang="en-US" dirty="0">
                <a:ea typeface="ＭＳ Ｐゴシック" pitchFamily="-111" charset="-128"/>
                <a:cs typeface="ＭＳ Ｐゴシック" pitchFamily="-111" charset="-128"/>
              </a:rPr>
              <a:t>.</a:t>
            </a:r>
          </a:p>
        </p:txBody>
      </p:sp>
      <p:sp>
        <p:nvSpPr>
          <p:cNvPr id="115716" name="Date Placeholder 3"/>
          <p:cNvSpPr>
            <a:spLocks noGrp="1"/>
          </p:cNvSpPr>
          <p:nvPr>
            <p:ph type="dt" sz="quarter" idx="10"/>
          </p:nvPr>
        </p:nvSpPr>
        <p:spPr>
          <a:noFill/>
        </p:spPr>
        <p:txBody>
          <a:bodyPr/>
          <a:lstStyle/>
          <a:p>
            <a:fld id="{17C2D9B6-8155-0749-B738-3AEF9BAE5048}"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571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5718" name="Slide Number Placeholder 5"/>
          <p:cNvSpPr>
            <a:spLocks noGrp="1"/>
          </p:cNvSpPr>
          <p:nvPr>
            <p:ph type="sldNum" sz="quarter" idx="12"/>
          </p:nvPr>
        </p:nvSpPr>
        <p:spPr>
          <a:noFill/>
        </p:spPr>
        <p:txBody>
          <a:bodyPr/>
          <a:lstStyle/>
          <a:p>
            <a:fld id="{D752B5D3-EC17-7B44-B074-1D04210D9231}" type="slidenum">
              <a:rPr lang="en-US">
                <a:latin typeface="Arial" pitchFamily="-111" charset="0"/>
                <a:ea typeface="ＭＳ Ｐゴシック" pitchFamily="-111" charset="-128"/>
                <a:cs typeface="ＭＳ Ｐゴシック" pitchFamily="-111" charset="-128"/>
              </a:rPr>
              <a:pPr/>
              <a:t>14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06083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ea typeface="ＭＳ Ｐゴシック" pitchFamily="-111" charset="-128"/>
                <a:cs typeface="ＭＳ Ｐゴシック" pitchFamily="-111" charset="-128"/>
              </a:rPr>
              <a:t>Order</a:t>
            </a:r>
          </a:p>
        </p:txBody>
      </p:sp>
      <p:sp>
        <p:nvSpPr>
          <p:cNvPr id="116739" name="Content Placeholder 2"/>
          <p:cNvSpPr>
            <a:spLocks noGrp="1"/>
          </p:cNvSpPr>
          <p:nvPr>
            <p:ph idx="1"/>
          </p:nvPr>
        </p:nvSpPr>
        <p:spPr/>
        <p:txBody>
          <a:bodyPr/>
          <a:lstStyle/>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Let the order of algorithm </a:t>
            </a:r>
            <a:r>
              <a:rPr lang="en-US" sz="2400" b="1" dirty="0">
                <a:ea typeface="ＭＳ Ｐゴシック" pitchFamily="-111" charset="-128"/>
                <a:cs typeface="ＭＳ Ｐゴシック" pitchFamily="-111" charset="-128"/>
              </a:rPr>
              <a:t>X</a:t>
            </a:r>
            <a:r>
              <a:rPr lang="en-US" sz="2400" dirty="0">
                <a:ea typeface="ＭＳ Ｐゴシック" pitchFamily="-111" charset="-128"/>
                <a:cs typeface="ＭＳ Ｐゴシック" pitchFamily="-111" charset="-128"/>
              </a:rPr>
              <a:t> be in </a:t>
            </a:r>
            <a:r>
              <a:rPr lang="en-US" sz="2400" b="1" dirty="0">
                <a:ea typeface="ＭＳ Ｐゴシック" pitchFamily="-111" charset="-128"/>
                <a:cs typeface="ＭＳ Ｐゴシック" pitchFamily="-111" charset="-128"/>
              </a:rPr>
              <a:t>O(</a:t>
            </a:r>
            <a:r>
              <a:rPr lang="en-US" sz="2400" b="1" dirty="0" err="1">
                <a:ea typeface="ＭＳ Ｐゴシック" pitchFamily="-111" charset="-128"/>
                <a:cs typeface="ＭＳ Ｐゴシック" pitchFamily="-111" charset="-128"/>
              </a:rPr>
              <a:t>f</a:t>
            </a:r>
            <a:r>
              <a:rPr lang="en-US" sz="2400" b="1" baseline="-25000"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a:t>
            </a:r>
          </a:p>
          <a:p>
            <a:pPr eaLnBrk="1" hangingPunct="1">
              <a:lnSpc>
                <a:spcPct val="90000"/>
              </a:lnSpc>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Then, for algorithms </a:t>
            </a:r>
            <a:r>
              <a:rPr lang="en-US" sz="2400" b="1" dirty="0">
                <a:ea typeface="ＭＳ Ｐゴシック" pitchFamily="-111" charset="-128"/>
                <a:cs typeface="ＭＳ Ｐゴシック" pitchFamily="-111" charset="-128"/>
              </a:rPr>
              <a:t>A</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B</a:t>
            </a:r>
            <a:r>
              <a:rPr lang="en-US" sz="2400" dirty="0">
                <a:ea typeface="ＭＳ Ｐゴシック" pitchFamily="-111" charset="-128"/>
                <a:cs typeface="ＭＳ Ｐゴシック" pitchFamily="-111" charset="-128"/>
              </a:rPr>
              <a:t> and their respective order functions, </a:t>
            </a:r>
            <a:r>
              <a:rPr lang="en-US" sz="2400" b="1" dirty="0" err="1">
                <a:ea typeface="ＭＳ Ｐゴシック" pitchFamily="-111" charset="-128"/>
                <a:cs typeface="ＭＳ Ｐゴシック" pitchFamily="-111" charset="-128"/>
              </a:rPr>
              <a:t>f</a:t>
            </a:r>
            <a:r>
              <a:rPr lang="en-US" sz="2400" b="1" baseline="-25000" dirty="0" err="1">
                <a:ea typeface="ＭＳ Ｐゴシック" pitchFamily="-111" charset="-128"/>
                <a:cs typeface="ＭＳ Ｐゴシック" pitchFamily="-111" charset="-128"/>
              </a:rPr>
              <a:t>A</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and </a:t>
            </a:r>
            <a:r>
              <a:rPr lang="en-US" sz="2400" b="1" dirty="0" err="1">
                <a:ea typeface="ＭＳ Ｐゴシック" pitchFamily="-111" charset="-128"/>
                <a:cs typeface="ＭＳ Ｐゴシック" pitchFamily="-111" charset="-128"/>
              </a:rPr>
              <a:t>f</a:t>
            </a:r>
            <a:r>
              <a:rPr lang="en-US" sz="2400" b="1" baseline="-25000" dirty="0" err="1">
                <a:ea typeface="ＭＳ Ｐゴシック" pitchFamily="-111" charset="-128"/>
                <a:cs typeface="ＭＳ Ｐゴシック" pitchFamily="-111" charset="-128"/>
              </a:rPr>
              <a:t>B</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consider the limit of </a:t>
            </a:r>
            <a:r>
              <a:rPr lang="en-US" sz="2400" b="1" dirty="0" err="1">
                <a:ea typeface="ＭＳ Ｐゴシック" pitchFamily="-111" charset="-128"/>
                <a:cs typeface="ＭＳ Ｐゴシック" pitchFamily="-111" charset="-128"/>
              </a:rPr>
              <a:t>f</a:t>
            </a:r>
            <a:r>
              <a:rPr lang="en-US" sz="2400" b="1" baseline="-25000" dirty="0" err="1">
                <a:ea typeface="ＭＳ Ｐゴシック" pitchFamily="-111" charset="-128"/>
                <a:cs typeface="ＭＳ Ｐゴシック" pitchFamily="-111" charset="-128"/>
              </a:rPr>
              <a:t>A</a:t>
            </a:r>
            <a:r>
              <a:rPr lang="en-US" sz="2400" b="1" dirty="0">
                <a:ea typeface="ＭＳ Ｐゴシック" pitchFamily="-111" charset="-128"/>
                <a:cs typeface="ＭＳ Ｐゴシック" pitchFamily="-111" charset="-128"/>
              </a:rPr>
              <a:t>(n)/</a:t>
            </a:r>
            <a:r>
              <a:rPr lang="en-US" sz="2400" b="1" dirty="0" err="1">
                <a:ea typeface="ＭＳ Ｐゴシック" pitchFamily="-111" charset="-128"/>
                <a:cs typeface="ＭＳ Ｐゴシック" pitchFamily="-111" charset="-128"/>
              </a:rPr>
              <a:t>f</a:t>
            </a:r>
            <a:r>
              <a:rPr lang="en-US" sz="2400" b="1" baseline="-25000" dirty="0" err="1">
                <a:ea typeface="ＭＳ Ｐゴシック" pitchFamily="-111" charset="-128"/>
                <a:cs typeface="ＭＳ Ｐゴシック" pitchFamily="-111" charset="-128"/>
              </a:rPr>
              <a:t>B</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as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goes to infinity.</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If this value is</a:t>
            </a:r>
          </a:p>
          <a:p>
            <a:pPr lvl="1" eaLnBrk="1" hangingPunct="1">
              <a:lnSpc>
                <a:spcPct val="90000"/>
              </a:lnSpc>
              <a:buFont typeface="Times" pitchFamily="-111" charset="0"/>
              <a:buNone/>
            </a:pPr>
            <a:endParaRPr lang="en-US" sz="2000" dirty="0"/>
          </a:p>
          <a:p>
            <a:pPr lvl="1" eaLnBrk="1" hangingPunct="1">
              <a:lnSpc>
                <a:spcPct val="90000"/>
              </a:lnSpc>
              <a:buFont typeface="Times" pitchFamily="-111" charset="0"/>
              <a:buNone/>
            </a:pPr>
            <a:r>
              <a:rPr lang="en-US" sz="2000" dirty="0"/>
              <a:t>	     0 		</a:t>
            </a:r>
            <a:r>
              <a:rPr lang="en-US" sz="2000" b="1" dirty="0"/>
              <a:t>A</a:t>
            </a:r>
            <a:r>
              <a:rPr lang="en-US" sz="2000" dirty="0"/>
              <a:t> is faster than </a:t>
            </a:r>
            <a:r>
              <a:rPr lang="en-US" sz="2000" b="1" dirty="0"/>
              <a:t>B</a:t>
            </a:r>
          </a:p>
          <a:p>
            <a:pPr lvl="1" eaLnBrk="1" hangingPunct="1">
              <a:lnSpc>
                <a:spcPct val="90000"/>
              </a:lnSpc>
              <a:buFont typeface="Times" pitchFamily="-111" charset="0"/>
              <a:buNone/>
            </a:pPr>
            <a:r>
              <a:rPr lang="en-US" sz="2000" dirty="0"/>
              <a:t>	constant 		</a:t>
            </a:r>
            <a:r>
              <a:rPr lang="en-US" sz="2000" b="1" dirty="0"/>
              <a:t>A</a:t>
            </a:r>
            <a:r>
              <a:rPr lang="en-US" sz="2000" dirty="0"/>
              <a:t> and </a:t>
            </a:r>
            <a:r>
              <a:rPr lang="en-US" sz="2000" b="1" dirty="0"/>
              <a:t>B</a:t>
            </a:r>
            <a:r>
              <a:rPr lang="en-US" sz="2000" dirty="0"/>
              <a:t> are "equally slow/fast"</a:t>
            </a:r>
          </a:p>
          <a:p>
            <a:pPr lvl="1" eaLnBrk="1" hangingPunct="1">
              <a:lnSpc>
                <a:spcPct val="90000"/>
              </a:lnSpc>
              <a:buFont typeface="Times" pitchFamily="-111" charset="0"/>
              <a:buNone/>
            </a:pPr>
            <a:r>
              <a:rPr lang="en-US" sz="2000" dirty="0"/>
              <a:t>	infinity  		</a:t>
            </a:r>
            <a:r>
              <a:rPr lang="en-US" sz="2000" b="1" dirty="0"/>
              <a:t>A</a:t>
            </a:r>
            <a:r>
              <a:rPr lang="en-US" sz="2000" dirty="0"/>
              <a:t> is slower than </a:t>
            </a:r>
            <a:r>
              <a:rPr lang="en-US" sz="2000" b="1" dirty="0"/>
              <a:t>B</a:t>
            </a:r>
            <a:r>
              <a:rPr lang="en-US" sz="2000" dirty="0"/>
              <a:t>.</a:t>
            </a:r>
          </a:p>
        </p:txBody>
      </p:sp>
      <p:sp>
        <p:nvSpPr>
          <p:cNvPr id="116740" name="Date Placeholder 3"/>
          <p:cNvSpPr>
            <a:spLocks noGrp="1"/>
          </p:cNvSpPr>
          <p:nvPr>
            <p:ph type="dt" sz="quarter" idx="10"/>
          </p:nvPr>
        </p:nvSpPr>
        <p:spPr>
          <a:noFill/>
        </p:spPr>
        <p:txBody>
          <a:bodyPr/>
          <a:lstStyle/>
          <a:p>
            <a:fld id="{9D0E868F-4E80-4345-AFDC-EC0355C05E09}"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674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6742" name="Slide Number Placeholder 5"/>
          <p:cNvSpPr>
            <a:spLocks noGrp="1"/>
          </p:cNvSpPr>
          <p:nvPr>
            <p:ph type="sldNum" sz="quarter" idx="12"/>
          </p:nvPr>
        </p:nvSpPr>
        <p:spPr>
          <a:noFill/>
        </p:spPr>
        <p:txBody>
          <a:bodyPr/>
          <a:lstStyle/>
          <a:p>
            <a:fld id="{0D724F0C-CA35-0648-8488-5BF1A5680F02}" type="slidenum">
              <a:rPr lang="en-US">
                <a:latin typeface="Arial" pitchFamily="-111" charset="0"/>
                <a:ea typeface="ＭＳ Ｐゴシック" pitchFamily="-111" charset="-128"/>
                <a:cs typeface="ＭＳ Ｐゴシック" pitchFamily="-111" charset="-128"/>
              </a:rPr>
              <a:pPr/>
              <a:t>15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14970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p:txBody>
          <a:bodyPr/>
          <a:lstStyle/>
          <a:p>
            <a:r>
              <a:rPr lang="en-US">
                <a:ea typeface="ＭＳ Ｐゴシック" pitchFamily="-111" charset="-128"/>
                <a:cs typeface="ＭＳ Ｐゴシック" pitchFamily="-111" charset="-128"/>
              </a:rPr>
              <a:t>Order of a Problem</a:t>
            </a:r>
          </a:p>
        </p:txBody>
      </p:sp>
      <p:sp>
        <p:nvSpPr>
          <p:cNvPr id="117763" name="Content Placeholder 2"/>
          <p:cNvSpPr>
            <a:spLocks noGrp="1"/>
          </p:cNvSpPr>
          <p:nvPr>
            <p:ph idx="1"/>
          </p:nvPr>
        </p:nvSpPr>
        <p:spPr/>
        <p:txBody>
          <a:bodyPr/>
          <a:lstStyle/>
          <a:p>
            <a:pPr eaLnBrk="1" hangingPunct="1">
              <a:buFont typeface="Times" pitchFamily="-111" charset="0"/>
              <a:buNone/>
            </a:pPr>
            <a:r>
              <a:rPr lang="en-US" dirty="0">
                <a:ea typeface="ＭＳ Ｐゴシック" pitchFamily="-111" charset="-128"/>
                <a:cs typeface="ＭＳ Ｐゴシック" pitchFamily="-111" charset="-128"/>
              </a:rPr>
              <a:t>Order of a Problem </a:t>
            </a:r>
          </a:p>
          <a:p>
            <a:pPr eaLnBrk="1" hangingPunct="1">
              <a:buFont typeface="Times" pitchFamily="-111" charset="0"/>
              <a:buNone/>
            </a:pPr>
            <a:r>
              <a:rPr lang="en-US" dirty="0">
                <a:ea typeface="ＭＳ Ｐゴシック" pitchFamily="-111" charset="-128"/>
                <a:cs typeface="ＭＳ Ｐゴシック" pitchFamily="-111" charset="-128"/>
              </a:rPr>
              <a:t>	The order of the fastest algorithm that can </a:t>
            </a:r>
            <a:r>
              <a:rPr lang="en-US" u="sng" dirty="0">
                <a:ea typeface="ＭＳ Ｐゴシック" pitchFamily="-111" charset="-128"/>
                <a:cs typeface="ＭＳ Ｐゴシック" pitchFamily="-111" charset="-128"/>
              </a:rPr>
              <a:t>ever</a:t>
            </a:r>
            <a:r>
              <a:rPr lang="en-US" dirty="0">
                <a:ea typeface="ＭＳ Ｐゴシック" pitchFamily="-111" charset="-128"/>
                <a:cs typeface="ＭＳ Ｐゴシック" pitchFamily="-111" charset="-128"/>
              </a:rPr>
              <a:t> solve this problem. (Also known as the "Complexity" of the problem.)</a:t>
            </a:r>
          </a:p>
          <a:p>
            <a:pPr lvl="1" eaLnBrk="1" hangingPunct="1"/>
            <a:endParaRPr lang="en-US" dirty="0"/>
          </a:p>
          <a:p>
            <a:pPr lvl="1" eaLnBrk="1" hangingPunct="1">
              <a:buFont typeface="Times" pitchFamily="-111" charset="0"/>
              <a:buNone/>
            </a:pPr>
            <a:r>
              <a:rPr lang="en-US" dirty="0"/>
              <a:t>	Often difficult to determine, since this allows for algorithms not yet discovered.</a:t>
            </a:r>
          </a:p>
        </p:txBody>
      </p:sp>
      <p:sp>
        <p:nvSpPr>
          <p:cNvPr id="117764" name="Date Placeholder 3"/>
          <p:cNvSpPr>
            <a:spLocks noGrp="1"/>
          </p:cNvSpPr>
          <p:nvPr>
            <p:ph type="dt" sz="quarter" idx="10"/>
          </p:nvPr>
        </p:nvSpPr>
        <p:spPr>
          <a:noFill/>
        </p:spPr>
        <p:txBody>
          <a:bodyPr/>
          <a:lstStyle/>
          <a:p>
            <a:fld id="{F4983C25-B849-4545-858A-BAC0F28F7453}"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776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7766" name="Slide Number Placeholder 5"/>
          <p:cNvSpPr>
            <a:spLocks noGrp="1"/>
          </p:cNvSpPr>
          <p:nvPr>
            <p:ph type="sldNum" sz="quarter" idx="12"/>
          </p:nvPr>
        </p:nvSpPr>
        <p:spPr>
          <a:noFill/>
        </p:spPr>
        <p:txBody>
          <a:bodyPr/>
          <a:lstStyle/>
          <a:p>
            <a:fld id="{C21FE3AD-6ECA-5F4B-B1C5-17B925ADDFDB}" type="slidenum">
              <a:rPr lang="en-US">
                <a:latin typeface="Arial" pitchFamily="-111" charset="0"/>
                <a:ea typeface="ＭＳ Ｐゴシック" pitchFamily="-111" charset="-128"/>
                <a:cs typeface="ＭＳ Ｐゴシック" pitchFamily="-111" charset="-128"/>
              </a:rPr>
              <a:pPr/>
              <a:t>16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06406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ea typeface="ＭＳ Ｐゴシック" pitchFamily="-111" charset="-128"/>
                <a:cs typeface="ＭＳ Ｐゴシック" pitchFamily="-111" charset="-128"/>
              </a:rPr>
              <a:t>Decision </a:t>
            </a:r>
            <a:r>
              <a:rPr lang="en-US" dirty="0" err="1">
                <a:ea typeface="ＭＳ Ｐゴシック" pitchFamily="-111" charset="-128"/>
                <a:cs typeface="ＭＳ Ｐゴシック" pitchFamily="-111" charset="-128"/>
              </a:rPr>
              <a:t>vs</a:t>
            </a:r>
            <a:r>
              <a:rPr lang="en-US" dirty="0">
                <a:ea typeface="ＭＳ Ｐゴシック" pitchFamily="-111" charset="-128"/>
                <a:cs typeface="ＭＳ Ｐゴシック" pitchFamily="-111" charset="-128"/>
              </a:rPr>
              <a:t> Optimization</a:t>
            </a:r>
          </a:p>
        </p:txBody>
      </p:sp>
      <p:sp>
        <p:nvSpPr>
          <p:cNvPr id="118787" name="Content Placeholder 2"/>
          <p:cNvSpPr>
            <a:spLocks noGrp="1"/>
          </p:cNvSpPr>
          <p:nvPr>
            <p:ph idx="1"/>
          </p:nvPr>
        </p:nvSpPr>
        <p:spPr/>
        <p:txBody>
          <a:bodyPr/>
          <a:lstStyle/>
          <a:p>
            <a:pPr marL="679450" lvl="2" eaLnBrk="1" hangingPunct="1">
              <a:buFont typeface="Times" pitchFamily="-111" charset="0"/>
              <a:buNone/>
            </a:pPr>
            <a:r>
              <a:rPr lang="en-US" sz="2800" dirty="0">
                <a:ea typeface="ＭＳ Ｐゴシック" pitchFamily="-111" charset="-128"/>
              </a:rPr>
              <a:t>Two types of problems are of particular interest: </a:t>
            </a:r>
          </a:p>
          <a:p>
            <a:pPr lvl="2" eaLnBrk="1" hangingPunct="1"/>
            <a:endParaRPr lang="en-US" sz="2800" dirty="0">
              <a:ea typeface="ＭＳ Ｐゴシック" pitchFamily="-111" charset="-128"/>
            </a:endParaRPr>
          </a:p>
          <a:p>
            <a:pPr lvl="2" eaLnBrk="1" hangingPunct="1">
              <a:buFont typeface="Times" pitchFamily="-111" charset="0"/>
              <a:buNone/>
            </a:pPr>
            <a:r>
              <a:rPr lang="en-US" sz="2800" dirty="0">
                <a:ea typeface="ＭＳ Ｐゴシック" pitchFamily="-111" charset="-128"/>
              </a:rPr>
              <a:t>Decision Problems   ("Yes/No" answers)</a:t>
            </a:r>
          </a:p>
          <a:p>
            <a:pPr lvl="2" eaLnBrk="1" hangingPunct="1"/>
            <a:endParaRPr lang="en-US" sz="2800" dirty="0">
              <a:ea typeface="ＭＳ Ｐゴシック" pitchFamily="-111" charset="-128"/>
            </a:endParaRPr>
          </a:p>
          <a:p>
            <a:pPr lvl="2" eaLnBrk="1" hangingPunct="1">
              <a:buFont typeface="Times" pitchFamily="-111" charset="0"/>
              <a:buNone/>
            </a:pPr>
            <a:r>
              <a:rPr lang="en-US" sz="2800" dirty="0">
                <a:ea typeface="ＭＳ Ｐゴシック" pitchFamily="-111" charset="-128"/>
              </a:rPr>
              <a:t>Optimization problems  ("best" answers)</a:t>
            </a:r>
          </a:p>
          <a:p>
            <a:pPr lvl="2" eaLnBrk="1" hangingPunct="1">
              <a:buFont typeface="Times" pitchFamily="-111" charset="0"/>
              <a:buNone/>
            </a:pPr>
            <a:endParaRPr lang="en-US" sz="2800" dirty="0">
              <a:ea typeface="ＭＳ Ｐゴシック" pitchFamily="-111" charset="-128"/>
            </a:endParaRPr>
          </a:p>
          <a:p>
            <a:pPr lvl="2" eaLnBrk="1" hangingPunct="1">
              <a:buFont typeface="Times" pitchFamily="-111" charset="0"/>
              <a:buNone/>
            </a:pPr>
            <a:r>
              <a:rPr lang="en-US" sz="2800" dirty="0">
                <a:ea typeface="ＭＳ Ｐゴシック" pitchFamily="-111" charset="-128"/>
              </a:rPr>
              <a:t>		(there are other types)</a:t>
            </a:r>
          </a:p>
        </p:txBody>
      </p:sp>
      <p:sp>
        <p:nvSpPr>
          <p:cNvPr id="118788" name="Date Placeholder 3"/>
          <p:cNvSpPr>
            <a:spLocks noGrp="1"/>
          </p:cNvSpPr>
          <p:nvPr>
            <p:ph type="dt" sz="quarter" idx="10"/>
          </p:nvPr>
        </p:nvSpPr>
        <p:spPr>
          <a:noFill/>
        </p:spPr>
        <p:txBody>
          <a:bodyPr/>
          <a:lstStyle/>
          <a:p>
            <a:fld id="{0BE0CB33-AF58-B24B-B224-D141F2C5DE27}"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878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8790" name="Slide Number Placeholder 5"/>
          <p:cNvSpPr>
            <a:spLocks noGrp="1"/>
          </p:cNvSpPr>
          <p:nvPr>
            <p:ph type="sldNum" sz="quarter" idx="12"/>
          </p:nvPr>
        </p:nvSpPr>
        <p:spPr>
          <a:noFill/>
        </p:spPr>
        <p:txBody>
          <a:bodyPr/>
          <a:lstStyle/>
          <a:p>
            <a:fld id="{9935735E-CF23-E045-828D-5FF7C38FE9CF}" type="slidenum">
              <a:rPr lang="en-US">
                <a:latin typeface="Arial" pitchFamily="-111" charset="0"/>
                <a:ea typeface="ＭＳ Ｐゴシック" pitchFamily="-111" charset="-128"/>
                <a:cs typeface="ＭＳ Ｐゴシック" pitchFamily="-111" charset="-128"/>
              </a:rPr>
              <a:pPr/>
              <a:t>17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489107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Vertex Cover (VC)</a:t>
            </a:r>
          </a:p>
        </p:txBody>
      </p:sp>
      <p:sp>
        <p:nvSpPr>
          <p:cNvPr id="119811" name="Content Placeholder 2"/>
          <p:cNvSpPr>
            <a:spLocks noGrp="1"/>
          </p:cNvSpPr>
          <p:nvPr>
            <p:ph idx="1"/>
          </p:nvPr>
        </p:nvSpPr>
        <p:spPr/>
        <p:txBody>
          <a:bodyPr/>
          <a:lstStyle/>
          <a:p>
            <a:r>
              <a:rPr lang="en-US" sz="2000">
                <a:ea typeface="ＭＳ Ｐゴシック" pitchFamily="-111" charset="-128"/>
                <a:cs typeface="ＭＳ Ｐゴシック" pitchFamily="-111" charset="-128"/>
              </a:rPr>
              <a:t>Suppose we are in charge of a large network (a graph where edges are links between pairs of cities (vertices). Periodically, a line fails. To mend the line, we must call in a repair crew that goes over the  line to fix it. To minimize down time, we station a repair crew at one end of every line. How many crews must you have and where should they be stationed?</a:t>
            </a:r>
          </a:p>
          <a:p>
            <a:endParaRPr lang="en-US" sz="2000">
              <a:ea typeface="ＭＳ Ｐゴシック" pitchFamily="-111" charset="-128"/>
              <a:cs typeface="ＭＳ Ｐゴシック" pitchFamily="-111" charset="-128"/>
            </a:endParaRPr>
          </a:p>
          <a:p>
            <a:r>
              <a:rPr lang="en-US" sz="2000">
                <a:ea typeface="ＭＳ Ｐゴシック" pitchFamily="-111" charset="-128"/>
                <a:cs typeface="ＭＳ Ｐゴシック" pitchFamily="-111" charset="-128"/>
              </a:rPr>
              <a:t>This is called the Vertex Cover Problem. (Yes, it sounds like it  should be called the Edge Cover problem – something else already had that name.)</a:t>
            </a:r>
          </a:p>
          <a:p>
            <a:endParaRPr lang="en-US" sz="2000">
              <a:ea typeface="ＭＳ Ｐゴシック" pitchFamily="-111" charset="-128"/>
              <a:cs typeface="ＭＳ Ｐゴシック" pitchFamily="-111" charset="-128"/>
            </a:endParaRPr>
          </a:p>
          <a:p>
            <a:r>
              <a:rPr lang="en-US" sz="2000">
                <a:ea typeface="ＭＳ Ｐゴシック" pitchFamily="-111" charset="-128"/>
                <a:cs typeface="ＭＳ Ｐゴシック" pitchFamily="-111" charset="-128"/>
              </a:rPr>
              <a:t>An interesting problem – it is among the hardest problems, yet is one of the easiest of the hard problems.</a:t>
            </a:r>
          </a:p>
        </p:txBody>
      </p:sp>
      <p:sp>
        <p:nvSpPr>
          <p:cNvPr id="119812" name="Date Placeholder 3"/>
          <p:cNvSpPr>
            <a:spLocks noGrp="1"/>
          </p:cNvSpPr>
          <p:nvPr>
            <p:ph type="dt" sz="quarter" idx="10"/>
          </p:nvPr>
        </p:nvSpPr>
        <p:spPr>
          <a:noFill/>
        </p:spPr>
        <p:txBody>
          <a:bodyPr/>
          <a:lstStyle/>
          <a:p>
            <a:fld id="{3B02A8AD-0AB2-5B47-9E13-5562F6BAE2EE}"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981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9814" name="Slide Number Placeholder 5"/>
          <p:cNvSpPr>
            <a:spLocks noGrp="1"/>
          </p:cNvSpPr>
          <p:nvPr>
            <p:ph type="sldNum" sz="quarter" idx="12"/>
          </p:nvPr>
        </p:nvSpPr>
        <p:spPr>
          <a:noFill/>
        </p:spPr>
        <p:txBody>
          <a:bodyPr/>
          <a:lstStyle/>
          <a:p>
            <a:fld id="{3A9C8D43-D6F5-3F43-B72B-39A70137E763}" type="slidenum">
              <a:rPr lang="en-US">
                <a:latin typeface="Arial" pitchFamily="-111" charset="0"/>
                <a:ea typeface="ＭＳ Ｐゴシック" pitchFamily="-111" charset="-128"/>
                <a:cs typeface="ＭＳ Ｐゴシック" pitchFamily="-111" charset="-128"/>
              </a:rPr>
              <a:pPr/>
              <a:t>18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40677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a:ea typeface="ＭＳ Ｐゴシック" pitchFamily="-111" charset="-128"/>
                <a:cs typeface="ＭＳ Ｐゴシック" pitchFamily="-111" charset="-128"/>
              </a:rPr>
              <a:t>VC Decision vs Optimization</a:t>
            </a:r>
          </a:p>
        </p:txBody>
      </p:sp>
      <p:sp>
        <p:nvSpPr>
          <p:cNvPr id="120835"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As a Decision Problem:</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Instances: A graph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and an integer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a:t>
            </a:r>
          </a:p>
          <a:p>
            <a:r>
              <a:rPr lang="en-US" sz="2000" dirty="0">
                <a:ea typeface="ＭＳ Ｐゴシック" pitchFamily="-111" charset="-128"/>
                <a:cs typeface="ＭＳ Ｐゴシック" pitchFamily="-111" charset="-128"/>
              </a:rPr>
              <a:t>Question: Does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possess a vertex Cover with at most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vertices?</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As an Optimization Problem:</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Instances: A graph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a:t>
            </a:r>
          </a:p>
          <a:p>
            <a:r>
              <a:rPr lang="en-US" sz="2000" dirty="0">
                <a:ea typeface="ＭＳ Ｐゴシック" pitchFamily="-111" charset="-128"/>
                <a:cs typeface="ＭＳ Ｐゴシック" pitchFamily="-111" charset="-128"/>
              </a:rPr>
              <a:t>Question: What is the smallest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for which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possesses a vertex cover?</a:t>
            </a:r>
          </a:p>
        </p:txBody>
      </p:sp>
      <p:sp>
        <p:nvSpPr>
          <p:cNvPr id="120836" name="Date Placeholder 3"/>
          <p:cNvSpPr>
            <a:spLocks noGrp="1"/>
          </p:cNvSpPr>
          <p:nvPr>
            <p:ph type="dt" sz="quarter" idx="10"/>
          </p:nvPr>
        </p:nvSpPr>
        <p:spPr>
          <a:noFill/>
        </p:spPr>
        <p:txBody>
          <a:bodyPr/>
          <a:lstStyle/>
          <a:p>
            <a:fld id="{BA5A84F0-280D-9D46-BE01-0C974CA86CE0}"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083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0838" name="Slide Number Placeholder 5"/>
          <p:cNvSpPr>
            <a:spLocks noGrp="1"/>
          </p:cNvSpPr>
          <p:nvPr>
            <p:ph type="sldNum" sz="quarter" idx="12"/>
          </p:nvPr>
        </p:nvSpPr>
        <p:spPr>
          <a:noFill/>
        </p:spPr>
        <p:txBody>
          <a:bodyPr/>
          <a:lstStyle/>
          <a:p>
            <a:fld id="{2F72646C-0DA1-6447-941E-567098ABE801}" type="slidenum">
              <a:rPr lang="en-US">
                <a:latin typeface="Arial" pitchFamily="-111" charset="0"/>
                <a:ea typeface="ＭＳ Ｐゴシック" pitchFamily="-111" charset="-128"/>
                <a:cs typeface="ＭＳ Ｐゴシック" pitchFamily="-111" charset="-128"/>
              </a:rPr>
              <a:pPr/>
              <a:t>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284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a:ea typeface="ＭＳ Ｐゴシック" pitchFamily="-111" charset="-128"/>
                <a:cs typeface="ＭＳ Ｐゴシック" pitchFamily="-111" charset="-128"/>
              </a:rPr>
              <a:t>Graph Coloring</a:t>
            </a:r>
          </a:p>
        </p:txBody>
      </p:sp>
      <p:sp>
        <p:nvSpPr>
          <p:cNvPr id="47107"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Instance: A graph </a:t>
            </a:r>
            <a:r>
              <a:rPr lang="en-US" sz="2000" b="1" dirty="0">
                <a:ea typeface="ＭＳ Ｐゴシック" pitchFamily="-111" charset="-128"/>
                <a:cs typeface="ＭＳ Ｐゴシック" pitchFamily="-111" charset="-128"/>
              </a:rPr>
              <a:t>G = (V, E) </a:t>
            </a:r>
            <a:r>
              <a:rPr lang="en-US" sz="2000" dirty="0">
                <a:ea typeface="ＭＳ Ｐゴシック" pitchFamily="-111" charset="-128"/>
                <a:cs typeface="ＭＳ Ｐゴシック" pitchFamily="-111" charset="-128"/>
              </a:rPr>
              <a:t>and an integer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a:t>
            </a:r>
          </a:p>
          <a:p>
            <a:r>
              <a:rPr lang="en-US" sz="2000" dirty="0">
                <a:ea typeface="ＭＳ Ｐゴシック" pitchFamily="-111" charset="-128"/>
                <a:cs typeface="ＭＳ Ｐゴシック" pitchFamily="-111" charset="-128"/>
              </a:rPr>
              <a:t>Question: Can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be "properly colored" with at most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colors?</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Proper Coloring: one of the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colors is assigned to each vertex so that adjacent vertices have different colors.</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Suppose we have two instances of this problem (1) is True (Yes) and the other (2) is False (No).</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AND, you know (1) is Yes and (2) is No. (Maybe you have a secret program that has analyzed the two instance.)</a:t>
            </a:r>
          </a:p>
        </p:txBody>
      </p:sp>
      <p:sp>
        <p:nvSpPr>
          <p:cNvPr id="47108" name="Date Placeholder 3"/>
          <p:cNvSpPr>
            <a:spLocks noGrp="1"/>
          </p:cNvSpPr>
          <p:nvPr>
            <p:ph type="dt" sz="quarter" idx="10"/>
          </p:nvPr>
        </p:nvSpPr>
        <p:spPr>
          <a:noFill/>
        </p:spPr>
        <p:txBody>
          <a:bodyPr/>
          <a:lstStyle/>
          <a:p>
            <a:fld id="{A17969E4-2142-9D48-B18D-96B6905302E1}"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4710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110" name="Slide Number Placeholder 5"/>
          <p:cNvSpPr>
            <a:spLocks noGrp="1"/>
          </p:cNvSpPr>
          <p:nvPr>
            <p:ph type="sldNum" sz="quarter" idx="12"/>
          </p:nvPr>
        </p:nvSpPr>
        <p:spPr>
          <a:noFill/>
        </p:spPr>
        <p:txBody>
          <a:bodyPr/>
          <a:lstStyle/>
          <a:p>
            <a:fld id="{51596AF4-2929-6848-BCF2-448EF8567D92}"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567135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a:ea typeface="ＭＳ Ｐゴシック" pitchFamily="-111" charset="-128"/>
                <a:cs typeface="ＭＳ Ｐゴシック" pitchFamily="-111" charset="-128"/>
              </a:rPr>
              <a:t>Relation of VC Problems</a:t>
            </a:r>
          </a:p>
        </p:txBody>
      </p:sp>
      <p:sp>
        <p:nvSpPr>
          <p:cNvPr id="121859"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If we can (easily) solve either one of these problems, we can (easily) solve the other. (To solve the optimization version, just solve the  decision version with several different values of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Use a binary search on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between </a:t>
            </a:r>
            <a:r>
              <a:rPr lang="en-US" sz="2000" b="1" dirty="0">
                <a:ea typeface="ＭＳ Ｐゴシック" pitchFamily="-111" charset="-128"/>
                <a:cs typeface="ＭＳ Ｐゴシック" pitchFamily="-111" charset="-128"/>
              </a:rPr>
              <a:t>1</a:t>
            </a:r>
            <a:r>
              <a:rPr lang="en-US" sz="2000" dirty="0">
                <a:ea typeface="ＭＳ Ｐゴシック" pitchFamily="-111" charset="-128"/>
                <a:cs typeface="ＭＳ Ｐゴシック" pitchFamily="-111" charset="-128"/>
              </a:rPr>
              <a:t> and  </a:t>
            </a:r>
            <a:r>
              <a:rPr lang="en-US" sz="2000" b="1" dirty="0">
                <a:ea typeface="ＭＳ Ｐゴシック" pitchFamily="-111" charset="-128"/>
                <a:cs typeface="ＭＳ Ｐゴシック" pitchFamily="-111" charset="-128"/>
              </a:rPr>
              <a:t>n</a:t>
            </a:r>
            <a:r>
              <a:rPr lang="en-US" sz="2000" dirty="0">
                <a:ea typeface="ＭＳ Ｐゴシック" pitchFamily="-111" charset="-128"/>
                <a:cs typeface="ＭＳ Ｐゴシック" pitchFamily="-111" charset="-128"/>
              </a:rPr>
              <a:t>.  That is </a:t>
            </a:r>
            <a:r>
              <a:rPr lang="en-US" sz="2000" b="1" dirty="0">
                <a:ea typeface="ＭＳ Ｐゴシック" pitchFamily="-111" charset="-128"/>
                <a:cs typeface="ＭＳ Ｐゴシック" pitchFamily="-111" charset="-128"/>
              </a:rPr>
              <a:t>log(n)</a:t>
            </a:r>
            <a:r>
              <a:rPr lang="en-US" sz="2000" dirty="0">
                <a:ea typeface="ＭＳ Ｐゴシック" pitchFamily="-111" charset="-128"/>
                <a:cs typeface="ＭＳ Ｐゴシック" pitchFamily="-111" charset="-128"/>
              </a:rPr>
              <a:t> solutions  of the  decision problem solves the  optimization problem. It's simple to solve the  decision version if we can  solve the  optimization version.</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We say their time complexity differs by no more than a multiple of </a:t>
            </a:r>
            <a:r>
              <a:rPr lang="en-US" sz="2000" b="1" dirty="0">
                <a:ea typeface="ＭＳ Ｐゴシック" pitchFamily="-111" charset="-128"/>
                <a:cs typeface="ＭＳ Ｐゴシック" pitchFamily="-111" charset="-128"/>
              </a:rPr>
              <a:t>log(n)</a:t>
            </a:r>
            <a:r>
              <a:rPr lang="en-US" sz="2000" dirty="0">
                <a:ea typeface="ＭＳ Ｐゴシック" pitchFamily="-111" charset="-128"/>
                <a:cs typeface="ＭＳ Ｐゴシック" pitchFamily="-111" charset="-128"/>
              </a:rPr>
              <a:t>.</a:t>
            </a:r>
          </a:p>
          <a:p>
            <a:r>
              <a:rPr lang="en-US" sz="2000" dirty="0">
                <a:ea typeface="ＭＳ Ｐゴシック" pitchFamily="-111" charset="-128"/>
                <a:cs typeface="ＭＳ Ｐゴシック" pitchFamily="-111" charset="-128"/>
              </a:rPr>
              <a:t>If one is polynomial then so is the other.</a:t>
            </a:r>
          </a:p>
          <a:p>
            <a:r>
              <a:rPr lang="en-US" sz="2000" dirty="0">
                <a:ea typeface="ＭＳ Ｐゴシック" pitchFamily="-111" charset="-128"/>
                <a:cs typeface="ＭＳ Ｐゴシック" pitchFamily="-111" charset="-128"/>
              </a:rPr>
              <a:t>If one is exponential, then so is the other.</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We say they are equally difficult (both poly. or both exponential).</a:t>
            </a:r>
          </a:p>
        </p:txBody>
      </p:sp>
      <p:sp>
        <p:nvSpPr>
          <p:cNvPr id="121860" name="Date Placeholder 3"/>
          <p:cNvSpPr>
            <a:spLocks noGrp="1"/>
          </p:cNvSpPr>
          <p:nvPr>
            <p:ph type="dt" sz="quarter" idx="10"/>
          </p:nvPr>
        </p:nvSpPr>
        <p:spPr>
          <a:noFill/>
        </p:spPr>
        <p:txBody>
          <a:bodyPr/>
          <a:lstStyle/>
          <a:p>
            <a:fld id="{92BC05B9-026F-2544-BAE9-DDAD8E3CB4B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186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1862" name="Slide Number Placeholder 5"/>
          <p:cNvSpPr>
            <a:spLocks noGrp="1"/>
          </p:cNvSpPr>
          <p:nvPr>
            <p:ph type="sldNum" sz="quarter" idx="12"/>
          </p:nvPr>
        </p:nvSpPr>
        <p:spPr>
          <a:noFill/>
        </p:spPr>
        <p:txBody>
          <a:bodyPr/>
          <a:lstStyle/>
          <a:p>
            <a:fld id="{42A8123E-33E7-B84A-93AF-D2CA509A13EC}"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24433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a:ea typeface="ＭＳ Ｐゴシック" pitchFamily="-111" charset="-128"/>
                <a:cs typeface="ＭＳ Ｐゴシック" pitchFamily="-111" charset="-128"/>
              </a:rPr>
              <a:t>Smallest VC</a:t>
            </a:r>
          </a:p>
        </p:txBody>
      </p:sp>
      <p:sp>
        <p:nvSpPr>
          <p:cNvPr id="122883"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A "stranger version"</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Instances: A graph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and an integer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a:t>
            </a:r>
          </a:p>
          <a:p>
            <a:r>
              <a:rPr lang="en-US" sz="2000" dirty="0">
                <a:ea typeface="ＭＳ Ｐゴシック" pitchFamily="-111" charset="-128"/>
                <a:cs typeface="ＭＳ Ｐゴシック" pitchFamily="-111" charset="-128"/>
              </a:rPr>
              <a:t>Question: Does the smallest vertex cover of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have exactly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vertices?</a:t>
            </a:r>
          </a:p>
          <a:p>
            <a:r>
              <a:rPr lang="en-US" sz="2000" dirty="0">
                <a:ea typeface="ＭＳ Ｐゴシック" pitchFamily="-111" charset="-128"/>
                <a:cs typeface="ＭＳ Ｐゴシック" pitchFamily="-111" charset="-128"/>
              </a:rPr>
              <a:t>This is a decision problem. But, notice that it does not seem to be easy to verify either Yes or No instances!! (We can easily verify No instances for which the VC number is less than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but not when it is actually greater than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So, it would seem to be in a different category than either of the  other two. Yet, it also has the property that if we can easily solve either of the first two versions, we can easily solve this one.</a:t>
            </a:r>
          </a:p>
        </p:txBody>
      </p:sp>
      <p:sp>
        <p:nvSpPr>
          <p:cNvPr id="122884" name="Date Placeholder 3"/>
          <p:cNvSpPr>
            <a:spLocks noGrp="1"/>
          </p:cNvSpPr>
          <p:nvPr>
            <p:ph type="dt" sz="quarter" idx="10"/>
          </p:nvPr>
        </p:nvSpPr>
        <p:spPr>
          <a:noFill/>
        </p:spPr>
        <p:txBody>
          <a:bodyPr/>
          <a:lstStyle/>
          <a:p>
            <a:fld id="{1BDBF9EF-481A-AB44-9E1A-B407B8B84029}"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288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2886" name="Slide Number Placeholder 5"/>
          <p:cNvSpPr>
            <a:spLocks noGrp="1"/>
          </p:cNvSpPr>
          <p:nvPr>
            <p:ph type="sldNum" sz="quarter" idx="12"/>
          </p:nvPr>
        </p:nvSpPr>
        <p:spPr>
          <a:noFill/>
        </p:spPr>
        <p:txBody>
          <a:bodyPr/>
          <a:lstStyle/>
          <a:p>
            <a:fld id="{FDEEC0C9-5336-7640-BD4F-E1281BE548B2}" type="slidenum">
              <a:rPr lang="en-US">
                <a:latin typeface="Arial" pitchFamily="-111" charset="0"/>
                <a:ea typeface="ＭＳ Ｐゴシック" pitchFamily="-111" charset="-128"/>
                <a:cs typeface="ＭＳ Ｐゴシック" pitchFamily="-111" charset="-128"/>
              </a:rPr>
              <a:pPr/>
              <a:t>21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0548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p:txBody>
          <a:bodyPr/>
          <a:lstStyle/>
          <a:p>
            <a:r>
              <a:rPr lang="en-US">
                <a:ea typeface="ＭＳ Ｐゴシック" pitchFamily="-111" charset="-128"/>
                <a:cs typeface="ＭＳ Ｐゴシック" pitchFamily="-111" charset="-128"/>
              </a:rPr>
              <a:t>Natural Pairs of Problems</a:t>
            </a:r>
          </a:p>
        </p:txBody>
      </p:sp>
      <p:sp>
        <p:nvSpPr>
          <p:cNvPr id="123907" name="Content Placeholder 2"/>
          <p:cNvSpPr>
            <a:spLocks noGrp="1"/>
          </p:cNvSpPr>
          <p:nvPr>
            <p:ph idx="1"/>
          </p:nvPr>
        </p:nvSpPr>
        <p:spPr/>
        <p:txBody>
          <a:bodyPr/>
          <a:lstStyle/>
          <a:p>
            <a:pPr lvl="2" eaLnBrk="1" hangingPunct="1">
              <a:lnSpc>
                <a:spcPct val="90000"/>
              </a:lnSpc>
              <a:buFont typeface="Times" pitchFamily="-111" charset="0"/>
              <a:buNone/>
            </a:pPr>
            <a:r>
              <a:rPr lang="en-US" sz="2000" dirty="0">
                <a:ea typeface="ＭＳ Ｐゴシック" pitchFamily="-111" charset="-128"/>
              </a:rPr>
              <a:t>	Interestingly, these usually come in pairs </a:t>
            </a:r>
          </a:p>
          <a:p>
            <a:pPr lvl="2" eaLnBrk="1" hangingPunct="1">
              <a:lnSpc>
                <a:spcPct val="90000"/>
              </a:lnSpc>
              <a:buFont typeface="Times" pitchFamily="-111" charset="0"/>
              <a:buNone/>
            </a:pPr>
            <a:endParaRPr lang="en-US" sz="2000" dirty="0">
              <a:ea typeface="ＭＳ Ｐゴシック" pitchFamily="-111" charset="-128"/>
            </a:endParaRPr>
          </a:p>
          <a:p>
            <a:pPr lvl="2" eaLnBrk="1" hangingPunct="1">
              <a:lnSpc>
                <a:spcPct val="90000"/>
              </a:lnSpc>
              <a:buFont typeface="Times" pitchFamily="-111" charset="0"/>
              <a:buNone/>
            </a:pPr>
            <a:r>
              <a:rPr lang="en-US" sz="2000" dirty="0">
                <a:ea typeface="ＭＳ Ｐゴシック" pitchFamily="-111" charset="-128"/>
              </a:rPr>
              <a:t>		a </a:t>
            </a:r>
            <a:r>
              <a:rPr lang="en-US" sz="2000" i="1" dirty="0">
                <a:ea typeface="ＭＳ Ｐゴシック" pitchFamily="-111" charset="-128"/>
              </a:rPr>
              <a:t>decision </a:t>
            </a:r>
            <a:r>
              <a:rPr lang="en-US" sz="2000" dirty="0">
                <a:ea typeface="ＭＳ Ｐゴシック" pitchFamily="-111" charset="-128"/>
              </a:rPr>
              <a:t>problem, and</a:t>
            </a:r>
          </a:p>
          <a:p>
            <a:pPr lvl="2" eaLnBrk="1" hangingPunct="1">
              <a:lnSpc>
                <a:spcPct val="90000"/>
              </a:lnSpc>
              <a:buFont typeface="Times" pitchFamily="-111" charset="0"/>
              <a:buNone/>
            </a:pPr>
            <a:endParaRPr lang="en-US" sz="2000" dirty="0">
              <a:ea typeface="ＭＳ Ｐゴシック" pitchFamily="-111" charset="-128"/>
            </a:endParaRPr>
          </a:p>
          <a:p>
            <a:pPr lvl="2" eaLnBrk="1" hangingPunct="1">
              <a:lnSpc>
                <a:spcPct val="90000"/>
              </a:lnSpc>
              <a:buFont typeface="Times" pitchFamily="-111" charset="0"/>
              <a:buNone/>
            </a:pPr>
            <a:r>
              <a:rPr lang="en-US" sz="2000" dirty="0">
                <a:ea typeface="ＭＳ Ｐゴシック" pitchFamily="-111" charset="-128"/>
              </a:rPr>
              <a:t> 		an </a:t>
            </a:r>
            <a:r>
              <a:rPr lang="en-US" sz="2000" i="1" dirty="0">
                <a:ea typeface="ＭＳ Ｐゴシック" pitchFamily="-111" charset="-128"/>
              </a:rPr>
              <a:t>optimization</a:t>
            </a:r>
            <a:r>
              <a:rPr lang="en-US" sz="2000" dirty="0">
                <a:ea typeface="ＭＳ Ｐゴシック" pitchFamily="-111" charset="-128"/>
              </a:rPr>
              <a:t> problem.</a:t>
            </a:r>
          </a:p>
          <a:p>
            <a:pPr lvl="2" eaLnBrk="1" hangingPunct="1">
              <a:lnSpc>
                <a:spcPct val="90000"/>
              </a:lnSpc>
              <a:buFont typeface="Times" pitchFamily="-111" charset="0"/>
              <a:buNone/>
            </a:pPr>
            <a:endParaRPr lang="en-US" sz="2000" dirty="0">
              <a:ea typeface="ＭＳ Ｐゴシック" pitchFamily="-111" charset="-128"/>
            </a:endParaRPr>
          </a:p>
          <a:p>
            <a:pPr lvl="2" eaLnBrk="1" hangingPunct="1">
              <a:lnSpc>
                <a:spcPct val="90000"/>
              </a:lnSpc>
              <a:buFont typeface="Times" pitchFamily="-111" charset="0"/>
              <a:buNone/>
            </a:pPr>
            <a:r>
              <a:rPr lang="en-US" sz="2000" dirty="0">
                <a:ea typeface="ＭＳ Ｐゴシック" pitchFamily="-111" charset="-128"/>
              </a:rPr>
              <a:t>Equally easy, or equally difficult, to solve.</a:t>
            </a:r>
          </a:p>
          <a:p>
            <a:pPr lvl="2" eaLnBrk="1" hangingPunct="1">
              <a:lnSpc>
                <a:spcPct val="90000"/>
              </a:lnSpc>
              <a:buFont typeface="Times" pitchFamily="-111" charset="0"/>
              <a:buNone/>
            </a:pPr>
            <a:r>
              <a:rPr lang="en-US" sz="2000" dirty="0">
                <a:ea typeface="ＭＳ Ｐゴシック" pitchFamily="-111" charset="-128"/>
              </a:rPr>
              <a:t>	</a:t>
            </a:r>
          </a:p>
          <a:p>
            <a:pPr lvl="2" eaLnBrk="1" hangingPunct="1">
              <a:lnSpc>
                <a:spcPct val="90000"/>
              </a:lnSpc>
              <a:buFont typeface="Times" pitchFamily="-111" charset="0"/>
              <a:buNone/>
            </a:pPr>
            <a:r>
              <a:rPr lang="en-US" sz="2000" dirty="0">
                <a:ea typeface="ＭＳ Ｐゴシック" pitchFamily="-111" charset="-128"/>
              </a:rPr>
              <a:t>Both can be solved in polynomial time, or both require exponential time.</a:t>
            </a:r>
          </a:p>
        </p:txBody>
      </p:sp>
      <p:sp>
        <p:nvSpPr>
          <p:cNvPr id="123908" name="Date Placeholder 3"/>
          <p:cNvSpPr>
            <a:spLocks noGrp="1"/>
          </p:cNvSpPr>
          <p:nvPr>
            <p:ph type="dt" sz="quarter" idx="10"/>
          </p:nvPr>
        </p:nvSpPr>
        <p:spPr>
          <a:noFill/>
        </p:spPr>
        <p:txBody>
          <a:bodyPr/>
          <a:lstStyle/>
          <a:p>
            <a:fld id="{78F8BA2B-D175-EB42-A9F8-3967B0C96678}"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390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3910" name="Slide Number Placeholder 5"/>
          <p:cNvSpPr>
            <a:spLocks noGrp="1"/>
          </p:cNvSpPr>
          <p:nvPr>
            <p:ph type="sldNum" sz="quarter" idx="12"/>
          </p:nvPr>
        </p:nvSpPr>
        <p:spPr>
          <a:noFill/>
        </p:spPr>
        <p:txBody>
          <a:bodyPr/>
          <a:lstStyle/>
          <a:p>
            <a:fld id="{C4403458-0BFF-6746-9D1B-8D2F261ABB26}"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62874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a:ea typeface="ＭＳ Ｐゴシック" pitchFamily="-111" charset="-128"/>
                <a:cs typeface="ＭＳ Ｐゴシック" pitchFamily="-111" charset="-128"/>
              </a:rPr>
              <a:t>A Word about Time</a:t>
            </a:r>
          </a:p>
        </p:txBody>
      </p:sp>
      <p:sp>
        <p:nvSpPr>
          <p:cNvPr id="124931" name="Content Placeholder 2"/>
          <p:cNvSpPr>
            <a:spLocks noGrp="1"/>
          </p:cNvSpPr>
          <p:nvPr>
            <p:ph idx="1"/>
          </p:nvPr>
        </p:nvSpPr>
        <p:spPr/>
        <p:txBody>
          <a:bodyPr/>
          <a:lstStyle/>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An algorithm for a problem is said to be polynomial if there exists integers </a:t>
            </a:r>
            <a:r>
              <a:rPr lang="en-US" sz="2400" b="1" dirty="0">
                <a:ea typeface="ＭＳ Ｐゴシック" pitchFamily="-111" charset="-128"/>
                <a:cs typeface="ＭＳ Ｐゴシック" pitchFamily="-111" charset="-128"/>
              </a:rPr>
              <a:t>k</a:t>
            </a:r>
            <a:r>
              <a:rPr lang="en-US" sz="2400" dirty="0">
                <a:ea typeface="ＭＳ Ｐゴシック" pitchFamily="-111" charset="-128"/>
                <a:cs typeface="ＭＳ Ｐゴシック" pitchFamily="-111" charset="-128"/>
              </a:rPr>
              <a:t> and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such that </a:t>
            </a:r>
            <a:r>
              <a:rPr lang="en-US" sz="2400" b="1" dirty="0">
                <a:ea typeface="ＭＳ Ｐゴシック" pitchFamily="-111" charset="-128"/>
                <a:cs typeface="ＭＳ Ｐゴシック" pitchFamily="-111" charset="-128"/>
              </a:rPr>
              <a:t>t(n)</a:t>
            </a:r>
            <a:r>
              <a:rPr lang="en-US" sz="2400" dirty="0">
                <a:ea typeface="ＭＳ Ｐゴシック" pitchFamily="-111" charset="-128"/>
                <a:cs typeface="ＭＳ Ｐゴシック" pitchFamily="-111" charset="-128"/>
              </a:rPr>
              <a:t>, the maximum number of steps required on any instance of size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is at most </a:t>
            </a:r>
            <a:r>
              <a:rPr lang="en-US" sz="2400" b="1" dirty="0" err="1">
                <a:ea typeface="ＭＳ Ｐゴシック" pitchFamily="-111" charset="-128"/>
                <a:cs typeface="ＭＳ Ｐゴシック" pitchFamily="-111" charset="-128"/>
              </a:rPr>
              <a:t>n</a:t>
            </a:r>
            <a:r>
              <a:rPr lang="en-US" sz="2400" b="1" baseline="30000" dirty="0" err="1">
                <a:ea typeface="ＭＳ Ｐゴシック" pitchFamily="-111" charset="-128"/>
                <a:cs typeface="ＭＳ Ｐゴシック" pitchFamily="-111" charset="-128"/>
              </a:rPr>
              <a:t>k</a:t>
            </a:r>
            <a:r>
              <a:rPr lang="en-US" sz="2400" dirty="0">
                <a:ea typeface="ＭＳ Ｐゴシック" pitchFamily="-111" charset="-128"/>
                <a:cs typeface="ＭＳ Ｐゴシック" pitchFamily="-111" charset="-128"/>
              </a:rPr>
              <a:t>, for all </a:t>
            </a:r>
            <a:r>
              <a:rPr lang="en-US" sz="2400" b="1" dirty="0">
                <a:ea typeface="ＭＳ Ｐゴシック" pitchFamily="-111" charset="-128"/>
                <a:cs typeface="ＭＳ Ｐゴシック" pitchFamily="-111" charset="-128"/>
              </a:rPr>
              <a:t>n ≥ N</a:t>
            </a:r>
            <a:r>
              <a:rPr lang="en-US" sz="2400" dirty="0">
                <a:ea typeface="ＭＳ Ｐゴシック" pitchFamily="-111" charset="-128"/>
                <a:cs typeface="ＭＳ Ｐゴシック" pitchFamily="-111" charset="-128"/>
              </a:rPr>
              <a:t>.</a:t>
            </a:r>
          </a:p>
          <a:p>
            <a:pPr eaLnBrk="1" hangingPunct="1">
              <a:lnSpc>
                <a:spcPct val="90000"/>
              </a:lnSpc>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Otherwise, we say the algorithm is exponential. Usually, this is interpreted to mean </a:t>
            </a:r>
            <a:r>
              <a:rPr lang="en-US" sz="2400" b="1" dirty="0">
                <a:ea typeface="ＭＳ Ｐゴシック" pitchFamily="-111" charset="-128"/>
                <a:cs typeface="ＭＳ Ｐゴシック" pitchFamily="-111" charset="-128"/>
              </a:rPr>
              <a:t>t(n) ≥ </a:t>
            </a:r>
            <a:r>
              <a:rPr lang="en-US" sz="2400" b="1" dirty="0" err="1">
                <a:ea typeface="ＭＳ Ｐゴシック" pitchFamily="-111" charset="-128"/>
                <a:cs typeface="ＭＳ Ｐゴシック" pitchFamily="-111" charset="-128"/>
              </a:rPr>
              <a:t>c</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for an infinite set of size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instances, and some constant </a:t>
            </a:r>
            <a:r>
              <a:rPr lang="en-US" sz="2400" b="1" dirty="0">
                <a:ea typeface="ＭＳ Ｐゴシック" pitchFamily="-111" charset="-128"/>
                <a:cs typeface="ＭＳ Ｐゴシック" pitchFamily="-111" charset="-128"/>
              </a:rPr>
              <a:t>c &gt; 1 </a:t>
            </a:r>
            <a:r>
              <a:rPr lang="en-US" sz="2400" dirty="0">
                <a:ea typeface="ＭＳ Ｐゴシック" pitchFamily="-111" charset="-128"/>
                <a:cs typeface="ＭＳ Ｐゴシック" pitchFamily="-111" charset="-128"/>
              </a:rPr>
              <a:t>(often, we simply use </a:t>
            </a:r>
            <a:r>
              <a:rPr lang="en-US" sz="2400" b="1" dirty="0">
                <a:ea typeface="ＭＳ Ｐゴシック" pitchFamily="-111" charset="-128"/>
                <a:cs typeface="ＭＳ Ｐゴシック" pitchFamily="-111" charset="-128"/>
              </a:rPr>
              <a:t>c = 2</a:t>
            </a:r>
            <a:r>
              <a:rPr lang="en-US" sz="2400" dirty="0">
                <a:ea typeface="ＭＳ Ｐゴシック" pitchFamily="-111" charset="-128"/>
                <a:cs typeface="ＭＳ Ｐゴシック" pitchFamily="-111" charset="-128"/>
              </a:rPr>
              <a:t>).</a:t>
            </a:r>
          </a:p>
        </p:txBody>
      </p:sp>
      <p:sp>
        <p:nvSpPr>
          <p:cNvPr id="124932" name="Date Placeholder 3"/>
          <p:cNvSpPr>
            <a:spLocks noGrp="1"/>
          </p:cNvSpPr>
          <p:nvPr>
            <p:ph type="dt" sz="quarter" idx="10"/>
          </p:nvPr>
        </p:nvSpPr>
        <p:spPr>
          <a:noFill/>
        </p:spPr>
        <p:txBody>
          <a:bodyPr/>
          <a:lstStyle/>
          <a:p>
            <a:fld id="{88AE62BE-F112-B145-A861-DCC733EA4BB1}"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493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4934" name="Slide Number Placeholder 5"/>
          <p:cNvSpPr>
            <a:spLocks noGrp="1"/>
          </p:cNvSpPr>
          <p:nvPr>
            <p:ph type="sldNum" sz="quarter" idx="12"/>
          </p:nvPr>
        </p:nvSpPr>
        <p:spPr>
          <a:noFill/>
        </p:spPr>
        <p:txBody>
          <a:bodyPr/>
          <a:lstStyle/>
          <a:p>
            <a:fld id="{55E67394-AB50-E04C-A293-865D95A0E37A}"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4185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r>
              <a:rPr lang="en-US">
                <a:ea typeface="ＭＳ Ｐゴシック" pitchFamily="-111" charset="-128"/>
                <a:cs typeface="ＭＳ Ｐゴシック" pitchFamily="-111" charset="-128"/>
              </a:rPr>
              <a:t>A Word about “Words”</a:t>
            </a:r>
          </a:p>
        </p:txBody>
      </p:sp>
      <p:sp>
        <p:nvSpPr>
          <p:cNvPr id="125955" name="Content Placeholder 2"/>
          <p:cNvSpPr>
            <a:spLocks noGrp="1"/>
          </p:cNvSpPr>
          <p:nvPr>
            <p:ph idx="1"/>
          </p:nvPr>
        </p:nvSpPr>
        <p:spPr/>
        <p:txBody>
          <a:bodyPr/>
          <a:lstStyle/>
          <a:p>
            <a:pPr eaLnBrk="1" hangingPunct="1">
              <a:lnSpc>
                <a:spcPct val="90000"/>
              </a:lnSpc>
              <a:buFont typeface="Times" pitchFamily="-111" charset="0"/>
              <a:buNone/>
            </a:pPr>
            <a:r>
              <a:rPr lang="en-US" dirty="0">
                <a:ea typeface="ＭＳ Ｐゴシック" pitchFamily="-111" charset="-128"/>
                <a:cs typeface="ＭＳ Ｐゴシック" pitchFamily="-111" charset="-128"/>
              </a:rPr>
              <a:t>	</a:t>
            </a:r>
            <a:r>
              <a:rPr lang="en-US" sz="2400" dirty="0">
                <a:ea typeface="Arial" pitchFamily="-111" charset="0"/>
                <a:cs typeface="Arial" pitchFamily="-111" charset="0"/>
              </a:rPr>
              <a:t>Normally, when we say a problem is "easy" we mean that it has a polynomial algorithm. </a:t>
            </a:r>
          </a:p>
          <a:p>
            <a:pPr eaLnBrk="1" hangingPunct="1">
              <a:lnSpc>
                <a:spcPct val="90000"/>
              </a:lnSpc>
              <a:buFont typeface="Times" pitchFamily="-111" charset="0"/>
              <a:buNone/>
            </a:pPr>
            <a:endParaRPr lang="en-US" sz="2400" dirty="0">
              <a:ea typeface="Arial" pitchFamily="-111" charset="0"/>
              <a:cs typeface="Arial" pitchFamily="-111" charset="0"/>
            </a:endParaRPr>
          </a:p>
          <a:p>
            <a:pPr eaLnBrk="1" hangingPunct="1">
              <a:lnSpc>
                <a:spcPct val="90000"/>
              </a:lnSpc>
              <a:buFont typeface="Times" pitchFamily="-111" charset="0"/>
              <a:buNone/>
            </a:pPr>
            <a:r>
              <a:rPr lang="en-US" sz="2400" dirty="0">
                <a:ea typeface="Arial" pitchFamily="-111" charset="0"/>
                <a:cs typeface="Arial" pitchFamily="-111" charset="0"/>
              </a:rPr>
              <a:t>	But, when we say a problem is "hard" or “apparently hard" we usually mean no polynomial algorithm is known, and none seems likely. </a:t>
            </a:r>
          </a:p>
          <a:p>
            <a:pPr eaLnBrk="1" hangingPunct="1">
              <a:lnSpc>
                <a:spcPct val="90000"/>
              </a:lnSpc>
              <a:buFont typeface="Times" pitchFamily="-111" charset="0"/>
              <a:buNone/>
            </a:pPr>
            <a:endParaRPr lang="en-US" sz="2400" dirty="0">
              <a:ea typeface="Arial" pitchFamily="-111" charset="0"/>
              <a:cs typeface="Arial" pitchFamily="-111" charset="0"/>
            </a:endParaRPr>
          </a:p>
          <a:p>
            <a:pPr eaLnBrk="1" hangingPunct="1">
              <a:lnSpc>
                <a:spcPct val="90000"/>
              </a:lnSpc>
              <a:buFont typeface="Times" pitchFamily="-111" charset="0"/>
              <a:buNone/>
            </a:pPr>
            <a:r>
              <a:rPr lang="en-US" sz="2400" dirty="0">
                <a:ea typeface="Arial" pitchFamily="-111" charset="0"/>
                <a:cs typeface="Arial" pitchFamily="-111" charset="0"/>
              </a:rPr>
              <a:t>	It is possible a polynomial algorithm exists for "hard" problems, but the evidence seems to indicate otherwise</a:t>
            </a:r>
            <a:r>
              <a:rPr lang="en-US" sz="2400" b="1" dirty="0">
                <a:ea typeface="Arial" pitchFamily="-111" charset="0"/>
                <a:cs typeface="Arial" pitchFamily="-111" charset="0"/>
              </a:rPr>
              <a:t>.</a:t>
            </a:r>
          </a:p>
        </p:txBody>
      </p:sp>
      <p:sp>
        <p:nvSpPr>
          <p:cNvPr id="125956" name="Date Placeholder 3"/>
          <p:cNvSpPr>
            <a:spLocks noGrp="1"/>
          </p:cNvSpPr>
          <p:nvPr>
            <p:ph type="dt" sz="quarter" idx="10"/>
          </p:nvPr>
        </p:nvSpPr>
        <p:spPr>
          <a:noFill/>
        </p:spPr>
        <p:txBody>
          <a:bodyPr/>
          <a:lstStyle/>
          <a:p>
            <a:fld id="{F1059E48-106B-5144-9EB5-04432E40A482}"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595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5958" name="Slide Number Placeholder 5"/>
          <p:cNvSpPr>
            <a:spLocks noGrp="1"/>
          </p:cNvSpPr>
          <p:nvPr>
            <p:ph type="sldNum" sz="quarter" idx="12"/>
          </p:nvPr>
        </p:nvSpPr>
        <p:spPr>
          <a:noFill/>
        </p:spPr>
        <p:txBody>
          <a:bodyPr/>
          <a:lstStyle/>
          <a:p>
            <a:fld id="{EC75C140-8671-D041-A45E-30BD6905E3D2}"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96462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r>
              <a:rPr lang="en-US">
                <a:ea typeface="ＭＳ Ｐゴシック" pitchFamily="-111" charset="-128"/>
                <a:cs typeface="ＭＳ Ｐゴシック" pitchFamily="-111" charset="-128"/>
              </a:rPr>
              <a:t>A Word about Abstractions</a:t>
            </a:r>
          </a:p>
        </p:txBody>
      </p:sp>
      <p:sp>
        <p:nvSpPr>
          <p:cNvPr id="126979" name="Content Placeholder 2"/>
          <p:cNvSpPr>
            <a:spLocks noGrp="1"/>
          </p:cNvSpPr>
          <p:nvPr>
            <p:ph idx="1"/>
          </p:nvPr>
        </p:nvSpPr>
        <p:spPr/>
        <p:txBody>
          <a:bodyPr/>
          <a:lstStyle/>
          <a:p>
            <a:pPr eaLnBrk="1" hangingPunct="1">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Problems we will discuss are usually "abstractions" of real problems. That is, to the extent possible, non-essential features have been removed, others have been simplified and given variable names, relationships have been replaced with mathematical equations and/or inequalities, etc.</a:t>
            </a:r>
          </a:p>
          <a:p>
            <a:pPr eaLnBrk="1" hangingPunct="1">
              <a:buFont typeface="Times" pitchFamily="-111" charset="0"/>
              <a:buNone/>
            </a:pPr>
            <a:endParaRPr lang="en-US" sz="2400" dirty="0">
              <a:ea typeface="ＭＳ Ｐゴシック" pitchFamily="-111" charset="-128"/>
              <a:cs typeface="ＭＳ Ｐゴシック" pitchFamily="-111" charset="-128"/>
            </a:endParaRPr>
          </a:p>
          <a:p>
            <a:pPr eaLnBrk="1" hangingPunct="1">
              <a:buFont typeface="Times" pitchFamily="-111" charset="0"/>
              <a:buNone/>
            </a:pPr>
            <a:r>
              <a:rPr lang="en-US" sz="2400" dirty="0">
                <a:ea typeface="ＭＳ Ｐゴシック" pitchFamily="-111" charset="-128"/>
                <a:cs typeface="ＭＳ Ｐゴシック" pitchFamily="-111" charset="-128"/>
              </a:rPr>
              <a:t>     If an abstraction is hard, then the real problem is probably even harder!!</a:t>
            </a:r>
          </a:p>
        </p:txBody>
      </p:sp>
      <p:sp>
        <p:nvSpPr>
          <p:cNvPr id="126980" name="Date Placeholder 3"/>
          <p:cNvSpPr>
            <a:spLocks noGrp="1"/>
          </p:cNvSpPr>
          <p:nvPr>
            <p:ph type="dt" sz="quarter" idx="10"/>
          </p:nvPr>
        </p:nvSpPr>
        <p:spPr>
          <a:noFill/>
        </p:spPr>
        <p:txBody>
          <a:bodyPr/>
          <a:lstStyle/>
          <a:p>
            <a:fld id="{FC293359-4F65-114A-9CD4-E2F9E9E29237}"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698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6982" name="Slide Number Placeholder 5"/>
          <p:cNvSpPr>
            <a:spLocks noGrp="1"/>
          </p:cNvSpPr>
          <p:nvPr>
            <p:ph type="sldNum" sz="quarter" idx="12"/>
          </p:nvPr>
        </p:nvSpPr>
        <p:spPr>
          <a:noFill/>
        </p:spPr>
        <p:txBody>
          <a:bodyPr/>
          <a:lstStyle/>
          <a:p>
            <a:fld id="{324D2F6A-F43D-F542-8D98-7B68B9B2709B}"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03563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p:txBody>
          <a:bodyPr/>
          <a:lstStyle/>
          <a:p>
            <a:r>
              <a:rPr lang="en-US">
                <a:ea typeface="ＭＳ Ｐゴシック" pitchFamily="-111" charset="-128"/>
                <a:cs typeface="ＭＳ Ｐゴシック" pitchFamily="-111" charset="-128"/>
              </a:rPr>
              <a:t>A Word about Toy Problems</a:t>
            </a:r>
          </a:p>
        </p:txBody>
      </p:sp>
      <p:sp>
        <p:nvSpPr>
          <p:cNvPr id="128003" name="Content Placeholder 2"/>
          <p:cNvSpPr>
            <a:spLocks noGrp="1"/>
          </p:cNvSpPr>
          <p:nvPr>
            <p:ph idx="1"/>
          </p:nvPr>
        </p:nvSpPr>
        <p:spPr/>
        <p:txBody>
          <a:bodyPr/>
          <a:lstStyle/>
          <a:p>
            <a:pPr eaLnBrk="1" hangingPunct="1">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This process, Mathematical Modeling, is a field of study in itself, and not our interest here. </a:t>
            </a:r>
          </a:p>
          <a:p>
            <a:pPr eaLnBrk="1" hangingPunct="1">
              <a:buFont typeface="Times" pitchFamily="-111" charset="0"/>
              <a:buNone/>
            </a:pPr>
            <a:r>
              <a:rPr lang="en-US" sz="2400" dirty="0">
                <a:ea typeface="ＭＳ Ｐゴシック" pitchFamily="-111" charset="-128"/>
                <a:cs typeface="ＭＳ Ｐゴシック" pitchFamily="-111" charset="-128"/>
              </a:rPr>
              <a:t>	</a:t>
            </a:r>
          </a:p>
          <a:p>
            <a:pPr eaLnBrk="1" hangingPunct="1">
              <a:buFont typeface="Times" pitchFamily="-111" charset="0"/>
              <a:buNone/>
            </a:pPr>
            <a:r>
              <a:rPr lang="en-US" sz="2400" dirty="0">
                <a:ea typeface="ＭＳ Ｐゴシック" pitchFamily="-111" charset="-128"/>
                <a:cs typeface="ＭＳ Ｐゴシック" pitchFamily="-111" charset="-128"/>
              </a:rPr>
              <a:t>	On the other hand, we sometimes conjure up artificial problems to put a little "reality" into our work. This results in what some call "toy problems."</a:t>
            </a:r>
          </a:p>
          <a:p>
            <a:pPr eaLnBrk="1" hangingPunct="1"/>
            <a:endParaRPr lang="en-US" sz="2400" dirty="0">
              <a:ea typeface="ＭＳ Ｐゴシック" pitchFamily="-111" charset="-128"/>
              <a:cs typeface="ＭＳ Ｐゴシック" pitchFamily="-111" charset="-128"/>
            </a:endParaRPr>
          </a:p>
          <a:p>
            <a:pPr eaLnBrk="1" hangingPunct="1">
              <a:buFont typeface="Times" pitchFamily="-111" charset="0"/>
              <a:buNone/>
            </a:pPr>
            <a:r>
              <a:rPr lang="en-US" sz="2400" dirty="0">
                <a:ea typeface="ＭＳ Ｐゴシック" pitchFamily="-111" charset="-128"/>
                <a:cs typeface="ＭＳ Ｐゴシック" pitchFamily="-111" charset="-128"/>
              </a:rPr>
              <a:t>	Again, if a toy problem is hard, then the real problem is probably harder.</a:t>
            </a:r>
          </a:p>
        </p:txBody>
      </p:sp>
      <p:sp>
        <p:nvSpPr>
          <p:cNvPr id="128004" name="Date Placeholder 3"/>
          <p:cNvSpPr>
            <a:spLocks noGrp="1"/>
          </p:cNvSpPr>
          <p:nvPr>
            <p:ph type="dt" sz="quarter" idx="10"/>
          </p:nvPr>
        </p:nvSpPr>
        <p:spPr>
          <a:noFill/>
        </p:spPr>
        <p:txBody>
          <a:bodyPr/>
          <a:lstStyle/>
          <a:p>
            <a:fld id="{CA80AD49-7FC2-A34C-9E8C-6263DED0889F}"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800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8006" name="Slide Number Placeholder 5"/>
          <p:cNvSpPr>
            <a:spLocks noGrp="1"/>
          </p:cNvSpPr>
          <p:nvPr>
            <p:ph type="sldNum" sz="quarter" idx="12"/>
          </p:nvPr>
        </p:nvSpPr>
        <p:spPr>
          <a:noFill/>
        </p:spPr>
        <p:txBody>
          <a:bodyPr/>
          <a:lstStyle/>
          <a:p>
            <a:fld id="{682BCB7A-EBFE-9F43-B012-47F619397844}"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38990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a:ea typeface="ＭＳ Ｐゴシック" pitchFamily="-111" charset="-128"/>
                <a:cs typeface="ＭＳ Ｐゴシック" pitchFamily="-111" charset="-128"/>
              </a:rPr>
              <a:t>Very Hard Problems</a:t>
            </a:r>
          </a:p>
        </p:txBody>
      </p:sp>
      <p:sp>
        <p:nvSpPr>
          <p:cNvPr id="129027" name="Content Placeholder 2"/>
          <p:cNvSpPr>
            <a:spLocks noGrp="1"/>
          </p:cNvSpPr>
          <p:nvPr>
            <p:ph idx="1"/>
          </p:nvPr>
        </p:nvSpPr>
        <p:spPr/>
        <p:txBody>
          <a:bodyPr/>
          <a:lstStyle/>
          <a:p>
            <a:pPr eaLnBrk="1" hangingPunct="1">
              <a:lnSpc>
                <a:spcPct val="90000"/>
              </a:lnSpc>
              <a:buFont typeface="Times" pitchFamily="-111" charset="0"/>
              <a:buNone/>
            </a:pPr>
            <a:r>
              <a:rPr lang="en-US" dirty="0">
                <a:ea typeface="ＭＳ Ｐゴシック" pitchFamily="-111" charset="-128"/>
                <a:cs typeface="ＭＳ Ｐゴシック" pitchFamily="-111" charset="-128"/>
              </a:rPr>
              <a:t>	</a:t>
            </a:r>
            <a:r>
              <a:rPr lang="en-US" sz="2400" dirty="0">
                <a:ea typeface="Arial" pitchFamily="-111" charset="0"/>
                <a:cs typeface="Arial" pitchFamily="-111" charset="0"/>
              </a:rPr>
              <a:t>Some problems have no algorithm (e. g., Halting Problem.) </a:t>
            </a:r>
          </a:p>
          <a:p>
            <a:pPr eaLnBrk="1" hangingPunct="1">
              <a:lnSpc>
                <a:spcPct val="90000"/>
              </a:lnSpc>
              <a:buFont typeface="Times" pitchFamily="-111" charset="0"/>
              <a:buNone/>
            </a:pPr>
            <a:r>
              <a:rPr lang="en-US" sz="2400" dirty="0">
                <a:ea typeface="Arial" pitchFamily="-111" charset="0"/>
                <a:cs typeface="Arial" pitchFamily="-111" charset="0"/>
              </a:rPr>
              <a:t>		</a:t>
            </a:r>
          </a:p>
          <a:p>
            <a:pPr eaLnBrk="1" hangingPunct="1">
              <a:lnSpc>
                <a:spcPct val="90000"/>
              </a:lnSpc>
              <a:buFont typeface="Times" pitchFamily="-111" charset="0"/>
              <a:buNone/>
            </a:pPr>
            <a:r>
              <a:rPr lang="en-US" sz="2400" dirty="0">
                <a:ea typeface="Arial" pitchFamily="-111" charset="0"/>
                <a:cs typeface="Arial" pitchFamily="-111" charset="0"/>
              </a:rPr>
              <a:t>	</a:t>
            </a:r>
            <a:r>
              <a:rPr lang="en-US" sz="2400" u="sng" dirty="0">
                <a:ea typeface="Arial" pitchFamily="-111" charset="0"/>
                <a:cs typeface="Arial" pitchFamily="-111" charset="0"/>
              </a:rPr>
              <a:t>No</a:t>
            </a:r>
            <a:r>
              <a:rPr lang="en-US" sz="2400" dirty="0">
                <a:ea typeface="Arial" pitchFamily="-111" charset="0"/>
                <a:cs typeface="Arial" pitchFamily="-111" charset="0"/>
              </a:rPr>
              <a:t> mechanical/logical procedure will ever solve all instances of any such problem!!</a:t>
            </a:r>
          </a:p>
          <a:p>
            <a:pPr eaLnBrk="1" hangingPunct="1">
              <a:lnSpc>
                <a:spcPct val="90000"/>
              </a:lnSpc>
            </a:pPr>
            <a:endParaRPr lang="en-US" sz="2400" dirty="0">
              <a:ea typeface="Arial" pitchFamily="-111" charset="0"/>
              <a:cs typeface="Arial" pitchFamily="-111" charset="0"/>
            </a:endParaRPr>
          </a:p>
          <a:p>
            <a:pPr eaLnBrk="1" hangingPunct="1">
              <a:lnSpc>
                <a:spcPct val="90000"/>
              </a:lnSpc>
              <a:buFont typeface="Times" pitchFamily="-111" charset="0"/>
              <a:buNone/>
            </a:pPr>
            <a:r>
              <a:rPr lang="en-US" sz="2400" dirty="0">
                <a:ea typeface="Arial" pitchFamily="-111" charset="0"/>
                <a:cs typeface="Arial" pitchFamily="-111" charset="0"/>
              </a:rPr>
              <a:t>	Some problems have only exponential algorithms (provably so – they must take at least order </a:t>
            </a:r>
            <a:r>
              <a:rPr lang="en-US" sz="2400" b="1" dirty="0">
                <a:ea typeface="Arial" pitchFamily="-111" charset="0"/>
                <a:cs typeface="Arial" pitchFamily="-111" charset="0"/>
              </a:rPr>
              <a:t>2</a:t>
            </a:r>
            <a:r>
              <a:rPr lang="en-US" sz="2400" b="1" baseline="30000" dirty="0">
                <a:ea typeface="Arial" pitchFamily="-111" charset="0"/>
                <a:cs typeface="Arial" pitchFamily="-111" charset="0"/>
              </a:rPr>
              <a:t>n</a:t>
            </a:r>
            <a:r>
              <a:rPr lang="en-US" sz="2400" dirty="0">
                <a:ea typeface="Arial" pitchFamily="-111" charset="0"/>
                <a:cs typeface="Arial" pitchFamily="-111" charset="0"/>
              </a:rPr>
              <a:t> steps) So far, only a few have been proven, but there may be many. We suspect so.</a:t>
            </a:r>
          </a:p>
        </p:txBody>
      </p:sp>
      <p:sp>
        <p:nvSpPr>
          <p:cNvPr id="129028" name="Date Placeholder 3"/>
          <p:cNvSpPr>
            <a:spLocks noGrp="1"/>
          </p:cNvSpPr>
          <p:nvPr>
            <p:ph type="dt" sz="quarter" idx="10"/>
          </p:nvPr>
        </p:nvSpPr>
        <p:spPr>
          <a:noFill/>
        </p:spPr>
        <p:txBody>
          <a:bodyPr/>
          <a:lstStyle/>
          <a:p>
            <a:fld id="{AC550CE5-88FE-4F48-9289-C0604A16F5F8}"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2902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29030" name="Slide Number Placeholder 5"/>
          <p:cNvSpPr>
            <a:spLocks noGrp="1"/>
          </p:cNvSpPr>
          <p:nvPr>
            <p:ph type="sldNum" sz="quarter" idx="12"/>
          </p:nvPr>
        </p:nvSpPr>
        <p:spPr>
          <a:noFill/>
        </p:spPr>
        <p:txBody>
          <a:bodyPr/>
          <a:lstStyle/>
          <a:p>
            <a:fld id="{A9AB7A16-E117-044B-875E-8DAE19CCA7B7}"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18351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title"/>
          </p:nvPr>
        </p:nvSpPr>
        <p:spPr/>
        <p:txBody>
          <a:bodyPr/>
          <a:lstStyle/>
          <a:p>
            <a:r>
              <a:rPr lang="en-US">
                <a:ea typeface="ＭＳ Ｐゴシック" pitchFamily="-111" charset="-128"/>
                <a:cs typeface="ＭＳ Ｐゴシック" pitchFamily="-111" charset="-128"/>
              </a:rPr>
              <a:t>Easy Problems</a:t>
            </a:r>
          </a:p>
        </p:txBody>
      </p:sp>
      <p:sp>
        <p:nvSpPr>
          <p:cNvPr id="130051" name="Content Placeholder 2"/>
          <p:cNvSpPr>
            <a:spLocks noGrp="1"/>
          </p:cNvSpPr>
          <p:nvPr>
            <p:ph idx="1"/>
          </p:nvPr>
        </p:nvSpPr>
        <p:spPr/>
        <p:txBody>
          <a:bodyPr/>
          <a:lstStyle/>
          <a:p>
            <a:pPr lvl="1" eaLnBrk="1" hangingPunct="1">
              <a:buFont typeface="Times" pitchFamily="-111" charset="0"/>
              <a:buNone/>
            </a:pPr>
            <a:r>
              <a:rPr lang="en-US" dirty="0"/>
              <a:t>	</a:t>
            </a:r>
            <a:r>
              <a:rPr lang="en-US" dirty="0">
                <a:ea typeface="Arial" pitchFamily="-111" charset="0"/>
                <a:cs typeface="Arial" pitchFamily="-111" charset="0"/>
              </a:rPr>
              <a:t>Many problems have polynomial algorithms (Fortunately). </a:t>
            </a:r>
          </a:p>
          <a:p>
            <a:pPr lvl="1" eaLnBrk="1" hangingPunct="1"/>
            <a:endParaRPr lang="en-US" dirty="0">
              <a:ea typeface="Arial" pitchFamily="-111" charset="0"/>
              <a:cs typeface="Arial" pitchFamily="-111" charset="0"/>
            </a:endParaRPr>
          </a:p>
          <a:p>
            <a:pPr lvl="1" eaLnBrk="1" hangingPunct="1">
              <a:buFont typeface="Times" pitchFamily="-111" charset="0"/>
              <a:buNone/>
            </a:pPr>
            <a:r>
              <a:rPr lang="en-US" dirty="0">
                <a:ea typeface="Arial" pitchFamily="-111" charset="0"/>
                <a:cs typeface="Arial" pitchFamily="-111" charset="0"/>
              </a:rPr>
              <a:t>	Why fortunately? Because, most exponential algorithms are essentially useless for problem instances with </a:t>
            </a:r>
            <a:r>
              <a:rPr lang="en-US" b="1" dirty="0">
                <a:ea typeface="Arial" pitchFamily="-111" charset="0"/>
                <a:cs typeface="Arial" pitchFamily="-111" charset="0"/>
              </a:rPr>
              <a:t>n</a:t>
            </a:r>
            <a:r>
              <a:rPr lang="en-US" dirty="0">
                <a:ea typeface="Arial" pitchFamily="-111" charset="0"/>
                <a:cs typeface="Arial" pitchFamily="-111" charset="0"/>
              </a:rPr>
              <a:t> much larger than 50 or 60. We have algorithms for them, but the best of these will take 100's of years to run, even on much faster computers than we now envision.</a:t>
            </a:r>
          </a:p>
          <a:p>
            <a:pPr lvl="1" eaLnBrk="1" hangingPunct="1"/>
            <a:endParaRPr lang="en-US" dirty="0">
              <a:latin typeface="Times New Roman" pitchFamily="-111" charset="0"/>
            </a:endParaRPr>
          </a:p>
        </p:txBody>
      </p:sp>
      <p:sp>
        <p:nvSpPr>
          <p:cNvPr id="130052" name="Date Placeholder 3"/>
          <p:cNvSpPr>
            <a:spLocks noGrp="1"/>
          </p:cNvSpPr>
          <p:nvPr>
            <p:ph type="dt" sz="quarter" idx="10"/>
          </p:nvPr>
        </p:nvSpPr>
        <p:spPr>
          <a:noFill/>
        </p:spPr>
        <p:txBody>
          <a:bodyPr/>
          <a:lstStyle/>
          <a:p>
            <a:fld id="{4A682C3C-1073-5241-80BB-41DE70067D10}"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005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0054" name="Slide Number Placeholder 5"/>
          <p:cNvSpPr>
            <a:spLocks noGrp="1"/>
          </p:cNvSpPr>
          <p:nvPr>
            <p:ph type="sldNum" sz="quarter" idx="12"/>
          </p:nvPr>
        </p:nvSpPr>
        <p:spPr>
          <a:noFill/>
        </p:spPr>
        <p:txBody>
          <a:bodyPr/>
          <a:lstStyle/>
          <a:p>
            <a:fld id="{ACDE92C8-733E-814A-86CC-2A03AE041617}"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487711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a:ea typeface="ＭＳ Ｐゴシック" pitchFamily="-111" charset="-128"/>
                <a:cs typeface="ＭＳ Ｐゴシック" pitchFamily="-111" charset="-128"/>
              </a:rPr>
              <a:t>Three Classes of Problems</a:t>
            </a:r>
          </a:p>
        </p:txBody>
      </p:sp>
      <p:sp>
        <p:nvSpPr>
          <p:cNvPr id="131075" name="Content Placeholder 2"/>
          <p:cNvSpPr>
            <a:spLocks noGrp="1"/>
          </p:cNvSpPr>
          <p:nvPr>
            <p:ph idx="1"/>
          </p:nvPr>
        </p:nvSpPr>
        <p:spPr/>
        <p:txBody>
          <a:bodyPr/>
          <a:lstStyle/>
          <a:p>
            <a:pPr lvl="1" eaLnBrk="1" hangingPunct="1">
              <a:buFont typeface="Times" pitchFamily="-111" charset="0"/>
              <a:buNone/>
            </a:pPr>
            <a:r>
              <a:rPr lang="en-US" dirty="0"/>
              <a:t>	Problems proven to be in these three groups (classes) are, respectively,</a:t>
            </a:r>
          </a:p>
          <a:p>
            <a:pPr lvl="1" eaLnBrk="1" hangingPunct="1"/>
            <a:endParaRPr lang="en-US" dirty="0"/>
          </a:p>
          <a:p>
            <a:pPr lvl="1" eaLnBrk="1" hangingPunct="1">
              <a:buFont typeface="Times" pitchFamily="-111" charset="0"/>
              <a:buNone/>
            </a:pPr>
            <a:r>
              <a:rPr lang="en-US" dirty="0"/>
              <a:t>	</a:t>
            </a:r>
            <a:r>
              <a:rPr lang="en-US" dirty="0" err="1"/>
              <a:t>Undecidable</a:t>
            </a:r>
            <a:r>
              <a:rPr lang="en-US" dirty="0"/>
              <a:t>, Exponential, and Polynomial.</a:t>
            </a:r>
          </a:p>
          <a:p>
            <a:pPr lvl="1" eaLnBrk="1" hangingPunct="1"/>
            <a:endParaRPr lang="en-US" dirty="0"/>
          </a:p>
          <a:p>
            <a:pPr lvl="1" eaLnBrk="1" hangingPunct="1"/>
            <a:endParaRPr lang="en-US" dirty="0"/>
          </a:p>
          <a:p>
            <a:pPr lvl="1" eaLnBrk="1" hangingPunct="1">
              <a:buFont typeface="Times" pitchFamily="-111" charset="0"/>
              <a:buNone/>
            </a:pPr>
            <a:r>
              <a:rPr lang="en-US" dirty="0"/>
              <a:t>	Theoretically, all problems belong to exactly one of these three classes. </a:t>
            </a:r>
          </a:p>
        </p:txBody>
      </p:sp>
      <p:sp>
        <p:nvSpPr>
          <p:cNvPr id="131076" name="Date Placeholder 3"/>
          <p:cNvSpPr>
            <a:spLocks noGrp="1"/>
          </p:cNvSpPr>
          <p:nvPr>
            <p:ph type="dt" sz="quarter" idx="10"/>
          </p:nvPr>
        </p:nvSpPr>
        <p:spPr>
          <a:noFill/>
        </p:spPr>
        <p:txBody>
          <a:bodyPr/>
          <a:lstStyle/>
          <a:p>
            <a:fld id="{0CA5A3DE-515F-9B40-B828-245A35028B59}"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107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1078" name="Slide Number Placeholder 5"/>
          <p:cNvSpPr>
            <a:spLocks noGrp="1"/>
          </p:cNvSpPr>
          <p:nvPr>
            <p:ph type="sldNum" sz="quarter" idx="12"/>
          </p:nvPr>
        </p:nvSpPr>
        <p:spPr>
          <a:noFill/>
        </p:spPr>
        <p:txBody>
          <a:bodyPr/>
          <a:lstStyle/>
          <a:p>
            <a:fld id="{E2A9846F-C453-384A-8BD4-20D649C3637D}"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4305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ea typeface="ＭＳ Ｐゴシック" pitchFamily="-111" charset="-128"/>
                <a:cs typeface="ＭＳ Ｐゴシック" pitchFamily="-111" charset="-128"/>
              </a:rPr>
              <a:t>Checking a “Yes” Answer</a:t>
            </a:r>
          </a:p>
        </p:txBody>
      </p:sp>
      <p:sp>
        <p:nvSpPr>
          <p:cNvPr id="48131" name="Content Placeholder 2"/>
          <p:cNvSpPr>
            <a:spLocks noGrp="1"/>
          </p:cNvSpPr>
          <p:nvPr>
            <p:ph idx="1"/>
          </p:nvPr>
        </p:nvSpPr>
        <p:spPr/>
        <p:txBody>
          <a:bodyPr/>
          <a:lstStyle/>
          <a:p>
            <a:r>
              <a:rPr lang="en-US" sz="1800" dirty="0">
                <a:ea typeface="ＭＳ Ｐゴシック" pitchFamily="-111" charset="-128"/>
                <a:cs typeface="ＭＳ Ｐゴシック" pitchFamily="-111" charset="-128"/>
              </a:rPr>
              <a:t>Without showing how your program works (you may not even know), how can you convince someone else that instance (1) is, in fact, a Yes instance?</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We can assume the output of the program was an actual coloring of </a:t>
            </a:r>
            <a:r>
              <a:rPr lang="en-US" sz="1800" b="1" dirty="0">
                <a:ea typeface="ＭＳ Ｐゴシック" pitchFamily="-111" charset="-128"/>
                <a:cs typeface="ＭＳ Ｐゴシック" pitchFamily="-111" charset="-128"/>
              </a:rPr>
              <a:t>G</a:t>
            </a:r>
            <a:r>
              <a:rPr lang="en-US" sz="1800" dirty="0">
                <a:ea typeface="ＭＳ Ｐゴシック" pitchFamily="-111" charset="-128"/>
                <a:cs typeface="ＭＳ Ｐゴシック" pitchFamily="-111" charset="-128"/>
              </a:rPr>
              <a:t>. Just give that to a doubter who can easily check that no adjacent vertices are colored the same, and that no more than </a:t>
            </a:r>
            <a:r>
              <a:rPr lang="en-US" sz="1800" b="1" dirty="0">
                <a:ea typeface="ＭＳ Ｐゴシック" pitchFamily="-111" charset="-128"/>
                <a:cs typeface="ＭＳ Ｐゴシック" pitchFamily="-111" charset="-128"/>
              </a:rPr>
              <a:t>k</a:t>
            </a:r>
            <a:r>
              <a:rPr lang="en-US" sz="1800" dirty="0">
                <a:ea typeface="ＭＳ Ｐゴシック" pitchFamily="-111" charset="-128"/>
                <a:cs typeface="ＭＳ Ｐゴシック" pitchFamily="-111" charset="-128"/>
              </a:rPr>
              <a:t> colors were used.</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How about the No instance?</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What could the program have given that allows us to quickly "verify" (2) is a No  instance?</a:t>
            </a:r>
          </a:p>
          <a:p>
            <a:pPr lvl="2"/>
            <a:r>
              <a:rPr lang="en-US" sz="1800" dirty="0">
                <a:ea typeface="ＭＳ Ｐゴシック" pitchFamily="-111" charset="-128"/>
              </a:rPr>
              <a:t>No One Knows!!</a:t>
            </a:r>
          </a:p>
          <a:p>
            <a:pPr lvl="2"/>
            <a:endParaRPr lang="en-US" sz="1800" dirty="0">
              <a:ea typeface="ＭＳ Ｐゴシック" pitchFamily="-111" charset="-128"/>
            </a:endParaRPr>
          </a:p>
          <a:p>
            <a:r>
              <a:rPr lang="en-US" sz="1800" u="sng" dirty="0">
                <a:ea typeface="ＭＳ Ｐゴシック" pitchFamily="-111" charset="-128"/>
              </a:rPr>
              <a:t>For all</a:t>
            </a:r>
            <a:r>
              <a:rPr lang="en-US" sz="1800" dirty="0">
                <a:ea typeface="ＭＳ Ｐゴシック" pitchFamily="-111" charset="-128"/>
              </a:rPr>
              <a:t> problems seem to be harder than </a:t>
            </a:r>
            <a:r>
              <a:rPr lang="en-US" sz="1800" u="sng" dirty="0">
                <a:ea typeface="ＭＳ Ｐゴシック" pitchFamily="-111" charset="-128"/>
              </a:rPr>
              <a:t>there exists</a:t>
            </a:r>
            <a:r>
              <a:rPr lang="en-US" sz="1800" dirty="0">
                <a:ea typeface="ＭＳ Ｐゴシック" pitchFamily="-111" charset="-128"/>
              </a:rPr>
              <a:t> ones in many contexts</a:t>
            </a:r>
          </a:p>
        </p:txBody>
      </p:sp>
      <p:sp>
        <p:nvSpPr>
          <p:cNvPr id="48132" name="Date Placeholder 3"/>
          <p:cNvSpPr>
            <a:spLocks noGrp="1"/>
          </p:cNvSpPr>
          <p:nvPr>
            <p:ph type="dt" sz="quarter" idx="10"/>
          </p:nvPr>
        </p:nvSpPr>
        <p:spPr>
          <a:noFill/>
        </p:spPr>
        <p:txBody>
          <a:bodyPr/>
          <a:lstStyle/>
          <a:p>
            <a:fld id="{52F82E17-4359-274E-B370-736DA999811A}"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4813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8134" name="Slide Number Placeholder 5"/>
          <p:cNvSpPr>
            <a:spLocks noGrp="1"/>
          </p:cNvSpPr>
          <p:nvPr>
            <p:ph type="sldNum" sz="quarter" idx="12"/>
          </p:nvPr>
        </p:nvSpPr>
        <p:spPr>
          <a:noFill/>
        </p:spPr>
        <p:txBody>
          <a:bodyPr/>
          <a:lstStyle/>
          <a:p>
            <a:fld id="{62F8FEF6-C27B-AE45-B7AD-7851C27E617F}"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51384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a:ea typeface="ＭＳ Ｐゴシック" pitchFamily="-111" charset="-128"/>
                <a:cs typeface="ＭＳ Ｐゴシック" pitchFamily="-111" charset="-128"/>
              </a:rPr>
              <a:t>Unknown Complexity</a:t>
            </a:r>
          </a:p>
        </p:txBody>
      </p:sp>
      <p:sp>
        <p:nvSpPr>
          <p:cNvPr id="132099" name="Content Placeholder 2"/>
          <p:cNvSpPr>
            <a:spLocks noGrp="1"/>
          </p:cNvSpPr>
          <p:nvPr>
            <p:ph idx="1"/>
          </p:nvPr>
        </p:nvSpPr>
        <p:spPr/>
        <p:txBody>
          <a:bodyPr/>
          <a:lstStyle/>
          <a:p>
            <a:pPr eaLnBrk="1" hangingPunct="1">
              <a:lnSpc>
                <a:spcPct val="90000"/>
              </a:lnSpc>
              <a:buFont typeface="Times" pitchFamily="-111" charset="0"/>
              <a:buNone/>
            </a:pPr>
            <a:r>
              <a:rPr lang="en-US" sz="2800" b="1">
                <a:latin typeface="Times New Roman" pitchFamily="-111" charset="0"/>
                <a:ea typeface="ＭＳ Ｐゴシック" pitchFamily="-111" charset="-128"/>
                <a:cs typeface="ＭＳ Ｐゴシック" pitchFamily="-111" charset="-128"/>
              </a:rPr>
              <a:t>	</a:t>
            </a:r>
            <a:r>
              <a:rPr lang="en-US" sz="2400" b="1">
                <a:ea typeface="ＭＳ Ｐゴシック" pitchFamily="-111" charset="-128"/>
                <a:cs typeface="ＭＳ Ｐゴシック" pitchFamily="-111" charset="-128"/>
              </a:rPr>
              <a:t>Practically, there are a lot of problems (maybe, most) that </a:t>
            </a:r>
            <a:r>
              <a:rPr lang="en-US" sz="2400" b="1" u="sng">
                <a:ea typeface="ＭＳ Ｐゴシック" pitchFamily="-111" charset="-128"/>
                <a:cs typeface="ＭＳ Ｐゴシック" pitchFamily="-111" charset="-128"/>
              </a:rPr>
              <a:t>have not</a:t>
            </a:r>
            <a:r>
              <a:rPr lang="en-US" sz="2400" b="1">
                <a:ea typeface="ＭＳ Ｐゴシック" pitchFamily="-111" charset="-128"/>
                <a:cs typeface="ＭＳ Ｐゴシック" pitchFamily="-111" charset="-128"/>
              </a:rPr>
              <a:t> been proven to be in any of the classes (Yet, maybe never will be). </a:t>
            </a:r>
          </a:p>
          <a:p>
            <a:pPr eaLnBrk="1" hangingPunct="1">
              <a:lnSpc>
                <a:spcPct val="90000"/>
              </a:lnSpc>
              <a:buFont typeface="Times" pitchFamily="-111" charset="0"/>
              <a:buNone/>
            </a:pPr>
            <a:endParaRPr lang="en-US" sz="2400" b="1">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b="1">
                <a:ea typeface="ＭＳ Ｐゴシック" pitchFamily="-111" charset="-128"/>
                <a:cs typeface="ＭＳ Ｐゴシック" pitchFamily="-111" charset="-128"/>
              </a:rPr>
              <a:t>    Most currently "lie between" polynomial and exponential – we know of exponential algorithms, but have been unable to prove that exponential algorithms are necessary. </a:t>
            </a:r>
          </a:p>
          <a:p>
            <a:pPr eaLnBrk="1" hangingPunct="1">
              <a:lnSpc>
                <a:spcPct val="90000"/>
              </a:lnSpc>
              <a:buFont typeface="Times" pitchFamily="-111" charset="0"/>
              <a:buNone/>
            </a:pPr>
            <a:endParaRPr lang="en-US" sz="2400" b="1">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b="1">
                <a:ea typeface="ＭＳ Ｐゴシック" pitchFamily="-111" charset="-128"/>
                <a:cs typeface="ＭＳ Ｐゴシック" pitchFamily="-111" charset="-128"/>
              </a:rPr>
              <a:t>	Some may have polynomial algorithms, but we have not yet been clever enough to discover them.</a:t>
            </a:r>
          </a:p>
        </p:txBody>
      </p:sp>
      <p:sp>
        <p:nvSpPr>
          <p:cNvPr id="132100" name="Date Placeholder 3"/>
          <p:cNvSpPr>
            <a:spLocks noGrp="1"/>
          </p:cNvSpPr>
          <p:nvPr>
            <p:ph type="dt" sz="quarter" idx="10"/>
          </p:nvPr>
        </p:nvSpPr>
        <p:spPr>
          <a:noFill/>
        </p:spPr>
        <p:txBody>
          <a:bodyPr/>
          <a:lstStyle/>
          <a:p>
            <a:fld id="{76A16218-0862-D84D-B7E0-ADDFF5387874}"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210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2102" name="Slide Number Placeholder 5"/>
          <p:cNvSpPr>
            <a:spLocks noGrp="1"/>
          </p:cNvSpPr>
          <p:nvPr>
            <p:ph type="sldNum" sz="quarter" idx="12"/>
          </p:nvPr>
        </p:nvSpPr>
        <p:spPr>
          <a:noFill/>
        </p:spPr>
        <p:txBody>
          <a:bodyPr/>
          <a:lstStyle/>
          <a:p>
            <a:fld id="{0D45B8D9-9527-4745-8B4C-518878F7DFF4}"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39775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dirty="0">
                <a:ea typeface="ＭＳ Ｐゴシック" pitchFamily="-111" charset="-128"/>
                <a:cs typeface="ＭＳ Ｐゴシック" pitchFamily="-111" charset="-128"/>
              </a:rPr>
              <a:t>Why do we Care?</a:t>
            </a:r>
          </a:p>
        </p:txBody>
      </p:sp>
      <p:sp>
        <p:nvSpPr>
          <p:cNvPr id="133123" name="Content Placeholder 2"/>
          <p:cNvSpPr>
            <a:spLocks noGrp="1"/>
          </p:cNvSpPr>
          <p:nvPr>
            <p:ph idx="1"/>
          </p:nvPr>
        </p:nvSpPr>
        <p:spPr/>
        <p:txBody>
          <a:bodyPr/>
          <a:lstStyle/>
          <a:p>
            <a:pPr eaLnBrk="1" hangingPunct="1">
              <a:buFont typeface="Times" pitchFamily="-111" charset="0"/>
              <a:buNone/>
            </a:pPr>
            <a:r>
              <a:rPr lang="en-US" sz="2400" dirty="0">
                <a:ea typeface="ＭＳ Ｐゴシック" pitchFamily="-111" charset="-128"/>
                <a:cs typeface="ＭＳ Ｐゴシック" pitchFamily="-111" charset="-128"/>
              </a:rPr>
              <a:t>	If an algorithm is </a:t>
            </a:r>
            <a:r>
              <a:rPr lang="en-US" sz="2400" b="1" dirty="0">
                <a:ea typeface="ＭＳ Ｐゴシック" pitchFamily="-111" charset="-128"/>
                <a:cs typeface="ＭＳ Ｐゴシック" pitchFamily="-111" charset="-128"/>
              </a:rPr>
              <a:t>O(</a:t>
            </a:r>
            <a:r>
              <a:rPr lang="en-US" sz="2400" b="1" dirty="0" err="1">
                <a:ea typeface="ＭＳ Ｐゴシック" pitchFamily="-111" charset="-128"/>
                <a:cs typeface="ＭＳ Ｐゴシック" pitchFamily="-111" charset="-128"/>
              </a:rPr>
              <a:t>n</a:t>
            </a:r>
            <a:r>
              <a:rPr lang="en-US" sz="2400" b="1" baseline="30000" dirty="0" err="1">
                <a:ea typeface="ＭＳ Ｐゴシック" pitchFamily="-111" charset="-128"/>
                <a:cs typeface="ＭＳ Ｐゴシック" pitchFamily="-111" charset="-128"/>
              </a:rPr>
              <a:t>k</a:t>
            </a:r>
            <a:r>
              <a:rPr lang="en-US" sz="2400" b="1" dirty="0">
                <a:ea typeface="ＭＳ Ｐゴシック" pitchFamily="-111" charset="-128"/>
                <a:cs typeface="ＭＳ Ｐゴシック" pitchFamily="-111" charset="-128"/>
              </a:rPr>
              <a:t>)</a:t>
            </a:r>
            <a:r>
              <a:rPr lang="en-US" sz="2400" dirty="0">
                <a:ea typeface="ＭＳ Ｐゴシック" pitchFamily="-111" charset="-128"/>
                <a:cs typeface="ＭＳ Ｐゴシック" pitchFamily="-111" charset="-128"/>
              </a:rPr>
              <a:t>, increasing the size of an instance by one gives a running time that is </a:t>
            </a:r>
            <a:r>
              <a:rPr lang="en-US" sz="2400" b="1" dirty="0">
                <a:ea typeface="ＭＳ Ｐゴシック" pitchFamily="-111" charset="-128"/>
                <a:cs typeface="ＭＳ Ｐゴシック" pitchFamily="-111" charset="-128"/>
              </a:rPr>
              <a:t>O((n+1)</a:t>
            </a:r>
            <a:r>
              <a:rPr lang="en-US" sz="2400" b="1" baseline="30000" dirty="0">
                <a:ea typeface="ＭＳ Ｐゴシック" pitchFamily="-111" charset="-128"/>
                <a:cs typeface="ＭＳ Ｐゴシック" pitchFamily="-111" charset="-128"/>
              </a:rPr>
              <a:t>k</a:t>
            </a:r>
            <a:r>
              <a:rPr lang="en-US" sz="2400" b="1" dirty="0">
                <a:ea typeface="ＭＳ Ｐゴシック" pitchFamily="-111" charset="-128"/>
                <a:cs typeface="ＭＳ Ｐゴシック" pitchFamily="-111" charset="-128"/>
              </a:rPr>
              <a:t>)</a:t>
            </a:r>
          </a:p>
          <a:p>
            <a:pPr eaLnBrk="1" hangingPunct="1"/>
            <a:endParaRPr lang="en-US" sz="2400" dirty="0">
              <a:ea typeface="ＭＳ Ｐゴシック" pitchFamily="-111" charset="-128"/>
              <a:cs typeface="ＭＳ Ｐゴシック" pitchFamily="-111" charset="-128"/>
            </a:endParaRPr>
          </a:p>
          <a:p>
            <a:pPr eaLnBrk="1" hangingPunct="1">
              <a:buFont typeface="Times" pitchFamily="-111" charset="0"/>
              <a:buNone/>
            </a:pPr>
            <a:r>
              <a:rPr lang="en-US" sz="2400" dirty="0">
                <a:ea typeface="ＭＳ Ｐゴシック" pitchFamily="-111" charset="-128"/>
                <a:cs typeface="ＭＳ Ｐゴシック" pitchFamily="-111" charset="-128"/>
              </a:rPr>
              <a:t>	That’s really not much more.</a:t>
            </a:r>
          </a:p>
          <a:p>
            <a:pPr eaLnBrk="1" hangingPunct="1"/>
            <a:endParaRPr lang="en-US" sz="2400" dirty="0">
              <a:ea typeface="ＭＳ Ｐゴシック" pitchFamily="-111" charset="-128"/>
              <a:cs typeface="ＭＳ Ｐゴシック" pitchFamily="-111" charset="-128"/>
            </a:endParaRPr>
          </a:p>
          <a:p>
            <a:pPr eaLnBrk="1" hangingPunct="1">
              <a:buFont typeface="Times" pitchFamily="-111" charset="0"/>
              <a:buNone/>
            </a:pPr>
            <a:r>
              <a:rPr lang="en-US" sz="2400" dirty="0">
                <a:ea typeface="ＭＳ Ｐゴシック" pitchFamily="-111" charset="-128"/>
                <a:cs typeface="ＭＳ Ｐゴシック" pitchFamily="-111" charset="-128"/>
              </a:rPr>
              <a:t>	With an increase of one in an exponential algorithm, </a:t>
            </a:r>
            <a:r>
              <a:rPr lang="en-US" sz="2400" b="1" dirty="0">
                <a:ea typeface="ＭＳ Ｐゴシック" pitchFamily="-111" charset="-128"/>
                <a:cs typeface="ＭＳ Ｐゴシック" pitchFamily="-111" charset="-128"/>
              </a:rPr>
              <a:t>O(2</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a:t>
            </a:r>
            <a:r>
              <a:rPr lang="en-US" sz="2400" dirty="0">
                <a:ea typeface="ＭＳ Ｐゴシック" pitchFamily="-111" charset="-128"/>
                <a:cs typeface="ＭＳ Ｐゴシック" pitchFamily="-111" charset="-128"/>
              </a:rPr>
              <a:t> changes to </a:t>
            </a:r>
            <a:r>
              <a:rPr lang="en-US" sz="2400" b="1" dirty="0">
                <a:ea typeface="ＭＳ Ｐゴシック" pitchFamily="-111" charset="-128"/>
                <a:cs typeface="ＭＳ Ｐゴシック" pitchFamily="-111" charset="-128"/>
              </a:rPr>
              <a:t>O(2</a:t>
            </a:r>
            <a:r>
              <a:rPr lang="en-US" sz="2400" b="1" baseline="30000" dirty="0">
                <a:ea typeface="ＭＳ Ｐゴシック" pitchFamily="-111" charset="-128"/>
                <a:cs typeface="ＭＳ Ｐゴシック" pitchFamily="-111" charset="-128"/>
              </a:rPr>
              <a:t>n+1</a:t>
            </a:r>
            <a:r>
              <a:rPr lang="en-US" sz="2400" b="1" dirty="0">
                <a:ea typeface="ＭＳ Ｐゴシック" pitchFamily="-111" charset="-128"/>
                <a:cs typeface="ＭＳ Ｐゴシック" pitchFamily="-111" charset="-128"/>
              </a:rPr>
              <a:t>) = O(2*2</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2*O(2</a:t>
            </a:r>
            <a:r>
              <a:rPr lang="en-US" sz="2400" b="1" baseline="30000" dirty="0">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 that is, it takes about twice as long.</a:t>
            </a:r>
            <a:endParaRPr lang="en-US" sz="3600" dirty="0">
              <a:ea typeface="ＭＳ Ｐゴシック" pitchFamily="-111" charset="-128"/>
              <a:cs typeface="ＭＳ Ｐゴシック" pitchFamily="-111" charset="-128"/>
            </a:endParaRPr>
          </a:p>
        </p:txBody>
      </p:sp>
      <p:sp>
        <p:nvSpPr>
          <p:cNvPr id="133124" name="Date Placeholder 3"/>
          <p:cNvSpPr>
            <a:spLocks noGrp="1"/>
          </p:cNvSpPr>
          <p:nvPr>
            <p:ph type="dt" sz="quarter" idx="10"/>
          </p:nvPr>
        </p:nvSpPr>
        <p:spPr>
          <a:noFill/>
        </p:spPr>
        <p:txBody>
          <a:bodyPr/>
          <a:lstStyle/>
          <a:p>
            <a:fld id="{0E7ADDEC-BAC0-F44D-A2A9-F3CEB86F9890}"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312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3126" name="Slide Number Placeholder 5"/>
          <p:cNvSpPr>
            <a:spLocks noGrp="1"/>
          </p:cNvSpPr>
          <p:nvPr>
            <p:ph type="sldNum" sz="quarter" idx="12"/>
          </p:nvPr>
        </p:nvSpPr>
        <p:spPr>
          <a:noFill/>
        </p:spPr>
        <p:txBody>
          <a:bodyPr/>
          <a:lstStyle/>
          <a:p>
            <a:fld id="{3E047BA2-8D93-F644-8DB9-CF11AB4346E6}"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6034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p:txBody>
          <a:bodyPr/>
          <a:lstStyle/>
          <a:p>
            <a:r>
              <a:rPr lang="en-US">
                <a:ea typeface="ＭＳ Ｐゴシック" pitchFamily="-111" charset="-128"/>
                <a:cs typeface="ＭＳ Ｐゴシック" pitchFamily="-111" charset="-128"/>
              </a:rPr>
              <a:t>A Word about “Size”</a:t>
            </a:r>
          </a:p>
        </p:txBody>
      </p:sp>
      <p:sp>
        <p:nvSpPr>
          <p:cNvPr id="134147" name="Content Placeholder 2"/>
          <p:cNvSpPr>
            <a:spLocks noGrp="1"/>
          </p:cNvSpPr>
          <p:nvPr>
            <p:ph idx="1"/>
          </p:nvPr>
        </p:nvSpPr>
        <p:spPr/>
        <p:txBody>
          <a:bodyPr/>
          <a:lstStyle/>
          <a:p>
            <a:pPr eaLnBrk="1" hangingPunct="1">
              <a:lnSpc>
                <a:spcPct val="90000"/>
              </a:lnSpc>
              <a:buFont typeface="Times" pitchFamily="-111" charset="0"/>
              <a:buNone/>
            </a:pPr>
            <a:r>
              <a:rPr lang="en-US" sz="2000">
                <a:ea typeface="ＭＳ Ｐゴシック" pitchFamily="-111" charset="-128"/>
                <a:cs typeface="ＭＳ Ｐゴシック" pitchFamily="-111" charset="-128"/>
              </a:rPr>
              <a:t>	</a:t>
            </a:r>
            <a:r>
              <a:rPr lang="en-US" sz="2000" b="1">
                <a:ea typeface="ＭＳ Ｐゴシック" pitchFamily="-111" charset="-128"/>
                <a:cs typeface="ＭＳ Ｐゴシック" pitchFamily="-111" charset="-128"/>
              </a:rPr>
              <a:t>Technically, the size of an instance is the minimum number of bits (information) needed to represent the instance – its "length." </a:t>
            </a:r>
          </a:p>
          <a:p>
            <a:pPr lvl="1" eaLnBrk="1" hangingPunct="1">
              <a:lnSpc>
                <a:spcPct val="90000"/>
              </a:lnSpc>
              <a:buFont typeface="Times" pitchFamily="-111" charset="0"/>
              <a:buNone/>
            </a:pPr>
            <a:r>
              <a:rPr lang="en-US" sz="2000" b="1"/>
              <a:t>	</a:t>
            </a:r>
          </a:p>
          <a:p>
            <a:pPr lvl="1" eaLnBrk="1" hangingPunct="1">
              <a:lnSpc>
                <a:spcPct val="90000"/>
              </a:lnSpc>
              <a:buFont typeface="Times" pitchFamily="-111" charset="0"/>
              <a:buNone/>
            </a:pPr>
            <a:r>
              <a:rPr lang="en-US" sz="2000" b="1"/>
              <a:t>	This comes from early Formal Language researchers who were analyzing the time needed to 'recognize' a string of characters as a function of its length (number of characters).</a:t>
            </a:r>
          </a:p>
          <a:p>
            <a:pPr lvl="1" eaLnBrk="1" hangingPunct="1">
              <a:lnSpc>
                <a:spcPct val="90000"/>
              </a:lnSpc>
            </a:pPr>
            <a:endParaRPr lang="en-US" sz="2000" b="1"/>
          </a:p>
          <a:p>
            <a:pPr lvl="1" eaLnBrk="1" hangingPunct="1">
              <a:lnSpc>
                <a:spcPct val="90000"/>
              </a:lnSpc>
              <a:buFont typeface="Times" pitchFamily="-111" charset="0"/>
              <a:buNone/>
            </a:pPr>
            <a:r>
              <a:rPr lang="en-US" sz="2000" b="1"/>
              <a:t>	When dealing with more general problems there is usually a parameter (number of vertices, processors, variables, etc.) that is polynomially related to the length of the instance. Then, we are justified in using the parameter as a measure of the length (size), since anything polynomially related to one will be polynomially related to the other. </a:t>
            </a:r>
          </a:p>
        </p:txBody>
      </p:sp>
      <p:sp>
        <p:nvSpPr>
          <p:cNvPr id="134148" name="Date Placeholder 3"/>
          <p:cNvSpPr>
            <a:spLocks noGrp="1"/>
          </p:cNvSpPr>
          <p:nvPr>
            <p:ph type="dt" sz="quarter" idx="10"/>
          </p:nvPr>
        </p:nvSpPr>
        <p:spPr>
          <a:noFill/>
        </p:spPr>
        <p:txBody>
          <a:bodyPr/>
          <a:lstStyle/>
          <a:p>
            <a:fld id="{53E21D8C-AC4C-9F4F-BACD-59237F1E89BF}"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414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4150" name="Slide Number Placeholder 5"/>
          <p:cNvSpPr>
            <a:spLocks noGrp="1"/>
          </p:cNvSpPr>
          <p:nvPr>
            <p:ph type="sldNum" sz="quarter" idx="12"/>
          </p:nvPr>
        </p:nvSpPr>
        <p:spPr>
          <a:noFill/>
        </p:spPr>
        <p:txBody>
          <a:bodyPr/>
          <a:lstStyle/>
          <a:p>
            <a:fld id="{1FAC3745-8BEF-FE40-943B-8F11916DD961}" type="slidenum">
              <a:rPr lang="en-US">
                <a:latin typeface="Arial" pitchFamily="-111" charset="0"/>
                <a:ea typeface="ＭＳ Ｐゴシック" pitchFamily="-111" charset="-128"/>
                <a:cs typeface="ＭＳ Ｐゴシック" pitchFamily="-111" charset="-128"/>
              </a:rPr>
              <a:pPr/>
              <a:t>32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1307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a:ea typeface="ＭＳ Ｐゴシック" pitchFamily="-111" charset="-128"/>
                <a:cs typeface="ＭＳ Ｐゴシック" pitchFamily="-111" charset="-128"/>
              </a:rPr>
              <a:t>The Subtlety of “Size”</a:t>
            </a:r>
          </a:p>
        </p:txBody>
      </p:sp>
      <p:sp>
        <p:nvSpPr>
          <p:cNvPr id="135171" name="Content Placeholder 2"/>
          <p:cNvSpPr>
            <a:spLocks noGrp="1"/>
          </p:cNvSpPr>
          <p:nvPr>
            <p:ph idx="1"/>
          </p:nvPr>
        </p:nvSpPr>
        <p:spPr/>
        <p:txBody>
          <a:bodyPr/>
          <a:lstStyle/>
          <a:p>
            <a:pPr eaLnBrk="1" hangingPunct="1">
              <a:lnSpc>
                <a:spcPct val="90000"/>
              </a:lnSpc>
              <a:buFont typeface="Times" pitchFamily="-111" charset="0"/>
              <a:buNone/>
            </a:pPr>
            <a:r>
              <a:rPr lang="en-US" sz="2400">
                <a:ea typeface="ＭＳ Ｐゴシック" pitchFamily="-111" charset="-128"/>
                <a:cs typeface="ＭＳ Ｐゴシック" pitchFamily="-111" charset="-128"/>
              </a:rPr>
              <a:t>	</a:t>
            </a:r>
            <a:r>
              <a:rPr lang="en-US" sz="2400" b="1">
                <a:ea typeface="ＭＳ Ｐゴシック" pitchFamily="-111" charset="-128"/>
                <a:cs typeface="ＭＳ Ｐゴシック" pitchFamily="-111" charset="-128"/>
              </a:rPr>
              <a:t>But, be careful.</a:t>
            </a:r>
          </a:p>
          <a:p>
            <a:pPr eaLnBrk="1" hangingPunct="1">
              <a:lnSpc>
                <a:spcPct val="90000"/>
              </a:lnSpc>
            </a:pPr>
            <a:endParaRPr lang="en-US" sz="2400" b="1">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b="1">
                <a:ea typeface="ＭＳ Ｐゴシック" pitchFamily="-111" charset="-128"/>
                <a:cs typeface="ＭＳ Ｐゴシック" pitchFamily="-111" charset="-128"/>
              </a:rPr>
              <a:t>	For instance, if the "value" (magnitude) of n is both the input and the parameter, the 'length' of the input (number of bits) is log</a:t>
            </a:r>
            <a:r>
              <a:rPr lang="en-US" sz="2400" b="1" baseline="-25000">
                <a:ea typeface="ＭＳ Ｐゴシック" pitchFamily="-111" charset="-128"/>
                <a:cs typeface="ＭＳ Ｐゴシック" pitchFamily="-111" charset="-128"/>
              </a:rPr>
              <a:t>2</a:t>
            </a:r>
            <a:r>
              <a:rPr lang="en-US" sz="2400" b="1">
                <a:ea typeface="ＭＳ Ｐゴシック" pitchFamily="-111" charset="-128"/>
                <a:cs typeface="ＭＳ Ｐゴシック" pitchFamily="-111" charset="-128"/>
              </a:rPr>
              <a:t>(n). So, an algorithm that takes n time is running in n = 2</a:t>
            </a:r>
            <a:r>
              <a:rPr lang="en-US" sz="2400" b="1" baseline="30000">
                <a:ea typeface="ＭＳ Ｐゴシック" pitchFamily="-111" charset="-128"/>
                <a:cs typeface="ＭＳ Ｐゴシック" pitchFamily="-111" charset="-128"/>
              </a:rPr>
              <a:t>log2(n)</a:t>
            </a:r>
            <a:r>
              <a:rPr lang="en-US" sz="2400" b="1">
                <a:ea typeface="ＭＳ Ｐゴシック" pitchFamily="-111" charset="-128"/>
                <a:cs typeface="ＭＳ Ｐゴシック" pitchFamily="-111" charset="-128"/>
              </a:rPr>
              <a:t> time, which is exponential in terms of the length, log</a:t>
            </a:r>
            <a:r>
              <a:rPr lang="en-US" sz="2400" b="1" baseline="-25000">
                <a:ea typeface="ＭＳ Ｐゴシック" pitchFamily="-111" charset="-128"/>
                <a:cs typeface="ＭＳ Ｐゴシック" pitchFamily="-111" charset="-128"/>
              </a:rPr>
              <a:t>2</a:t>
            </a:r>
            <a:r>
              <a:rPr lang="en-US" sz="2400" b="1">
                <a:ea typeface="ＭＳ Ｐゴシック" pitchFamily="-111" charset="-128"/>
                <a:cs typeface="ＭＳ Ｐゴシック" pitchFamily="-111" charset="-128"/>
              </a:rPr>
              <a:t>(n), but linear (hence, polynomial) in terms of the "value," or magnitude, of n.</a:t>
            </a:r>
          </a:p>
          <a:p>
            <a:pPr eaLnBrk="1" hangingPunct="1">
              <a:lnSpc>
                <a:spcPct val="90000"/>
              </a:lnSpc>
            </a:pPr>
            <a:endParaRPr lang="en-US" sz="2400" b="1">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b="1">
                <a:ea typeface="ＭＳ Ｐゴシック" pitchFamily="-111" charset="-128"/>
                <a:cs typeface="ＭＳ Ｐゴシック" pitchFamily="-111" charset="-128"/>
              </a:rPr>
              <a:t>	It's a subtle, and usually unimportant difference, but it can bite you.</a:t>
            </a:r>
          </a:p>
        </p:txBody>
      </p:sp>
      <p:sp>
        <p:nvSpPr>
          <p:cNvPr id="135172" name="Date Placeholder 3"/>
          <p:cNvSpPr>
            <a:spLocks noGrp="1"/>
          </p:cNvSpPr>
          <p:nvPr>
            <p:ph type="dt" sz="quarter" idx="10"/>
          </p:nvPr>
        </p:nvSpPr>
        <p:spPr>
          <a:noFill/>
        </p:spPr>
        <p:txBody>
          <a:bodyPr/>
          <a:lstStyle/>
          <a:p>
            <a:fld id="{8EFFC2D8-7195-B142-B5EB-CCED59EA34D9}"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517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5174" name="Slide Number Placeholder 5"/>
          <p:cNvSpPr>
            <a:spLocks noGrp="1"/>
          </p:cNvSpPr>
          <p:nvPr>
            <p:ph type="sldNum" sz="quarter" idx="12"/>
          </p:nvPr>
        </p:nvSpPr>
        <p:spPr>
          <a:noFill/>
        </p:spPr>
        <p:txBody>
          <a:bodyPr/>
          <a:lstStyle/>
          <a:p>
            <a:fld id="{ABC5EA96-9FFF-8449-BAD8-895226B1EA4E}"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0173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dirty="0">
                <a:ea typeface="ＭＳ Ｐゴシック" pitchFamily="-111" charset="-128"/>
                <a:cs typeface="ＭＳ Ｐゴシック" pitchFamily="-111" charset="-128"/>
              </a:rPr>
              <a:t>Subset Sum</a:t>
            </a:r>
          </a:p>
        </p:txBody>
      </p:sp>
      <p:sp>
        <p:nvSpPr>
          <p:cNvPr id="136195" name="Content Placeholder 2"/>
          <p:cNvSpPr>
            <a:spLocks noGrp="1"/>
          </p:cNvSpPr>
          <p:nvPr>
            <p:ph idx="1"/>
          </p:nvPr>
        </p:nvSpPr>
        <p:spPr/>
        <p:txBody>
          <a:bodyPr/>
          <a:lstStyle/>
          <a:p>
            <a:r>
              <a:rPr lang="en-US" sz="1800" dirty="0">
                <a:ea typeface="ＭＳ Ｐゴシック" pitchFamily="-111" charset="-128"/>
                <a:cs typeface="ＭＳ Ｐゴシック" pitchFamily="-111" charset="-128"/>
              </a:rPr>
              <a:t>Problem – Subset Sum</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Instances: A list </a:t>
            </a:r>
            <a:r>
              <a:rPr lang="en-US" sz="1800" b="1" dirty="0">
                <a:ea typeface="ＭＳ Ｐゴシック" pitchFamily="-111" charset="-128"/>
                <a:cs typeface="ＭＳ Ｐゴシック" pitchFamily="-111" charset="-128"/>
              </a:rPr>
              <a:t>L</a:t>
            </a:r>
            <a:r>
              <a:rPr lang="en-US" sz="1800" dirty="0">
                <a:ea typeface="ＭＳ Ｐゴシック" pitchFamily="-111" charset="-128"/>
                <a:cs typeface="ＭＳ Ｐゴシック" pitchFamily="-111" charset="-128"/>
              </a:rPr>
              <a:t> of </a:t>
            </a:r>
            <a:r>
              <a:rPr lang="en-US" sz="1800" b="1" dirty="0">
                <a:ea typeface="ＭＳ Ｐゴシック" pitchFamily="-111" charset="-128"/>
                <a:cs typeface="ＭＳ Ｐゴシック" pitchFamily="-111" charset="-128"/>
              </a:rPr>
              <a:t>n</a:t>
            </a:r>
            <a:r>
              <a:rPr lang="en-US" sz="1800" dirty="0">
                <a:ea typeface="ＭＳ Ｐゴシック" pitchFamily="-111" charset="-128"/>
                <a:cs typeface="ＭＳ Ｐゴシック" pitchFamily="-111" charset="-128"/>
              </a:rPr>
              <a:t> integer values and an integer </a:t>
            </a:r>
            <a:r>
              <a:rPr lang="en-US" sz="1800" b="1" dirty="0">
                <a:ea typeface="ＭＳ Ｐゴシック" pitchFamily="-111" charset="-128"/>
                <a:cs typeface="ＭＳ Ｐゴシック" pitchFamily="-111" charset="-128"/>
              </a:rPr>
              <a:t>B</a:t>
            </a:r>
            <a:r>
              <a:rPr lang="en-US" sz="1800" dirty="0">
                <a:ea typeface="ＭＳ Ｐゴシック" pitchFamily="-111" charset="-128"/>
                <a:cs typeface="ＭＳ Ｐゴシック" pitchFamily="-111" charset="-128"/>
              </a:rPr>
              <a:t>.</a:t>
            </a:r>
          </a:p>
          <a:p>
            <a:r>
              <a:rPr lang="en-US" sz="1800" dirty="0">
                <a:ea typeface="ＭＳ Ｐゴシック" pitchFamily="-111" charset="-128"/>
                <a:cs typeface="ＭＳ Ｐゴシック" pitchFamily="-111" charset="-128"/>
              </a:rPr>
              <a:t>Question: Does </a:t>
            </a:r>
            <a:r>
              <a:rPr lang="en-US" sz="1800" b="1" dirty="0">
                <a:ea typeface="ＭＳ Ｐゴシック" pitchFamily="-111" charset="-128"/>
                <a:cs typeface="ＭＳ Ｐゴシック" pitchFamily="-111" charset="-128"/>
              </a:rPr>
              <a:t>L</a:t>
            </a:r>
            <a:r>
              <a:rPr lang="en-US" sz="1800" dirty="0">
                <a:ea typeface="ＭＳ Ｐゴシック" pitchFamily="-111" charset="-128"/>
                <a:cs typeface="ＭＳ Ｐゴシック" pitchFamily="-111" charset="-128"/>
              </a:rPr>
              <a:t> have a subset which sums exactly to </a:t>
            </a:r>
            <a:r>
              <a:rPr lang="en-US" sz="1800" b="1" dirty="0">
                <a:ea typeface="ＭＳ Ｐゴシック" pitchFamily="-111" charset="-128"/>
                <a:cs typeface="ＭＳ Ｐゴシック" pitchFamily="-111" charset="-128"/>
              </a:rPr>
              <a:t>B</a:t>
            </a:r>
            <a:r>
              <a:rPr lang="en-US" sz="1800" dirty="0">
                <a:ea typeface="ＭＳ Ｐゴシック" pitchFamily="-111" charset="-128"/>
                <a:cs typeface="ＭＳ Ｐゴシック" pitchFamily="-111" charset="-128"/>
              </a:rPr>
              <a:t>?</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No one knows of a polynomial (deterministic) solution to this  problem.</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On the other hand, there is a very simple (dynamic programming) algorithm that runs in </a:t>
            </a:r>
            <a:r>
              <a:rPr lang="en-US" sz="1800" b="1" dirty="0">
                <a:ea typeface="ＭＳ Ｐゴシック" pitchFamily="-111" charset="-128"/>
                <a:cs typeface="ＭＳ Ｐゴシック" pitchFamily="-111" charset="-128"/>
              </a:rPr>
              <a:t>O(</a:t>
            </a:r>
            <a:r>
              <a:rPr lang="en-US" sz="1800" b="1" dirty="0" err="1">
                <a:ea typeface="ＭＳ Ｐゴシック" pitchFamily="-111" charset="-128"/>
                <a:cs typeface="ＭＳ Ｐゴシック" pitchFamily="-111" charset="-128"/>
              </a:rPr>
              <a:t>nB</a:t>
            </a:r>
            <a:r>
              <a:rPr lang="en-US" sz="1800" b="1" dirty="0">
                <a:ea typeface="ＭＳ Ｐゴシック" pitchFamily="-111" charset="-128"/>
                <a:cs typeface="ＭＳ Ｐゴシック" pitchFamily="-111" charset="-128"/>
              </a:rPr>
              <a:t>)</a:t>
            </a:r>
            <a:r>
              <a:rPr lang="en-US" sz="1800" dirty="0">
                <a:ea typeface="ＭＳ Ｐゴシック" pitchFamily="-111" charset="-128"/>
                <a:cs typeface="ＭＳ Ｐゴシック" pitchFamily="-111" charset="-128"/>
              </a:rPr>
              <a:t> time.</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Why isn't this "polynomial"? </a:t>
            </a:r>
          </a:p>
          <a:p>
            <a:r>
              <a:rPr lang="en-US" sz="1800" dirty="0">
                <a:ea typeface="ＭＳ Ｐゴシック" pitchFamily="-111" charset="-128"/>
                <a:cs typeface="ＭＳ Ｐゴシック" pitchFamily="-111" charset="-128"/>
              </a:rPr>
              <a:t>   Because, the "length" of an instance is </a:t>
            </a:r>
            <a:r>
              <a:rPr lang="en-US" sz="1800" b="1" dirty="0" err="1">
                <a:ea typeface="ＭＳ Ｐゴシック" pitchFamily="-111" charset="-128"/>
                <a:cs typeface="ＭＳ Ｐゴシック" pitchFamily="-111" charset="-128"/>
              </a:rPr>
              <a:t>nlog</a:t>
            </a:r>
            <a:r>
              <a:rPr lang="en-US" sz="1800" b="1" dirty="0">
                <a:ea typeface="ＭＳ Ｐゴシック" pitchFamily="-111" charset="-128"/>
                <a:cs typeface="ＭＳ Ｐゴシック" pitchFamily="-111" charset="-128"/>
              </a:rPr>
              <a:t>(B)</a:t>
            </a:r>
            <a:r>
              <a:rPr lang="en-US" sz="1800" dirty="0">
                <a:ea typeface="ＭＳ Ｐゴシック" pitchFamily="-111" charset="-128"/>
                <a:cs typeface="ＭＳ Ｐゴシック" pitchFamily="-111" charset="-128"/>
              </a:rPr>
              <a:t> and</a:t>
            </a:r>
          </a:p>
          <a:p>
            <a:r>
              <a:rPr lang="en-US" sz="1800" dirty="0">
                <a:ea typeface="ＭＳ Ｐゴシック" pitchFamily="-111" charset="-128"/>
                <a:cs typeface="ＭＳ Ｐゴシック" pitchFamily="-111" charset="-128"/>
              </a:rPr>
              <a:t>   </a:t>
            </a:r>
            <a:r>
              <a:rPr lang="en-US" sz="1800" b="1" dirty="0" err="1">
                <a:ea typeface="ＭＳ Ｐゴシック" pitchFamily="-111" charset="-128"/>
                <a:cs typeface="ＭＳ Ｐゴシック" pitchFamily="-111" charset="-128"/>
              </a:rPr>
              <a:t>nB</a:t>
            </a:r>
            <a:r>
              <a:rPr lang="en-US" sz="1800" b="1" dirty="0">
                <a:ea typeface="ＭＳ Ｐゴシック" pitchFamily="-111" charset="-128"/>
                <a:cs typeface="ＭＳ Ｐゴシック" pitchFamily="-111" charset="-128"/>
              </a:rPr>
              <a:t> &gt; (</a:t>
            </a:r>
            <a:r>
              <a:rPr lang="en-US" sz="1800" b="1" dirty="0" err="1">
                <a:ea typeface="ＭＳ Ｐゴシック" pitchFamily="-111" charset="-128"/>
                <a:cs typeface="ＭＳ Ｐゴシック" pitchFamily="-111" charset="-128"/>
              </a:rPr>
              <a:t>nlog</a:t>
            </a:r>
            <a:r>
              <a:rPr lang="en-US" sz="1800" b="1" dirty="0">
                <a:ea typeface="ＭＳ Ｐゴシック" pitchFamily="-111" charset="-128"/>
                <a:cs typeface="ＭＳ Ｐゴシック" pitchFamily="-111" charset="-128"/>
              </a:rPr>
              <a:t>(B))^k </a:t>
            </a:r>
            <a:r>
              <a:rPr lang="en-US" sz="1800" dirty="0">
                <a:ea typeface="ＭＳ Ｐゴシック" pitchFamily="-111" charset="-128"/>
                <a:cs typeface="ＭＳ Ｐゴシック" pitchFamily="-111" charset="-128"/>
              </a:rPr>
              <a:t>for any fixed </a:t>
            </a:r>
            <a:r>
              <a:rPr lang="en-US" sz="1800" b="1" dirty="0">
                <a:ea typeface="ＭＳ Ｐゴシック" pitchFamily="-111" charset="-128"/>
                <a:cs typeface="ＭＳ Ｐゴシック" pitchFamily="-111" charset="-128"/>
              </a:rPr>
              <a:t>k</a:t>
            </a:r>
            <a:r>
              <a:rPr lang="en-US" sz="1800" dirty="0">
                <a:ea typeface="ＭＳ Ｐゴシック" pitchFamily="-111" charset="-128"/>
                <a:cs typeface="ＭＳ Ｐゴシック" pitchFamily="-111" charset="-128"/>
              </a:rPr>
              <a:t>.</a:t>
            </a:r>
          </a:p>
        </p:txBody>
      </p:sp>
      <p:sp>
        <p:nvSpPr>
          <p:cNvPr id="136196" name="Date Placeholder 3"/>
          <p:cNvSpPr>
            <a:spLocks noGrp="1"/>
          </p:cNvSpPr>
          <p:nvPr>
            <p:ph type="dt" sz="quarter" idx="10"/>
          </p:nvPr>
        </p:nvSpPr>
        <p:spPr>
          <a:noFill/>
        </p:spPr>
        <p:txBody>
          <a:bodyPr/>
          <a:lstStyle/>
          <a:p>
            <a:fld id="{9EC84BAA-8332-6D48-9B3C-10DBF05FF8B3}"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619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6198" name="Slide Number Placeholder 5"/>
          <p:cNvSpPr>
            <a:spLocks noGrp="1"/>
          </p:cNvSpPr>
          <p:nvPr>
            <p:ph type="sldNum" sz="quarter" idx="12"/>
          </p:nvPr>
        </p:nvSpPr>
        <p:spPr>
          <a:noFill/>
        </p:spPr>
        <p:txBody>
          <a:bodyPr/>
          <a:lstStyle/>
          <a:p>
            <a:fld id="{87967731-E9AA-D144-8B06-C183B66A9282}"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022013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a:ea typeface="ＭＳ Ｐゴシック" pitchFamily="-111" charset="-128"/>
                <a:cs typeface="ＭＳ Ｐゴシック" pitchFamily="-111" charset="-128"/>
              </a:rPr>
              <a:t>Why do we Care?</a:t>
            </a:r>
          </a:p>
        </p:txBody>
      </p:sp>
      <p:sp>
        <p:nvSpPr>
          <p:cNvPr id="137219" name="Content Placeholder 2"/>
          <p:cNvSpPr>
            <a:spLocks noGrp="1"/>
          </p:cNvSpPr>
          <p:nvPr>
            <p:ph idx="1"/>
          </p:nvPr>
        </p:nvSpPr>
        <p:spPr/>
        <p:txBody>
          <a:bodyPr/>
          <a:lstStyle/>
          <a:p>
            <a:pPr eaLnBrk="1" hangingPunct="1">
              <a:lnSpc>
                <a:spcPct val="90000"/>
              </a:lnSpc>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When given a new problem to solve (design an algorithm for), if it's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or even exponential, you will waste a lot of time trying to write a polynomial solution for it!!</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If the problem really is polynomial, it will be worthwhile spending some time and effort to find a polynomial solution.</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a:t>
            </a:r>
            <a:r>
              <a:rPr lang="en-US" sz="2400" i="1" dirty="0">
                <a:ea typeface="ＭＳ Ｐゴシック" pitchFamily="-111" charset="-128"/>
                <a:cs typeface="ＭＳ Ｐゴシック" pitchFamily="-111" charset="-128"/>
              </a:rPr>
              <a:t>You should know something about how hard a problem is before you try to solve it.</a:t>
            </a:r>
          </a:p>
        </p:txBody>
      </p:sp>
      <p:sp>
        <p:nvSpPr>
          <p:cNvPr id="137220" name="Date Placeholder 3"/>
          <p:cNvSpPr>
            <a:spLocks noGrp="1"/>
          </p:cNvSpPr>
          <p:nvPr>
            <p:ph type="dt" sz="quarter" idx="10"/>
          </p:nvPr>
        </p:nvSpPr>
        <p:spPr>
          <a:noFill/>
        </p:spPr>
        <p:txBody>
          <a:bodyPr/>
          <a:lstStyle/>
          <a:p>
            <a:fld id="{C3162923-0E0F-4142-BE77-78A3FEAD12F4}"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72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7222" name="Slide Number Placeholder 5"/>
          <p:cNvSpPr>
            <a:spLocks noGrp="1"/>
          </p:cNvSpPr>
          <p:nvPr>
            <p:ph type="sldNum" sz="quarter" idx="12"/>
          </p:nvPr>
        </p:nvSpPr>
        <p:spPr>
          <a:noFill/>
        </p:spPr>
        <p:txBody>
          <a:bodyPr/>
          <a:lstStyle/>
          <a:p>
            <a:fld id="{DF247840-2687-AA41-80D3-BF0BD5492473}"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93753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a:ea typeface="ＭＳ Ｐゴシック" pitchFamily="-111" charset="-128"/>
                <a:cs typeface="ＭＳ Ｐゴシック" pitchFamily="-111" charset="-128"/>
              </a:rPr>
              <a:t>Research Territory</a:t>
            </a:r>
          </a:p>
        </p:txBody>
      </p:sp>
      <p:sp>
        <p:nvSpPr>
          <p:cNvPr id="138243" name="Content Placeholder 2"/>
          <p:cNvSpPr>
            <a:spLocks noGrp="1"/>
          </p:cNvSpPr>
          <p:nvPr>
            <p:ph idx="1"/>
          </p:nvPr>
        </p:nvSpPr>
        <p:spPr/>
        <p:txBody>
          <a:bodyPr/>
          <a:lstStyle/>
          <a:p>
            <a:pPr lvl="1" eaLnBrk="1" hangingPunct="1">
              <a:lnSpc>
                <a:spcPct val="90000"/>
              </a:lnSpc>
              <a:buFont typeface="Times" pitchFamily="-111" charset="0"/>
              <a:buNone/>
            </a:pPr>
            <a:r>
              <a:rPr lang="en-US"/>
              <a:t>	</a:t>
            </a:r>
            <a:r>
              <a:rPr lang="en-US" b="1"/>
              <a:t>Decidable – vs – Undecidable     </a:t>
            </a:r>
          </a:p>
          <a:p>
            <a:pPr lvl="1" eaLnBrk="1" hangingPunct="1">
              <a:lnSpc>
                <a:spcPct val="90000"/>
              </a:lnSpc>
              <a:buFont typeface="Times" pitchFamily="-111" charset="0"/>
              <a:buNone/>
            </a:pPr>
            <a:r>
              <a:rPr lang="en-US" b="1"/>
              <a:t>			(area of Computability Theory)</a:t>
            </a:r>
          </a:p>
          <a:p>
            <a:pPr lvl="1" eaLnBrk="1" hangingPunct="1">
              <a:lnSpc>
                <a:spcPct val="90000"/>
              </a:lnSpc>
            </a:pPr>
            <a:endParaRPr lang="en-US" b="1"/>
          </a:p>
          <a:p>
            <a:pPr lvl="1" eaLnBrk="1" hangingPunct="1">
              <a:lnSpc>
                <a:spcPct val="90000"/>
              </a:lnSpc>
              <a:buFont typeface="Times" pitchFamily="-111" charset="0"/>
              <a:buNone/>
            </a:pPr>
            <a:r>
              <a:rPr lang="en-US" b="1"/>
              <a:t>	Exponential – vs – polynomial   </a:t>
            </a:r>
          </a:p>
          <a:p>
            <a:pPr lvl="1" eaLnBrk="1" hangingPunct="1">
              <a:lnSpc>
                <a:spcPct val="90000"/>
              </a:lnSpc>
              <a:buFont typeface="Times" pitchFamily="-111" charset="0"/>
              <a:buNone/>
            </a:pPr>
            <a:r>
              <a:rPr lang="en-US" b="1"/>
              <a:t>			(area of Computational Complexity)</a:t>
            </a:r>
          </a:p>
          <a:p>
            <a:pPr lvl="1" eaLnBrk="1" hangingPunct="1">
              <a:lnSpc>
                <a:spcPct val="90000"/>
              </a:lnSpc>
            </a:pPr>
            <a:endParaRPr lang="en-US" b="1"/>
          </a:p>
          <a:p>
            <a:pPr lvl="1" eaLnBrk="1" hangingPunct="1">
              <a:lnSpc>
                <a:spcPct val="90000"/>
              </a:lnSpc>
              <a:buFont typeface="Times" pitchFamily="-111" charset="0"/>
              <a:buNone/>
            </a:pPr>
            <a:r>
              <a:rPr lang="en-US" b="1"/>
              <a:t>	Algorithms for any of these         </a:t>
            </a:r>
          </a:p>
          <a:p>
            <a:pPr lvl="1" eaLnBrk="1" hangingPunct="1">
              <a:lnSpc>
                <a:spcPct val="90000"/>
              </a:lnSpc>
              <a:buFont typeface="Times" pitchFamily="-111" charset="0"/>
              <a:buNone/>
            </a:pPr>
            <a:r>
              <a:rPr lang="en-US" b="1"/>
              <a:t>			(area of Algorithm Design/Analysis)</a:t>
            </a:r>
          </a:p>
        </p:txBody>
      </p:sp>
      <p:sp>
        <p:nvSpPr>
          <p:cNvPr id="138244" name="Date Placeholder 3"/>
          <p:cNvSpPr>
            <a:spLocks noGrp="1"/>
          </p:cNvSpPr>
          <p:nvPr>
            <p:ph type="dt" sz="quarter" idx="10"/>
          </p:nvPr>
        </p:nvSpPr>
        <p:spPr>
          <a:noFill/>
        </p:spPr>
        <p:txBody>
          <a:bodyPr/>
          <a:lstStyle/>
          <a:p>
            <a:fld id="{ADEECFCF-3AD9-3E4F-ABD9-6E064A09A104}"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382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8246" name="Slide Number Placeholder 5"/>
          <p:cNvSpPr>
            <a:spLocks noGrp="1"/>
          </p:cNvSpPr>
          <p:nvPr>
            <p:ph type="sldNum" sz="quarter" idx="12"/>
          </p:nvPr>
        </p:nvSpPr>
        <p:spPr>
          <a:noFill/>
        </p:spPr>
        <p:txBody>
          <a:bodyPr/>
          <a:lstStyle/>
          <a:p>
            <a:fld id="{E49907BD-CB1C-C943-9475-B28D7D7D8E02}" type="slidenum">
              <a:rPr lang="en-US">
                <a:latin typeface="Arial" pitchFamily="-111" charset="0"/>
                <a:ea typeface="ＭＳ Ｐゴシック" pitchFamily="-111" charset="-128"/>
                <a:cs typeface="ＭＳ Ｐゴシック" pitchFamily="-111" charset="-128"/>
              </a:rPr>
              <a:pPr/>
              <a:t>36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2438872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Title 1"/>
          <p:cNvSpPr>
            <a:spLocks noGrp="1"/>
          </p:cNvSpPr>
          <p:nvPr>
            <p:ph type="ctrTitle"/>
          </p:nvPr>
        </p:nvSpPr>
        <p:spPr/>
        <p:txBody>
          <a:bodyPr/>
          <a:lstStyle/>
          <a:p>
            <a:r>
              <a:rPr lang="en-US">
                <a:ea typeface="ＭＳ Ｐゴシック" pitchFamily="-111" charset="-128"/>
                <a:cs typeface="ＭＳ Ｐゴシック" pitchFamily="-111" charset="-128"/>
              </a:rPr>
              <a:t>Complexity Theory</a:t>
            </a:r>
          </a:p>
        </p:txBody>
      </p:sp>
      <p:sp>
        <p:nvSpPr>
          <p:cNvPr id="678915" name="Subtitle 2"/>
          <p:cNvSpPr>
            <a:spLocks noGrp="1"/>
          </p:cNvSpPr>
          <p:nvPr>
            <p:ph type="subTitle" idx="1"/>
          </p:nvPr>
        </p:nvSpPr>
        <p:spPr/>
        <p:txBody>
          <a:bodyPr/>
          <a:lstStyle/>
          <a:p>
            <a:r>
              <a:rPr lang="en-US" dirty="0">
                <a:ea typeface="ＭＳ Ｐゴシック" pitchFamily="-111" charset="-128"/>
                <a:cs typeface="ＭＳ Ｐゴシック" pitchFamily="-111" charset="-128"/>
              </a:rPr>
              <a:t>Second Part of Course</a:t>
            </a:r>
          </a:p>
        </p:txBody>
      </p:sp>
    </p:spTree>
    <p:extLst>
      <p:ext uri="{BB962C8B-B14F-4D97-AF65-F5344CB8AC3E}">
        <p14:creationId xmlns:p14="http://schemas.microsoft.com/office/powerpoint/2010/main" val="3584707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Models of Computation</a:t>
            </a:r>
          </a:p>
        </p:txBody>
      </p:sp>
      <p:sp>
        <p:nvSpPr>
          <p:cNvPr id="377859" name="Rectangle 3"/>
          <p:cNvSpPr>
            <a:spLocks noGrp="1" noChangeArrowheads="1"/>
          </p:cNvSpPr>
          <p:nvPr>
            <p:ph idx="1"/>
          </p:nvPr>
        </p:nvSpPr>
        <p:spPr/>
        <p:txBody>
          <a:bodyPr/>
          <a:lstStyle/>
          <a:p>
            <a:pPr algn="ctr" eaLnBrk="1" hangingPunct="1">
              <a:lnSpc>
                <a:spcPct val="90000"/>
              </a:lnSpc>
              <a:buFont typeface="Times" charset="0"/>
              <a:buNone/>
              <a:defRPr/>
            </a:pPr>
            <a:r>
              <a:rPr lang="en-US" b="1" dirty="0" err="1"/>
              <a:t>NonDeterminism</a:t>
            </a:r>
            <a:endParaRPr lang="en-US" b="1" dirty="0"/>
          </a:p>
          <a:p>
            <a:pPr algn="ctr" eaLnBrk="1" hangingPunct="1">
              <a:lnSpc>
                <a:spcPct val="90000"/>
              </a:lnSpc>
              <a:buFont typeface="Times" charset="0"/>
              <a:buNone/>
              <a:defRPr/>
            </a:pPr>
            <a:endParaRPr lang="en-US" sz="2400" b="1" dirty="0"/>
          </a:p>
          <a:p>
            <a:pPr eaLnBrk="1" hangingPunct="1">
              <a:lnSpc>
                <a:spcPct val="90000"/>
              </a:lnSpc>
              <a:buFont typeface="Times" charset="0"/>
              <a:buNone/>
              <a:defRPr/>
            </a:pPr>
            <a:r>
              <a:rPr lang="en-US" sz="2400" b="1" dirty="0"/>
              <a:t>	Since we can't seem to find a model of computation that is more powerful than a TM, can we find one that is 'faster'?</a:t>
            </a:r>
          </a:p>
          <a:p>
            <a:pPr eaLnBrk="1" hangingPunct="1">
              <a:lnSpc>
                <a:spcPct val="90000"/>
              </a:lnSpc>
              <a:buFont typeface="Times" charset="0"/>
              <a:buNone/>
              <a:defRPr/>
            </a:pPr>
            <a:endParaRPr lang="en-US" sz="2400" b="1" dirty="0"/>
          </a:p>
          <a:p>
            <a:pPr eaLnBrk="1" hangingPunct="1">
              <a:lnSpc>
                <a:spcPct val="90000"/>
              </a:lnSpc>
              <a:buFont typeface="Times" charset="0"/>
              <a:buNone/>
              <a:defRPr/>
            </a:pPr>
            <a:r>
              <a:rPr lang="en-US" sz="2400" b="1" dirty="0"/>
              <a:t>	In particular, we want one that takes us from exponential time to polynomial time.</a:t>
            </a:r>
          </a:p>
          <a:p>
            <a:pPr eaLnBrk="1" hangingPunct="1">
              <a:lnSpc>
                <a:spcPct val="90000"/>
              </a:lnSpc>
              <a:buFont typeface="Times" charset="0"/>
              <a:buNone/>
              <a:defRPr/>
            </a:pPr>
            <a:endParaRPr lang="en-US" sz="2400" b="1" dirty="0"/>
          </a:p>
          <a:p>
            <a:pPr eaLnBrk="1" hangingPunct="1">
              <a:lnSpc>
                <a:spcPct val="90000"/>
              </a:lnSpc>
              <a:buFont typeface="Times" charset="0"/>
              <a:buNone/>
              <a:defRPr/>
            </a:pPr>
            <a:r>
              <a:rPr lang="en-US" sz="2400" b="1" dirty="0"/>
              <a:t>	Our candidate will be the </a:t>
            </a:r>
            <a:r>
              <a:rPr lang="en-US" sz="2400" b="1" dirty="0" err="1"/>
              <a:t>NonDeterministic</a:t>
            </a:r>
            <a:r>
              <a:rPr lang="en-US" sz="2400" b="1" dirty="0"/>
              <a:t> Turing Machine (NDTM).</a:t>
            </a:r>
          </a:p>
        </p:txBody>
      </p:sp>
      <p:sp>
        <p:nvSpPr>
          <p:cNvPr id="4" name="Date Placeholder 3">
            <a:extLst>
              <a:ext uri="{FF2B5EF4-FFF2-40B4-BE49-F238E27FC236}">
                <a16:creationId xmlns:a16="http://schemas.microsoft.com/office/drawing/2014/main" id="{49856BFD-EF9E-9140-80F2-624561046392}"/>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F8F1048C-3E0B-0E42-BC5C-8539C4D7D4FA}"/>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11DAB7FF-784A-EB4D-9D63-BBEA928BC2C5}"/>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87132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a:t>
            </a:r>
          </a:p>
        </p:txBody>
      </p:sp>
      <p:sp>
        <p:nvSpPr>
          <p:cNvPr id="378883" name="Rectangle 3"/>
          <p:cNvSpPr>
            <a:spLocks noGrp="1" noChangeArrowheads="1"/>
          </p:cNvSpPr>
          <p:nvPr>
            <p:ph idx="1"/>
          </p:nvPr>
        </p:nvSpPr>
        <p:spPr/>
        <p:txBody>
          <a:bodyPr/>
          <a:lstStyle/>
          <a:p>
            <a:pPr eaLnBrk="1" hangingPunct="1">
              <a:lnSpc>
                <a:spcPct val="90000"/>
              </a:lnSpc>
              <a:buFont typeface="Times" charset="0"/>
              <a:buNone/>
              <a:defRPr/>
            </a:pPr>
            <a:r>
              <a:rPr lang="en-US" sz="2000" b="1" dirty="0"/>
              <a:t>	</a:t>
            </a:r>
            <a:r>
              <a:rPr lang="en-US" sz="2400" b="1" dirty="0"/>
              <a:t>In the basic Deterministic Turing Machine (DTM) we make one major alteration (and take care of a few repercussions): </a:t>
            </a:r>
          </a:p>
          <a:p>
            <a:pPr lvl="1" eaLnBrk="1" hangingPunct="1">
              <a:lnSpc>
                <a:spcPct val="90000"/>
              </a:lnSpc>
              <a:buFont typeface="Times" charset="0"/>
              <a:buNone/>
              <a:defRPr/>
            </a:pPr>
            <a:r>
              <a:rPr lang="en-US" sz="2400" b="1" dirty="0"/>
              <a:t>	The 'transition </a:t>
            </a:r>
            <a:r>
              <a:rPr lang="en-US" sz="2400" b="1" dirty="0" err="1"/>
              <a:t>functon</a:t>
            </a:r>
            <a:r>
              <a:rPr lang="en-US" sz="2400" b="1" dirty="0"/>
              <a:t>' in DTM's is allowed to become a 'transition mapping' in NDTM's.</a:t>
            </a:r>
          </a:p>
          <a:p>
            <a:pPr eaLnBrk="1" hangingPunct="1">
              <a:lnSpc>
                <a:spcPct val="90000"/>
              </a:lnSpc>
              <a:buFont typeface="Times" charset="0"/>
              <a:buNone/>
              <a:defRPr/>
            </a:pPr>
            <a:r>
              <a:rPr lang="en-US" sz="2400" b="1" dirty="0"/>
              <a:t>	This means that rather than the next action being totally specified (deterministic) by the current state and input character, we now can have many next actions - simultaneously. That is, a NDTM can be in many states at once. (That raises some interesting problems with writing on the tape, just where the tape head is, etc., but those little things can be explained away).</a:t>
            </a:r>
          </a:p>
        </p:txBody>
      </p:sp>
      <p:sp>
        <p:nvSpPr>
          <p:cNvPr id="4" name="Date Placeholder 3">
            <a:extLst>
              <a:ext uri="{FF2B5EF4-FFF2-40B4-BE49-F238E27FC236}">
                <a16:creationId xmlns:a16="http://schemas.microsoft.com/office/drawing/2014/main" id="{89465EC1-B852-B649-B5E4-A78C851D975F}"/>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C77A86AB-047C-E447-BD11-0B2360D951B7}"/>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CF6ECA0E-9B38-1C42-844A-5C5E5DB2D59B}"/>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6403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7"/>
          <p:cNvSpPr>
            <a:spLocks noGrp="1"/>
          </p:cNvSpPr>
          <p:nvPr>
            <p:ph type="title"/>
          </p:nvPr>
        </p:nvSpPr>
        <p:spPr/>
        <p:txBody>
          <a:bodyPr/>
          <a:lstStyle/>
          <a:p>
            <a:r>
              <a:rPr lang="en-US">
                <a:ea typeface="ＭＳ Ｐゴシック" pitchFamily="-111" charset="-128"/>
                <a:cs typeface="ＭＳ Ｐゴシック" pitchFamily="-111" charset="-128"/>
              </a:rPr>
              <a:t>Checking a “No” Answer</a:t>
            </a:r>
          </a:p>
        </p:txBody>
      </p:sp>
      <p:sp>
        <p:nvSpPr>
          <p:cNvPr id="49155" name="Content Placeholder 8"/>
          <p:cNvSpPr>
            <a:spLocks noGrp="1"/>
          </p:cNvSpPr>
          <p:nvPr>
            <p:ph idx="1"/>
          </p:nvPr>
        </p:nvSpPr>
        <p:spPr/>
        <p:txBody>
          <a:bodyPr/>
          <a:lstStyle/>
          <a:p>
            <a:r>
              <a:rPr lang="en-US" sz="2400" dirty="0">
                <a:ea typeface="ＭＳ Ｐゴシック" pitchFamily="-111" charset="-128"/>
                <a:cs typeface="ＭＳ Ｐゴシック" pitchFamily="-111" charset="-128"/>
              </a:rPr>
              <a:t>The only thing anyone has thought of is to have it test all possible ways to </a:t>
            </a:r>
            <a:r>
              <a:rPr lang="en-US" sz="2400" b="1" dirty="0">
                <a:ea typeface="ＭＳ Ｐゴシック" pitchFamily="-111" charset="-128"/>
                <a:cs typeface="ＭＳ Ｐゴシック" pitchFamily="-111" charset="-128"/>
              </a:rPr>
              <a:t>k</a:t>
            </a:r>
            <a:r>
              <a:rPr lang="en-US" sz="2400" dirty="0">
                <a:ea typeface="ＭＳ Ｐゴシック" pitchFamily="-111" charset="-128"/>
                <a:cs typeface="ＭＳ Ｐゴシック" pitchFamily="-111" charset="-128"/>
              </a:rPr>
              <a:t>-color the graph – all of which fail, of course, if “No” is the correct answer.</a:t>
            </a:r>
          </a:p>
          <a:p>
            <a:r>
              <a:rPr lang="en-US" sz="2400" dirty="0">
                <a:ea typeface="ＭＳ Ｐゴシック" pitchFamily="-111" charset="-128"/>
                <a:cs typeface="ＭＳ Ｐゴシック" pitchFamily="-111" charset="-128"/>
              </a:rPr>
              <a:t>There are an exponential number of things (colorings) to check.</a:t>
            </a:r>
          </a:p>
          <a:p>
            <a:r>
              <a:rPr lang="en-US" sz="2400" dirty="0">
                <a:ea typeface="ＭＳ Ｐゴシック" pitchFamily="-111" charset="-128"/>
                <a:cs typeface="ＭＳ Ｐゴシック" pitchFamily="-111" charset="-128"/>
              </a:rPr>
              <a:t>For some problems, there seems to be a big difference between verifying Yes and No instances.</a:t>
            </a:r>
          </a:p>
          <a:p>
            <a:r>
              <a:rPr lang="en-US" sz="2400" dirty="0">
                <a:ea typeface="ＭＳ Ｐゴシック" pitchFamily="-111" charset="-128"/>
                <a:cs typeface="ＭＳ Ｐゴシック" pitchFamily="-111" charset="-128"/>
              </a:rPr>
              <a:t>To solve a problem efficiently, we must be able to solve both Yes and No instances efficiently and so it would seem we should be able to verify both quickly.</a:t>
            </a:r>
          </a:p>
        </p:txBody>
      </p:sp>
      <p:sp>
        <p:nvSpPr>
          <p:cNvPr id="49156" name="Date Placeholder 4"/>
          <p:cNvSpPr>
            <a:spLocks noGrp="1"/>
          </p:cNvSpPr>
          <p:nvPr>
            <p:ph type="dt" sz="quarter" idx="10"/>
          </p:nvPr>
        </p:nvSpPr>
        <p:spPr>
          <a:noFill/>
        </p:spPr>
        <p:txBody>
          <a:bodyPr/>
          <a:lstStyle/>
          <a:p>
            <a:fld id="{45878B16-147B-AD4C-96D0-97113C86DD9E}"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49157"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9158" name="Slide Number Placeholder 6"/>
          <p:cNvSpPr>
            <a:spLocks noGrp="1"/>
          </p:cNvSpPr>
          <p:nvPr>
            <p:ph type="sldNum" sz="quarter" idx="12"/>
          </p:nvPr>
        </p:nvSpPr>
        <p:spPr>
          <a:noFill/>
        </p:spPr>
        <p:txBody>
          <a:bodyPr/>
          <a:lstStyle/>
          <a:p>
            <a:fld id="{5B053C1A-909A-904D-AC73-22F980EE2B66}"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765628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a:t>
            </a:r>
          </a:p>
        </p:txBody>
      </p:sp>
      <p:sp>
        <p:nvSpPr>
          <p:cNvPr id="379907" name="Rectangle 3"/>
          <p:cNvSpPr>
            <a:spLocks noGrp="1" noChangeArrowheads="1"/>
          </p:cNvSpPr>
          <p:nvPr>
            <p:ph idx="1"/>
          </p:nvPr>
        </p:nvSpPr>
        <p:spPr/>
        <p:txBody>
          <a:bodyPr/>
          <a:lstStyle/>
          <a:p>
            <a:pPr eaLnBrk="1" hangingPunct="1">
              <a:lnSpc>
                <a:spcPct val="90000"/>
              </a:lnSpc>
              <a:buFont typeface="Times" charset="0"/>
              <a:buNone/>
              <a:defRPr/>
            </a:pPr>
            <a:r>
              <a:rPr lang="en-US" sz="2400" b="1" dirty="0"/>
              <a:t>	We also require that there be only one halt state - the 'accept' state. That also raises an interesting question - what if we give it an instance that is not 'acceptable'? The answer - it blows up (or goes into an infinite loop). </a:t>
            </a:r>
          </a:p>
          <a:p>
            <a:pPr eaLnBrk="1" hangingPunct="1">
              <a:lnSpc>
                <a:spcPct val="90000"/>
              </a:lnSpc>
              <a:buFont typeface="Times" charset="0"/>
              <a:buChar char="•"/>
              <a:defRPr/>
            </a:pPr>
            <a:endParaRPr lang="en-US" sz="2400" b="1" dirty="0"/>
          </a:p>
          <a:p>
            <a:pPr eaLnBrk="1" hangingPunct="1">
              <a:lnSpc>
                <a:spcPct val="90000"/>
              </a:lnSpc>
              <a:buFont typeface="Times" charset="0"/>
              <a:buNone/>
              <a:defRPr/>
            </a:pPr>
            <a:r>
              <a:rPr lang="en-US" sz="2400" b="1" dirty="0"/>
              <a:t>	The solution is that we are only allowed to give it 'acceptable' input. That means</a:t>
            </a:r>
          </a:p>
          <a:p>
            <a:pPr lvl="1" eaLnBrk="1" hangingPunct="1">
              <a:lnSpc>
                <a:spcPct val="90000"/>
              </a:lnSpc>
              <a:buFont typeface="Times" charset="0"/>
              <a:buNone/>
              <a:defRPr/>
            </a:pPr>
            <a:r>
              <a:rPr lang="en-US" sz="2000" b="1" dirty="0"/>
              <a:t>	</a:t>
            </a:r>
            <a:r>
              <a:rPr lang="en-US" sz="2400" b="1" dirty="0"/>
              <a:t>NDTM's are only defined for decision problems</a:t>
            </a:r>
          </a:p>
          <a:p>
            <a:pPr lvl="1" eaLnBrk="1" hangingPunct="1">
              <a:lnSpc>
                <a:spcPct val="90000"/>
              </a:lnSpc>
              <a:buFont typeface="Times" charset="0"/>
              <a:buNone/>
              <a:defRPr/>
            </a:pPr>
            <a:r>
              <a:rPr lang="en-US" sz="2400" b="1" dirty="0"/>
              <a:t>	and, in particular, only for Yes instances.</a:t>
            </a:r>
            <a:endParaRPr lang="en-US" sz="2400" dirty="0"/>
          </a:p>
        </p:txBody>
      </p:sp>
      <p:sp>
        <p:nvSpPr>
          <p:cNvPr id="4" name="Date Placeholder 3">
            <a:extLst>
              <a:ext uri="{FF2B5EF4-FFF2-40B4-BE49-F238E27FC236}">
                <a16:creationId xmlns:a16="http://schemas.microsoft.com/office/drawing/2014/main" id="{E3D64773-C255-E64A-A5BA-EB98AC469510}"/>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88E94ECC-EC35-2C4A-ABCE-D4AC2AC7B6A7}"/>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74FF0375-2F1F-4841-986C-CCA244DC4696}"/>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633502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0931" name="Rectangle 3"/>
          <p:cNvSpPr>
            <a:spLocks noGrp="1" noChangeArrowheads="1"/>
          </p:cNvSpPr>
          <p:nvPr>
            <p:ph idx="1"/>
          </p:nvPr>
        </p:nvSpPr>
        <p:spPr/>
        <p:txBody>
          <a:bodyPr/>
          <a:lstStyle/>
          <a:p>
            <a:pPr eaLnBrk="1" hangingPunct="1">
              <a:lnSpc>
                <a:spcPct val="90000"/>
              </a:lnSpc>
              <a:buFont typeface="Times" charset="0"/>
              <a:buNone/>
              <a:defRPr/>
            </a:pPr>
            <a:r>
              <a:rPr lang="en-US" sz="2000" b="1" dirty="0"/>
              <a:t>	</a:t>
            </a:r>
            <a:r>
              <a:rPr lang="en-US" sz="2400" b="1" dirty="0"/>
              <a:t>We want to determine how long it takes to get to the accept state - that's our only motive!!</a:t>
            </a:r>
          </a:p>
          <a:p>
            <a:pPr eaLnBrk="1" hangingPunct="1">
              <a:lnSpc>
                <a:spcPct val="90000"/>
              </a:lnSpc>
              <a:buFont typeface="Times" charset="0"/>
              <a:buChar char="•"/>
              <a:defRPr/>
            </a:pPr>
            <a:endParaRPr lang="en-US" sz="2400" b="1" dirty="0"/>
          </a:p>
          <a:p>
            <a:pPr eaLnBrk="1" hangingPunct="1">
              <a:lnSpc>
                <a:spcPct val="90000"/>
              </a:lnSpc>
              <a:buFont typeface="Times" charset="0"/>
              <a:buNone/>
              <a:defRPr/>
            </a:pPr>
            <a:r>
              <a:rPr lang="en-US" sz="2400" b="1" dirty="0"/>
              <a:t>	So, what is a NDTM doing?</a:t>
            </a:r>
          </a:p>
          <a:p>
            <a:pPr eaLnBrk="1" hangingPunct="1">
              <a:lnSpc>
                <a:spcPct val="90000"/>
              </a:lnSpc>
              <a:buFont typeface="Times" charset="0"/>
              <a:buChar char="•"/>
              <a:defRPr/>
            </a:pPr>
            <a:endParaRPr lang="en-US" sz="2400" b="1" dirty="0"/>
          </a:p>
          <a:p>
            <a:pPr eaLnBrk="1" hangingPunct="1">
              <a:lnSpc>
                <a:spcPct val="90000"/>
              </a:lnSpc>
              <a:buFont typeface="Times" charset="0"/>
              <a:buNone/>
              <a:defRPr/>
            </a:pPr>
            <a:r>
              <a:rPr lang="en-US" sz="2400" b="1" dirty="0"/>
              <a:t>	In a normal (deterministic) algorithm, we often have a loop where each time through the loop we are testing a different option to see if that "choice" leads to a correct solution. If one does, fine, we go on to another part of the problem. If one doesn't, we return to the same place and make a different choice, and test it, etc.</a:t>
            </a:r>
            <a:endParaRPr lang="en-US" sz="2400" dirty="0"/>
          </a:p>
        </p:txBody>
      </p:sp>
      <p:sp>
        <p:nvSpPr>
          <p:cNvPr id="4" name="Date Placeholder 3">
            <a:extLst>
              <a:ext uri="{FF2B5EF4-FFF2-40B4-BE49-F238E27FC236}">
                <a16:creationId xmlns:a16="http://schemas.microsoft.com/office/drawing/2014/main" id="{E391FDD2-ED8D-4846-940C-37E5DDF5D209}"/>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8D3E97FB-C603-2043-821F-333E77181BC2}"/>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8B7CAC03-3753-2446-8BCE-D5D0665EFF24}"/>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364670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1955" name="Rectangle 3"/>
          <p:cNvSpPr>
            <a:spLocks noGrp="1" noChangeArrowheads="1"/>
          </p:cNvSpPr>
          <p:nvPr>
            <p:ph idx="1"/>
          </p:nvPr>
        </p:nvSpPr>
        <p:spPr/>
        <p:txBody>
          <a:bodyPr/>
          <a:lstStyle/>
          <a:p>
            <a:pPr eaLnBrk="1" hangingPunct="1">
              <a:lnSpc>
                <a:spcPct val="90000"/>
              </a:lnSpc>
              <a:buFont typeface="Times" charset="0"/>
              <a:buNone/>
              <a:defRPr/>
            </a:pPr>
            <a:r>
              <a:rPr lang="en-US" sz="2000" b="1" dirty="0"/>
              <a:t>	</a:t>
            </a:r>
            <a:r>
              <a:rPr lang="en-US" sz="2400" b="1" dirty="0"/>
              <a:t>If this is a Yes instance, we are guaranteed that an acceptable choice will eventually be found and we go on.</a:t>
            </a:r>
          </a:p>
          <a:p>
            <a:pPr eaLnBrk="1" hangingPunct="1">
              <a:lnSpc>
                <a:spcPct val="90000"/>
              </a:lnSpc>
              <a:buFont typeface="Times" charset="0"/>
              <a:buChar char="•"/>
              <a:defRPr/>
            </a:pPr>
            <a:endParaRPr lang="en-US" sz="2400" b="1" dirty="0"/>
          </a:p>
          <a:p>
            <a:pPr eaLnBrk="1" hangingPunct="1">
              <a:lnSpc>
                <a:spcPct val="90000"/>
              </a:lnSpc>
              <a:buFont typeface="Times" charset="0"/>
              <a:buNone/>
              <a:defRPr/>
            </a:pPr>
            <a:r>
              <a:rPr lang="en-US" sz="2400" b="1" dirty="0"/>
              <a:t>	In a NDTM, what we are doing is making, and testing, all of those choices at once by 'spawning' a different NDTM for each of them. Those that don't work out, simply die (or something).</a:t>
            </a:r>
          </a:p>
          <a:p>
            <a:pPr eaLnBrk="1" hangingPunct="1">
              <a:lnSpc>
                <a:spcPct val="90000"/>
              </a:lnSpc>
              <a:buFont typeface="Times" charset="0"/>
              <a:buChar char="•"/>
              <a:defRPr/>
            </a:pPr>
            <a:endParaRPr lang="en-US" sz="2400" b="1" dirty="0"/>
          </a:p>
          <a:p>
            <a:pPr eaLnBrk="1" hangingPunct="1">
              <a:lnSpc>
                <a:spcPct val="90000"/>
              </a:lnSpc>
              <a:buFont typeface="Times" charset="0"/>
              <a:buNone/>
              <a:defRPr/>
            </a:pPr>
            <a:r>
              <a:rPr lang="en-US" sz="2400" b="1" dirty="0"/>
              <a:t>	This is kind of like the ultimate in parallel programming.</a:t>
            </a:r>
            <a:endParaRPr lang="en-US" sz="2400" dirty="0"/>
          </a:p>
        </p:txBody>
      </p:sp>
      <p:sp>
        <p:nvSpPr>
          <p:cNvPr id="4" name="Date Placeholder 3">
            <a:extLst>
              <a:ext uri="{FF2B5EF4-FFF2-40B4-BE49-F238E27FC236}">
                <a16:creationId xmlns:a16="http://schemas.microsoft.com/office/drawing/2014/main" id="{1BD2EF04-6A26-134D-BE9C-8C0343428016}"/>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4E9FCF1F-FC7B-D845-BC03-417EBE4DB90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5D7D1D9C-015A-2940-BC9D-5CD93AA82223}"/>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721686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2979" name="Rectangle 3"/>
          <p:cNvSpPr>
            <a:spLocks noGrp="1" noChangeArrowheads="1"/>
          </p:cNvSpPr>
          <p:nvPr>
            <p:ph idx="1"/>
          </p:nvPr>
        </p:nvSpPr>
        <p:spPr/>
        <p:txBody>
          <a:bodyPr/>
          <a:lstStyle/>
          <a:p>
            <a:pPr eaLnBrk="1" hangingPunct="1">
              <a:lnSpc>
                <a:spcPct val="90000"/>
              </a:lnSpc>
              <a:buFont typeface="Times" charset="0"/>
              <a:buNone/>
              <a:defRPr/>
            </a:pPr>
            <a:r>
              <a:rPr lang="en-US" sz="2800" dirty="0"/>
              <a:t>	</a:t>
            </a:r>
            <a:r>
              <a:rPr lang="en-US" b="1" dirty="0"/>
              <a:t>To allay concerns about not being able to write on the tape, we can allow each spawned NDTM to have its own copy of the tape with a read/write head. </a:t>
            </a:r>
          </a:p>
          <a:p>
            <a:pPr eaLnBrk="1" hangingPunct="1">
              <a:lnSpc>
                <a:spcPct val="90000"/>
              </a:lnSpc>
              <a:buFont typeface="Times" charset="0"/>
              <a:buChar char="•"/>
              <a:defRPr/>
            </a:pPr>
            <a:endParaRPr lang="en-US" b="1" dirty="0"/>
          </a:p>
          <a:p>
            <a:pPr eaLnBrk="1" hangingPunct="1">
              <a:lnSpc>
                <a:spcPct val="90000"/>
              </a:lnSpc>
              <a:buFont typeface="Times" charset="0"/>
              <a:buNone/>
              <a:defRPr/>
            </a:pPr>
            <a:r>
              <a:rPr lang="en-US" b="1" dirty="0"/>
              <a:t>	The restriction is that nothing can be reported back except that the accept state was reached.</a:t>
            </a:r>
          </a:p>
        </p:txBody>
      </p:sp>
      <p:sp>
        <p:nvSpPr>
          <p:cNvPr id="4" name="Date Placeholder 3">
            <a:extLst>
              <a:ext uri="{FF2B5EF4-FFF2-40B4-BE49-F238E27FC236}">
                <a16:creationId xmlns:a16="http://schemas.microsoft.com/office/drawing/2014/main" id="{1CA149A5-2720-A149-B8AF-493294E41195}"/>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E147BBEB-D5C6-C147-BF0D-70A7EB5A8C40}"/>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9F70BAF3-B3B2-024C-886F-927B4103A01D}"/>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722351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4003" name="Rectangle 3"/>
          <p:cNvSpPr>
            <a:spLocks noGrp="1" noChangeArrowheads="1"/>
          </p:cNvSpPr>
          <p:nvPr>
            <p:ph idx="1"/>
          </p:nvPr>
        </p:nvSpPr>
        <p:spPr/>
        <p:txBody>
          <a:bodyPr/>
          <a:lstStyle/>
          <a:p>
            <a:pPr eaLnBrk="1" hangingPunct="1">
              <a:lnSpc>
                <a:spcPct val="90000"/>
              </a:lnSpc>
              <a:buFont typeface="Times" charset="0"/>
              <a:buNone/>
              <a:defRPr/>
            </a:pPr>
            <a:r>
              <a:rPr lang="en-US" sz="2800" b="1" dirty="0"/>
              <a:t>Another interpretation of </a:t>
            </a:r>
            <a:r>
              <a:rPr lang="en-US" sz="2800" b="1" dirty="0" err="1"/>
              <a:t>nondeterminism</a:t>
            </a:r>
            <a:r>
              <a:rPr lang="en-US" sz="2800" b="1" dirty="0"/>
              <a:t>:</a:t>
            </a:r>
          </a:p>
          <a:p>
            <a:pPr lvl="1" eaLnBrk="1" hangingPunct="1">
              <a:lnSpc>
                <a:spcPct val="90000"/>
              </a:lnSpc>
              <a:buFont typeface="Times" charset="0"/>
              <a:buNone/>
              <a:defRPr/>
            </a:pPr>
            <a:r>
              <a:rPr lang="en-US" sz="2400" b="1" dirty="0"/>
              <a:t>	From the basic definition, we notice that out of every state having a nondeterministic choice, at least one choice is valid and all the rest sort of die off. That is they really have no reason for being spawned (for this instance - maybe for another). So, we station at each such state, an 'oracle' (an all knowing being) who only allows the correct NDTM to be spawned.</a:t>
            </a:r>
          </a:p>
          <a:p>
            <a:pPr eaLnBrk="1" hangingPunct="1">
              <a:lnSpc>
                <a:spcPct val="90000"/>
              </a:lnSpc>
              <a:buFont typeface="Times" charset="0"/>
              <a:buChar char="•"/>
              <a:defRPr/>
            </a:pPr>
            <a:endParaRPr lang="en-US" sz="1800" b="1" dirty="0"/>
          </a:p>
          <a:p>
            <a:pPr eaLnBrk="1" hangingPunct="1">
              <a:lnSpc>
                <a:spcPct val="90000"/>
              </a:lnSpc>
              <a:buFont typeface="Times" charset="0"/>
              <a:buNone/>
              <a:defRPr/>
            </a:pPr>
            <a:r>
              <a:rPr lang="en-US" sz="2800" b="1" dirty="0"/>
              <a:t>An 'Oracle Machine.'</a:t>
            </a:r>
            <a:endParaRPr lang="en-US" sz="2400" b="1" dirty="0"/>
          </a:p>
        </p:txBody>
      </p:sp>
      <p:sp>
        <p:nvSpPr>
          <p:cNvPr id="4" name="Date Placeholder 3">
            <a:extLst>
              <a:ext uri="{FF2B5EF4-FFF2-40B4-BE49-F238E27FC236}">
                <a16:creationId xmlns:a16="http://schemas.microsoft.com/office/drawing/2014/main" id="{A6CD8AFA-F77F-1743-8A4D-942D2ECE7C2E}"/>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33179FCE-2CC0-7A4F-9432-A4FE52638F17}"/>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39A99255-CD9D-C04B-A41A-DF172FB57779}"/>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7847069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5027" name="Rectangle 3"/>
          <p:cNvSpPr>
            <a:spLocks noGrp="1" noChangeArrowheads="1"/>
          </p:cNvSpPr>
          <p:nvPr>
            <p:ph idx="1"/>
          </p:nvPr>
        </p:nvSpPr>
        <p:spPr/>
        <p:txBody>
          <a:bodyPr/>
          <a:lstStyle/>
          <a:p>
            <a:pPr eaLnBrk="1" hangingPunct="1">
              <a:lnSpc>
                <a:spcPct val="90000"/>
              </a:lnSpc>
              <a:buFont typeface="Times" charset="0"/>
              <a:buNone/>
              <a:defRPr/>
            </a:pPr>
            <a:r>
              <a:rPr lang="en-US" sz="2400" b="1" dirty="0"/>
              <a:t>	</a:t>
            </a:r>
            <a:r>
              <a:rPr lang="en-US" sz="2800" b="1" dirty="0"/>
              <a:t>This is not totally unreasonable. We can look at a non deterministic decision as a deterministic algorithm in which, when an "option" is to be tested, it is very lucky, or clever, to make the correct choice the first time.</a:t>
            </a:r>
          </a:p>
          <a:p>
            <a:pPr eaLnBrk="1" hangingPunct="1">
              <a:lnSpc>
                <a:spcPct val="90000"/>
              </a:lnSpc>
              <a:buFont typeface="Times" charset="0"/>
              <a:buChar char="•"/>
              <a:defRPr/>
            </a:pPr>
            <a:endParaRPr lang="en-US" sz="2800" b="1" dirty="0"/>
          </a:p>
          <a:p>
            <a:pPr eaLnBrk="1" hangingPunct="1">
              <a:lnSpc>
                <a:spcPct val="90000"/>
              </a:lnSpc>
              <a:buFont typeface="Times" charset="0"/>
              <a:buNone/>
              <a:defRPr/>
            </a:pPr>
            <a:r>
              <a:rPr lang="en-US" sz="2800" b="1" dirty="0"/>
              <a:t>	In this sense, the two machines would work identically, and we are just asking "How long does a DTM take if it always makes the correct decisions?"</a:t>
            </a:r>
          </a:p>
          <a:p>
            <a:pPr eaLnBrk="1" hangingPunct="1">
              <a:lnSpc>
                <a:spcPct val="90000"/>
              </a:lnSpc>
              <a:buFont typeface="Times" charset="0"/>
              <a:buChar char="•"/>
              <a:defRPr/>
            </a:pPr>
            <a:endParaRPr lang="en-US" sz="2400" b="1" dirty="0"/>
          </a:p>
        </p:txBody>
      </p:sp>
      <p:sp>
        <p:nvSpPr>
          <p:cNvPr id="4" name="Date Placeholder 3">
            <a:extLst>
              <a:ext uri="{FF2B5EF4-FFF2-40B4-BE49-F238E27FC236}">
                <a16:creationId xmlns:a16="http://schemas.microsoft.com/office/drawing/2014/main" id="{713F499C-85B8-DD4C-B047-CEA7F2D5036C}"/>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A8A70397-20FF-4745-8F3F-D4B33C32327B}"/>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A14CDB99-4A1E-3F4F-B5D2-EC13D57FB487}"/>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13812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6051" name="Rectangle 3"/>
          <p:cNvSpPr>
            <a:spLocks noGrp="1" noChangeArrowheads="1"/>
          </p:cNvSpPr>
          <p:nvPr>
            <p:ph idx="1"/>
          </p:nvPr>
        </p:nvSpPr>
        <p:spPr/>
        <p:txBody>
          <a:bodyPr/>
          <a:lstStyle/>
          <a:p>
            <a:pPr eaLnBrk="1" hangingPunct="1">
              <a:lnSpc>
                <a:spcPct val="90000"/>
              </a:lnSpc>
              <a:buFont typeface="Times" charset="0"/>
              <a:buNone/>
              <a:defRPr/>
            </a:pPr>
            <a:r>
              <a:rPr lang="en-US" sz="2400" b="1" dirty="0"/>
              <a:t>	</a:t>
            </a:r>
            <a:r>
              <a:rPr lang="en-US" sz="2800" b="1" dirty="0"/>
              <a:t>As long as we are talking magic, we might as well talk about a 'super' oracle stationed at the start state (and get rid of the rest of the oracles) whose task is to examine the given instance and simply tell you what sequence of transitions needs to be executed to reach the accept state. </a:t>
            </a:r>
          </a:p>
          <a:p>
            <a:pPr eaLnBrk="1" hangingPunct="1">
              <a:lnSpc>
                <a:spcPct val="90000"/>
              </a:lnSpc>
              <a:buFont typeface="Times" charset="0"/>
              <a:buNone/>
              <a:defRPr/>
            </a:pPr>
            <a:endParaRPr lang="en-US" sz="2800" b="1" dirty="0"/>
          </a:p>
          <a:p>
            <a:pPr eaLnBrk="1" hangingPunct="1">
              <a:lnSpc>
                <a:spcPct val="90000"/>
              </a:lnSpc>
              <a:buFont typeface="Times" charset="0"/>
              <a:buNone/>
              <a:defRPr/>
            </a:pPr>
            <a:r>
              <a:rPr lang="en-US" sz="2800" b="1" dirty="0"/>
              <a:t>	He/she will write them to the left of cell 0 (the instance is to the right).</a:t>
            </a:r>
          </a:p>
        </p:txBody>
      </p:sp>
      <p:sp>
        <p:nvSpPr>
          <p:cNvPr id="4" name="Date Placeholder 3">
            <a:extLst>
              <a:ext uri="{FF2B5EF4-FFF2-40B4-BE49-F238E27FC236}">
                <a16:creationId xmlns:a16="http://schemas.microsoft.com/office/drawing/2014/main" id="{EADA0F8C-A163-9D4A-92D1-DD9CCBF0A636}"/>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6AE98296-35F9-FC4E-AEE5-D077C135D3F8}"/>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BA8E296F-6F61-F044-90EB-60BF0FA9F159}"/>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26805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7075" name="Content Placeholder 2"/>
          <p:cNvSpPr>
            <a:spLocks noGrp="1"/>
          </p:cNvSpPr>
          <p:nvPr>
            <p:ph idx="1"/>
          </p:nvPr>
        </p:nvSpPr>
        <p:spPr/>
        <p:txBody>
          <a:bodyPr/>
          <a:lstStyle/>
          <a:p>
            <a:pPr marL="0" indent="0">
              <a:buNone/>
              <a:defRPr/>
            </a:pPr>
            <a:r>
              <a:rPr lang="en-US" sz="2800" b="1" dirty="0"/>
              <a:t>Now, you simply write a DTM to run back and forth between the left of the tape to get the 'next action' and then go back to the right half to examine the NDTM and instance to verify that the provided transition is a valid next action. As predicted by the oracle, the DTM will see that the NDTM would reach the accept state and can report the number of steps required.</a:t>
            </a:r>
            <a:endParaRPr lang="en-US" sz="2800" dirty="0"/>
          </a:p>
        </p:txBody>
      </p:sp>
      <p:sp>
        <p:nvSpPr>
          <p:cNvPr id="4" name="Date Placeholder 3">
            <a:extLst>
              <a:ext uri="{FF2B5EF4-FFF2-40B4-BE49-F238E27FC236}">
                <a16:creationId xmlns:a16="http://schemas.microsoft.com/office/drawing/2014/main" id="{DF450432-73B4-6D44-8ECF-D1C013A31584}"/>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BA28DB6F-4086-674C-9B86-BAD5F5C3B0D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4CB65345-36BA-AA4F-94C9-2247C1449619}"/>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373050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8099" name="Rectangle 3"/>
          <p:cNvSpPr>
            <a:spLocks noGrp="1" noChangeArrowheads="1"/>
          </p:cNvSpPr>
          <p:nvPr>
            <p:ph idx="1"/>
          </p:nvPr>
        </p:nvSpPr>
        <p:spPr/>
        <p:txBody>
          <a:bodyPr/>
          <a:lstStyle/>
          <a:p>
            <a:pPr eaLnBrk="1" hangingPunct="1">
              <a:lnSpc>
                <a:spcPct val="90000"/>
              </a:lnSpc>
              <a:buFont typeface="Times" charset="0"/>
              <a:buNone/>
              <a:defRPr/>
            </a:pPr>
            <a:r>
              <a:rPr lang="en-US" sz="2000" b="1" dirty="0"/>
              <a:t>	</a:t>
            </a:r>
            <a:r>
              <a:rPr lang="en-US" sz="2800" b="1" dirty="0"/>
              <a:t>All of this was originally designed with Language Recognition problems in mind. It is not a far stretch to realize the Yes instances of any of our more real word-like decision problems defines a language, and that the same approach can be used to "solve" them.</a:t>
            </a:r>
          </a:p>
          <a:p>
            <a:pPr eaLnBrk="1" hangingPunct="1">
              <a:lnSpc>
                <a:spcPct val="90000"/>
              </a:lnSpc>
              <a:buFont typeface="Times" charset="0"/>
              <a:buChar char="•"/>
              <a:defRPr/>
            </a:pPr>
            <a:endParaRPr lang="en-US" sz="2800" b="1" dirty="0"/>
          </a:p>
          <a:p>
            <a:pPr eaLnBrk="1" hangingPunct="1">
              <a:lnSpc>
                <a:spcPct val="90000"/>
              </a:lnSpc>
              <a:buFont typeface="Times" charset="0"/>
              <a:buNone/>
              <a:defRPr/>
            </a:pPr>
            <a:r>
              <a:rPr lang="en-US" sz="2800" b="1" dirty="0"/>
              <a:t>	Rather than the oracle placing the sequence of transitions on the tape, we ask him/her to provide a 'witness' to (a 'proof' of) the correctness of the instance. </a:t>
            </a:r>
          </a:p>
        </p:txBody>
      </p:sp>
      <p:sp>
        <p:nvSpPr>
          <p:cNvPr id="4" name="Date Placeholder 3">
            <a:extLst>
              <a:ext uri="{FF2B5EF4-FFF2-40B4-BE49-F238E27FC236}">
                <a16:creationId xmlns:a16="http://schemas.microsoft.com/office/drawing/2014/main" id="{6AC8EEB4-AD73-4441-8BDE-1A42C4C683B4}"/>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A24AA57D-340A-CD40-9DAF-5862A4922350}"/>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25641B98-EA64-5041-BB1C-F7F886018380}"/>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202809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ea typeface="ＭＳ Ｐゴシック" pitchFamily="-111" charset="-128"/>
                <a:cs typeface="ＭＳ Ｐゴシック" pitchFamily="-111" charset="-128"/>
              </a:rPr>
              <a:t>NDTM's</a:t>
            </a:r>
          </a:p>
        </p:txBody>
      </p:sp>
      <p:sp>
        <p:nvSpPr>
          <p:cNvPr id="389123" name="Content Placeholder 2"/>
          <p:cNvSpPr>
            <a:spLocks noGrp="1"/>
          </p:cNvSpPr>
          <p:nvPr>
            <p:ph idx="1"/>
          </p:nvPr>
        </p:nvSpPr>
        <p:spPr/>
        <p:txBody>
          <a:bodyPr/>
          <a:lstStyle/>
          <a:p>
            <a:pPr eaLnBrk="1" hangingPunct="1">
              <a:buFont typeface="Times" charset="0"/>
              <a:buNone/>
              <a:defRPr/>
            </a:pPr>
            <a:r>
              <a:rPr lang="en-US" sz="2000" b="1" dirty="0"/>
              <a:t>	</a:t>
            </a:r>
            <a:r>
              <a:rPr lang="en-US" sz="2800" b="1" dirty="0"/>
              <a:t>For example, in the </a:t>
            </a:r>
            <a:r>
              <a:rPr lang="en-US" sz="2800" b="1" dirty="0" err="1"/>
              <a:t>SubsetSum</a:t>
            </a:r>
            <a:r>
              <a:rPr lang="en-US" sz="2800" b="1" dirty="0"/>
              <a:t> problem, we ask the oracle to write down the subset of objects whose sum is B (the desired sum). Then we ask "Can we write a deterministic polynomial algorithm to test the given witness." </a:t>
            </a:r>
          </a:p>
          <a:p>
            <a:pPr eaLnBrk="1" hangingPunct="1">
              <a:buFont typeface="Times" charset="0"/>
              <a:buNone/>
              <a:defRPr/>
            </a:pPr>
            <a:endParaRPr lang="en-US" sz="2800" b="1" dirty="0"/>
          </a:p>
          <a:p>
            <a:pPr eaLnBrk="1" hangingPunct="1">
              <a:buFont typeface="Times" charset="0"/>
              <a:buNone/>
              <a:defRPr/>
            </a:pPr>
            <a:r>
              <a:rPr lang="en-US" sz="2800" b="1" dirty="0"/>
              <a:t>	The answer for </a:t>
            </a:r>
            <a:r>
              <a:rPr lang="en-US" sz="2800" b="1" dirty="0" err="1"/>
              <a:t>SubsetSum</a:t>
            </a:r>
            <a:r>
              <a:rPr lang="en-US" sz="2800" b="1" dirty="0"/>
              <a:t> is Yes, we can, i.e., the witness is verifiable in deterministic polynomial time.</a:t>
            </a:r>
            <a:endParaRPr lang="en-US" sz="2800" dirty="0"/>
          </a:p>
        </p:txBody>
      </p:sp>
      <p:sp>
        <p:nvSpPr>
          <p:cNvPr id="4" name="Date Placeholder 3">
            <a:extLst>
              <a:ext uri="{FF2B5EF4-FFF2-40B4-BE49-F238E27FC236}">
                <a16:creationId xmlns:a16="http://schemas.microsoft.com/office/drawing/2014/main" id="{27C753C6-0AD0-644E-8B89-62A38140ABDA}"/>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DCD9BB20-C2E3-9E41-8E47-797B8EA9A61D}"/>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C3A064A0-12F2-7B4A-8885-D652A2E99696}"/>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49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20477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ea typeface="ＭＳ Ｐゴシック" pitchFamily="-111" charset="-128"/>
                <a:cs typeface="ＭＳ Ｐゴシック" pitchFamily="-111" charset="-128"/>
              </a:rPr>
              <a:t>Hard and Easy</a:t>
            </a:r>
          </a:p>
        </p:txBody>
      </p:sp>
      <p:sp>
        <p:nvSpPr>
          <p:cNvPr id="50179" name="Content Placeholder 2"/>
          <p:cNvSpPr>
            <a:spLocks noGrp="1"/>
          </p:cNvSpPr>
          <p:nvPr>
            <p:ph idx="1"/>
          </p:nvPr>
        </p:nvSpPr>
        <p:spPr/>
        <p:txBody>
          <a:bodyPr/>
          <a:lstStyle/>
          <a:p>
            <a:r>
              <a:rPr lang="en-US" sz="2400" u="sng" dirty="0">
                <a:ea typeface="ＭＳ Ｐゴシック" pitchFamily="-111" charset="-128"/>
                <a:cs typeface="ＭＳ Ｐゴシック" pitchFamily="-111" charset="-128"/>
              </a:rPr>
              <a:t>True Conjecture:</a:t>
            </a:r>
            <a:r>
              <a:rPr lang="en-US" sz="2400" dirty="0">
                <a:ea typeface="ＭＳ Ｐゴシック" pitchFamily="-111" charset="-128"/>
                <a:cs typeface="ＭＳ Ｐゴシック" pitchFamily="-111" charset="-128"/>
              </a:rPr>
              <a:t> If a problem is easy to solve, then it is easy to verify (just solve it and compare).</a:t>
            </a:r>
          </a:p>
          <a:p>
            <a:endParaRPr lang="en-US" sz="2400" dirty="0">
              <a:ea typeface="ＭＳ Ｐゴシック" pitchFamily="-111" charset="-128"/>
              <a:cs typeface="ＭＳ Ｐゴシック" pitchFamily="-111" charset="-128"/>
            </a:endParaRPr>
          </a:p>
          <a:p>
            <a:r>
              <a:rPr lang="en-US" sz="2400" u="sng" dirty="0">
                <a:ea typeface="ＭＳ Ｐゴシック" pitchFamily="-111" charset="-128"/>
                <a:cs typeface="ＭＳ Ｐゴシック" pitchFamily="-111" charset="-128"/>
              </a:rPr>
              <a:t>Contrapositive</a:t>
            </a:r>
            <a:r>
              <a:rPr lang="en-US" sz="2400" dirty="0">
                <a:ea typeface="ＭＳ Ｐゴシック" pitchFamily="-111" charset="-128"/>
                <a:cs typeface="ＭＳ Ｐゴシック" pitchFamily="-111" charset="-128"/>
              </a:rPr>
              <a:t>: If a problem is hard to verify, then it is (probably) hard to solve.</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There is nothing magical about Yes and No instances – sometimes the Yes instances are hard to verify and No instances are easy to verify.</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And, of course, sometimes both are hard to verify.</a:t>
            </a:r>
          </a:p>
        </p:txBody>
      </p:sp>
      <p:sp>
        <p:nvSpPr>
          <p:cNvPr id="50180" name="Date Placeholder 3"/>
          <p:cNvSpPr>
            <a:spLocks noGrp="1"/>
          </p:cNvSpPr>
          <p:nvPr>
            <p:ph type="dt" sz="quarter" idx="10"/>
          </p:nvPr>
        </p:nvSpPr>
        <p:spPr>
          <a:noFill/>
        </p:spPr>
        <p:txBody>
          <a:bodyPr/>
          <a:lstStyle/>
          <a:p>
            <a:fld id="{FBAF2E53-0194-4142-9AE9-D07ECDCF8D38}"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018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0182" name="Slide Number Placeholder 5"/>
          <p:cNvSpPr>
            <a:spLocks noGrp="1"/>
          </p:cNvSpPr>
          <p:nvPr>
            <p:ph type="sldNum" sz="quarter" idx="12"/>
          </p:nvPr>
        </p:nvSpPr>
        <p:spPr>
          <a:noFill/>
        </p:spPr>
        <p:txBody>
          <a:bodyPr/>
          <a:lstStyle/>
          <a:p>
            <a:fld id="{79887F86-2D37-4F45-AC7D-B6B954D1AC7A}"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002815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 - Witnesses</a:t>
            </a:r>
          </a:p>
        </p:txBody>
      </p:sp>
      <p:sp>
        <p:nvSpPr>
          <p:cNvPr id="390147" name="Rectangle 3"/>
          <p:cNvSpPr>
            <a:spLocks noGrp="1" noChangeArrowheads="1"/>
          </p:cNvSpPr>
          <p:nvPr>
            <p:ph idx="1"/>
          </p:nvPr>
        </p:nvSpPr>
        <p:spPr/>
        <p:txBody>
          <a:bodyPr/>
          <a:lstStyle/>
          <a:p>
            <a:pPr eaLnBrk="1" hangingPunct="1">
              <a:buFont typeface="Times" charset="0"/>
              <a:buNone/>
              <a:defRPr/>
            </a:pPr>
            <a:r>
              <a:rPr lang="en-US" sz="2800" b="1" dirty="0"/>
              <a:t>Just what can we ask and expect of a "witness"?</a:t>
            </a:r>
          </a:p>
          <a:p>
            <a:pPr eaLnBrk="1" hangingPunct="1">
              <a:buFont typeface="Times" charset="0"/>
              <a:buNone/>
              <a:defRPr/>
            </a:pPr>
            <a:endParaRPr lang="en-US" sz="2800" b="1" dirty="0"/>
          </a:p>
          <a:p>
            <a:pPr eaLnBrk="1" hangingPunct="1">
              <a:buFont typeface="Times" charset="0"/>
              <a:buNone/>
              <a:defRPr/>
            </a:pPr>
            <a:r>
              <a:rPr lang="en-US" sz="2800" b="1" dirty="0"/>
              <a:t>	The witness must be something that </a:t>
            </a:r>
          </a:p>
          <a:p>
            <a:pPr lvl="2" eaLnBrk="1" hangingPunct="1">
              <a:buFont typeface="Times" charset="0"/>
              <a:buNone/>
              <a:defRPr/>
            </a:pPr>
            <a:r>
              <a:rPr lang="en-US" b="1" dirty="0"/>
              <a:t>(1) we can verify to be accurate (for the given problem and instance) and</a:t>
            </a:r>
          </a:p>
          <a:p>
            <a:pPr lvl="2" eaLnBrk="1" hangingPunct="1">
              <a:buFont typeface="Times" charset="0"/>
              <a:buNone/>
              <a:defRPr/>
            </a:pPr>
            <a:r>
              <a:rPr lang="en-US" b="1" dirty="0"/>
              <a:t>(2) we must be able to "finish off" the solution.</a:t>
            </a:r>
          </a:p>
          <a:p>
            <a:pPr lvl="2" eaLnBrk="1" hangingPunct="1">
              <a:buFont typeface="Times" charset="0"/>
              <a:buNone/>
              <a:defRPr/>
            </a:pPr>
            <a:endParaRPr lang="en-US" b="1" dirty="0"/>
          </a:p>
          <a:p>
            <a:pPr lvl="2" eaLnBrk="1" hangingPunct="1">
              <a:buFont typeface="Times" charset="0"/>
              <a:buNone/>
              <a:defRPr/>
            </a:pPr>
            <a:r>
              <a:rPr lang="en-US" b="1" dirty="0"/>
              <a:t>All in polynomial time.</a:t>
            </a:r>
            <a:endParaRPr lang="en-US" dirty="0"/>
          </a:p>
        </p:txBody>
      </p:sp>
      <p:sp>
        <p:nvSpPr>
          <p:cNvPr id="4" name="Date Placeholder 3">
            <a:extLst>
              <a:ext uri="{FF2B5EF4-FFF2-40B4-BE49-F238E27FC236}">
                <a16:creationId xmlns:a16="http://schemas.microsoft.com/office/drawing/2014/main" id="{EF6133C2-988F-864B-B3B7-3F152355D25D}"/>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ED2A49C6-FB51-CF41-BBFB-96308FDFB97F}"/>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90AE8DAB-5648-5742-857D-A37C3DD4FBFE}"/>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304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a:t>
            </a:r>
            <a:r>
              <a:rPr lang="en-US" sz="3200"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 Witnesses</a:t>
            </a:r>
          </a:p>
        </p:txBody>
      </p:sp>
      <p:sp>
        <p:nvSpPr>
          <p:cNvPr id="391171" name="Rectangle 3"/>
          <p:cNvSpPr>
            <a:spLocks noGrp="1" noChangeArrowheads="1"/>
          </p:cNvSpPr>
          <p:nvPr>
            <p:ph idx="1"/>
          </p:nvPr>
        </p:nvSpPr>
        <p:spPr/>
        <p:txBody>
          <a:bodyPr/>
          <a:lstStyle/>
          <a:p>
            <a:pPr eaLnBrk="1" hangingPunct="1">
              <a:lnSpc>
                <a:spcPct val="90000"/>
              </a:lnSpc>
              <a:buFont typeface="Times" charset="0"/>
              <a:buNone/>
              <a:defRPr/>
            </a:pPr>
            <a:r>
              <a:rPr lang="en-US" sz="2800" b="1" dirty="0"/>
              <a:t>	</a:t>
            </a:r>
            <a:r>
              <a:rPr lang="en-US" sz="2400" b="1" dirty="0"/>
              <a:t>The witness can be nothing!</a:t>
            </a:r>
          </a:p>
          <a:p>
            <a:pPr lvl="2" eaLnBrk="1" hangingPunct="1">
              <a:lnSpc>
                <a:spcPct val="90000"/>
              </a:lnSpc>
              <a:buFont typeface="Times" charset="0"/>
              <a:buNone/>
              <a:defRPr/>
            </a:pPr>
            <a:r>
              <a:rPr lang="en-US" b="1" dirty="0"/>
              <a:t>	Then, we are on our own. We have to "solve the instance in polynomial time."</a:t>
            </a:r>
          </a:p>
          <a:p>
            <a:pPr eaLnBrk="1" hangingPunct="1">
              <a:lnSpc>
                <a:spcPct val="90000"/>
              </a:lnSpc>
              <a:buFont typeface="Times" charset="0"/>
              <a:buNone/>
              <a:defRPr/>
            </a:pPr>
            <a:r>
              <a:rPr lang="en-US" sz="2400" b="1" dirty="0"/>
              <a:t>	The witness can be "Yes."</a:t>
            </a:r>
          </a:p>
          <a:p>
            <a:pPr lvl="2" eaLnBrk="1" hangingPunct="1">
              <a:lnSpc>
                <a:spcPct val="90000"/>
              </a:lnSpc>
              <a:buFont typeface="Times" charset="0"/>
              <a:buNone/>
              <a:defRPr/>
            </a:pPr>
            <a:r>
              <a:rPr lang="en-US" b="1" dirty="0"/>
              <a:t>	Duh. We already knew that. We have to now verify the yes instance is a yes instance (same as above).</a:t>
            </a:r>
          </a:p>
          <a:p>
            <a:pPr eaLnBrk="1" hangingPunct="1">
              <a:lnSpc>
                <a:spcPct val="90000"/>
              </a:lnSpc>
              <a:buFont typeface="Times" charset="0"/>
              <a:buNone/>
              <a:defRPr/>
            </a:pPr>
            <a:r>
              <a:rPr lang="en-US" sz="2400" b="1" dirty="0"/>
              <a:t>	</a:t>
            </a:r>
          </a:p>
          <a:p>
            <a:pPr eaLnBrk="1" hangingPunct="1">
              <a:lnSpc>
                <a:spcPct val="90000"/>
              </a:lnSpc>
              <a:buFont typeface="Times" charset="0"/>
              <a:buNone/>
              <a:defRPr/>
            </a:pPr>
            <a:r>
              <a:rPr lang="en-US" sz="2400" b="1" dirty="0"/>
              <a:t>	The witness has to be something other than nothing and Yes.</a:t>
            </a:r>
          </a:p>
          <a:p>
            <a:pPr lvl="2" eaLnBrk="1" hangingPunct="1">
              <a:lnSpc>
                <a:spcPct val="90000"/>
              </a:lnSpc>
              <a:buFont typeface="Times" charset="0"/>
              <a:buNone/>
              <a:defRPr/>
            </a:pPr>
            <a:r>
              <a:rPr lang="en-US" sz="2000" b="1" dirty="0"/>
              <a:t>	</a:t>
            </a:r>
          </a:p>
        </p:txBody>
      </p:sp>
      <p:sp>
        <p:nvSpPr>
          <p:cNvPr id="4" name="Date Placeholder 3">
            <a:extLst>
              <a:ext uri="{FF2B5EF4-FFF2-40B4-BE49-F238E27FC236}">
                <a16:creationId xmlns:a16="http://schemas.microsoft.com/office/drawing/2014/main" id="{8C679C41-BF8A-414B-AA39-78754C44DE36}"/>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A98A52EB-F8F5-D14B-B560-9B21B34D5F6E}"/>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05732BEC-E2F7-334D-97A7-F5D26D8B9402}"/>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5553048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 - Witnesses</a:t>
            </a:r>
          </a:p>
        </p:txBody>
      </p:sp>
      <p:sp>
        <p:nvSpPr>
          <p:cNvPr id="392195" name="Rectangle 3"/>
          <p:cNvSpPr>
            <a:spLocks noGrp="1" noChangeArrowheads="1"/>
          </p:cNvSpPr>
          <p:nvPr>
            <p:ph idx="1"/>
          </p:nvPr>
        </p:nvSpPr>
        <p:spPr/>
        <p:txBody>
          <a:bodyPr/>
          <a:lstStyle/>
          <a:p>
            <a:pPr marL="0" indent="0" eaLnBrk="1" hangingPunct="1">
              <a:lnSpc>
                <a:spcPct val="90000"/>
              </a:lnSpc>
              <a:buFont typeface="Times" charset="0"/>
              <a:buNone/>
              <a:defRPr/>
            </a:pPr>
            <a:r>
              <a:rPr lang="en-US" sz="2400" b="1" dirty="0"/>
              <a:t>The information provided must be something we could have come up with ourselves, but probably at an exponential cost. And, it has to be enough so that we can conclude the final answer Yes from it.</a:t>
            </a:r>
          </a:p>
          <a:p>
            <a:pPr marL="0" indent="0" eaLnBrk="1" hangingPunct="1">
              <a:lnSpc>
                <a:spcPct val="90000"/>
              </a:lnSpc>
              <a:buFont typeface="Times" charset="0"/>
              <a:buChar char="•"/>
              <a:defRPr/>
            </a:pPr>
            <a:endParaRPr lang="en-US" sz="2400" b="1" dirty="0"/>
          </a:p>
          <a:p>
            <a:pPr marL="0" indent="0" eaLnBrk="1" hangingPunct="1">
              <a:lnSpc>
                <a:spcPct val="90000"/>
              </a:lnSpc>
              <a:buFont typeface="Times" charset="0"/>
              <a:buNone/>
              <a:defRPr/>
            </a:pPr>
            <a:r>
              <a:rPr lang="en-US" sz="2400" b="1" dirty="0"/>
              <a:t>Consider a witness for the graph coloring problem:</a:t>
            </a:r>
          </a:p>
          <a:p>
            <a:pPr marL="0" indent="0" eaLnBrk="1" hangingPunct="1">
              <a:lnSpc>
                <a:spcPct val="90000"/>
              </a:lnSpc>
              <a:buFont typeface="Times" charset="0"/>
              <a:buChar char="•"/>
              <a:defRPr/>
            </a:pPr>
            <a:endParaRPr lang="en-US" sz="2400" b="1" dirty="0"/>
          </a:p>
          <a:p>
            <a:pPr marL="0" indent="0" eaLnBrk="1" hangingPunct="1">
              <a:lnSpc>
                <a:spcPct val="90000"/>
              </a:lnSpc>
              <a:buFont typeface="Times" charset="0"/>
              <a:buNone/>
              <a:defRPr/>
            </a:pPr>
            <a:r>
              <a:rPr lang="en-US" sz="2400" b="1" dirty="0"/>
              <a:t>Given: A graph G = (V, E) and an integer k.</a:t>
            </a:r>
          </a:p>
          <a:p>
            <a:pPr marL="0" indent="0" eaLnBrk="1" hangingPunct="1">
              <a:lnSpc>
                <a:spcPct val="90000"/>
              </a:lnSpc>
              <a:buFont typeface="Times" charset="0"/>
              <a:buNone/>
              <a:defRPr/>
            </a:pPr>
            <a:r>
              <a:rPr lang="en-US" sz="2400" b="1" dirty="0"/>
              <a:t>Question: Can the vertices of G be assigned colors so that adjacent vertices have different colors and use at most k colors?</a:t>
            </a:r>
            <a:endParaRPr lang="en-US" sz="2400" dirty="0"/>
          </a:p>
        </p:txBody>
      </p:sp>
      <p:sp>
        <p:nvSpPr>
          <p:cNvPr id="4" name="Date Placeholder 3">
            <a:extLst>
              <a:ext uri="{FF2B5EF4-FFF2-40B4-BE49-F238E27FC236}">
                <a16:creationId xmlns:a16="http://schemas.microsoft.com/office/drawing/2014/main" id="{18E63382-A004-4B4A-9D78-D0C3E2A82705}"/>
              </a:ext>
            </a:extLst>
          </p:cNvPr>
          <p:cNvSpPr>
            <a:spLocks noGrp="1"/>
          </p:cNvSpPr>
          <p:nvPr>
            <p:ph type="dt" sz="quarter" idx="10"/>
          </p:nvPr>
        </p:nvSpPr>
        <p:spPr>
          <a:xfrm>
            <a:off x="457200" y="6248400"/>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4B013FEC-7C1D-AE4B-880C-DC36C5534AE7}"/>
              </a:ext>
            </a:extLst>
          </p:cNvPr>
          <p:cNvSpPr>
            <a:spLocks noGrp="1"/>
          </p:cNvSpPr>
          <p:nvPr>
            <p:ph type="ftr" sz="quarter" idx="11"/>
          </p:nvPr>
        </p:nvSpPr>
        <p:spPr>
          <a:xfrm>
            <a:off x="3124200" y="6248400"/>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C7C6840A-1353-C647-B0F8-0E96B23F0AA2}"/>
              </a:ext>
            </a:extLst>
          </p:cNvPr>
          <p:cNvSpPr>
            <a:spLocks noGrp="1"/>
          </p:cNvSpPr>
          <p:nvPr>
            <p:ph type="sldNum" sz="quarter" idx="12"/>
          </p:nvPr>
        </p:nvSpPr>
        <p:spPr>
          <a:xfrm>
            <a:off x="6553200" y="6248400"/>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741861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 - Witnesses</a:t>
            </a:r>
          </a:p>
        </p:txBody>
      </p:sp>
      <p:sp>
        <p:nvSpPr>
          <p:cNvPr id="393219" name="Rectangle 3"/>
          <p:cNvSpPr>
            <a:spLocks noGrp="1" noChangeArrowheads="1"/>
          </p:cNvSpPr>
          <p:nvPr>
            <p:ph idx="1"/>
          </p:nvPr>
        </p:nvSpPr>
        <p:spPr/>
        <p:txBody>
          <a:bodyPr/>
          <a:lstStyle/>
          <a:p>
            <a:pPr eaLnBrk="1" hangingPunct="1">
              <a:buFont typeface="Times" pitchFamily="-108" charset="0"/>
              <a:buNone/>
              <a:defRPr/>
            </a:pPr>
            <a:r>
              <a:rPr lang="en-US" sz="2400" b="1" dirty="0"/>
              <a:t>The witness could be nothing, or Yes.</a:t>
            </a:r>
          </a:p>
          <a:p>
            <a:pPr lvl="2" eaLnBrk="1" hangingPunct="1">
              <a:buFont typeface="Times" pitchFamily="-108" charset="0"/>
              <a:buNone/>
              <a:defRPr/>
            </a:pPr>
            <a:r>
              <a:rPr lang="en-US" b="1" dirty="0"/>
              <a:t>	But that's not good enough - we don't know of a polynomial algorithm for graph coloring.</a:t>
            </a:r>
          </a:p>
          <a:p>
            <a:pPr eaLnBrk="1" hangingPunct="1">
              <a:buFont typeface="Times" pitchFamily="-108" charset="0"/>
              <a:buNone/>
              <a:defRPr/>
            </a:pPr>
            <a:r>
              <a:rPr lang="en-US" sz="2400" b="1" dirty="0"/>
              <a:t>It could be "vertex 10 is colored Red." </a:t>
            </a:r>
          </a:p>
          <a:p>
            <a:pPr lvl="2" eaLnBrk="1" hangingPunct="1">
              <a:buFont typeface="Times" pitchFamily="-108" charset="0"/>
              <a:buNone/>
              <a:defRPr/>
            </a:pPr>
            <a:r>
              <a:rPr lang="en-US" b="1" dirty="0"/>
              <a:t>	That's not good enough either.  Any single vertex can be colored any color we want.</a:t>
            </a:r>
          </a:p>
          <a:p>
            <a:pPr eaLnBrk="1" hangingPunct="1">
              <a:buFont typeface="Times" pitchFamily="-108" charset="0"/>
              <a:buNone/>
              <a:defRPr/>
            </a:pPr>
            <a:r>
              <a:rPr lang="en-US" sz="2400" b="1" dirty="0"/>
              <a:t>It could be a color assigned to each vertex. </a:t>
            </a:r>
          </a:p>
          <a:p>
            <a:pPr lvl="2" eaLnBrk="1" hangingPunct="1">
              <a:buFont typeface="Times" pitchFamily="-108" charset="0"/>
              <a:buNone/>
              <a:defRPr/>
            </a:pPr>
            <a:r>
              <a:rPr lang="en-US" b="1" dirty="0"/>
              <a:t>	That would work, because we can verify its validity in polynomial time, and we can conclude the correct answer of Yes.</a:t>
            </a:r>
          </a:p>
        </p:txBody>
      </p:sp>
      <p:sp>
        <p:nvSpPr>
          <p:cNvPr id="4" name="Date Placeholder 3">
            <a:extLst>
              <a:ext uri="{FF2B5EF4-FFF2-40B4-BE49-F238E27FC236}">
                <a16:creationId xmlns:a16="http://schemas.microsoft.com/office/drawing/2014/main" id="{87E3AA5D-BAA6-E742-BBAF-DF1D841A192C}"/>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2CA0B27C-8FB6-5149-A043-BDC4BAFD3D91}"/>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07247A52-C5D9-604D-A426-9ED9D9DF5C56}"/>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7631416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 - Witnesses</a:t>
            </a:r>
          </a:p>
        </p:txBody>
      </p:sp>
      <p:sp>
        <p:nvSpPr>
          <p:cNvPr id="394243" name="Rectangle 3"/>
          <p:cNvSpPr>
            <a:spLocks noGrp="1" noChangeArrowheads="1"/>
          </p:cNvSpPr>
          <p:nvPr>
            <p:ph idx="1"/>
          </p:nvPr>
        </p:nvSpPr>
        <p:spPr/>
        <p:txBody>
          <a:bodyPr/>
          <a:lstStyle/>
          <a:p>
            <a:pPr eaLnBrk="1" hangingPunct="1">
              <a:lnSpc>
                <a:spcPct val="90000"/>
              </a:lnSpc>
              <a:buFont typeface="Times" pitchFamily="-108" charset="0"/>
              <a:buNone/>
              <a:defRPr/>
            </a:pPr>
            <a:r>
              <a:rPr lang="en-US" sz="2400" b="1" dirty="0"/>
              <a:t>What if it was a color for all vertices but one?</a:t>
            </a:r>
          </a:p>
          <a:p>
            <a:pPr marL="911225" lvl="2" indent="3175" eaLnBrk="1" hangingPunct="1">
              <a:lnSpc>
                <a:spcPct val="90000"/>
              </a:lnSpc>
              <a:buFont typeface="Times" pitchFamily="-108" charset="0"/>
              <a:buNone/>
              <a:defRPr/>
            </a:pPr>
            <a:r>
              <a:rPr lang="en-US" b="1" dirty="0"/>
              <a:t>That also is enough. We can verify the correctness of the n-1 given to us, then we can verify that the one uncolored vertex can be colored with a color not on any neighbor, and that the total is not more than k.</a:t>
            </a:r>
          </a:p>
          <a:p>
            <a:pPr eaLnBrk="1" hangingPunct="1">
              <a:lnSpc>
                <a:spcPct val="90000"/>
              </a:lnSpc>
              <a:buFont typeface="Times" pitchFamily="-108" charset="0"/>
              <a:buNone/>
              <a:defRPr/>
            </a:pPr>
            <a:r>
              <a:rPr lang="en-US" sz="2400" b="1" dirty="0"/>
              <a:t>What if all but 2, 3, or 20 vertices are colored</a:t>
            </a:r>
          </a:p>
          <a:p>
            <a:pPr lvl="2" eaLnBrk="1" hangingPunct="1">
              <a:lnSpc>
                <a:spcPct val="90000"/>
              </a:lnSpc>
              <a:buFont typeface="Times" pitchFamily="-108" charset="0"/>
              <a:buNone/>
              <a:defRPr/>
            </a:pPr>
            <a:r>
              <a:rPr lang="en-US" b="1" dirty="0"/>
              <a:t>All are valid witnesses.</a:t>
            </a:r>
          </a:p>
          <a:p>
            <a:pPr eaLnBrk="1" hangingPunct="1">
              <a:lnSpc>
                <a:spcPct val="90000"/>
              </a:lnSpc>
              <a:buFont typeface="Times" pitchFamily="-108" charset="0"/>
              <a:buNone/>
              <a:defRPr/>
            </a:pPr>
            <a:r>
              <a:rPr lang="en-US" sz="2400" b="1" dirty="0"/>
              <a:t>What if half the vertices are colored? </a:t>
            </a:r>
          </a:p>
          <a:p>
            <a:pPr marL="911225" lvl="2" indent="3175" eaLnBrk="1" hangingPunct="1">
              <a:lnSpc>
                <a:spcPct val="90000"/>
              </a:lnSpc>
              <a:buFont typeface="Times" pitchFamily="-108" charset="0"/>
              <a:buNone/>
              <a:defRPr/>
            </a:pPr>
            <a:r>
              <a:rPr lang="en-US" b="1" dirty="0"/>
              <a:t>Usually,  No. There's not enough information. Sure, we can check that what is given to us is properly colored, but we don't know how to "finish it off."</a:t>
            </a:r>
          </a:p>
        </p:txBody>
      </p:sp>
      <p:sp>
        <p:nvSpPr>
          <p:cNvPr id="4" name="Date Placeholder 3">
            <a:extLst>
              <a:ext uri="{FF2B5EF4-FFF2-40B4-BE49-F238E27FC236}">
                <a16:creationId xmlns:a16="http://schemas.microsoft.com/office/drawing/2014/main" id="{13DFD7A7-2766-6C41-AB3A-A15D47DCA07D}"/>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16E9CA03-9B8D-AF43-91EB-98E7C0511707}"/>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BB125DF1-D61B-EE49-9DFB-8624CC2957F3}"/>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945050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 - Witnesses</a:t>
            </a:r>
          </a:p>
        </p:txBody>
      </p:sp>
      <p:sp>
        <p:nvSpPr>
          <p:cNvPr id="395267" name="Rectangle 3"/>
          <p:cNvSpPr>
            <a:spLocks noGrp="1" noChangeArrowheads="1"/>
          </p:cNvSpPr>
          <p:nvPr>
            <p:ph idx="1"/>
          </p:nvPr>
        </p:nvSpPr>
        <p:spPr/>
        <p:txBody>
          <a:bodyPr/>
          <a:lstStyle/>
          <a:p>
            <a:pPr eaLnBrk="1" hangingPunct="1">
              <a:buFont typeface="Times" pitchFamily="-108" charset="0"/>
              <a:buNone/>
              <a:defRPr/>
            </a:pPr>
            <a:r>
              <a:rPr lang="en-US" sz="2400" b="1" dirty="0"/>
              <a:t>	</a:t>
            </a:r>
            <a:r>
              <a:rPr lang="en-US" b="1" dirty="0"/>
              <a:t>An interesting question: For a given problem, what are the limits to what can be provided that still allows a polynomial verification?</a:t>
            </a:r>
          </a:p>
        </p:txBody>
      </p:sp>
      <p:sp>
        <p:nvSpPr>
          <p:cNvPr id="4" name="Date Placeholder 3">
            <a:extLst>
              <a:ext uri="{FF2B5EF4-FFF2-40B4-BE49-F238E27FC236}">
                <a16:creationId xmlns:a16="http://schemas.microsoft.com/office/drawing/2014/main" id="{D067C684-31D0-AC44-B5B8-9B7F37F59A76}"/>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2057736E-67B1-9A49-8A20-F7DB38A7C028}"/>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5720C0A4-950E-B243-A13E-53C7A4783940}"/>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50557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a:t>
            </a:r>
          </a:p>
        </p:txBody>
      </p:sp>
      <p:sp>
        <p:nvSpPr>
          <p:cNvPr id="396291" name="Rectangle 3"/>
          <p:cNvSpPr>
            <a:spLocks noGrp="1" noChangeArrowheads="1"/>
          </p:cNvSpPr>
          <p:nvPr>
            <p:ph idx="1"/>
          </p:nvPr>
        </p:nvSpPr>
        <p:spPr/>
        <p:txBody>
          <a:bodyPr/>
          <a:lstStyle/>
          <a:p>
            <a:pPr marL="0" indent="0" eaLnBrk="1" hangingPunct="1">
              <a:buFont typeface="Times" charset="0"/>
              <a:buNone/>
              <a:defRPr/>
            </a:pPr>
            <a:r>
              <a:rPr lang="en-US" sz="2800" b="1" dirty="0"/>
              <a:t>A major question remains: Do we have, in NDTMs, a model of computation that solves all deterministic exponential (DE) problems in polynomial time (nondeterministic polynomial time)??</a:t>
            </a:r>
          </a:p>
          <a:p>
            <a:pPr marL="0" indent="0" eaLnBrk="1" hangingPunct="1">
              <a:buFont typeface="Times" charset="0"/>
              <a:buChar char="•"/>
              <a:defRPr/>
            </a:pPr>
            <a:endParaRPr lang="en-US" sz="2800" b="1" dirty="0"/>
          </a:p>
          <a:p>
            <a:pPr marL="0" indent="0" eaLnBrk="1" hangingPunct="1">
              <a:buFont typeface="Times" charset="0"/>
              <a:buNone/>
              <a:defRPr/>
            </a:pPr>
            <a:r>
              <a:rPr lang="en-US" sz="2800" b="1" dirty="0"/>
              <a:t>It definitely solves some problems we </a:t>
            </a:r>
            <a:r>
              <a:rPr lang="en-US" sz="2800" b="1" i="1" dirty="0"/>
              <a:t>think</a:t>
            </a:r>
            <a:r>
              <a:rPr lang="en-US" sz="2800" b="1" dirty="0"/>
              <a:t> are DE in nondeterministic polynomial time.</a:t>
            </a:r>
          </a:p>
        </p:txBody>
      </p:sp>
      <p:sp>
        <p:nvSpPr>
          <p:cNvPr id="4" name="Date Placeholder 3">
            <a:extLst>
              <a:ext uri="{FF2B5EF4-FFF2-40B4-BE49-F238E27FC236}">
                <a16:creationId xmlns:a16="http://schemas.microsoft.com/office/drawing/2014/main" id="{E51E6465-D9FE-E04F-8AB0-72281A814704}"/>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2C136DBD-BAAF-DA4A-B8A3-1C306D9A16A7}"/>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B040A35F-20BC-B647-BB69-6C88466044A8}"/>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700187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NDTM's</a:t>
            </a:r>
          </a:p>
        </p:txBody>
      </p:sp>
      <p:sp>
        <p:nvSpPr>
          <p:cNvPr id="397315" name="Rectangle 3"/>
          <p:cNvSpPr>
            <a:spLocks noGrp="1" noChangeArrowheads="1"/>
          </p:cNvSpPr>
          <p:nvPr>
            <p:ph idx="1"/>
          </p:nvPr>
        </p:nvSpPr>
        <p:spPr/>
        <p:txBody>
          <a:bodyPr/>
          <a:lstStyle/>
          <a:p>
            <a:pPr marL="0" indent="0" eaLnBrk="1" hangingPunct="1">
              <a:lnSpc>
                <a:spcPct val="90000"/>
              </a:lnSpc>
              <a:buFont typeface="Times" charset="0"/>
              <a:buNone/>
              <a:defRPr/>
            </a:pPr>
            <a:r>
              <a:rPr lang="en-US" sz="2800" b="1" dirty="0"/>
              <a:t>But, so far, all problems that have been </a:t>
            </a:r>
            <a:r>
              <a:rPr lang="en-US" sz="2800" b="1" u="sng" dirty="0"/>
              <a:t>proven</a:t>
            </a:r>
            <a:r>
              <a:rPr lang="en-US" sz="2800" b="1" dirty="0"/>
              <a:t> to require deterministic exponential time also require nondeterministic exponential time.</a:t>
            </a:r>
          </a:p>
          <a:p>
            <a:pPr marL="0" indent="0" eaLnBrk="1" hangingPunct="1">
              <a:lnSpc>
                <a:spcPct val="90000"/>
              </a:lnSpc>
              <a:buFont typeface="Times" charset="0"/>
              <a:buChar char="•"/>
              <a:defRPr/>
            </a:pPr>
            <a:endParaRPr lang="en-US" sz="2800" b="1" dirty="0"/>
          </a:p>
          <a:p>
            <a:pPr marL="0" indent="0" eaLnBrk="1" hangingPunct="1">
              <a:lnSpc>
                <a:spcPct val="90000"/>
              </a:lnSpc>
              <a:buFont typeface="Times" charset="0"/>
              <a:buNone/>
              <a:defRPr/>
            </a:pPr>
            <a:r>
              <a:rPr lang="en-US" sz="2800" b="1" dirty="0"/>
              <a:t>So, the jury is still out. In the meantime, NDTMs are still valuable, because they might identify a larger class of problems than does a deterministic TM - the set of decision problems for which Yes instances can be verified in polynomial time.</a:t>
            </a:r>
          </a:p>
          <a:p>
            <a:pPr eaLnBrk="1" hangingPunct="1">
              <a:lnSpc>
                <a:spcPct val="90000"/>
              </a:lnSpc>
              <a:buFont typeface="Times" charset="0"/>
              <a:buChar char="•"/>
              <a:defRPr/>
            </a:pPr>
            <a:endParaRPr lang="en-US" sz="3600" dirty="0"/>
          </a:p>
        </p:txBody>
      </p:sp>
      <p:sp>
        <p:nvSpPr>
          <p:cNvPr id="4" name="Date Placeholder 3">
            <a:extLst>
              <a:ext uri="{FF2B5EF4-FFF2-40B4-BE49-F238E27FC236}">
                <a16:creationId xmlns:a16="http://schemas.microsoft.com/office/drawing/2014/main" id="{B2150DD3-D1F1-5749-A75E-1A6C8914BC72}"/>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F4E5BB64-59A7-B34E-9CE3-D1F418F2B64C}"/>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A25322CF-888D-264D-B6D8-830C7F8A4F08}"/>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99225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398339" name="Rectangle 3"/>
          <p:cNvSpPr>
            <a:spLocks noGrp="1" noChangeArrowheads="1"/>
          </p:cNvSpPr>
          <p:nvPr>
            <p:ph idx="1"/>
          </p:nvPr>
        </p:nvSpPr>
        <p:spPr>
          <a:effectLst>
            <a:outerShdw blurRad="63500" dist="12699" dir="5100221" algn="ctr" rotWithShape="0">
              <a:srgbClr val="FFFFFF">
                <a:alpha val="75000"/>
              </a:srgbClr>
            </a:outerShdw>
          </a:effectLst>
        </p:spPr>
        <p:txBody>
          <a:bodyPr/>
          <a:lstStyle/>
          <a:p>
            <a:pPr marL="0" indent="0" algn="l" eaLnBrk="1" hangingPunct="1">
              <a:buFont typeface="Times" charset="0"/>
              <a:buNone/>
              <a:defRPr/>
            </a:pPr>
            <a:r>
              <a:rPr lang="en-US" sz="2400" b="1" dirty="0"/>
              <a:t>We now begin to discuss several different classes of problems. The first two will be: </a:t>
            </a:r>
          </a:p>
          <a:p>
            <a:pPr marL="0" indent="0" algn="l" eaLnBrk="1" hangingPunct="1">
              <a:buFont typeface="Times" charset="0"/>
              <a:buNone/>
              <a:defRPr/>
            </a:pPr>
            <a:endParaRPr lang="en-US" sz="2400" b="1" dirty="0"/>
          </a:p>
          <a:p>
            <a:pPr marL="0" indent="0" algn="l" eaLnBrk="1" hangingPunct="1">
              <a:buFont typeface="Times" charset="0"/>
              <a:buNone/>
              <a:defRPr/>
            </a:pPr>
            <a:r>
              <a:rPr lang="en-US" sz="2400" b="1" dirty="0"/>
              <a:t>	NP 		'Nondeterministic' Polynomial</a:t>
            </a:r>
          </a:p>
          <a:p>
            <a:pPr marL="0" indent="0" algn="l" eaLnBrk="1" hangingPunct="1">
              <a:buFont typeface="Times" charset="0"/>
              <a:buNone/>
              <a:defRPr/>
            </a:pPr>
            <a:r>
              <a:rPr lang="en-US" sz="2400" b="1" dirty="0"/>
              <a:t>	P   		'Deterministic' Polynomial,</a:t>
            </a:r>
          </a:p>
          <a:p>
            <a:pPr marL="0" indent="0" algn="l" eaLnBrk="1" hangingPunct="1">
              <a:buFont typeface="Times" charset="0"/>
              <a:buNone/>
              <a:defRPr/>
            </a:pPr>
            <a:r>
              <a:rPr lang="en-US" sz="2400" b="1" dirty="0"/>
              <a:t> 			The 'easiest' problems in NP</a:t>
            </a:r>
          </a:p>
          <a:p>
            <a:pPr marL="0" indent="0" algn="l" eaLnBrk="1" hangingPunct="1">
              <a:buFont typeface="Times" charset="0"/>
              <a:buNone/>
              <a:defRPr/>
            </a:pPr>
            <a:endParaRPr lang="en-US" sz="2400" b="1" dirty="0"/>
          </a:p>
          <a:p>
            <a:pPr marL="0" indent="0" algn="l" eaLnBrk="1" hangingPunct="1">
              <a:buFont typeface="Times" charset="0"/>
              <a:buNone/>
              <a:defRPr/>
            </a:pPr>
            <a:r>
              <a:rPr lang="en-US" sz="2400" b="1" dirty="0"/>
              <a:t>Their definitions are rooted in the depths of Computability Theory as just described, but it is worth repeating some of it in the next few slides.</a:t>
            </a:r>
          </a:p>
        </p:txBody>
      </p:sp>
      <p:sp>
        <p:nvSpPr>
          <p:cNvPr id="4" name="Date Placeholder 3">
            <a:extLst>
              <a:ext uri="{FF2B5EF4-FFF2-40B4-BE49-F238E27FC236}">
                <a16:creationId xmlns:a16="http://schemas.microsoft.com/office/drawing/2014/main" id="{F78CD602-21FE-7644-95ED-DAE5B7F04D77}"/>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0E28CE9C-4238-5748-92CB-0808094607FF}"/>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9876E143-AC1C-CA4F-A2CA-CDA653CC4EB5}"/>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4870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399363" name="Rectangle 3"/>
          <p:cNvSpPr>
            <a:spLocks noGrp="1" noChangeArrowheads="1"/>
          </p:cNvSpPr>
          <p:nvPr>
            <p:ph idx="1"/>
          </p:nvPr>
        </p:nvSpPr>
        <p:spPr/>
        <p:txBody>
          <a:bodyPr/>
          <a:lstStyle/>
          <a:p>
            <a:pPr marL="0" indent="0" eaLnBrk="1" hangingPunct="1">
              <a:buFont typeface="Times" charset="0"/>
              <a:buNone/>
              <a:defRPr/>
            </a:pPr>
            <a:r>
              <a:rPr lang="en-US" sz="2400" b="1" dirty="0"/>
              <a:t>We assume knowledge of Deterministic and Nondeterministic Turing Machines. (DTM's and NDTM's)</a:t>
            </a:r>
          </a:p>
          <a:p>
            <a:pPr marL="0" indent="0" eaLnBrk="1" hangingPunct="1">
              <a:buFont typeface="Times" charset="0"/>
              <a:buChar char="•"/>
              <a:defRPr/>
            </a:pPr>
            <a:endParaRPr lang="en-US" sz="2400" b="1" dirty="0"/>
          </a:p>
          <a:p>
            <a:pPr marL="0" indent="0" eaLnBrk="1" hangingPunct="1">
              <a:buFont typeface="Times" charset="0"/>
              <a:buNone/>
              <a:defRPr/>
            </a:pPr>
            <a:r>
              <a:rPr lang="en-US" sz="2400" b="1" dirty="0"/>
              <a:t>The only use in life of a NDTM is to scan a string of characters X and proceed by state transitions until an 'accept' state is entered.</a:t>
            </a:r>
          </a:p>
          <a:p>
            <a:pPr marL="0" indent="0" eaLnBrk="1" hangingPunct="1">
              <a:buFont typeface="Times" charset="0"/>
              <a:buChar char="•"/>
              <a:defRPr/>
            </a:pPr>
            <a:endParaRPr lang="en-US" sz="2400" b="1" dirty="0"/>
          </a:p>
          <a:p>
            <a:pPr marL="0" indent="0" eaLnBrk="1" hangingPunct="1">
              <a:buFont typeface="Times" charset="0"/>
              <a:buNone/>
              <a:defRPr/>
            </a:pPr>
            <a:r>
              <a:rPr lang="en-US" sz="2400" b="1" dirty="0"/>
              <a:t>X </a:t>
            </a:r>
            <a:r>
              <a:rPr lang="en-US" sz="2400" b="1" u="sng" dirty="0"/>
              <a:t>must</a:t>
            </a:r>
            <a:r>
              <a:rPr lang="en-US" sz="2400" b="1" dirty="0"/>
              <a:t> be in the language the NDTM is designed to recognize. Otherwise, it blows up!!</a:t>
            </a:r>
          </a:p>
        </p:txBody>
      </p:sp>
      <p:sp>
        <p:nvSpPr>
          <p:cNvPr id="4" name="Date Placeholder 3">
            <a:extLst>
              <a:ext uri="{FF2B5EF4-FFF2-40B4-BE49-F238E27FC236}">
                <a16:creationId xmlns:a16="http://schemas.microsoft.com/office/drawing/2014/main" id="{17B9600D-A398-DA48-AE25-EE1C58E77EEF}"/>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AD3DA394-6054-5F46-A72A-31C789828431}"/>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BD263983-C352-1947-84F1-541905A4F750}"/>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59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3897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ea typeface="ＭＳ Ｐゴシック" pitchFamily="-111" charset="-128"/>
                <a:cs typeface="ＭＳ Ｐゴシック" pitchFamily="-111" charset="-128"/>
              </a:rPr>
              <a:t>Easy Verification</a:t>
            </a:r>
          </a:p>
        </p:txBody>
      </p:sp>
      <p:sp>
        <p:nvSpPr>
          <p:cNvPr id="51203" name="Content Placeholder 2"/>
          <p:cNvSpPr>
            <a:spLocks noGrp="1"/>
          </p:cNvSpPr>
          <p:nvPr>
            <p:ph idx="1"/>
          </p:nvPr>
        </p:nvSpPr>
        <p:spPr/>
        <p:txBody>
          <a:bodyPr/>
          <a:lstStyle/>
          <a:p>
            <a:r>
              <a:rPr lang="en-US" sz="2400" dirty="0">
                <a:ea typeface="ＭＳ Ｐゴシック" pitchFamily="-111" charset="-128"/>
                <a:cs typeface="ＭＳ Ｐゴシック" pitchFamily="-111" charset="-128"/>
              </a:rPr>
              <a:t>Are there problems in which both Yes and No instances are easy to verify?</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Yes. For example: Search a list </a:t>
            </a: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of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values for a key </a:t>
            </a:r>
            <a:r>
              <a:rPr lang="en-US" sz="2400" b="1" dirty="0">
                <a:ea typeface="ＭＳ Ｐゴシック" pitchFamily="-111" charset="-128"/>
                <a:cs typeface="ＭＳ Ｐゴシック" pitchFamily="-111" charset="-128"/>
              </a:rPr>
              <a:t>x</a:t>
            </a:r>
            <a:r>
              <a:rPr lang="en-US" sz="2400" dirty="0">
                <a:ea typeface="ＭＳ Ｐゴシック" pitchFamily="-111" charset="-128"/>
                <a:cs typeface="ＭＳ Ｐゴシック" pitchFamily="-111" charset="-128"/>
              </a:rPr>
              <a:t>.</a:t>
            </a:r>
          </a:p>
          <a:p>
            <a:r>
              <a:rPr lang="en-US" sz="2400" dirty="0">
                <a:ea typeface="ＭＳ Ｐゴシック" pitchFamily="-111" charset="-128"/>
                <a:cs typeface="ＭＳ Ｐゴシック" pitchFamily="-111" charset="-128"/>
              </a:rPr>
              <a:t>Question: Is </a:t>
            </a:r>
            <a:r>
              <a:rPr lang="en-US" sz="2400" b="1" dirty="0">
                <a:ea typeface="ＭＳ Ｐゴシック" pitchFamily="-111" charset="-128"/>
                <a:cs typeface="ＭＳ Ｐゴシック" pitchFamily="-111" charset="-128"/>
              </a:rPr>
              <a:t>x</a:t>
            </a:r>
            <a:r>
              <a:rPr lang="en-US" sz="2400" dirty="0">
                <a:ea typeface="ＭＳ Ｐゴシック" pitchFamily="-111" charset="-128"/>
                <a:cs typeface="ＭＳ Ｐゴシック" pitchFamily="-111" charset="-128"/>
              </a:rPr>
              <a:t> in the list </a:t>
            </a: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Yes and No instances are both easy to verify.</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In fact, the entire problem is easy to solve!!</a:t>
            </a:r>
          </a:p>
        </p:txBody>
      </p:sp>
      <p:sp>
        <p:nvSpPr>
          <p:cNvPr id="51204" name="Date Placeholder 3"/>
          <p:cNvSpPr>
            <a:spLocks noGrp="1"/>
          </p:cNvSpPr>
          <p:nvPr>
            <p:ph type="dt" sz="quarter" idx="10"/>
          </p:nvPr>
        </p:nvSpPr>
        <p:spPr>
          <a:noFill/>
        </p:spPr>
        <p:txBody>
          <a:bodyPr/>
          <a:lstStyle/>
          <a:p>
            <a:fld id="{DB6FC103-8A0C-B643-808F-980EE74BACAD}"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120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1206" name="Slide Number Placeholder 5"/>
          <p:cNvSpPr>
            <a:spLocks noGrp="1"/>
          </p:cNvSpPr>
          <p:nvPr>
            <p:ph type="sldNum" sz="quarter" idx="12"/>
          </p:nvPr>
        </p:nvSpPr>
        <p:spPr>
          <a:noFill/>
        </p:spPr>
        <p:txBody>
          <a:bodyPr/>
          <a:lstStyle/>
          <a:p>
            <a:fld id="{6167D795-4C27-0C4E-8FC8-463DFB724512}"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102412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400387" name="Rectangle 3"/>
          <p:cNvSpPr>
            <a:spLocks noGrp="1" noChangeArrowheads="1"/>
          </p:cNvSpPr>
          <p:nvPr>
            <p:ph idx="1"/>
          </p:nvPr>
        </p:nvSpPr>
        <p:spPr/>
        <p:txBody>
          <a:bodyPr/>
          <a:lstStyle/>
          <a:p>
            <a:pPr marL="0" indent="0" eaLnBrk="1" hangingPunct="1">
              <a:buFont typeface="Times" charset="0"/>
              <a:buNone/>
              <a:defRPr/>
            </a:pPr>
            <a:r>
              <a:rPr lang="en-US" sz="2800" b="1" dirty="0"/>
              <a:t>So, what good is it? </a:t>
            </a:r>
          </a:p>
          <a:p>
            <a:pPr marL="0" indent="0" eaLnBrk="1" hangingPunct="1">
              <a:buFont typeface="Times" charset="0"/>
              <a:buNone/>
              <a:defRPr/>
            </a:pPr>
            <a:endParaRPr lang="en-US" sz="2800" b="1" dirty="0"/>
          </a:p>
          <a:p>
            <a:pPr marL="0" indent="0" eaLnBrk="1" hangingPunct="1">
              <a:buFont typeface="Times" charset="0"/>
              <a:buNone/>
              <a:defRPr/>
            </a:pPr>
            <a:r>
              <a:rPr lang="en-US" sz="2800" b="1" dirty="0"/>
              <a:t>We can count the number of transitions on the shortest path (elapsed time) to the accept state!!!</a:t>
            </a:r>
          </a:p>
          <a:p>
            <a:pPr marL="0" indent="0" eaLnBrk="1" hangingPunct="1">
              <a:buFont typeface="Times" charset="0"/>
              <a:buNone/>
              <a:defRPr/>
            </a:pPr>
            <a:r>
              <a:rPr lang="en-US" sz="2800" b="1" dirty="0"/>
              <a:t>	</a:t>
            </a:r>
          </a:p>
          <a:p>
            <a:pPr marL="0" indent="0" eaLnBrk="1" hangingPunct="1">
              <a:buFont typeface="Times" charset="0"/>
              <a:buNone/>
              <a:defRPr/>
            </a:pPr>
            <a:r>
              <a:rPr lang="en-US" sz="2800" b="1" dirty="0"/>
              <a:t>If there is a constant k for which the number of transitions is at most |</a:t>
            </a:r>
            <a:r>
              <a:rPr lang="en-US" sz="2800" b="1" dirty="0" err="1"/>
              <a:t>X|</a:t>
            </a:r>
            <a:r>
              <a:rPr lang="en-US" sz="2800" b="1" baseline="30000" dirty="0" err="1"/>
              <a:t>k</a:t>
            </a:r>
            <a:r>
              <a:rPr lang="en-US" sz="2800" b="1" dirty="0"/>
              <a:t>, then the language is said to be 'nondeterministic polynomial.'</a:t>
            </a:r>
          </a:p>
          <a:p>
            <a:pPr eaLnBrk="1" hangingPunct="1">
              <a:buFont typeface="Times" charset="0"/>
              <a:buChar char="•"/>
              <a:defRPr/>
            </a:pPr>
            <a:endParaRPr lang="en-US" sz="2000" b="1" dirty="0"/>
          </a:p>
        </p:txBody>
      </p:sp>
      <p:sp>
        <p:nvSpPr>
          <p:cNvPr id="4" name="Date Placeholder 3">
            <a:extLst>
              <a:ext uri="{FF2B5EF4-FFF2-40B4-BE49-F238E27FC236}">
                <a16:creationId xmlns:a16="http://schemas.microsoft.com/office/drawing/2014/main" id="{E800FAEB-1A38-BF4A-BE8C-093B20B16B11}"/>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9AA2D17C-4806-6743-9C5F-ECC7A2A4232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073278CB-38E5-6642-ABA1-F16F2F7D6E4D}"/>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60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876499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401411" name="Rectangle 3"/>
          <p:cNvSpPr>
            <a:spLocks noGrp="1" noChangeArrowheads="1"/>
          </p:cNvSpPr>
          <p:nvPr>
            <p:ph idx="1"/>
          </p:nvPr>
        </p:nvSpPr>
        <p:spPr/>
        <p:txBody>
          <a:bodyPr/>
          <a:lstStyle/>
          <a:p>
            <a:pPr marL="0" indent="0" eaLnBrk="1" hangingPunct="1">
              <a:buFont typeface="Times" charset="0"/>
              <a:buNone/>
              <a:defRPr/>
            </a:pPr>
            <a:r>
              <a:rPr lang="en-US" sz="2000" b="1" dirty="0"/>
              <a:t>The subset of YES instances of the set of instances of a decision problem, as we have described them above, is a language.</a:t>
            </a:r>
          </a:p>
          <a:p>
            <a:pPr marL="0" lvl="1" indent="0" eaLnBrk="1" hangingPunct="1">
              <a:buFont typeface="Times" charset="0"/>
              <a:buNone/>
              <a:defRPr/>
            </a:pPr>
            <a:endParaRPr lang="en-US" sz="2000" b="1" dirty="0"/>
          </a:p>
          <a:p>
            <a:pPr marL="0" lvl="1" indent="0" eaLnBrk="1" hangingPunct="1">
              <a:buFont typeface="Times" charset="0"/>
              <a:buNone/>
              <a:defRPr/>
            </a:pPr>
            <a:r>
              <a:rPr lang="en-US" sz="2000" b="1" dirty="0"/>
              <a:t>When given an instance, we want to know that it is in the subset of Yes instances. (All answers to Yes instances look alike - we don't care which one we get or how it was obtained).</a:t>
            </a:r>
          </a:p>
          <a:p>
            <a:pPr marL="0" lvl="1" indent="0" eaLnBrk="1" hangingPunct="1">
              <a:buNone/>
              <a:defRPr/>
            </a:pPr>
            <a:endParaRPr lang="en-US" sz="2000" b="1" dirty="0"/>
          </a:p>
          <a:p>
            <a:pPr marL="0" lvl="1" indent="0" eaLnBrk="1" hangingPunct="1">
              <a:buFont typeface="Times" charset="0"/>
              <a:buNone/>
              <a:defRPr/>
            </a:pPr>
            <a:r>
              <a:rPr lang="en-US" sz="2000" b="1" dirty="0"/>
              <a:t>This begs the question "What about the No instances?"</a:t>
            </a:r>
          </a:p>
          <a:p>
            <a:pPr marL="0" lvl="1" indent="0" eaLnBrk="1" hangingPunct="1">
              <a:buFont typeface="Times" charset="0"/>
              <a:buChar char="•"/>
              <a:defRPr/>
            </a:pPr>
            <a:endParaRPr lang="en-US" sz="2000" b="1" dirty="0"/>
          </a:p>
          <a:p>
            <a:pPr marL="0" lvl="1" indent="0" eaLnBrk="1" hangingPunct="1">
              <a:buFont typeface="Times" charset="0"/>
              <a:buNone/>
              <a:defRPr/>
            </a:pPr>
            <a:r>
              <a:rPr lang="en-US" sz="2000" b="1" dirty="0"/>
              <a:t>The answer is that we will get to them later. (They will actually form another class of problems.)</a:t>
            </a:r>
          </a:p>
        </p:txBody>
      </p:sp>
      <p:sp>
        <p:nvSpPr>
          <p:cNvPr id="4" name="Date Placeholder 3">
            <a:extLst>
              <a:ext uri="{FF2B5EF4-FFF2-40B4-BE49-F238E27FC236}">
                <a16:creationId xmlns:a16="http://schemas.microsoft.com/office/drawing/2014/main" id="{A9BB6574-871D-C04D-928B-E05048D1CCFE}"/>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976243E4-E361-EF42-B7C1-EE67D5A0B105}"/>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BD53D940-A463-D64F-8F1E-FDECDB108879}"/>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61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7723018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402435" name="Rectangle 3"/>
          <p:cNvSpPr>
            <a:spLocks noGrp="1" noChangeArrowheads="1"/>
          </p:cNvSpPr>
          <p:nvPr>
            <p:ph idx="1"/>
          </p:nvPr>
        </p:nvSpPr>
        <p:spPr/>
        <p:txBody>
          <a:bodyPr/>
          <a:lstStyle/>
          <a:p>
            <a:pPr marL="0" indent="0" eaLnBrk="1" hangingPunct="1">
              <a:lnSpc>
                <a:spcPct val="90000"/>
              </a:lnSpc>
              <a:buFont typeface="Times" charset="0"/>
              <a:buNone/>
              <a:defRPr/>
            </a:pPr>
            <a:r>
              <a:rPr lang="en-US" sz="2200" b="1" dirty="0"/>
              <a:t>This actually defines our first Class, NP, the set of decision problems whose Yes instances can be solved by a Nondeterministic Turing Machine in polynomial time.</a:t>
            </a:r>
          </a:p>
          <a:p>
            <a:pPr marL="0" indent="0" eaLnBrk="1" hangingPunct="1">
              <a:lnSpc>
                <a:spcPct val="90000"/>
              </a:lnSpc>
              <a:buFont typeface="Times" charset="0"/>
              <a:buChar char="•"/>
              <a:defRPr/>
            </a:pPr>
            <a:endParaRPr lang="en-US" sz="2200" b="1" dirty="0"/>
          </a:p>
          <a:p>
            <a:pPr marL="0" indent="0" eaLnBrk="1" hangingPunct="1">
              <a:lnSpc>
                <a:spcPct val="90000"/>
              </a:lnSpc>
              <a:buFont typeface="Times" charset="0"/>
              <a:buNone/>
              <a:defRPr/>
            </a:pPr>
            <a:r>
              <a:rPr lang="en-US" sz="2200" b="1" dirty="0"/>
              <a:t>That knowledge is not of much use!! We still don't know how to tell (easily) if a problem is in NP. And, that's our goal.</a:t>
            </a:r>
          </a:p>
          <a:p>
            <a:pPr marL="0" indent="0" eaLnBrk="1" hangingPunct="1">
              <a:lnSpc>
                <a:spcPct val="90000"/>
              </a:lnSpc>
              <a:buFont typeface="Times" charset="0"/>
              <a:buChar char="•"/>
              <a:defRPr/>
            </a:pPr>
            <a:endParaRPr lang="en-US" sz="2200" b="1" dirty="0"/>
          </a:p>
          <a:p>
            <a:pPr marL="0" indent="0" eaLnBrk="1" hangingPunct="1">
              <a:lnSpc>
                <a:spcPct val="90000"/>
              </a:lnSpc>
              <a:buFont typeface="Times" charset="0"/>
              <a:buNone/>
              <a:defRPr/>
            </a:pPr>
            <a:r>
              <a:rPr lang="en-US" sz="2200" b="1" dirty="0"/>
              <a:t>Fortunately, all we are doing with a NDTM is tracing the correct path to the accept state. Since all we are interested in doing is counting its length, if someone just gave us the correct path and we followed it, we could learn the same thing - how long it is.</a:t>
            </a:r>
          </a:p>
        </p:txBody>
      </p:sp>
      <p:sp>
        <p:nvSpPr>
          <p:cNvPr id="4" name="Date Placeholder 3">
            <a:extLst>
              <a:ext uri="{FF2B5EF4-FFF2-40B4-BE49-F238E27FC236}">
                <a16:creationId xmlns:a16="http://schemas.microsoft.com/office/drawing/2014/main" id="{E37FF481-2D27-7B46-8FC4-CA0D774D3AAC}"/>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5154633C-E481-744F-8EB1-133AE21DA7FE}"/>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FBF4E2DB-E822-9748-AF3F-3FEB502BADA7}"/>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62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1201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403459" name="Rectangle 3"/>
          <p:cNvSpPr>
            <a:spLocks noGrp="1" noChangeArrowheads="1"/>
          </p:cNvSpPr>
          <p:nvPr>
            <p:ph idx="1"/>
          </p:nvPr>
        </p:nvSpPr>
        <p:spPr/>
        <p:txBody>
          <a:bodyPr/>
          <a:lstStyle/>
          <a:p>
            <a:pPr marL="0" indent="0" eaLnBrk="1" hangingPunct="1">
              <a:lnSpc>
                <a:spcPct val="90000"/>
              </a:lnSpc>
              <a:buFont typeface="Times" charset="0"/>
              <a:buNone/>
              <a:defRPr/>
            </a:pPr>
            <a:r>
              <a:rPr lang="en-US" sz="2400" b="1" dirty="0"/>
              <a:t>It is even simpler than that (all this has been proven mathematically). Consider the following problem:</a:t>
            </a:r>
          </a:p>
          <a:p>
            <a:pPr marL="0" indent="0" eaLnBrk="1" hangingPunct="1">
              <a:lnSpc>
                <a:spcPct val="90000"/>
              </a:lnSpc>
              <a:buFont typeface="Times" charset="0"/>
              <a:buNone/>
              <a:defRPr/>
            </a:pPr>
            <a:endParaRPr lang="en-US" sz="2400" b="1" dirty="0"/>
          </a:p>
          <a:p>
            <a:pPr marL="463550" lvl="1" indent="-6350" eaLnBrk="1" hangingPunct="1">
              <a:lnSpc>
                <a:spcPct val="90000"/>
              </a:lnSpc>
              <a:buFont typeface="Times" charset="0"/>
              <a:buNone/>
              <a:defRPr/>
            </a:pPr>
            <a:r>
              <a:rPr lang="en-US" sz="2400" b="1" dirty="0"/>
              <a:t>	You have a big van that can carry 10,000 lbs. You also have a batch of objects with weights w</a:t>
            </a:r>
            <a:r>
              <a:rPr lang="en-US" sz="2400" b="1" baseline="-25000" dirty="0"/>
              <a:t>1</a:t>
            </a:r>
            <a:r>
              <a:rPr lang="en-US" sz="2400" b="1" dirty="0"/>
              <a:t>, w</a:t>
            </a:r>
            <a:r>
              <a:rPr lang="en-US" sz="2400" b="1" baseline="-25000" dirty="0"/>
              <a:t>2</a:t>
            </a:r>
            <a:r>
              <a:rPr lang="en-US" sz="2400" b="1" dirty="0"/>
              <a:t>, …, </a:t>
            </a:r>
            <a:r>
              <a:rPr lang="en-US" sz="2400" b="1" dirty="0" err="1"/>
              <a:t>w</a:t>
            </a:r>
            <a:r>
              <a:rPr lang="en-US" sz="2400" b="1" baseline="-25000" dirty="0" err="1"/>
              <a:t>n</a:t>
            </a:r>
            <a:r>
              <a:rPr lang="en-US" sz="2400" b="1" dirty="0"/>
              <a:t> lbs. Their total sum is more than 10,000 lbs, so you can't haul all of them.</a:t>
            </a:r>
          </a:p>
          <a:p>
            <a:pPr marL="463550" lvl="1" indent="-6350" eaLnBrk="1" hangingPunct="1">
              <a:lnSpc>
                <a:spcPct val="90000"/>
              </a:lnSpc>
              <a:buFont typeface="Times" charset="0"/>
              <a:buNone/>
              <a:defRPr/>
            </a:pPr>
            <a:r>
              <a:rPr lang="en-US" sz="2400" b="1" dirty="0"/>
              <a:t>	</a:t>
            </a:r>
          </a:p>
          <a:p>
            <a:pPr marL="463550" lvl="1" indent="-6350" eaLnBrk="1" hangingPunct="1">
              <a:lnSpc>
                <a:spcPct val="90000"/>
              </a:lnSpc>
              <a:buFont typeface="Times" charset="0"/>
              <a:buNone/>
              <a:defRPr/>
            </a:pPr>
            <a:r>
              <a:rPr lang="en-US" sz="2400" b="1" dirty="0"/>
              <a:t>	Can you load the van with exactly 10,000 lbs?</a:t>
            </a:r>
          </a:p>
          <a:p>
            <a:pPr marL="463550" lvl="1" indent="-6350" eaLnBrk="1" hangingPunct="1">
              <a:lnSpc>
                <a:spcPct val="90000"/>
              </a:lnSpc>
              <a:buFont typeface="Times" charset="0"/>
              <a:buNone/>
              <a:defRPr/>
            </a:pPr>
            <a:r>
              <a:rPr lang="en-US" sz="2400" b="1" dirty="0"/>
              <a:t>	(WOW. That's the </a:t>
            </a:r>
            <a:r>
              <a:rPr lang="en-US" sz="2400" b="1" dirty="0" err="1"/>
              <a:t>SubsetSum</a:t>
            </a:r>
            <a:r>
              <a:rPr lang="en-US" sz="2400" b="1" dirty="0"/>
              <a:t> problem.)</a:t>
            </a:r>
          </a:p>
        </p:txBody>
      </p:sp>
      <p:sp>
        <p:nvSpPr>
          <p:cNvPr id="4" name="Date Placeholder 3">
            <a:extLst>
              <a:ext uri="{FF2B5EF4-FFF2-40B4-BE49-F238E27FC236}">
                <a16:creationId xmlns:a16="http://schemas.microsoft.com/office/drawing/2014/main" id="{AE5F83B9-3D8A-8E49-AA0D-3BAFE7AADB7C}"/>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4E7E927A-C7DB-B042-9DAB-13D705294BD0}"/>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EBCB7EED-6603-2441-B3AE-955843C1CFA0}"/>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63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506802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a:defRPr/>
            </a:pPr>
            <a:r>
              <a:rPr lang="en-US" dirty="0">
                <a:ea typeface="ＭＳ Ｐゴシック" pitchFamily="-111" charset="-128"/>
                <a:cs typeface="ＭＳ Ｐゴシック" pitchFamily="-111" charset="-128"/>
              </a:rPr>
              <a:t>Problem Classes</a:t>
            </a:r>
          </a:p>
        </p:txBody>
      </p:sp>
      <p:sp>
        <p:nvSpPr>
          <p:cNvPr id="404483" name="Rectangle 3"/>
          <p:cNvSpPr>
            <a:spLocks noGrp="1" noChangeArrowheads="1"/>
          </p:cNvSpPr>
          <p:nvPr>
            <p:ph idx="1"/>
          </p:nvPr>
        </p:nvSpPr>
        <p:spPr/>
        <p:txBody>
          <a:bodyPr/>
          <a:lstStyle/>
          <a:p>
            <a:pPr marL="0" indent="0" eaLnBrk="1" hangingPunct="1">
              <a:lnSpc>
                <a:spcPct val="90000"/>
              </a:lnSpc>
              <a:buFont typeface="Times" charset="0"/>
              <a:buNone/>
              <a:defRPr/>
            </a:pPr>
            <a:r>
              <a:rPr lang="en-US" sz="2400" b="1" dirty="0"/>
              <a:t>Now, suppose it is possible (i.e., a Yes instance) and someone tells you exactly what objects to select.</a:t>
            </a:r>
          </a:p>
          <a:p>
            <a:pPr marL="0" indent="0" eaLnBrk="1" hangingPunct="1">
              <a:lnSpc>
                <a:spcPct val="90000"/>
              </a:lnSpc>
              <a:buFont typeface="Times" charset="0"/>
              <a:buChar char="•"/>
              <a:defRPr/>
            </a:pPr>
            <a:endParaRPr lang="en-US" sz="2400" b="1" dirty="0"/>
          </a:p>
          <a:p>
            <a:pPr marL="0" indent="0" eaLnBrk="1" hangingPunct="1">
              <a:lnSpc>
                <a:spcPct val="90000"/>
              </a:lnSpc>
              <a:buFont typeface="Times" charset="0"/>
              <a:buNone/>
              <a:defRPr/>
            </a:pPr>
            <a:r>
              <a:rPr lang="en-US" sz="2400" b="1" dirty="0"/>
              <a:t>We can add the weights of those selected objects and verify the correctness of the selection.</a:t>
            </a:r>
          </a:p>
          <a:p>
            <a:pPr marL="0" indent="0" eaLnBrk="1" hangingPunct="1">
              <a:lnSpc>
                <a:spcPct val="90000"/>
              </a:lnSpc>
              <a:buFont typeface="Times" charset="0"/>
              <a:buChar char="•"/>
              <a:defRPr/>
            </a:pPr>
            <a:endParaRPr lang="en-US" sz="2400" b="1" dirty="0"/>
          </a:p>
          <a:p>
            <a:pPr marL="0" indent="0" eaLnBrk="1" hangingPunct="1">
              <a:lnSpc>
                <a:spcPct val="90000"/>
              </a:lnSpc>
              <a:buFont typeface="Times" charset="0"/>
              <a:buNone/>
              <a:defRPr/>
            </a:pPr>
            <a:r>
              <a:rPr lang="en-US" sz="2400" b="1" dirty="0"/>
              <a:t>This is the same as following the correct path in a NDTM. (Well, not just the same, but it can be proven to be equivalent.)</a:t>
            </a:r>
          </a:p>
          <a:p>
            <a:pPr marL="0" indent="0" eaLnBrk="1" hangingPunct="1">
              <a:lnSpc>
                <a:spcPct val="90000"/>
              </a:lnSpc>
              <a:buFont typeface="Times" charset="0"/>
              <a:buChar char="•"/>
              <a:defRPr/>
            </a:pPr>
            <a:endParaRPr lang="en-US" sz="2400" b="1" dirty="0"/>
          </a:p>
          <a:p>
            <a:pPr marL="0" indent="0" eaLnBrk="1" hangingPunct="1">
              <a:lnSpc>
                <a:spcPct val="90000"/>
              </a:lnSpc>
              <a:buFont typeface="Times" charset="0"/>
              <a:buNone/>
              <a:defRPr/>
            </a:pPr>
            <a:r>
              <a:rPr lang="en-US" sz="2400" b="1" dirty="0"/>
              <a:t>Therefore, all we have to do is count how long it takes to verify that a "correct" answer" is in fact correct.</a:t>
            </a:r>
            <a:endParaRPr lang="en-US" sz="3600" b="1" dirty="0"/>
          </a:p>
        </p:txBody>
      </p:sp>
      <p:sp>
        <p:nvSpPr>
          <p:cNvPr id="4" name="Date Placeholder 3">
            <a:extLst>
              <a:ext uri="{FF2B5EF4-FFF2-40B4-BE49-F238E27FC236}">
                <a16:creationId xmlns:a16="http://schemas.microsoft.com/office/drawing/2014/main" id="{CC9137D1-DA66-784E-8727-D844474B7C2B}"/>
              </a:ext>
            </a:extLst>
          </p:cNvPr>
          <p:cNvSpPr>
            <a:spLocks noGrp="1"/>
          </p:cNvSpPr>
          <p:nvPr>
            <p:ph type="dt" sz="quarter" idx="10"/>
          </p:nvPr>
        </p:nvSpPr>
        <p:spPr>
          <a:xfrm>
            <a:off x="457200" y="6245225"/>
            <a:ext cx="2133600" cy="476250"/>
          </a:xfrm>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 name="Footer Placeholder 4">
            <a:extLst>
              <a:ext uri="{FF2B5EF4-FFF2-40B4-BE49-F238E27FC236}">
                <a16:creationId xmlns:a16="http://schemas.microsoft.com/office/drawing/2014/main" id="{E8066861-DA64-134B-96B7-A811C560D957}"/>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 name="Slide Number Placeholder 5">
            <a:extLst>
              <a:ext uri="{FF2B5EF4-FFF2-40B4-BE49-F238E27FC236}">
                <a16:creationId xmlns:a16="http://schemas.microsoft.com/office/drawing/2014/main" id="{4908F9FC-54AD-2649-927A-2C767CDE5A47}"/>
              </a:ext>
            </a:extLst>
          </p:cNvPr>
          <p:cNvSpPr>
            <a:spLocks noGrp="1"/>
          </p:cNvSpPr>
          <p:nvPr>
            <p:ph type="sldNum" sz="quarter" idx="12"/>
          </p:nvPr>
        </p:nvSpPr>
        <p:spPr>
          <a:xfrm>
            <a:off x="6553200" y="6245225"/>
            <a:ext cx="2133600" cy="476250"/>
          </a:xfrm>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64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3670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ea typeface="ＭＳ Ｐゴシック" pitchFamily="-111" charset="-128"/>
                <a:cs typeface="ＭＳ Ｐゴシック" pitchFamily="-111" charset="-128"/>
              </a:rPr>
              <a:t>Verify vs Solve</a:t>
            </a:r>
          </a:p>
        </p:txBody>
      </p:sp>
      <p:sp>
        <p:nvSpPr>
          <p:cNvPr id="52227"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Conjecture: If both Yes and No instances are easy to verify, then the problem is easy to solve.</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No one has yet proven this claim, but most researchers believe it to be true.</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Note: It is usually relatively easy to prove something is easy – just write an algorithm for it and prove it is correct and that it is fast (usually,  we mean polynomial).</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But, it is usually very difficult to prove something is hard – we may  not be clever enough yet. So, you will often see "appears to be hard."</a:t>
            </a:r>
          </a:p>
        </p:txBody>
      </p:sp>
      <p:sp>
        <p:nvSpPr>
          <p:cNvPr id="52228" name="Date Placeholder 3"/>
          <p:cNvSpPr>
            <a:spLocks noGrp="1"/>
          </p:cNvSpPr>
          <p:nvPr>
            <p:ph type="dt" sz="quarter" idx="10"/>
          </p:nvPr>
        </p:nvSpPr>
        <p:spPr>
          <a:noFill/>
        </p:spPr>
        <p:txBody>
          <a:bodyPr/>
          <a:lstStyle/>
          <a:p>
            <a:fld id="{35A3904E-3135-8542-B21C-9CF9F93EB62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5222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2230" name="Slide Number Placeholder 5"/>
          <p:cNvSpPr>
            <a:spLocks noGrp="1"/>
          </p:cNvSpPr>
          <p:nvPr>
            <p:ph type="sldNum" sz="quarter" idx="12"/>
          </p:nvPr>
        </p:nvSpPr>
        <p:spPr>
          <a:noFill/>
        </p:spPr>
        <p:txBody>
          <a:bodyPr/>
          <a:lstStyle/>
          <a:p>
            <a:fld id="{8EE67231-B2A9-4A47-B3F9-8408F699F62F}"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792373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ea typeface="ＭＳ Ｐゴシック" pitchFamily="-111" charset="-128"/>
                <a:cs typeface="ＭＳ Ｐゴシック" pitchFamily="-111" charset="-128"/>
              </a:rPr>
              <a:t>A CS Grand Challenge</a:t>
            </a:r>
          </a:p>
        </p:txBody>
      </p:sp>
      <p:sp>
        <p:nvSpPr>
          <p:cNvPr id="60419" name="Content Placeholder 2"/>
          <p:cNvSpPr>
            <a:spLocks noGrp="1"/>
          </p:cNvSpPr>
          <p:nvPr>
            <p:ph idx="1"/>
          </p:nvPr>
        </p:nvSpPr>
        <p:spPr/>
        <p:txBody>
          <a:bodyPr/>
          <a:lstStyle/>
          <a:p>
            <a:pPr>
              <a:buFont typeface="Times" pitchFamily="-111" charset="0"/>
              <a:buNone/>
            </a:pPr>
            <a:r>
              <a:rPr lang="en-US" sz="2400" b="1" dirty="0">
                <a:ea typeface="ＭＳ Ｐゴシック" pitchFamily="-111" charset="-128"/>
                <a:cs typeface="ＭＳ Ｐゴシック" pitchFamily="-111" charset="-128"/>
              </a:rPr>
              <a:t>Does </a:t>
            </a:r>
            <a:r>
              <a:rPr lang="en-US" sz="2400" b="1" i="1" dirty="0">
                <a:ea typeface="ＭＳ Ｐゴシック" pitchFamily="-111" charset="-128"/>
                <a:cs typeface="ＭＳ Ｐゴシック" pitchFamily="-111" charset="-128"/>
              </a:rPr>
              <a:t>P</a:t>
            </a:r>
            <a:r>
              <a:rPr lang="en-US" sz="2400" b="1" dirty="0">
                <a:ea typeface="ＭＳ Ｐゴシック" pitchFamily="-111" charset="-128"/>
                <a:cs typeface="ＭＳ Ｐゴシック" pitchFamily="-111" charset="-128"/>
              </a:rPr>
              <a:t>=</a:t>
            </a:r>
            <a:r>
              <a:rPr lang="en-US" sz="2400" b="1" i="1" dirty="0">
                <a:ea typeface="ＭＳ Ｐゴシック" pitchFamily="-111" charset="-128"/>
                <a:cs typeface="ＭＳ Ｐゴシック" pitchFamily="-111" charset="-128"/>
              </a:rPr>
              <a:t>NP</a:t>
            </a:r>
            <a:r>
              <a:rPr lang="en-US" sz="2400" b="1" dirty="0">
                <a:ea typeface="ＭＳ Ｐゴシック" pitchFamily="-111" charset="-128"/>
                <a:cs typeface="ＭＳ Ｐゴシック" pitchFamily="-111" charset="-128"/>
              </a:rPr>
              <a:t>?</a:t>
            </a:r>
          </a:p>
          <a:p>
            <a:pPr>
              <a:buFont typeface="Times" pitchFamily="-111" charset="0"/>
              <a:buNone/>
            </a:pP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There are many equivalent ways to describe </a:t>
            </a:r>
            <a:r>
              <a:rPr lang="en-US" sz="2000" i="1" dirty="0">
                <a:ea typeface="ＭＳ Ｐゴシック" pitchFamily="-111" charset="-128"/>
                <a:cs typeface="ＭＳ Ｐゴシック" pitchFamily="-111" charset="-128"/>
              </a:rPr>
              <a:t>P</a:t>
            </a:r>
            <a:r>
              <a:rPr lang="en-US" sz="2000" dirty="0">
                <a:ea typeface="ＭＳ Ｐゴシック" pitchFamily="-111" charset="-128"/>
                <a:cs typeface="ＭＳ Ｐゴシック" pitchFamily="-111" charset="-128"/>
              </a:rPr>
              <a:t> and </a:t>
            </a:r>
            <a:r>
              <a:rPr lang="en-US" sz="2000" i="1" dirty="0">
                <a:ea typeface="ＭＳ Ｐゴシック" pitchFamily="-111" charset="-128"/>
                <a:cs typeface="ＭＳ Ｐゴシック" pitchFamily="-111" charset="-128"/>
              </a:rPr>
              <a:t>NP</a:t>
            </a:r>
            <a:r>
              <a:rPr lang="en-US" sz="2000" dirty="0">
                <a:ea typeface="ＭＳ Ｐゴシック" pitchFamily="-111" charset="-128"/>
                <a:cs typeface="ＭＳ Ｐゴシック" pitchFamily="-111" charset="-128"/>
              </a:rPr>
              <a:t>. For now, we will use the following. </a:t>
            </a:r>
          </a:p>
          <a:p>
            <a:pPr>
              <a:buFont typeface="Times" pitchFamily="-111" charset="0"/>
              <a:buNone/>
            </a:pPr>
            <a:r>
              <a:rPr lang="en-US" sz="2000" i="1" dirty="0">
                <a:ea typeface="ＭＳ Ｐゴシック" pitchFamily="-111" charset="-128"/>
                <a:cs typeface="ＭＳ Ｐゴシック" pitchFamily="-111" charset="-128"/>
              </a:rPr>
              <a:t>	</a:t>
            </a:r>
            <a:r>
              <a:rPr lang="en-US" sz="2000" b="1" i="1" dirty="0">
                <a:ea typeface="ＭＳ Ｐゴシック" pitchFamily="-111" charset="-128"/>
                <a:cs typeface="ＭＳ Ｐゴシック" pitchFamily="-111" charset="-128"/>
              </a:rPr>
              <a:t>P</a:t>
            </a:r>
            <a:r>
              <a:rPr lang="en-US" sz="2000" dirty="0">
                <a:ea typeface="ＭＳ Ｐゴシック" pitchFamily="-111" charset="-128"/>
                <a:cs typeface="ＭＳ Ｐゴシック" pitchFamily="-111" charset="-128"/>
              </a:rPr>
              <a:t> is the set of decision problems (those whose instances have “Yes”/ “No” answers) that can be solved in polynomial time on a deterministic computer (no concurrency or guesses allowed). </a:t>
            </a:r>
          </a:p>
          <a:p>
            <a:pPr>
              <a:buFont typeface="Times" pitchFamily="-111" charset="0"/>
              <a:buNone/>
            </a:pPr>
            <a:r>
              <a:rPr lang="en-US" sz="2000" i="1" dirty="0">
                <a:ea typeface="ＭＳ Ｐゴシック" pitchFamily="-111" charset="-128"/>
                <a:cs typeface="ＭＳ Ｐゴシック" pitchFamily="-111" charset="-128"/>
              </a:rPr>
              <a:t>	</a:t>
            </a:r>
            <a:r>
              <a:rPr lang="en-US" sz="2000" b="1" i="1" dirty="0">
                <a:ea typeface="ＭＳ Ｐゴシック" pitchFamily="-111" charset="-128"/>
                <a:cs typeface="ＭＳ Ｐゴシック" pitchFamily="-111" charset="-128"/>
              </a:rPr>
              <a:t>NP</a:t>
            </a:r>
            <a:r>
              <a:rPr lang="en-US" sz="2000" i="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is the set of decision problems that can be solved in polynomial time on a non-deterministic computer (equivalently one that  can spawn an unbounded number of parallel threads; equivalently one that can be verified in polynomial time on a deterministic computer). </a:t>
            </a:r>
          </a:p>
          <a:p>
            <a:pPr>
              <a:buFont typeface="Times" pitchFamily="-111" charset="0"/>
              <a:buNone/>
            </a:pPr>
            <a:r>
              <a:rPr lang="en-US" sz="2000" dirty="0">
                <a:ea typeface="ＭＳ Ｐゴシック" pitchFamily="-111" charset="-128"/>
                <a:cs typeface="ＭＳ Ｐゴシック" pitchFamily="-111" charset="-128"/>
              </a:rPr>
              <a:t>	Again, as “Does </a:t>
            </a:r>
            <a:r>
              <a:rPr lang="en-US" sz="2000" b="1" i="1" dirty="0">
                <a:ea typeface="ＭＳ Ｐゴシック" pitchFamily="-111" charset="-128"/>
                <a:cs typeface="ＭＳ Ｐゴシック" pitchFamily="-111" charset="-128"/>
              </a:rPr>
              <a:t>P</a:t>
            </a:r>
            <a:r>
              <a:rPr lang="en-US" sz="2000" b="1" dirty="0">
                <a:ea typeface="ＭＳ Ｐゴシック" pitchFamily="-111" charset="-128"/>
                <a:cs typeface="ＭＳ Ｐゴシック" pitchFamily="-111" charset="-128"/>
              </a:rPr>
              <a:t>=</a:t>
            </a:r>
            <a:r>
              <a:rPr lang="en-US" sz="2000" b="1" i="1" dirty="0">
                <a:ea typeface="ＭＳ Ｐゴシック" pitchFamily="-111" charset="-128"/>
                <a:cs typeface="ＭＳ Ｐゴシック" pitchFamily="-111" charset="-128"/>
              </a:rPr>
              <a:t>NP</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has just one question, it is solvable, we just don’t yet know which solution, “Yes” or “No”, is the correct one.</a:t>
            </a:r>
          </a:p>
          <a:p>
            <a:endParaRPr lang="en-US" sz="2000" dirty="0">
              <a:ea typeface="ＭＳ Ｐゴシック" pitchFamily="-111" charset="-128"/>
              <a:cs typeface="ＭＳ Ｐゴシック" pitchFamily="-111" charset="-128"/>
            </a:endParaRPr>
          </a:p>
        </p:txBody>
      </p:sp>
      <p:sp>
        <p:nvSpPr>
          <p:cNvPr id="60420" name="Date Placeholder 3"/>
          <p:cNvSpPr>
            <a:spLocks noGrp="1"/>
          </p:cNvSpPr>
          <p:nvPr>
            <p:ph type="dt" sz="quarter" idx="10"/>
          </p:nvPr>
        </p:nvSpPr>
        <p:spPr>
          <a:noFill/>
        </p:spPr>
        <p:txBody>
          <a:bodyPr/>
          <a:lstStyle/>
          <a:p>
            <a:fld id="{25514371-37B0-CD43-B23F-EA6F9972645D}"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604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0422" name="Slide Number Placeholder 5"/>
          <p:cNvSpPr>
            <a:spLocks noGrp="1"/>
          </p:cNvSpPr>
          <p:nvPr>
            <p:ph type="sldNum" sz="quarter" idx="12"/>
          </p:nvPr>
        </p:nvSpPr>
        <p:spPr>
          <a:noFill/>
        </p:spPr>
        <p:txBody>
          <a:bodyPr/>
          <a:lstStyle/>
          <a:p>
            <a:fld id="{A856214A-29B8-DC41-8E7D-A64D2855592B}"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38669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6"/>
          <p:cNvSpPr>
            <a:spLocks noGrp="1"/>
          </p:cNvSpPr>
          <p:nvPr>
            <p:ph type="title"/>
          </p:nvPr>
        </p:nvSpPr>
        <p:spPr>
          <a:xfrm>
            <a:off x="722313" y="2362200"/>
            <a:ext cx="7772400" cy="1362075"/>
          </a:xfrm>
        </p:spPr>
        <p:txBody>
          <a:bodyPr/>
          <a:lstStyle/>
          <a:p>
            <a:pPr algn="ctr"/>
            <a:r>
              <a:rPr lang="en-US" cap="none">
                <a:ea typeface="ＭＳ Ｐゴシック" pitchFamily="-111" charset="-128"/>
                <a:cs typeface="ＭＳ Ｐゴシック" pitchFamily="-111" charset="-128"/>
              </a:rPr>
              <a:t>ORDER ANALYSIS</a:t>
            </a:r>
          </a:p>
        </p:txBody>
      </p:sp>
      <p:sp>
        <p:nvSpPr>
          <p:cNvPr id="110595" name="Date Placeholder 3"/>
          <p:cNvSpPr>
            <a:spLocks noGrp="1"/>
          </p:cNvSpPr>
          <p:nvPr>
            <p:ph type="dt" sz="quarter" idx="10"/>
          </p:nvPr>
        </p:nvSpPr>
        <p:spPr>
          <a:noFill/>
        </p:spPr>
        <p:txBody>
          <a:bodyPr/>
          <a:lstStyle/>
          <a:p>
            <a:fld id="{0DBFF4B7-B70A-B146-8780-C9ADDC994235}" type="datetime1">
              <a:rPr lang="en-US">
                <a:latin typeface="Arial" pitchFamily="-111" charset="0"/>
                <a:ea typeface="ＭＳ Ｐゴシック" pitchFamily="-111" charset="-128"/>
                <a:cs typeface="ＭＳ Ｐゴシック" pitchFamily="-111" charset="-128"/>
              </a:rPr>
              <a:pPr/>
              <a:t>12/28/21</a:t>
            </a:fld>
            <a:endParaRPr lang="en-US">
              <a:latin typeface="Arial" pitchFamily="-111" charset="0"/>
              <a:ea typeface="ＭＳ Ｐゴシック" pitchFamily="-111" charset="-128"/>
              <a:cs typeface="ＭＳ Ｐゴシック" pitchFamily="-111" charset="-128"/>
            </a:endParaRPr>
          </a:p>
        </p:txBody>
      </p:sp>
      <p:sp>
        <p:nvSpPr>
          <p:cNvPr id="110596"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10597" name="Slide Number Placeholder 5"/>
          <p:cNvSpPr>
            <a:spLocks noGrp="1"/>
          </p:cNvSpPr>
          <p:nvPr>
            <p:ph type="sldNum" sz="quarter" idx="12"/>
          </p:nvPr>
        </p:nvSpPr>
        <p:spPr>
          <a:noFill/>
        </p:spPr>
        <p:txBody>
          <a:bodyPr/>
          <a:lstStyle/>
          <a:p>
            <a:fld id="{4158D4A5-7D94-E649-83A8-1314CB1ECC7C}"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4560004"/>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246160</TotalTime>
  <Words>5637</Words>
  <Application>Microsoft Macintosh PowerPoint</Application>
  <PresentationFormat>On-screen Show (4:3)</PresentationFormat>
  <Paragraphs>607</Paragraphs>
  <Slides>64</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Arial</vt:lpstr>
      <vt:lpstr>Times</vt:lpstr>
      <vt:lpstr>Times New Roman</vt:lpstr>
      <vt:lpstr>Custom Design</vt:lpstr>
      <vt:lpstr>Complexity Theory Complexity</vt:lpstr>
      <vt:lpstr>Graph Coloring</vt:lpstr>
      <vt:lpstr>Checking a “Yes” Answer</vt:lpstr>
      <vt:lpstr>Checking a “No” Answer</vt:lpstr>
      <vt:lpstr>Hard and Easy</vt:lpstr>
      <vt:lpstr>Easy Verification</vt:lpstr>
      <vt:lpstr>Verify vs Solve</vt:lpstr>
      <vt:lpstr>A CS Grand Challenge</vt:lpstr>
      <vt:lpstr>ORDER ANALYSIS</vt:lpstr>
      <vt:lpstr>Notion of “Order”</vt:lpstr>
      <vt:lpstr>Notion of “Order”</vt:lpstr>
      <vt:lpstr>Notion of “Order”</vt:lpstr>
      <vt:lpstr>Notion of “Order”</vt:lpstr>
      <vt:lpstr>Notion of “Order”</vt:lpstr>
      <vt:lpstr>Order</vt:lpstr>
      <vt:lpstr>Order of a Problem</vt:lpstr>
      <vt:lpstr>Decision vs Optimization</vt:lpstr>
      <vt:lpstr> Vertex Cover (VC)</vt:lpstr>
      <vt:lpstr>VC Decision vs Optimization</vt:lpstr>
      <vt:lpstr>Relation of VC Problems</vt:lpstr>
      <vt:lpstr>Smallest VC</vt:lpstr>
      <vt:lpstr>Natural Pairs of Problems</vt:lpstr>
      <vt:lpstr>A Word about Time</vt:lpstr>
      <vt:lpstr>A Word about “Words”</vt:lpstr>
      <vt:lpstr>A Word about Abstractions</vt:lpstr>
      <vt:lpstr>A Word about Toy Problems</vt:lpstr>
      <vt:lpstr>Very Hard Problems</vt:lpstr>
      <vt:lpstr>Easy Problems</vt:lpstr>
      <vt:lpstr>Three Classes of Problems</vt:lpstr>
      <vt:lpstr>Unknown Complexity</vt:lpstr>
      <vt:lpstr>Why do we Care?</vt:lpstr>
      <vt:lpstr>A Word about “Size”</vt:lpstr>
      <vt:lpstr>The Subtlety of “Size”</vt:lpstr>
      <vt:lpstr>Subset Sum</vt:lpstr>
      <vt:lpstr>Why do we Care?</vt:lpstr>
      <vt:lpstr>Research Territory</vt:lpstr>
      <vt:lpstr>Complexity Theory</vt:lpstr>
      <vt:lpstr>Models of Computation</vt:lpstr>
      <vt:lpstr>NDTM's</vt:lpstr>
      <vt:lpstr>NDTM's</vt:lpstr>
      <vt:lpstr>NDTM's</vt:lpstr>
      <vt:lpstr>NDTM's</vt:lpstr>
      <vt:lpstr>NDTM's</vt:lpstr>
      <vt:lpstr>NDTM's</vt:lpstr>
      <vt:lpstr>NDTM's</vt:lpstr>
      <vt:lpstr>NDTM's</vt:lpstr>
      <vt:lpstr>NDTM's</vt:lpstr>
      <vt:lpstr>NDTM's</vt:lpstr>
      <vt:lpstr>NDTM's</vt:lpstr>
      <vt:lpstr>NDTM's - Witnesses</vt:lpstr>
      <vt:lpstr>NDTM's - Witnesses</vt:lpstr>
      <vt:lpstr>NDTM's - Witnesses</vt:lpstr>
      <vt:lpstr>NDTM's - Witnesses</vt:lpstr>
      <vt:lpstr>NDTM's - Witnesses</vt:lpstr>
      <vt:lpstr>NDTM's - Witnesses</vt:lpstr>
      <vt:lpstr>NDTM's</vt:lpstr>
      <vt:lpstr>NDTM's</vt:lpstr>
      <vt:lpstr>Problem Classes</vt:lpstr>
      <vt:lpstr>Problem Classes</vt:lpstr>
      <vt:lpstr>Problem Classes</vt:lpstr>
      <vt:lpstr>Problem Classes</vt:lpstr>
      <vt:lpstr>Problem Classes</vt:lpstr>
      <vt:lpstr>Problem Classes</vt:lpstr>
      <vt:lpstr>Problem Classes</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1744</cp:revision>
  <cp:lastPrinted>2019-09-24T19:41:02Z</cp:lastPrinted>
  <dcterms:created xsi:type="dcterms:W3CDTF">2010-04-22T13:58:28Z</dcterms:created>
  <dcterms:modified xsi:type="dcterms:W3CDTF">2021-12-28T23:59:28Z</dcterms:modified>
</cp:coreProperties>
</file>